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91" r:id="rId2"/>
    <p:sldId id="292" r:id="rId3"/>
    <p:sldId id="256" r:id="rId4"/>
    <p:sldId id="261" r:id="rId5"/>
    <p:sldId id="314" r:id="rId6"/>
    <p:sldId id="315" r:id="rId7"/>
    <p:sldId id="262" r:id="rId8"/>
    <p:sldId id="267" r:id="rId9"/>
    <p:sldId id="265" r:id="rId10"/>
    <p:sldId id="282" r:id="rId11"/>
    <p:sldId id="266" r:id="rId12"/>
    <p:sldId id="305" r:id="rId13"/>
    <p:sldId id="306" r:id="rId14"/>
    <p:sldId id="286" r:id="rId15"/>
    <p:sldId id="317" r:id="rId1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CC"/>
    <a:srgbClr val="0000FF"/>
    <a:srgbClr val="FF00FF"/>
    <a:srgbClr val="339933"/>
    <a:srgbClr val="FF6600"/>
    <a:srgbClr val="0099FF"/>
    <a:srgbClr val="FFFFFF"/>
    <a:srgbClr val="FF9900"/>
    <a:srgbClr val="00FFCC"/>
    <a:srgbClr val="E6A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67" autoAdjust="0"/>
  </p:normalViewPr>
  <p:slideViewPr>
    <p:cSldViewPr>
      <p:cViewPr varScale="1">
        <p:scale>
          <a:sx n="63" d="100"/>
          <a:sy n="63" d="100"/>
        </p:scale>
        <p:origin x="-1374" y="-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DC3EA043-7FE3-47D5-A512-E13B2753FD1D}" type="datetimeFigureOut">
              <a:rPr lang="en-US"/>
              <a:pPr>
                <a:defRPr/>
              </a:pPr>
              <a:t>10/23/2014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1B3A181C-82A3-482C-BC53-F8B0921D7EE8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2897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0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7411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D5D36E11-8749-4FA0-899C-5915B0B7891D}" type="slidenum">
              <a:rPr lang="ar-SA" smtClean="0">
                <a:cs typeface="Arial" pitchFamily="34" charset="0"/>
              </a:rPr>
              <a:pPr/>
              <a:t>3</a:t>
            </a:fld>
            <a:endParaRPr lang="en-US" smtClean="0"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530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22531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3F3F09F1-4CCB-47C7-8C2C-0AADEDFD1257}" type="slidenum">
              <a:rPr lang="ar-SA" smtClean="0">
                <a:cs typeface="Arial" pitchFamily="34" charset="0"/>
              </a:rPr>
              <a:pPr/>
              <a:t>7</a:t>
            </a:fld>
            <a:endParaRPr lang="en-US" smtClean="0"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578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 smtClean="0"/>
          </a:p>
        </p:txBody>
      </p:sp>
      <p:sp>
        <p:nvSpPr>
          <p:cNvPr id="24579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5CFCD917-DA69-4ED3-98B5-ED6F7824A73C}" type="slidenum">
              <a:rPr lang="ar-SA" sz="1200">
                <a:latin typeface="Calibri" pitchFamily="34" charset="0"/>
              </a:rPr>
              <a:pPr algn="r"/>
              <a:t>8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4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sp>
        <p:nvSpPr>
          <p:cNvPr id="28675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0A609898-B78A-49DC-8FDE-27E81576EFB2}" type="slidenum">
              <a:rPr lang="ar-SA" smtClean="0">
                <a:cs typeface="Arial" pitchFamily="34" charset="0"/>
              </a:rPr>
              <a:pPr/>
              <a:t>11</a:t>
            </a:fld>
            <a:endParaRPr lang="en-US" smtClean="0"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2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30723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B72637E8-C721-47F3-9631-DC9F21D00E1D}" type="slidenum">
              <a:rPr lang="ar-SA" sz="1200">
                <a:latin typeface="Calibri" pitchFamily="34" charset="0"/>
              </a:rPr>
              <a:pPr algn="r"/>
              <a:t>12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770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32771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6D339897-BEBB-47D1-B92D-268CB422A913}" type="slidenum">
              <a:rPr lang="ar-SA" sz="1200">
                <a:latin typeface="Calibri" pitchFamily="34" charset="0"/>
              </a:rPr>
              <a:pPr algn="r"/>
              <a:t>13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35843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91B1119F-9241-40F6-8DEA-38A7A5C88D7E}" type="slidenum">
              <a:rPr lang="ar-SA" smtClean="0">
                <a:cs typeface="Arial" pitchFamily="34" charset="0"/>
              </a:rPr>
              <a:pPr/>
              <a:t>14</a:t>
            </a:fld>
            <a:endParaRPr lang="en-US" smtClean="0">
              <a:cs typeface="Arial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E0FF83-58C2-4A67-ABF5-0907C7BE0FB2}" type="datetimeFigureOut">
              <a:rPr lang="en-US"/>
              <a:pPr>
                <a:defRPr/>
              </a:pPr>
              <a:t>10/23/2014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88E63A-8FC9-4CA9-8626-08D18DA3A760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506629-0C78-4509-A659-D621FFF0DDCA}" type="datetimeFigureOut">
              <a:rPr lang="en-US"/>
              <a:pPr>
                <a:defRPr/>
              </a:pPr>
              <a:t>10/23/2014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0EB3C9-A463-4F50-9ABB-EBC118121594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799A2E-F20D-455B-91CC-527E5FAA4BA4}" type="datetimeFigureOut">
              <a:rPr lang="en-US"/>
              <a:pPr>
                <a:defRPr/>
              </a:pPr>
              <a:t>10/23/2014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5386CA-40D7-4C98-9B53-A29236C95AB3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04464A-2121-41B9-8A03-4D2005C66136}" type="datetimeFigureOut">
              <a:rPr lang="en-US"/>
              <a:pPr>
                <a:defRPr/>
              </a:pPr>
              <a:t>10/23/2014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07CEAA-ED53-414F-A6F6-62C5E0F9BF38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6B7B52-318C-4E66-BC72-7B1B8AE8DFE9}" type="datetimeFigureOut">
              <a:rPr lang="en-US"/>
              <a:pPr>
                <a:defRPr/>
              </a:pPr>
              <a:t>10/23/2014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797B7E-5592-4BB8-BA10-38AB41D2FC95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E26FA8-542A-4D71-8256-A46AFFBE5673}" type="datetimeFigureOut">
              <a:rPr lang="en-US"/>
              <a:pPr>
                <a:defRPr/>
              </a:pPr>
              <a:t>10/23/2014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4A8E3B-8438-4E29-A329-1F680F491528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1509F1-0EAD-4330-AAA9-BC8A684E8955}" type="datetimeFigureOut">
              <a:rPr lang="en-US"/>
              <a:pPr>
                <a:defRPr/>
              </a:pPr>
              <a:t>10/23/2014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DC8399-4919-4690-8DCC-420244D92294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766E25-129D-48A9-AF27-2085C754CEA0}" type="datetimeFigureOut">
              <a:rPr lang="en-US"/>
              <a:pPr>
                <a:defRPr/>
              </a:pPr>
              <a:t>10/23/2014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2A95A9-FB19-42E9-B167-06DBC70156A8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F1852D-C0F7-4F71-8B2D-78B8F54F567D}" type="datetimeFigureOut">
              <a:rPr lang="en-US"/>
              <a:pPr>
                <a:defRPr/>
              </a:pPr>
              <a:t>10/23/2014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D1AF71-8CDB-400B-A1CC-0D58CF9862DE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6F1F9D-3517-4FB9-BEA0-2E6F234610E0}" type="datetimeFigureOut">
              <a:rPr lang="en-US"/>
              <a:pPr>
                <a:defRPr/>
              </a:pPr>
              <a:t>10/23/2014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B159E1-16B4-46A7-A781-B0F949EC0368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40D447-F0D4-4BB2-9948-9F36EB7CC8F2}" type="datetimeFigureOut">
              <a:rPr lang="en-US"/>
              <a:pPr>
                <a:defRPr/>
              </a:pPr>
              <a:t>10/23/2014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D10777-B0AF-4BA7-A7AB-B5621A9B91A5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E07DCE3-9647-46D3-9F7E-364B9851798C}" type="datetimeFigureOut">
              <a:rPr lang="en-US"/>
              <a:pPr>
                <a:defRPr/>
              </a:pPr>
              <a:t>10/23/2014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114D95B1-4587-42FE-973A-7DF9C04D589C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jpeg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7" Type="http://schemas.openxmlformats.org/officeDocument/2006/relationships/image" Target="../media/image1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png"/><Relationship Id="rId5" Type="http://schemas.openxmlformats.org/officeDocument/2006/relationships/hyperlink" Target="http://www.cnsforum.com/content/pictures/imagebank/hirespng/MAO_cocaine.png" TargetMode="External"/><Relationship Id="rId4" Type="http://schemas.openxmlformats.org/officeDocument/2006/relationships/image" Target="../media/image11.g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gi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gif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35000">
                <a:schemeClr val="accent1">
                  <a:tint val="66000"/>
                  <a:satMod val="160000"/>
                  <a:alpha val="66000"/>
                </a:schemeClr>
              </a:gs>
              <a:gs pos="56000">
                <a:schemeClr val="accent6">
                  <a:lumMod val="20000"/>
                  <a:lumOff val="80000"/>
                </a:schemeClr>
              </a:gs>
              <a:gs pos="92000">
                <a:srgbClr val="FFFF00">
                  <a:alpha val="56000"/>
                </a:srgb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5" name="Picture 7" descr="prescription_drugs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5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228601" y="228600"/>
            <a:ext cx="2187172" cy="3276600"/>
          </a:xfrm>
          <a:prstGeom prst="rect">
            <a:avLst/>
          </a:prstGeom>
          <a:noFill/>
        </p:spPr>
      </p:pic>
      <p:pic>
        <p:nvPicPr>
          <p:cNvPr id="14342" name="Picture 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38200" y="1716088"/>
            <a:ext cx="3200400" cy="308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7"/>
          <p:cNvSpPr/>
          <p:nvPr/>
        </p:nvSpPr>
        <p:spPr>
          <a:xfrm>
            <a:off x="2743200" y="1676400"/>
            <a:ext cx="6224781" cy="92333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en-US" sz="54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Arial" charset="0"/>
                <a:cs typeface="Arial" charset="0"/>
              </a:rPr>
              <a:t>PHARMACOLOGY</a:t>
            </a:r>
          </a:p>
        </p:txBody>
      </p:sp>
      <p:sp>
        <p:nvSpPr>
          <p:cNvPr id="7" name="Rectangle 6"/>
          <p:cNvSpPr/>
          <p:nvPr/>
        </p:nvSpPr>
        <p:spPr>
          <a:xfrm>
            <a:off x="1752600" y="4800600"/>
            <a:ext cx="6224781" cy="92333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en-US" sz="54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Arial" charset="0"/>
                <a:cs typeface="Arial" charset="0"/>
              </a:rPr>
              <a:t>PHARMACOLOGY</a:t>
            </a:r>
          </a:p>
        </p:txBody>
      </p:sp>
    </p:spTree>
  </p:cSld>
  <p:clrMapOvr>
    <a:masterClrMapping/>
  </p:clrMapOvr>
  <p:transition spd="med">
    <p:blinds dir="vert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35000">
                <a:schemeClr val="accent1">
                  <a:tint val="66000"/>
                  <a:satMod val="160000"/>
                  <a:alpha val="66000"/>
                </a:schemeClr>
              </a:gs>
              <a:gs pos="56000">
                <a:schemeClr val="accent6">
                  <a:lumMod val="20000"/>
                  <a:lumOff val="80000"/>
                </a:schemeClr>
              </a:gs>
              <a:gs pos="92000">
                <a:srgbClr val="FFFF00">
                  <a:alpha val="56000"/>
                </a:srgb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  <a:tileRect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3429000" y="507642"/>
            <a:ext cx="2133600" cy="523220"/>
          </a:xfrm>
          <a:prstGeom prst="rect">
            <a:avLst/>
          </a:prstGeom>
          <a:gradFill flip="none" rotWithShape="1">
            <a:gsLst>
              <a:gs pos="0">
                <a:srgbClr val="FFFF00">
                  <a:tint val="66000"/>
                  <a:satMod val="160000"/>
                </a:srgbClr>
              </a:gs>
              <a:gs pos="50000">
                <a:srgbClr val="FFFF00">
                  <a:tint val="44500"/>
                  <a:satMod val="160000"/>
                </a:srgbClr>
              </a:gs>
              <a:gs pos="100000">
                <a:srgbClr val="FFFF0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rgbClr val="002060"/>
            </a:solidFill>
          </a:ln>
          <a:effectLst>
            <a:glow rad="63500">
              <a:schemeClr val="accent4">
                <a:satMod val="175000"/>
                <a:alpha val="40000"/>
              </a:schemeClr>
            </a:glow>
            <a:reflection blurRad="6350" stA="50000" endA="300" endPos="55000" dir="5400000" sy="-100000" algn="bl" rotWithShape="0"/>
            <a:softEdge rad="63500"/>
          </a:effectLst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>
                <a:solidFill>
                  <a:srgbClr val="FF00FF"/>
                </a:solidFill>
                <a:latin typeface="Broadway" pitchFamily="82" charset="0"/>
                <a:cs typeface="+mn-cs"/>
              </a:rPr>
              <a:t>&gt; Proteins</a:t>
            </a:r>
          </a:p>
        </p:txBody>
      </p:sp>
      <p:cxnSp>
        <p:nvCxnSpPr>
          <p:cNvPr id="18" name="Straight Arrow Connector 17"/>
          <p:cNvCxnSpPr/>
          <p:nvPr/>
        </p:nvCxnSpPr>
        <p:spPr>
          <a:xfrm>
            <a:off x="2222500" y="774700"/>
            <a:ext cx="1143000" cy="1588"/>
          </a:xfrm>
          <a:prstGeom prst="straightConnector1">
            <a:avLst/>
          </a:prstGeom>
          <a:ln w="76200">
            <a:solidFill>
              <a:srgbClr val="FF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630" name="TextBox 18"/>
          <p:cNvSpPr txBox="1">
            <a:spLocks noChangeArrowheads="1"/>
          </p:cNvSpPr>
          <p:nvPr/>
        </p:nvSpPr>
        <p:spPr bwMode="auto">
          <a:xfrm>
            <a:off x="152400" y="457200"/>
            <a:ext cx="1981200" cy="523875"/>
          </a:xfrm>
          <a:prstGeom prst="rect">
            <a:avLst/>
          </a:prstGeom>
          <a:solidFill>
            <a:srgbClr val="FF00FF"/>
          </a:solidFill>
          <a:ln w="19050">
            <a:solidFill>
              <a:srgbClr val="FFFFFF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800">
                <a:solidFill>
                  <a:srgbClr val="FFFFFF"/>
                </a:solidFill>
                <a:latin typeface="Broadway" pitchFamily="82" charset="0"/>
              </a:rPr>
              <a:t>TARGETS</a:t>
            </a:r>
          </a:p>
        </p:txBody>
      </p:sp>
      <p:sp>
        <p:nvSpPr>
          <p:cNvPr id="26631" name="TextBox 23"/>
          <p:cNvSpPr txBox="1">
            <a:spLocks noChangeArrowheads="1"/>
          </p:cNvSpPr>
          <p:nvPr/>
        </p:nvSpPr>
        <p:spPr bwMode="auto">
          <a:xfrm>
            <a:off x="6553200" y="533400"/>
            <a:ext cx="2209800" cy="523875"/>
          </a:xfrm>
          <a:prstGeom prst="rect">
            <a:avLst/>
          </a:prstGeom>
          <a:solidFill>
            <a:schemeClr val="bg1"/>
          </a:solidFill>
          <a:ln w="28575">
            <a:solidFill>
              <a:srgbClr val="7300E6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b="1">
                <a:solidFill>
                  <a:srgbClr val="FF00FF"/>
                </a:solidFill>
                <a:latin typeface="Calibri" pitchFamily="34" charset="0"/>
              </a:rPr>
              <a:t>REGULATORY</a:t>
            </a:r>
          </a:p>
        </p:txBody>
      </p:sp>
      <p:grpSp>
        <p:nvGrpSpPr>
          <p:cNvPr id="26632" name="Group 46"/>
          <p:cNvGrpSpPr>
            <a:grpSpLocks/>
          </p:cNvGrpSpPr>
          <p:nvPr/>
        </p:nvGrpSpPr>
        <p:grpSpPr bwMode="auto">
          <a:xfrm>
            <a:off x="1066800" y="1066800"/>
            <a:ext cx="6935788" cy="912813"/>
            <a:chOff x="1066800" y="2286794"/>
            <a:chExt cx="6934994" cy="913606"/>
          </a:xfrm>
        </p:grpSpPr>
        <p:cxnSp>
          <p:nvCxnSpPr>
            <p:cNvPr id="38" name="Straight Arrow Connector 37"/>
            <p:cNvCxnSpPr/>
            <p:nvPr/>
          </p:nvCxnSpPr>
          <p:spPr>
            <a:xfrm rot="5400000">
              <a:off x="926173" y="3047074"/>
              <a:ext cx="305065" cy="1587"/>
            </a:xfrm>
            <a:prstGeom prst="straightConnector1">
              <a:avLst/>
            </a:prstGeom>
            <a:ln w="57150">
              <a:solidFill>
                <a:srgbClr val="7300E6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>
              <a:off x="1066800" y="2895335"/>
              <a:ext cx="6933406" cy="1588"/>
            </a:xfrm>
            <a:prstGeom prst="line">
              <a:avLst/>
            </a:prstGeom>
            <a:ln w="38100">
              <a:solidFill>
                <a:srgbClr val="7300E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 rot="5400000">
              <a:off x="7696729" y="2590271"/>
              <a:ext cx="608541" cy="1588"/>
            </a:xfrm>
            <a:prstGeom prst="line">
              <a:avLst/>
            </a:prstGeom>
            <a:ln w="38100">
              <a:solidFill>
                <a:srgbClr val="7300E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0" name="TextBox 49"/>
          <p:cNvSpPr txBox="1"/>
          <p:nvPr/>
        </p:nvSpPr>
        <p:spPr>
          <a:xfrm>
            <a:off x="304800" y="1979613"/>
            <a:ext cx="1752600" cy="893762"/>
          </a:xfrm>
          <a:prstGeom prst="rect">
            <a:avLst/>
          </a:prstGeom>
          <a:gradFill flip="none" rotWithShape="1">
            <a:gsLst>
              <a:gs pos="35000">
                <a:schemeClr val="bg1"/>
              </a:gs>
              <a:gs pos="57000">
                <a:srgbClr val="FFFFCC"/>
              </a:gs>
              <a:gs pos="92000">
                <a:srgbClr val="FFFF00">
                  <a:alpha val="56000"/>
                </a:srgb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8100000" scaled="1"/>
            <a:tileRect/>
          </a:gradFill>
          <a:ln w="28575">
            <a:solidFill>
              <a:srgbClr val="7300E6"/>
            </a:solidFill>
          </a:ln>
          <a:effectLst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600" b="1" dirty="0">
                <a:solidFill>
                  <a:srgbClr val="FF00FF"/>
                </a:solidFill>
                <a:latin typeface="+mn-lt"/>
                <a:cs typeface="+mn-cs"/>
              </a:rPr>
              <a:t>ION CHANNEL</a:t>
            </a:r>
          </a:p>
        </p:txBody>
      </p:sp>
      <p:sp>
        <p:nvSpPr>
          <p:cNvPr id="26636" name="TextBox 55"/>
          <p:cNvSpPr txBox="1">
            <a:spLocks noChangeArrowheads="1"/>
          </p:cNvSpPr>
          <p:nvPr/>
        </p:nvSpPr>
        <p:spPr bwMode="auto">
          <a:xfrm>
            <a:off x="304800" y="2971800"/>
            <a:ext cx="8686800" cy="8002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b="1" dirty="0">
                <a:solidFill>
                  <a:srgbClr val="7300E6"/>
                </a:solidFill>
                <a:latin typeface="Calibri" pitchFamily="34" charset="0"/>
              </a:rPr>
              <a:t>Sulfonylurea drugs  </a:t>
            </a:r>
            <a:r>
              <a:rPr lang="en-US" sz="2200" i="1" dirty="0">
                <a:latin typeface="Calibri" pitchFamily="34" charset="0"/>
              </a:rPr>
              <a:t>block   K</a:t>
            </a:r>
            <a:r>
              <a:rPr lang="en-US" sz="2200" i="1" baseline="30000" dirty="0">
                <a:latin typeface="Calibri" pitchFamily="34" charset="0"/>
              </a:rPr>
              <a:t>+</a:t>
            </a:r>
            <a:r>
              <a:rPr lang="en-US" sz="2200" b="1" dirty="0">
                <a:solidFill>
                  <a:srgbClr val="FF00FF"/>
                </a:solidFill>
                <a:latin typeface="Calibri" pitchFamily="34" charset="0"/>
              </a:rPr>
              <a:t> </a:t>
            </a:r>
            <a:r>
              <a:rPr lang="en-US" sz="2200" i="1" dirty="0">
                <a:latin typeface="Calibri" pitchFamily="34" charset="0"/>
              </a:rPr>
              <a:t>out flux via the </a:t>
            </a:r>
            <a:r>
              <a:rPr lang="en-US" sz="2200" b="1" dirty="0">
                <a:solidFill>
                  <a:srgbClr val="FF00FF"/>
                </a:solidFill>
                <a:latin typeface="Calibri" pitchFamily="34" charset="0"/>
              </a:rPr>
              <a:t>K </a:t>
            </a:r>
            <a:r>
              <a:rPr lang="en-US" sz="2200" b="1" dirty="0" smtClean="0">
                <a:solidFill>
                  <a:srgbClr val="FF00FF"/>
                </a:solidFill>
                <a:latin typeface="Calibri" pitchFamily="34" charset="0"/>
              </a:rPr>
              <a:t>channels </a:t>
            </a:r>
            <a:r>
              <a:rPr lang="en-US" sz="2200" i="1" dirty="0" smtClean="0">
                <a:latin typeface="Calibri" pitchFamily="34" charset="0"/>
              </a:rPr>
              <a:t>in </a:t>
            </a:r>
            <a:r>
              <a:rPr lang="en-US" sz="2200" i="1" dirty="0">
                <a:latin typeface="Calibri" pitchFamily="34" charset="0"/>
              </a:rPr>
              <a:t>pancreatic cells </a:t>
            </a:r>
            <a:r>
              <a:rPr lang="en-US" sz="2200" i="1" dirty="0" smtClean="0">
                <a:latin typeface="Calibri" pitchFamily="34" charset="0"/>
              </a:rPr>
              <a:t>. They </a:t>
            </a:r>
            <a:r>
              <a:rPr lang="en-US" sz="2200" i="1" dirty="0">
                <a:latin typeface="Calibri" pitchFamily="34" charset="0"/>
              </a:rPr>
              <a:t>are </a:t>
            </a:r>
            <a:r>
              <a:rPr lang="en-US" sz="2200" b="1" i="1" dirty="0">
                <a:solidFill>
                  <a:srgbClr val="7300E6"/>
                </a:solidFill>
                <a:latin typeface="Calibri" pitchFamily="34" charset="0"/>
              </a:rPr>
              <a:t>K</a:t>
            </a:r>
            <a:r>
              <a:rPr lang="en-US" sz="2200" b="1" dirty="0">
                <a:solidFill>
                  <a:srgbClr val="7300E6"/>
                </a:solidFill>
                <a:latin typeface="Calibri" pitchFamily="34" charset="0"/>
              </a:rPr>
              <a:t> Channel  Modulator</a:t>
            </a:r>
            <a:endParaRPr lang="en-US" sz="2400" i="1" dirty="0">
              <a:solidFill>
                <a:srgbClr val="7300E6"/>
              </a:solidFill>
              <a:latin typeface="Calibri" pitchFamily="34" charset="0"/>
            </a:endParaRPr>
          </a:p>
        </p:txBody>
      </p:sp>
      <p:pic>
        <p:nvPicPr>
          <p:cNvPr id="15" name="Picture 18" descr="Nateglinide_f1"/>
          <p:cNvPicPr>
            <a:picLocks noChangeAspect="1" noChangeArrowheads="1"/>
          </p:cNvPicPr>
          <p:nvPr/>
        </p:nvPicPr>
        <p:blipFill>
          <a:blip r:embed="rId2" cstate="print">
            <a:lum bright="-13000" contrast="38000"/>
          </a:blip>
          <a:srcRect l="9302" t="7074" r="3876" b="8032"/>
          <a:stretch>
            <a:fillRect/>
          </a:stretch>
        </p:blipFill>
        <p:spPr bwMode="auto">
          <a:xfrm>
            <a:off x="2971800" y="1524000"/>
            <a:ext cx="5867400" cy="50292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1000"/>
                                        <p:tgtEl>
                                          <p:spTgt spid="266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3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35000">
                <a:schemeClr val="accent1">
                  <a:tint val="66000"/>
                  <a:satMod val="160000"/>
                  <a:alpha val="66000"/>
                </a:schemeClr>
              </a:gs>
              <a:gs pos="56000">
                <a:schemeClr val="accent6">
                  <a:lumMod val="20000"/>
                  <a:lumOff val="80000"/>
                </a:schemeClr>
              </a:gs>
              <a:gs pos="92000">
                <a:srgbClr val="FFFF00">
                  <a:alpha val="56000"/>
                </a:srgb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  <a:tileRect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3429000" y="507642"/>
            <a:ext cx="2133600" cy="523220"/>
          </a:xfrm>
          <a:prstGeom prst="rect">
            <a:avLst/>
          </a:prstGeom>
          <a:gradFill flip="none" rotWithShape="1">
            <a:gsLst>
              <a:gs pos="0">
                <a:srgbClr val="FFFF00">
                  <a:tint val="66000"/>
                  <a:satMod val="160000"/>
                </a:srgbClr>
              </a:gs>
              <a:gs pos="50000">
                <a:srgbClr val="FFFF00">
                  <a:tint val="44500"/>
                  <a:satMod val="160000"/>
                </a:srgbClr>
              </a:gs>
              <a:gs pos="100000">
                <a:srgbClr val="FFFF0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rgbClr val="002060"/>
            </a:solidFill>
          </a:ln>
          <a:effectLst>
            <a:glow rad="63500">
              <a:schemeClr val="accent4">
                <a:satMod val="175000"/>
                <a:alpha val="40000"/>
              </a:schemeClr>
            </a:glow>
            <a:reflection blurRad="6350" stA="50000" endA="300" endPos="55000" dir="5400000" sy="-100000" algn="bl" rotWithShape="0"/>
            <a:softEdge rad="63500"/>
          </a:effectLst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>
                <a:solidFill>
                  <a:srgbClr val="FF00FF"/>
                </a:solidFill>
                <a:latin typeface="Broadway" pitchFamily="82" charset="0"/>
                <a:cs typeface="+mn-cs"/>
              </a:rPr>
              <a:t>&gt; Proteins</a:t>
            </a:r>
          </a:p>
        </p:txBody>
      </p:sp>
      <p:cxnSp>
        <p:nvCxnSpPr>
          <p:cNvPr id="18" name="Straight Arrow Connector 17"/>
          <p:cNvCxnSpPr/>
          <p:nvPr/>
        </p:nvCxnSpPr>
        <p:spPr>
          <a:xfrm>
            <a:off x="2222500" y="774700"/>
            <a:ext cx="1143000" cy="1588"/>
          </a:xfrm>
          <a:prstGeom prst="straightConnector1">
            <a:avLst/>
          </a:prstGeom>
          <a:ln w="76200">
            <a:solidFill>
              <a:srgbClr val="FF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654" name="TextBox 18"/>
          <p:cNvSpPr txBox="1">
            <a:spLocks noChangeArrowheads="1"/>
          </p:cNvSpPr>
          <p:nvPr/>
        </p:nvSpPr>
        <p:spPr bwMode="auto">
          <a:xfrm>
            <a:off x="152400" y="457200"/>
            <a:ext cx="1981200" cy="523875"/>
          </a:xfrm>
          <a:prstGeom prst="rect">
            <a:avLst/>
          </a:prstGeom>
          <a:solidFill>
            <a:srgbClr val="FF00FF"/>
          </a:solidFill>
          <a:ln w="19050">
            <a:solidFill>
              <a:srgbClr val="FFFFFF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800">
                <a:solidFill>
                  <a:srgbClr val="FFFFFF"/>
                </a:solidFill>
                <a:latin typeface="Broadway" pitchFamily="82" charset="0"/>
              </a:rPr>
              <a:t>TARGETS</a:t>
            </a:r>
          </a:p>
        </p:txBody>
      </p:sp>
      <p:sp>
        <p:nvSpPr>
          <p:cNvPr id="27655" name="TextBox 23"/>
          <p:cNvSpPr txBox="1">
            <a:spLocks noChangeArrowheads="1"/>
          </p:cNvSpPr>
          <p:nvPr/>
        </p:nvSpPr>
        <p:spPr bwMode="auto">
          <a:xfrm>
            <a:off x="6400800" y="533400"/>
            <a:ext cx="2362200" cy="547688"/>
          </a:xfrm>
          <a:prstGeom prst="rect">
            <a:avLst/>
          </a:prstGeom>
          <a:solidFill>
            <a:schemeClr val="bg1"/>
          </a:solidFill>
          <a:ln w="28575">
            <a:solidFill>
              <a:srgbClr val="7300E6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b="1">
                <a:solidFill>
                  <a:srgbClr val="FF00FF"/>
                </a:solidFill>
                <a:latin typeface="Calibri" pitchFamily="34" charset="0"/>
              </a:rPr>
              <a:t>REGULATORY</a:t>
            </a:r>
          </a:p>
        </p:txBody>
      </p:sp>
      <p:cxnSp>
        <p:nvCxnSpPr>
          <p:cNvPr id="40" name="Straight Connector 39"/>
          <p:cNvCxnSpPr/>
          <p:nvPr/>
        </p:nvCxnSpPr>
        <p:spPr bwMode="auto">
          <a:xfrm>
            <a:off x="1066800" y="1428750"/>
            <a:ext cx="6934200" cy="1588"/>
          </a:xfrm>
          <a:prstGeom prst="line">
            <a:avLst/>
          </a:prstGeom>
          <a:ln w="38100">
            <a:solidFill>
              <a:srgbClr val="7300E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/>
          <p:nvPr/>
        </p:nvCxnSpPr>
        <p:spPr bwMode="auto">
          <a:xfrm rot="5400000">
            <a:off x="7820819" y="1246981"/>
            <a:ext cx="361950" cy="1588"/>
          </a:xfrm>
          <a:prstGeom prst="line">
            <a:avLst/>
          </a:prstGeom>
          <a:ln w="38100">
            <a:solidFill>
              <a:srgbClr val="7300E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543" name="TextBox 16"/>
          <p:cNvSpPr txBox="1">
            <a:spLocks noChangeArrowheads="1"/>
          </p:cNvSpPr>
          <p:nvPr/>
        </p:nvSpPr>
        <p:spPr bwMode="auto">
          <a:xfrm>
            <a:off x="1447800" y="1752600"/>
            <a:ext cx="80010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400">
                <a:solidFill>
                  <a:srgbClr val="07044C"/>
                </a:solidFill>
                <a:latin typeface="Calibri" pitchFamily="34" charset="0"/>
              </a:rPr>
              <a:t>Drugs bind and alter R signal transduction machinery.</a:t>
            </a:r>
          </a:p>
        </p:txBody>
      </p:sp>
      <p:sp>
        <p:nvSpPr>
          <p:cNvPr id="19" name="TextBox 16"/>
          <p:cNvSpPr txBox="1">
            <a:spLocks noChangeArrowheads="1"/>
          </p:cNvSpPr>
          <p:nvPr/>
        </p:nvSpPr>
        <p:spPr bwMode="auto">
          <a:xfrm>
            <a:off x="2057400" y="1428750"/>
            <a:ext cx="69342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en-US" sz="2400">
                <a:solidFill>
                  <a:srgbClr val="07044C"/>
                </a:solidFill>
                <a:latin typeface="Calibri" pitchFamily="34" charset="0"/>
              </a:rPr>
              <a:t>Responsible for selectively sensing and binding  of a stimulus (ligand) and its coupling to a response  via a set of signal transduction machinery</a:t>
            </a:r>
          </a:p>
        </p:txBody>
      </p:sp>
      <p:sp>
        <p:nvSpPr>
          <p:cNvPr id="24" name="Rounded Rectangle 23"/>
          <p:cNvSpPr/>
          <p:nvPr/>
        </p:nvSpPr>
        <p:spPr>
          <a:xfrm>
            <a:off x="4305300" y="4648200"/>
            <a:ext cx="304800" cy="304800"/>
          </a:xfrm>
          <a:prstGeom prst="roundRect">
            <a:avLst/>
          </a:prstGeom>
          <a:solidFill>
            <a:schemeClr val="bg1"/>
          </a:solidFill>
          <a:ln>
            <a:solidFill>
              <a:srgbClr val="00E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b="1" dirty="0">
                <a:solidFill>
                  <a:srgbClr val="00E600"/>
                </a:solidFill>
              </a:rPr>
              <a:t>A</a:t>
            </a:r>
          </a:p>
        </p:txBody>
      </p:sp>
      <p:sp>
        <p:nvSpPr>
          <p:cNvPr id="25" name="Rounded Rectangle 24"/>
          <p:cNvSpPr/>
          <p:nvPr/>
        </p:nvSpPr>
        <p:spPr>
          <a:xfrm>
            <a:off x="4343400" y="6096000"/>
            <a:ext cx="304800" cy="304800"/>
          </a:xfrm>
          <a:prstGeom prst="round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b="1" dirty="0">
                <a:solidFill>
                  <a:srgbClr val="FF0000"/>
                </a:solidFill>
              </a:rPr>
              <a:t>B</a:t>
            </a:r>
          </a:p>
        </p:txBody>
      </p:sp>
      <p:grpSp>
        <p:nvGrpSpPr>
          <p:cNvPr id="26" name="Group 25"/>
          <p:cNvGrpSpPr>
            <a:grpSpLocks/>
          </p:cNvGrpSpPr>
          <p:nvPr/>
        </p:nvGrpSpPr>
        <p:grpSpPr bwMode="auto">
          <a:xfrm>
            <a:off x="2133600" y="4267200"/>
            <a:ext cx="2019300" cy="1295400"/>
            <a:chOff x="2933163" y="2362200"/>
            <a:chExt cx="2019837" cy="1295400"/>
          </a:xfrm>
        </p:grpSpPr>
        <p:sp>
          <p:nvSpPr>
            <p:cNvPr id="27" name="Oval 26"/>
            <p:cNvSpPr/>
            <p:nvPr/>
          </p:nvSpPr>
          <p:spPr>
            <a:xfrm>
              <a:off x="2971273" y="2362200"/>
              <a:ext cx="1981727" cy="1295400"/>
            </a:xfrm>
            <a:prstGeom prst="ellipse">
              <a:avLst/>
            </a:prstGeom>
            <a:solidFill>
              <a:srgbClr val="32CCC8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8" name="Rounded Rectangle 27"/>
            <p:cNvSpPr/>
            <p:nvPr/>
          </p:nvSpPr>
          <p:spPr>
            <a:xfrm>
              <a:off x="2933163" y="2590800"/>
              <a:ext cx="342991" cy="304800"/>
            </a:xfrm>
            <a:prstGeom prst="roundRect">
              <a:avLst/>
            </a:prstGeom>
            <a:solidFill>
              <a:srgbClr val="FFFF00"/>
            </a:solidFill>
            <a:ln>
              <a:solidFill>
                <a:srgbClr val="00CC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b="1" dirty="0">
                  <a:solidFill>
                    <a:srgbClr val="269996"/>
                  </a:solidFill>
                </a:rPr>
                <a:t>R</a:t>
              </a:r>
            </a:p>
          </p:txBody>
        </p:sp>
      </p:grpSp>
      <p:sp>
        <p:nvSpPr>
          <p:cNvPr id="29" name="Rounded Rectangle 28"/>
          <p:cNvSpPr/>
          <p:nvPr/>
        </p:nvSpPr>
        <p:spPr>
          <a:xfrm>
            <a:off x="4648200" y="4648200"/>
            <a:ext cx="342900" cy="304800"/>
          </a:xfrm>
          <a:prstGeom prst="roundRect">
            <a:avLst/>
          </a:prstGeom>
          <a:solidFill>
            <a:srgbClr val="FFFF00"/>
          </a:solidFill>
          <a:ln>
            <a:solidFill>
              <a:srgbClr val="00C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b="1" dirty="0">
                <a:solidFill>
                  <a:srgbClr val="269996"/>
                </a:solidFill>
              </a:rPr>
              <a:t>R</a:t>
            </a:r>
          </a:p>
        </p:txBody>
      </p:sp>
      <p:sp>
        <p:nvSpPr>
          <p:cNvPr id="30" name="Rounded Rectangle 29"/>
          <p:cNvSpPr/>
          <p:nvPr/>
        </p:nvSpPr>
        <p:spPr>
          <a:xfrm>
            <a:off x="4673600" y="6096000"/>
            <a:ext cx="344488" cy="304800"/>
          </a:xfrm>
          <a:prstGeom prst="roundRect">
            <a:avLst/>
          </a:prstGeom>
          <a:solidFill>
            <a:srgbClr val="FFFF00"/>
          </a:solidFill>
          <a:ln>
            <a:solidFill>
              <a:srgbClr val="00C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b="1" dirty="0">
                <a:solidFill>
                  <a:srgbClr val="269996"/>
                </a:solidFill>
              </a:rPr>
              <a:t>R</a:t>
            </a:r>
          </a:p>
        </p:txBody>
      </p:sp>
      <p:sp>
        <p:nvSpPr>
          <p:cNvPr id="31" name="Rounded Rectangle 30"/>
          <p:cNvSpPr/>
          <p:nvPr/>
        </p:nvSpPr>
        <p:spPr>
          <a:xfrm>
            <a:off x="6019800" y="4648200"/>
            <a:ext cx="609600" cy="304800"/>
          </a:xfrm>
          <a:prstGeom prst="roundRect">
            <a:avLst/>
          </a:prstGeom>
          <a:gradFill flip="none" rotWithShape="1">
            <a:gsLst>
              <a:gs pos="0">
                <a:srgbClr val="FFFF00"/>
              </a:gs>
              <a:gs pos="50000">
                <a:schemeClr val="bg1"/>
              </a:gs>
              <a:gs pos="100000">
                <a:srgbClr val="FFFF00">
                  <a:tint val="23500"/>
                  <a:satMod val="160000"/>
                </a:srgbClr>
              </a:gs>
            </a:gsLst>
            <a:lin ang="10800000" scaled="1"/>
            <a:tileRect/>
          </a:gradFill>
          <a:ln>
            <a:solidFill>
              <a:srgbClr val="00C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b="1" dirty="0">
                <a:solidFill>
                  <a:srgbClr val="00E600"/>
                </a:solidFill>
              </a:rPr>
              <a:t>A</a:t>
            </a:r>
            <a:r>
              <a:rPr lang="en-US" b="1" dirty="0">
                <a:solidFill>
                  <a:srgbClr val="269996"/>
                </a:solidFill>
              </a:rPr>
              <a:t>R*</a:t>
            </a:r>
          </a:p>
        </p:txBody>
      </p:sp>
      <p:sp>
        <p:nvSpPr>
          <p:cNvPr id="33" name="Rounded Rectangle 32"/>
          <p:cNvSpPr/>
          <p:nvPr/>
        </p:nvSpPr>
        <p:spPr>
          <a:xfrm>
            <a:off x="914400" y="4648200"/>
            <a:ext cx="304800" cy="304800"/>
          </a:xfrm>
          <a:prstGeom prst="roundRect">
            <a:avLst/>
          </a:prstGeom>
          <a:solidFill>
            <a:schemeClr val="bg1"/>
          </a:solidFill>
          <a:ln>
            <a:solidFill>
              <a:srgbClr val="00E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b="1" dirty="0">
                <a:solidFill>
                  <a:srgbClr val="00E600"/>
                </a:solidFill>
              </a:rPr>
              <a:t>A</a:t>
            </a:r>
          </a:p>
        </p:txBody>
      </p:sp>
      <p:sp>
        <p:nvSpPr>
          <p:cNvPr id="34" name="Rounded Rectangle 33"/>
          <p:cNvSpPr/>
          <p:nvPr/>
        </p:nvSpPr>
        <p:spPr>
          <a:xfrm>
            <a:off x="952500" y="6096000"/>
            <a:ext cx="304800" cy="304800"/>
          </a:xfrm>
          <a:prstGeom prst="round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b="1" dirty="0">
                <a:solidFill>
                  <a:srgbClr val="FF0000"/>
                </a:solidFill>
              </a:rPr>
              <a:t>B</a:t>
            </a:r>
          </a:p>
        </p:txBody>
      </p:sp>
      <p:sp>
        <p:nvSpPr>
          <p:cNvPr id="36" name="TextBox 35"/>
          <p:cNvSpPr txBox="1">
            <a:spLocks noChangeArrowheads="1"/>
          </p:cNvSpPr>
          <p:nvPr/>
        </p:nvSpPr>
        <p:spPr bwMode="auto">
          <a:xfrm>
            <a:off x="6858000" y="4470400"/>
            <a:ext cx="20574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b="1"/>
              <a:t>Pharmacological</a:t>
            </a:r>
          </a:p>
          <a:p>
            <a:pPr algn="ctr"/>
            <a:r>
              <a:rPr lang="en-US" b="1"/>
              <a:t>RESPONSE</a:t>
            </a:r>
          </a:p>
        </p:txBody>
      </p:sp>
      <p:sp>
        <p:nvSpPr>
          <p:cNvPr id="37" name="TextBox 36"/>
          <p:cNvSpPr txBox="1">
            <a:spLocks noChangeArrowheads="1"/>
          </p:cNvSpPr>
          <p:nvPr/>
        </p:nvSpPr>
        <p:spPr bwMode="auto">
          <a:xfrm>
            <a:off x="6172200" y="6057900"/>
            <a:ext cx="220980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b="1"/>
              <a:t>NO RESPONSE</a:t>
            </a:r>
          </a:p>
        </p:txBody>
      </p:sp>
      <p:sp>
        <p:nvSpPr>
          <p:cNvPr id="39" name="Rounded Rectangle 38"/>
          <p:cNvSpPr/>
          <p:nvPr/>
        </p:nvSpPr>
        <p:spPr>
          <a:xfrm>
            <a:off x="914400" y="3048000"/>
            <a:ext cx="304800" cy="304800"/>
          </a:xfrm>
          <a:prstGeom prst="roundRect">
            <a:avLst/>
          </a:prstGeom>
          <a:solidFill>
            <a:schemeClr val="bg1"/>
          </a:solidFill>
          <a:ln>
            <a:solidFill>
              <a:srgbClr val="9933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b="1" dirty="0">
                <a:solidFill>
                  <a:srgbClr val="9933FF"/>
                </a:solidFill>
              </a:rPr>
              <a:t>L</a:t>
            </a:r>
          </a:p>
        </p:txBody>
      </p:sp>
      <p:sp>
        <p:nvSpPr>
          <p:cNvPr id="41" name="Rounded Rectangle 40"/>
          <p:cNvSpPr/>
          <p:nvPr/>
        </p:nvSpPr>
        <p:spPr>
          <a:xfrm>
            <a:off x="4635500" y="3060700"/>
            <a:ext cx="342900" cy="304800"/>
          </a:xfrm>
          <a:prstGeom prst="roundRect">
            <a:avLst/>
          </a:prstGeom>
          <a:solidFill>
            <a:srgbClr val="FFFF00"/>
          </a:solidFill>
          <a:ln>
            <a:solidFill>
              <a:srgbClr val="00C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b="1" dirty="0">
                <a:solidFill>
                  <a:srgbClr val="269996"/>
                </a:solidFill>
              </a:rPr>
              <a:t>R</a:t>
            </a:r>
          </a:p>
        </p:txBody>
      </p:sp>
      <p:sp>
        <p:nvSpPr>
          <p:cNvPr id="42" name="Rounded Rectangle 41"/>
          <p:cNvSpPr/>
          <p:nvPr/>
        </p:nvSpPr>
        <p:spPr>
          <a:xfrm>
            <a:off x="4292600" y="3048000"/>
            <a:ext cx="304800" cy="304800"/>
          </a:xfrm>
          <a:prstGeom prst="roundRect">
            <a:avLst/>
          </a:prstGeom>
          <a:solidFill>
            <a:schemeClr val="bg1"/>
          </a:solidFill>
          <a:ln>
            <a:solidFill>
              <a:srgbClr val="9933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b="1" dirty="0">
                <a:solidFill>
                  <a:srgbClr val="9933FF"/>
                </a:solidFill>
              </a:rPr>
              <a:t>L</a:t>
            </a:r>
          </a:p>
        </p:txBody>
      </p:sp>
      <p:sp>
        <p:nvSpPr>
          <p:cNvPr id="43" name="TextBox 42"/>
          <p:cNvSpPr txBox="1">
            <a:spLocks noChangeArrowheads="1"/>
          </p:cNvSpPr>
          <p:nvPr/>
        </p:nvSpPr>
        <p:spPr bwMode="auto">
          <a:xfrm>
            <a:off x="6948488" y="2882900"/>
            <a:ext cx="16764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b="1"/>
              <a:t>Physiological</a:t>
            </a:r>
          </a:p>
          <a:p>
            <a:pPr algn="ctr"/>
            <a:r>
              <a:rPr lang="en-US" b="1"/>
              <a:t>RESPONSE</a:t>
            </a:r>
          </a:p>
        </p:txBody>
      </p:sp>
      <p:sp>
        <p:nvSpPr>
          <p:cNvPr id="44" name="Rounded Rectangle 43"/>
          <p:cNvSpPr/>
          <p:nvPr/>
        </p:nvSpPr>
        <p:spPr>
          <a:xfrm>
            <a:off x="6019800" y="3048000"/>
            <a:ext cx="609600" cy="304800"/>
          </a:xfrm>
          <a:prstGeom prst="roundRect">
            <a:avLst/>
          </a:prstGeom>
          <a:gradFill flip="none" rotWithShape="1">
            <a:gsLst>
              <a:gs pos="0">
                <a:srgbClr val="FFFF00"/>
              </a:gs>
              <a:gs pos="50000">
                <a:schemeClr val="bg1"/>
              </a:gs>
              <a:gs pos="100000">
                <a:srgbClr val="FFFF00">
                  <a:tint val="23500"/>
                  <a:satMod val="160000"/>
                </a:srgbClr>
              </a:gs>
            </a:gsLst>
            <a:lin ang="10800000" scaled="1"/>
            <a:tileRect/>
          </a:gradFill>
          <a:ln>
            <a:solidFill>
              <a:srgbClr val="00C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b="1" dirty="0">
                <a:solidFill>
                  <a:srgbClr val="9933FF"/>
                </a:solidFill>
              </a:rPr>
              <a:t>L</a:t>
            </a:r>
            <a:r>
              <a:rPr lang="en-US" b="1" dirty="0">
                <a:solidFill>
                  <a:srgbClr val="269996"/>
                </a:solidFill>
              </a:rPr>
              <a:t>R*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533400" y="5345113"/>
            <a:ext cx="1219200" cy="369887"/>
          </a:xfrm>
          <a:prstGeom prst="rect">
            <a:avLst/>
          </a:prstGeom>
          <a:gradFill flip="none" rotWithShape="1">
            <a:gsLst>
              <a:gs pos="0">
                <a:srgbClr val="00FF00"/>
              </a:gs>
              <a:gs pos="90000">
                <a:srgbClr val="FF0000"/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1"/>
            <a:tileRect/>
          </a:gradFill>
        </p:spPr>
        <p:txBody>
          <a:bodyPr>
            <a:spAutoFit/>
          </a:bodyPr>
          <a:lstStyle/>
          <a:p>
            <a:pPr algn="ctr">
              <a:defRPr/>
            </a:pPr>
            <a:r>
              <a:rPr lang="en-US" b="1" dirty="0">
                <a:solidFill>
                  <a:schemeClr val="bg1"/>
                </a:solidFill>
                <a:latin typeface="Arial" charset="0"/>
                <a:cs typeface="Arial" charset="0"/>
              </a:rPr>
              <a:t>DRUGS</a:t>
            </a:r>
          </a:p>
        </p:txBody>
      </p:sp>
      <p:sp>
        <p:nvSpPr>
          <p:cNvPr id="47" name="TextBox 46"/>
          <p:cNvSpPr txBox="1">
            <a:spLocks noChangeArrowheads="1"/>
          </p:cNvSpPr>
          <p:nvPr/>
        </p:nvSpPr>
        <p:spPr bwMode="auto">
          <a:xfrm>
            <a:off x="228600" y="3505200"/>
            <a:ext cx="2057400" cy="554038"/>
          </a:xfrm>
          <a:prstGeom prst="rect">
            <a:avLst/>
          </a:prstGeom>
          <a:solidFill>
            <a:srgbClr val="9933FF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ts val="1800"/>
              </a:lnSpc>
            </a:pPr>
            <a:r>
              <a:rPr lang="en-US" b="1">
                <a:solidFill>
                  <a:schemeClr val="bg1"/>
                </a:solidFill>
              </a:rPr>
              <a:t>ENDOGENOUS</a:t>
            </a:r>
          </a:p>
          <a:p>
            <a:pPr algn="ctr">
              <a:lnSpc>
                <a:spcPts val="1800"/>
              </a:lnSpc>
            </a:pPr>
            <a:r>
              <a:rPr lang="en-US" b="1">
                <a:solidFill>
                  <a:schemeClr val="bg1"/>
                </a:solidFill>
              </a:rPr>
              <a:t>LIGAND</a:t>
            </a:r>
          </a:p>
        </p:txBody>
      </p:sp>
      <p:cxnSp>
        <p:nvCxnSpPr>
          <p:cNvPr id="48" name="Straight Arrow Connector 47"/>
          <p:cNvCxnSpPr/>
          <p:nvPr/>
        </p:nvCxnSpPr>
        <p:spPr bwMode="auto">
          <a:xfrm rot="5400000">
            <a:off x="926307" y="1586706"/>
            <a:ext cx="304800" cy="1587"/>
          </a:xfrm>
          <a:prstGeom prst="straightConnector1">
            <a:avLst/>
          </a:prstGeom>
          <a:ln w="57150">
            <a:solidFill>
              <a:srgbClr val="7300E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TextBox 48"/>
          <p:cNvSpPr txBox="1"/>
          <p:nvPr/>
        </p:nvSpPr>
        <p:spPr>
          <a:xfrm>
            <a:off x="228600" y="1752600"/>
            <a:ext cx="1752600" cy="493713"/>
          </a:xfrm>
          <a:prstGeom prst="rect">
            <a:avLst/>
          </a:prstGeom>
          <a:gradFill flip="none" rotWithShape="1">
            <a:gsLst>
              <a:gs pos="35000">
                <a:schemeClr val="bg1"/>
              </a:gs>
              <a:gs pos="57000">
                <a:srgbClr val="FFFFCC"/>
              </a:gs>
              <a:gs pos="92000">
                <a:srgbClr val="FFFF00">
                  <a:alpha val="56000"/>
                </a:srgb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8100000" scaled="1"/>
            <a:tileRect/>
          </a:gradFill>
          <a:ln w="28575">
            <a:solidFill>
              <a:srgbClr val="7300E6"/>
            </a:solidFill>
          </a:ln>
          <a:effectLst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600" b="1" dirty="0">
                <a:solidFill>
                  <a:srgbClr val="FF00FF"/>
                </a:solidFill>
                <a:latin typeface="+mn-lt"/>
                <a:cs typeface="+mn-cs"/>
              </a:rPr>
              <a:t>RECEPTOR</a:t>
            </a:r>
          </a:p>
        </p:txBody>
      </p:sp>
      <p:sp>
        <p:nvSpPr>
          <p:cNvPr id="50" name="TextBox 49"/>
          <p:cNvSpPr txBox="1">
            <a:spLocks noChangeArrowheads="1"/>
          </p:cNvSpPr>
          <p:nvPr/>
        </p:nvSpPr>
        <p:spPr bwMode="auto">
          <a:xfrm>
            <a:off x="4038600" y="2286000"/>
            <a:ext cx="11430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b="1"/>
              <a:t>Bind</a:t>
            </a:r>
          </a:p>
          <a:p>
            <a:pPr algn="ctr"/>
            <a:r>
              <a:rPr lang="en-US" b="1"/>
              <a:t>Occupy</a:t>
            </a:r>
          </a:p>
        </p:txBody>
      </p:sp>
      <p:sp>
        <p:nvSpPr>
          <p:cNvPr id="52" name="TextBox 51"/>
          <p:cNvSpPr txBox="1">
            <a:spLocks noChangeArrowheads="1"/>
          </p:cNvSpPr>
          <p:nvPr/>
        </p:nvSpPr>
        <p:spPr bwMode="auto">
          <a:xfrm>
            <a:off x="5562600" y="2249488"/>
            <a:ext cx="144780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b="1"/>
              <a:t>Initiate</a:t>
            </a:r>
          </a:p>
          <a:p>
            <a:pPr algn="ctr"/>
            <a:r>
              <a:rPr lang="en-US" b="1"/>
              <a:t>Activate</a:t>
            </a:r>
          </a:p>
        </p:txBody>
      </p:sp>
      <p:cxnSp>
        <p:nvCxnSpPr>
          <p:cNvPr id="54" name="Straight Arrow Connector 53"/>
          <p:cNvCxnSpPr/>
          <p:nvPr/>
        </p:nvCxnSpPr>
        <p:spPr>
          <a:xfrm>
            <a:off x="6705600" y="3200400"/>
            <a:ext cx="304800" cy="158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Arrow Connector 54"/>
          <p:cNvCxnSpPr/>
          <p:nvPr/>
        </p:nvCxnSpPr>
        <p:spPr>
          <a:xfrm>
            <a:off x="6705600" y="4799013"/>
            <a:ext cx="304800" cy="1587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TextBox 55"/>
          <p:cNvSpPr txBox="1">
            <a:spLocks noChangeArrowheads="1"/>
          </p:cNvSpPr>
          <p:nvPr/>
        </p:nvSpPr>
        <p:spPr bwMode="auto">
          <a:xfrm>
            <a:off x="520700" y="4572000"/>
            <a:ext cx="1219200" cy="369888"/>
          </a:xfrm>
          <a:prstGeom prst="rect">
            <a:avLst/>
          </a:prstGeom>
          <a:solidFill>
            <a:srgbClr val="00E6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b="1">
                <a:solidFill>
                  <a:schemeClr val="bg1"/>
                </a:solidFill>
              </a:rPr>
              <a:t>Agonist</a:t>
            </a:r>
          </a:p>
        </p:txBody>
      </p:sp>
      <p:cxnSp>
        <p:nvCxnSpPr>
          <p:cNvPr id="57" name="Straight Arrow Connector 56"/>
          <p:cNvCxnSpPr/>
          <p:nvPr/>
        </p:nvCxnSpPr>
        <p:spPr>
          <a:xfrm>
            <a:off x="6096000" y="6248400"/>
            <a:ext cx="304800" cy="158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TextBox 57"/>
          <p:cNvSpPr txBox="1">
            <a:spLocks noChangeArrowheads="1"/>
          </p:cNvSpPr>
          <p:nvPr/>
        </p:nvSpPr>
        <p:spPr bwMode="auto">
          <a:xfrm>
            <a:off x="533400" y="6030913"/>
            <a:ext cx="1600200" cy="369887"/>
          </a:xfrm>
          <a:prstGeom prst="rect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b="1">
                <a:solidFill>
                  <a:schemeClr val="bg1"/>
                </a:solidFill>
              </a:rPr>
              <a:t>Antagonist</a:t>
            </a:r>
          </a:p>
        </p:txBody>
      </p:sp>
      <p:sp>
        <p:nvSpPr>
          <p:cNvPr id="59" name="TextBox 58"/>
          <p:cNvSpPr txBox="1">
            <a:spLocks noChangeArrowheads="1"/>
          </p:cNvSpPr>
          <p:nvPr/>
        </p:nvSpPr>
        <p:spPr bwMode="auto">
          <a:xfrm>
            <a:off x="762000" y="4811713"/>
            <a:ext cx="1219200" cy="369887"/>
          </a:xfrm>
          <a:prstGeom prst="rect">
            <a:avLst/>
          </a:prstGeom>
          <a:solidFill>
            <a:schemeClr val="bg1"/>
          </a:solidFill>
          <a:ln w="9525">
            <a:solidFill>
              <a:srgbClr val="00E6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b="1">
                <a:solidFill>
                  <a:srgbClr val="00E600"/>
                </a:solidFill>
              </a:rPr>
              <a:t>ACh</a:t>
            </a:r>
          </a:p>
        </p:txBody>
      </p:sp>
      <p:sp>
        <p:nvSpPr>
          <p:cNvPr id="60" name="TextBox 59"/>
          <p:cNvSpPr txBox="1">
            <a:spLocks noChangeArrowheads="1"/>
          </p:cNvSpPr>
          <p:nvPr/>
        </p:nvSpPr>
        <p:spPr bwMode="auto">
          <a:xfrm>
            <a:off x="825500" y="6248400"/>
            <a:ext cx="1689100" cy="369888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b="1">
                <a:solidFill>
                  <a:srgbClr val="FF0000"/>
                </a:solidFill>
              </a:rPr>
              <a:t>Tubocurarine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3810000" y="3135313"/>
            <a:ext cx="1524000" cy="369887"/>
          </a:xfrm>
          <a:prstGeom prst="rect">
            <a:avLst/>
          </a:prstGeom>
          <a:gradFill flip="none" rotWithShape="1">
            <a:gsLst>
              <a:gs pos="0">
                <a:srgbClr val="00FF00"/>
              </a:gs>
              <a:gs pos="90000">
                <a:srgbClr val="FF0000"/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1"/>
            <a:tileRect/>
          </a:gradFill>
        </p:spPr>
        <p:txBody>
          <a:bodyPr>
            <a:spAutoFit/>
          </a:bodyPr>
          <a:lstStyle/>
          <a:p>
            <a:pPr algn="ctr">
              <a:defRPr/>
            </a:pPr>
            <a:r>
              <a:rPr lang="en-US" b="1" dirty="0">
                <a:solidFill>
                  <a:schemeClr val="bg1"/>
                </a:solidFill>
                <a:latin typeface="Arial" charset="0"/>
                <a:cs typeface="Arial" charset="0"/>
              </a:rPr>
              <a:t>AFFINITY</a:t>
            </a:r>
          </a:p>
        </p:txBody>
      </p:sp>
      <p:sp>
        <p:nvSpPr>
          <p:cNvPr id="62" name="TextBox 61"/>
          <p:cNvSpPr txBox="1">
            <a:spLocks noChangeArrowheads="1"/>
          </p:cNvSpPr>
          <p:nvPr/>
        </p:nvSpPr>
        <p:spPr bwMode="auto">
          <a:xfrm>
            <a:off x="5638800" y="3124200"/>
            <a:ext cx="1447800" cy="369888"/>
          </a:xfrm>
          <a:prstGeom prst="rect">
            <a:avLst/>
          </a:prstGeom>
          <a:solidFill>
            <a:srgbClr val="00E6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b="1">
                <a:solidFill>
                  <a:schemeClr val="bg1"/>
                </a:solidFill>
              </a:rPr>
              <a:t>EFFICACY</a:t>
            </a:r>
          </a:p>
        </p:txBody>
      </p:sp>
      <p:sp>
        <p:nvSpPr>
          <p:cNvPr id="53" name="TextBox 1"/>
          <p:cNvSpPr txBox="1">
            <a:spLocks noChangeArrowheads="1"/>
          </p:cNvSpPr>
          <p:nvPr/>
        </p:nvSpPr>
        <p:spPr bwMode="auto">
          <a:xfrm>
            <a:off x="2209800" y="4572000"/>
            <a:ext cx="6629400" cy="430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200" b="1"/>
              <a:t>A drug that possesses both affinity and efficacy</a:t>
            </a:r>
            <a:endParaRPr lang="en-US" sz="2200"/>
          </a:p>
        </p:txBody>
      </p:sp>
      <p:sp>
        <p:nvSpPr>
          <p:cNvPr id="63" name="TextBox 1"/>
          <p:cNvSpPr txBox="1">
            <a:spLocks noChangeArrowheads="1"/>
          </p:cNvSpPr>
          <p:nvPr/>
        </p:nvSpPr>
        <p:spPr bwMode="auto">
          <a:xfrm>
            <a:off x="2514600" y="6008688"/>
            <a:ext cx="62484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 b="1"/>
              <a:t>A drug that possesses an affinity but no efficacy</a:t>
            </a:r>
            <a:endParaRPr lang="en-US" sz="2000"/>
          </a:p>
        </p:txBody>
      </p:sp>
    </p:spTree>
  </p:cSld>
  <p:clrMapOvr>
    <a:masterClrMapping/>
  </p:clrMapOvr>
  <p:transition spd="med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5" dur="1000"/>
                                        <p:tgtEl>
                                          <p:spTgt spid="225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4.96762E-6 C -0.00018 0.03562 -0.00035 0.07147 0.01093 0.08326 C 0.02239 0.09529 0.05694 0.06037 0.06909 0.071 C 0.08142 0.08141 0.07274 0.12928 0.08489 0.14617 C 0.09687 0.16305 0.1335 0.16235 0.14166 0.17322 C 0.15 0.18409 0.13507 0.20468 0.13368 0.21092 " pathEditMode="relative" rAng="0" ptsTypes="aaaaaA">
                                      <p:cBhvr>
                                        <p:cTn id="35" dur="2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500" y="10500"/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"/>
                            </p:stCondLst>
                            <p:childTnLst>
                              <p:par>
                                <p:cTn id="4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"/>
                            </p:stCondLst>
                            <p:childTnLst>
                              <p:par>
                                <p:cTn id="5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00"/>
                            </p:stCondLst>
                            <p:childTnLst>
                              <p:par>
                                <p:cTn id="6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8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1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6" presetClass="entr" presetSubtype="4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85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6" presetClass="entr" presetSubtype="4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88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6" presetClass="entr" presetSubtype="4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91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01042 -0.01133 0.02101 -0.02243 0.03385 -0.01873 C 0.0467 -0.01503 0.06163 0.02267 0.0776 0.02244 C 0.09358 0.02221 0.12101 -0.01341 0.12969 -0.02058 " pathEditMode="relative" ptsTypes="aaaA">
                                      <p:cBhvr>
                                        <p:cTn id="95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08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8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22" presetClass="entr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1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26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31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2" fill="hold">
                      <p:stCondLst>
                        <p:cond delay="indefinite"/>
                      </p:stCondLst>
                      <p:childTnLst>
                        <p:par>
                          <p:cTn id="133" fill="hold">
                            <p:stCondLst>
                              <p:cond delay="0"/>
                            </p:stCondLst>
                            <p:childTnLst>
                              <p:par>
                                <p:cTn id="134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1.72988E-6 C 0.0165 -0.00648 0.03334 -0.01249 0.03924 -0.02544 C 0.04514 -0.03816 0.02587 -0.06244 0.03507 -0.07725 C 0.04427 -0.09205 0.0783 -0.08881 0.09393 -0.11494 C 0.10955 -0.14084 0.12327 -0.21462 0.12917 -0.23312 " pathEditMode="relative" rAng="0" ptsTypes="aaaaA">
                                      <p:cBhvr>
                                        <p:cTn id="135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500" y="-11700"/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6" fill="hold">
                      <p:stCondLst>
                        <p:cond delay="indefinite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4" fill="hold">
                      <p:stCondLst>
                        <p:cond delay="indefinite"/>
                      </p:stCondLst>
                      <p:childTnLst>
                        <p:par>
                          <p:cTn id="145" fill="hold">
                            <p:stCondLst>
                              <p:cond delay="0"/>
                            </p:stCondLst>
                            <p:childTnLst>
                              <p:par>
                                <p:cTn id="14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8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1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2" fill="hold">
                      <p:stCondLst>
                        <p:cond delay="indefinite"/>
                      </p:stCondLst>
                      <p:childTnLst>
                        <p:par>
                          <p:cTn id="153" fill="hold">
                            <p:stCondLst>
                              <p:cond delay="0"/>
                            </p:stCondLst>
                            <p:childTnLst>
                              <p:par>
                                <p:cTn id="154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56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7" fill="hold">
                      <p:stCondLst>
                        <p:cond delay="indefinite"/>
                      </p:stCondLst>
                      <p:childTnLst>
                        <p:par>
                          <p:cTn id="158" fill="hold">
                            <p:stCondLst>
                              <p:cond delay="0"/>
                            </p:stCondLst>
                            <p:childTnLst>
                              <p:par>
                                <p:cTn id="159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0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2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3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6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8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9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1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2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4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5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7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8" dur="2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0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1" dur="2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3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4" dur="2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7" dur="2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9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1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2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93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4" fill="hold">
                            <p:stCondLst>
                              <p:cond delay="2000"/>
                            </p:stCondLst>
                            <p:childTnLst>
                              <p:par>
                                <p:cTn id="19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97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8" fill="hold">
                      <p:stCondLst>
                        <p:cond delay="indefinite"/>
                      </p:stCondLst>
                      <p:childTnLst>
                        <p:par>
                          <p:cTn id="199" fill="hold">
                            <p:stCondLst>
                              <p:cond delay="0"/>
                            </p:stCondLst>
                            <p:childTnLst>
                              <p:par>
                                <p:cTn id="200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2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3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04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5" fill="hold">
                            <p:stCondLst>
                              <p:cond delay="1000"/>
                            </p:stCondLst>
                            <p:childTnLst>
                              <p:par>
                                <p:cTn id="206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08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43" grpId="0"/>
      <p:bldP spid="19" grpId="0"/>
      <p:bldP spid="19" grpId="1"/>
      <p:bldP spid="24" grpId="0" animBg="1"/>
      <p:bldP spid="24" grpId="1" animBg="1"/>
      <p:bldP spid="25" grpId="0" animBg="1"/>
      <p:bldP spid="25" grpId="1" animBg="1"/>
      <p:bldP spid="29" grpId="0" animBg="1"/>
      <p:bldP spid="29" grpId="1" animBg="1"/>
      <p:bldP spid="30" grpId="0" animBg="1"/>
      <p:bldP spid="30" grpId="1" animBg="1"/>
      <p:bldP spid="31" grpId="0" animBg="1"/>
      <p:bldP spid="31" grpId="1" animBg="1"/>
      <p:bldP spid="33" grpId="0" animBg="1"/>
      <p:bldP spid="33" grpId="1" animBg="1"/>
      <p:bldP spid="34" grpId="0" animBg="1"/>
      <p:bldP spid="34" grpId="1" animBg="1"/>
      <p:bldP spid="36" grpId="1"/>
      <p:bldP spid="36" grpId="2"/>
      <p:bldP spid="37" grpId="0"/>
      <p:bldP spid="37" grpId="1"/>
      <p:bldP spid="39" grpId="0" animBg="1"/>
      <p:bldP spid="39" grpId="1" animBg="1"/>
      <p:bldP spid="41" grpId="0" animBg="1"/>
      <p:bldP spid="41" grpId="1" animBg="1"/>
      <p:bldP spid="42" grpId="0" animBg="1"/>
      <p:bldP spid="42" grpId="1" animBg="1"/>
      <p:bldP spid="43" grpId="0"/>
      <p:bldP spid="43" grpId="1"/>
      <p:bldP spid="44" grpId="0" animBg="1"/>
      <p:bldP spid="44" grpId="1" animBg="1"/>
      <p:bldP spid="46" grpId="0" animBg="1"/>
      <p:bldP spid="47" grpId="0" animBg="1"/>
      <p:bldP spid="47" grpId="1" animBg="1"/>
      <p:bldP spid="50" grpId="0"/>
      <p:bldP spid="52" grpId="0"/>
      <p:bldP spid="56" grpId="0" animBg="1"/>
      <p:bldP spid="58" grpId="0" animBg="1"/>
      <p:bldP spid="59" grpId="0" animBg="1"/>
      <p:bldP spid="60" grpId="0" animBg="1"/>
      <p:bldP spid="61" grpId="0" animBg="1"/>
      <p:bldP spid="62" grpId="0" animBg="1"/>
      <p:bldP spid="53" grpId="0"/>
      <p:bldP spid="6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Rectangle 3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rgbClr val="00FF00">
                  <a:alpha val="19000"/>
                </a:srgbClr>
              </a:gs>
              <a:gs pos="91000">
                <a:schemeClr val="bg1"/>
              </a:gs>
              <a:gs pos="100000">
                <a:srgbClr val="FF0000"/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3600000" scaled="0"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9700" name="Rectangle 14"/>
          <p:cNvSpPr>
            <a:spLocks noChangeArrowheads="1"/>
          </p:cNvSpPr>
          <p:nvPr/>
        </p:nvSpPr>
        <p:spPr bwMode="auto">
          <a:xfrm>
            <a:off x="0" y="0"/>
            <a:ext cx="91440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ts val="2400"/>
              </a:lnSpc>
            </a:pPr>
            <a:endParaRPr lang="en-US" sz="2400" b="1">
              <a:latin typeface="Arial Narrow" pitchFamily="34" charset="0"/>
            </a:endParaRPr>
          </a:p>
        </p:txBody>
      </p:sp>
      <p:sp>
        <p:nvSpPr>
          <p:cNvPr id="29701" name="TextBox 1"/>
          <p:cNvSpPr txBox="1">
            <a:spLocks noChangeArrowheads="1"/>
          </p:cNvSpPr>
          <p:nvPr/>
        </p:nvSpPr>
        <p:spPr bwMode="auto">
          <a:xfrm>
            <a:off x="914400" y="381000"/>
            <a:ext cx="8229600" cy="430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The </a:t>
            </a:r>
            <a:r>
              <a:rPr lang="en-US" b="1"/>
              <a:t>tendency of a drug to bind to the receptors</a:t>
            </a:r>
            <a:r>
              <a:rPr lang="en-US"/>
              <a:t> is governed by its </a:t>
            </a:r>
            <a:r>
              <a:rPr lang="en-US" sz="2200" b="1" i="1">
                <a:solidFill>
                  <a:srgbClr val="0060A2"/>
                </a:solidFill>
              </a:rPr>
              <a:t>affinity. </a:t>
            </a:r>
            <a:endParaRPr lang="en-US" sz="2200" b="1">
              <a:solidFill>
                <a:srgbClr val="0060A2"/>
              </a:solidFill>
            </a:endParaRPr>
          </a:p>
        </p:txBody>
      </p:sp>
      <p:sp>
        <p:nvSpPr>
          <p:cNvPr id="31750" name="TextBox 52"/>
          <p:cNvSpPr txBox="1">
            <a:spLocks noChangeArrowheads="1"/>
          </p:cNvSpPr>
          <p:nvPr/>
        </p:nvSpPr>
        <p:spPr bwMode="auto">
          <a:xfrm>
            <a:off x="2286000" y="3805238"/>
            <a:ext cx="7010400" cy="76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200" b="1">
                <a:latin typeface="Constantia" pitchFamily="18" charset="0"/>
              </a:rPr>
              <a:t>Is that inherent property </a:t>
            </a:r>
            <a:r>
              <a:rPr lang="en-US" sz="2200" b="1" i="1">
                <a:latin typeface="Constantia" pitchFamily="18" charset="0"/>
              </a:rPr>
              <a:t>intrinsic</a:t>
            </a:r>
            <a:r>
              <a:rPr lang="en-US" sz="2200" b="1">
                <a:latin typeface="Constantia" pitchFamily="18" charset="0"/>
              </a:rPr>
              <a:t> to the agonist that determines how "good" an agonist is. </a:t>
            </a:r>
          </a:p>
        </p:txBody>
      </p:sp>
      <p:sp>
        <p:nvSpPr>
          <p:cNvPr id="56" name="TextBox 55"/>
          <p:cNvSpPr txBox="1">
            <a:spLocks noChangeArrowheads="1"/>
          </p:cNvSpPr>
          <p:nvPr/>
        </p:nvSpPr>
        <p:spPr bwMode="auto">
          <a:xfrm>
            <a:off x="304800" y="3271838"/>
            <a:ext cx="1371600" cy="461962"/>
          </a:xfrm>
          <a:prstGeom prst="rect">
            <a:avLst/>
          </a:prstGeom>
          <a:solidFill>
            <a:srgbClr val="00E6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400" b="1">
                <a:solidFill>
                  <a:schemeClr val="bg1"/>
                </a:solidFill>
              </a:rPr>
              <a:t>Agonist</a:t>
            </a:r>
          </a:p>
        </p:txBody>
      </p:sp>
      <p:sp>
        <p:nvSpPr>
          <p:cNvPr id="58" name="TextBox 57"/>
          <p:cNvSpPr txBox="1">
            <a:spLocks noChangeArrowheads="1"/>
          </p:cNvSpPr>
          <p:nvPr/>
        </p:nvSpPr>
        <p:spPr bwMode="auto">
          <a:xfrm>
            <a:off x="304800" y="5938838"/>
            <a:ext cx="1981200" cy="461962"/>
          </a:xfrm>
          <a:prstGeom prst="rect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400" b="1">
                <a:solidFill>
                  <a:schemeClr val="bg1"/>
                </a:solidFill>
              </a:rPr>
              <a:t>Antagonist</a:t>
            </a:r>
          </a:p>
        </p:txBody>
      </p:sp>
      <p:sp>
        <p:nvSpPr>
          <p:cNvPr id="31753" name="TextBox 1"/>
          <p:cNvSpPr txBox="1">
            <a:spLocks noChangeArrowheads="1"/>
          </p:cNvSpPr>
          <p:nvPr/>
        </p:nvSpPr>
        <p:spPr bwMode="auto">
          <a:xfrm>
            <a:off x="2286000" y="3306763"/>
            <a:ext cx="6629400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200" b="1"/>
              <a:t>A drug that possesses both affinity and efficacy</a:t>
            </a:r>
            <a:endParaRPr lang="en-US" sz="2200"/>
          </a:p>
        </p:txBody>
      </p:sp>
      <p:sp>
        <p:nvSpPr>
          <p:cNvPr id="31754" name="TextBox 1"/>
          <p:cNvSpPr txBox="1">
            <a:spLocks noChangeArrowheads="1"/>
          </p:cNvSpPr>
          <p:nvPr/>
        </p:nvSpPr>
        <p:spPr bwMode="auto">
          <a:xfrm>
            <a:off x="2514600" y="5953125"/>
            <a:ext cx="62484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 b="1" dirty="0"/>
              <a:t>A drug that possesses an affinity but no efficacy</a:t>
            </a:r>
            <a:endParaRPr lang="en-US" sz="2000" dirty="0"/>
          </a:p>
        </p:txBody>
      </p:sp>
      <p:sp>
        <p:nvSpPr>
          <p:cNvPr id="31755" name="TextBox 21"/>
          <p:cNvSpPr txBox="1">
            <a:spLocks noChangeArrowheads="1"/>
          </p:cNvSpPr>
          <p:nvPr/>
        </p:nvSpPr>
        <p:spPr bwMode="auto">
          <a:xfrm>
            <a:off x="2819400" y="4948238"/>
            <a:ext cx="2819400" cy="1019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ts val="2400"/>
              </a:lnSpc>
            </a:pPr>
            <a:r>
              <a:rPr lang="en-US" sz="2400" b="1">
                <a:latin typeface="Arial Narrow" pitchFamily="34" charset="0"/>
              </a:rPr>
              <a:t>high intrinsic efficacy</a:t>
            </a:r>
          </a:p>
          <a:p>
            <a:pPr algn="ctr">
              <a:lnSpc>
                <a:spcPts val="2400"/>
              </a:lnSpc>
            </a:pPr>
            <a:r>
              <a:rPr lang="en-US" sz="2800" b="1">
                <a:latin typeface="Calibri" pitchFamily="34" charset="0"/>
              </a:rPr>
              <a:t>↓ </a:t>
            </a:r>
          </a:p>
          <a:p>
            <a:pPr algn="ctr">
              <a:lnSpc>
                <a:spcPts val="2400"/>
              </a:lnSpc>
            </a:pPr>
            <a:r>
              <a:rPr lang="en-US" sz="2800" b="1">
                <a:solidFill>
                  <a:srgbClr val="00E600"/>
                </a:solidFill>
                <a:latin typeface="Arial Narrow" pitchFamily="34" charset="0"/>
              </a:rPr>
              <a:t>a</a:t>
            </a:r>
            <a:r>
              <a:rPr lang="en-US" sz="2400" b="1">
                <a:solidFill>
                  <a:srgbClr val="00E600"/>
                </a:solidFill>
                <a:latin typeface="Arial Narrow" pitchFamily="34" charset="0"/>
              </a:rPr>
              <a:t> full agonist </a:t>
            </a:r>
          </a:p>
        </p:txBody>
      </p:sp>
      <p:sp>
        <p:nvSpPr>
          <p:cNvPr id="31756" name="TextBox 22"/>
          <p:cNvSpPr txBox="1">
            <a:spLocks noChangeArrowheads="1"/>
          </p:cNvSpPr>
          <p:nvPr/>
        </p:nvSpPr>
        <p:spPr bwMode="auto">
          <a:xfrm>
            <a:off x="5867400" y="4948238"/>
            <a:ext cx="2819400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ts val="2400"/>
              </a:lnSpc>
            </a:pPr>
            <a:r>
              <a:rPr lang="en-US" sz="2400" b="1">
                <a:latin typeface="Arial Narrow" pitchFamily="34" charset="0"/>
              </a:rPr>
              <a:t>low intrinsic efficacy </a:t>
            </a:r>
            <a:r>
              <a:rPr lang="en-US" sz="2400" b="1">
                <a:latin typeface="Calibri" pitchFamily="34" charset="0"/>
              </a:rPr>
              <a:t>↓ </a:t>
            </a:r>
          </a:p>
          <a:p>
            <a:pPr algn="ctr">
              <a:lnSpc>
                <a:spcPts val="2400"/>
              </a:lnSpc>
            </a:pPr>
            <a:r>
              <a:rPr lang="en-US" sz="2400" b="1">
                <a:solidFill>
                  <a:srgbClr val="00E600"/>
                </a:solidFill>
                <a:latin typeface="Arial Narrow" pitchFamily="34" charset="0"/>
              </a:rPr>
              <a:t>a partial agonist. </a:t>
            </a:r>
          </a:p>
        </p:txBody>
      </p:sp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duotone>
              <a:schemeClr val="accent5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-76200" y="213460"/>
            <a:ext cx="1676400" cy="16153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9710" name="TextBox 2"/>
          <p:cNvSpPr txBox="1">
            <a:spLocks noChangeArrowheads="1"/>
          </p:cNvSpPr>
          <p:nvPr/>
        </p:nvSpPr>
        <p:spPr bwMode="auto">
          <a:xfrm>
            <a:off x="228600" y="1676400"/>
            <a:ext cx="8915400" cy="430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The </a:t>
            </a:r>
            <a:r>
              <a:rPr lang="en-US" b="1"/>
              <a:t>ability for it, once bound, to activate the receptor is</a:t>
            </a:r>
            <a:r>
              <a:rPr lang="en-US"/>
              <a:t> denoted by its </a:t>
            </a:r>
            <a:r>
              <a:rPr lang="en-US" sz="2200" b="1" i="1">
                <a:solidFill>
                  <a:srgbClr val="0060A2"/>
                </a:solidFill>
              </a:rPr>
              <a:t>efficacy.</a:t>
            </a:r>
          </a:p>
        </p:txBody>
      </p:sp>
      <p:grpSp>
        <p:nvGrpSpPr>
          <p:cNvPr id="2" name="Group 19"/>
          <p:cNvGrpSpPr>
            <a:grpSpLocks/>
          </p:cNvGrpSpPr>
          <p:nvPr/>
        </p:nvGrpSpPr>
        <p:grpSpPr bwMode="auto">
          <a:xfrm>
            <a:off x="1676400" y="762000"/>
            <a:ext cx="4648200" cy="457200"/>
            <a:chOff x="1676400" y="762000"/>
            <a:chExt cx="4648200" cy="457200"/>
          </a:xfrm>
        </p:grpSpPr>
        <p:sp>
          <p:nvSpPr>
            <p:cNvPr id="29720" name="TextBox 30"/>
            <p:cNvSpPr txBox="1">
              <a:spLocks noChangeArrowheads="1"/>
            </p:cNvSpPr>
            <p:nvPr/>
          </p:nvSpPr>
          <p:spPr bwMode="auto">
            <a:xfrm>
              <a:off x="2590800" y="762000"/>
              <a:ext cx="1905000" cy="45720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sz="2400" b="1">
                  <a:solidFill>
                    <a:srgbClr val="2CB5B2"/>
                  </a:solidFill>
                  <a:latin typeface="Constantia" pitchFamily="18" charset="0"/>
                </a:rPr>
                <a:t>AFFINITY</a:t>
              </a:r>
            </a:p>
          </p:txBody>
        </p:sp>
        <p:cxnSp>
          <p:nvCxnSpPr>
            <p:cNvPr id="17" name="Straight Connector 16"/>
            <p:cNvCxnSpPr/>
            <p:nvPr/>
          </p:nvCxnSpPr>
          <p:spPr>
            <a:xfrm>
              <a:off x="1676400" y="762000"/>
              <a:ext cx="4648200" cy="1588"/>
            </a:xfrm>
            <a:prstGeom prst="line">
              <a:avLst/>
            </a:prstGeom>
            <a:ln w="381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" name="Group 20"/>
          <p:cNvGrpSpPr>
            <a:grpSpLocks/>
          </p:cNvGrpSpPr>
          <p:nvPr/>
        </p:nvGrpSpPr>
        <p:grpSpPr bwMode="auto">
          <a:xfrm>
            <a:off x="990600" y="2057400"/>
            <a:ext cx="5257800" cy="457200"/>
            <a:chOff x="990600" y="2057400"/>
            <a:chExt cx="5257800" cy="457200"/>
          </a:xfrm>
        </p:grpSpPr>
        <p:sp>
          <p:nvSpPr>
            <p:cNvPr id="29718" name="TextBox 30"/>
            <p:cNvSpPr txBox="1">
              <a:spLocks noChangeArrowheads="1"/>
            </p:cNvSpPr>
            <p:nvPr/>
          </p:nvSpPr>
          <p:spPr bwMode="auto">
            <a:xfrm>
              <a:off x="2590800" y="2057400"/>
              <a:ext cx="1905000" cy="45720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sz="2400" b="1">
                  <a:solidFill>
                    <a:srgbClr val="2CB5B2"/>
                  </a:solidFill>
                  <a:latin typeface="Constantia" pitchFamily="18" charset="0"/>
                </a:rPr>
                <a:t>EFFICACY</a:t>
              </a:r>
            </a:p>
          </p:txBody>
        </p:sp>
        <p:cxnSp>
          <p:nvCxnSpPr>
            <p:cNvPr id="18" name="Straight Connector 17"/>
            <p:cNvCxnSpPr/>
            <p:nvPr/>
          </p:nvCxnSpPr>
          <p:spPr>
            <a:xfrm>
              <a:off x="990600" y="2057400"/>
              <a:ext cx="5257800" cy="1588"/>
            </a:xfrm>
            <a:prstGeom prst="line">
              <a:avLst/>
            </a:prstGeom>
            <a:ln w="381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" name="Group 27"/>
          <p:cNvGrpSpPr>
            <a:grpSpLocks/>
          </p:cNvGrpSpPr>
          <p:nvPr/>
        </p:nvGrpSpPr>
        <p:grpSpPr bwMode="auto">
          <a:xfrm>
            <a:off x="7772400" y="3694113"/>
            <a:ext cx="762000" cy="228600"/>
            <a:chOff x="7467600" y="3505200"/>
            <a:chExt cx="762000" cy="229394"/>
          </a:xfrm>
        </p:grpSpPr>
        <p:cxnSp>
          <p:nvCxnSpPr>
            <p:cNvPr id="25" name="Straight Arrow Connector 24"/>
            <p:cNvCxnSpPr/>
            <p:nvPr/>
          </p:nvCxnSpPr>
          <p:spPr>
            <a:xfrm rot="5400000">
              <a:off x="7733904" y="3618309"/>
              <a:ext cx="229394" cy="3175"/>
            </a:xfrm>
            <a:prstGeom prst="straightConnector1">
              <a:avLst/>
            </a:prstGeom>
            <a:ln w="38100">
              <a:solidFill>
                <a:srgbClr val="00E6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>
              <a:off x="7467600" y="3505200"/>
              <a:ext cx="762000" cy="1593"/>
            </a:xfrm>
            <a:prstGeom prst="line">
              <a:avLst/>
            </a:prstGeom>
            <a:ln w="38100">
              <a:solidFill>
                <a:srgbClr val="00E6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30" name="Straight Arrow Connector 29"/>
          <p:cNvCxnSpPr/>
          <p:nvPr/>
        </p:nvCxnSpPr>
        <p:spPr>
          <a:xfrm>
            <a:off x="5638800" y="4491038"/>
            <a:ext cx="685800" cy="381000"/>
          </a:xfrm>
          <a:prstGeom prst="straightConnector1">
            <a:avLst/>
          </a:prstGeom>
          <a:ln w="38100">
            <a:solidFill>
              <a:srgbClr val="00E6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/>
          <p:nvPr/>
        </p:nvCxnSpPr>
        <p:spPr>
          <a:xfrm flipH="1">
            <a:off x="4876800" y="4491038"/>
            <a:ext cx="685800" cy="381000"/>
          </a:xfrm>
          <a:prstGeom prst="straightConnector1">
            <a:avLst/>
          </a:prstGeom>
          <a:ln w="38100">
            <a:solidFill>
              <a:srgbClr val="00E6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med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7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1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17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17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8" dur="1000"/>
                                        <p:tgtEl>
                                          <p:spTgt spid="317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17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17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5" dur="1000"/>
                                        <p:tgtEl>
                                          <p:spTgt spid="317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2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" dur="2000"/>
                                        <p:tgtEl>
                                          <p:spTgt spid="317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17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7" dur="1000" fill="hold"/>
                                        <p:tgtEl>
                                          <p:spTgt spid="56"/>
                                        </p:tgtEl>
                                      </p:cBhvr>
                                      <p:by x="10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5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5" dur="1000"/>
                                        <p:tgtEl>
                                          <p:spTgt spid="317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60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63" dur="1000"/>
                                        <p:tgtEl>
                                          <p:spTgt spid="317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68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1" dur="1000"/>
                                        <p:tgtEl>
                                          <p:spTgt spid="317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50" grpId="0"/>
      <p:bldP spid="56" grpId="0" animBg="1"/>
      <p:bldP spid="56" grpId="1" animBg="1"/>
      <p:bldP spid="58" grpId="0" animBg="1"/>
      <p:bldP spid="58" grpId="1" animBg="1"/>
      <p:bldP spid="31753" grpId="0"/>
      <p:bldP spid="31754" grpId="0"/>
      <p:bldP spid="31754" grpId="1"/>
      <p:bldP spid="31755" grpId="0"/>
      <p:bldP spid="3175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rgbClr val="00FF00">
                  <a:alpha val="19000"/>
                </a:srgbClr>
              </a:gs>
              <a:gs pos="91000">
                <a:schemeClr val="bg1"/>
              </a:gs>
              <a:gs pos="100000">
                <a:srgbClr val="FF0000"/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3600000" scaled="0"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67590" name="Picture 1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957388" y="609600"/>
            <a:ext cx="2309812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712" name="Rectangle 16"/>
          <p:cNvSpPr>
            <a:spLocks noChangeArrowheads="1"/>
          </p:cNvSpPr>
          <p:nvPr/>
        </p:nvSpPr>
        <p:spPr bwMode="auto">
          <a:xfrm>
            <a:off x="5181600" y="4579938"/>
            <a:ext cx="2971800" cy="76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200" b="1">
                <a:latin typeface="Arial Narrow" pitchFamily="34" charset="0"/>
              </a:rPr>
              <a:t>Agonistic-Antagonistic</a:t>
            </a:r>
          </a:p>
          <a:p>
            <a:pPr algn="ctr"/>
            <a:r>
              <a:rPr lang="en-US" sz="2200" b="1">
                <a:latin typeface="Arial Narrow" pitchFamily="34" charset="0"/>
              </a:rPr>
              <a:t>Potentials</a:t>
            </a:r>
          </a:p>
        </p:txBody>
      </p:sp>
      <p:pic>
        <p:nvPicPr>
          <p:cNvPr id="67592" name="Picture 1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009775" y="600075"/>
            <a:ext cx="276225" cy="23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7593" name="Line 19"/>
          <p:cNvSpPr>
            <a:spLocks noChangeShapeType="1"/>
          </p:cNvSpPr>
          <p:nvPr/>
        </p:nvSpPr>
        <p:spPr bwMode="auto">
          <a:xfrm>
            <a:off x="2224088" y="914400"/>
            <a:ext cx="15240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9716" name="Text Box 20"/>
          <p:cNvSpPr txBox="1">
            <a:spLocks noChangeArrowheads="1"/>
          </p:cNvSpPr>
          <p:nvPr/>
        </p:nvSpPr>
        <p:spPr bwMode="auto">
          <a:xfrm>
            <a:off x="838200" y="5715000"/>
            <a:ext cx="807720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50800" dir="5400000" sx="80000" sy="80000" algn="ctr" rotWithShape="0">
              <a:schemeClr val="tx1"/>
            </a:outerShdw>
          </a:effectLst>
        </p:spPr>
        <p:txBody>
          <a:bodyPr>
            <a:spAutoFit/>
          </a:bodyPr>
          <a:lstStyle/>
          <a:p>
            <a:r>
              <a:rPr lang="en-US" sz="2400" b="1" dirty="0" err="1">
                <a:solidFill>
                  <a:srgbClr val="33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Pindolol</a:t>
            </a:r>
            <a:r>
              <a:rPr 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,</a:t>
            </a:r>
            <a:r>
              <a:rPr lang="en-US" sz="2400" dirty="0">
                <a:latin typeface="Arial Narrow" pitchFamily="34" charset="0"/>
              </a:rPr>
              <a:t> a beta blocker which is a </a:t>
            </a:r>
            <a:r>
              <a:rPr lang="en-US" sz="2400" b="1" dirty="0">
                <a:solidFill>
                  <a:srgbClr val="33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partial agonist</a:t>
            </a:r>
            <a:r>
              <a:rPr lang="en-US" sz="2400" dirty="0">
                <a:latin typeface="Arial Narrow" pitchFamily="34" charset="0"/>
              </a:rPr>
              <a:t>, produces less decrease in heart rate than pure antagonists such as </a:t>
            </a:r>
            <a:r>
              <a:rPr lang="en-US" sz="2400" dirty="0" err="1">
                <a:latin typeface="Arial Narrow" pitchFamily="34" charset="0"/>
              </a:rPr>
              <a:t>propranolol</a:t>
            </a:r>
            <a:r>
              <a:rPr lang="en-US" sz="2400" dirty="0">
                <a:latin typeface="Arial Narrow" pitchFamily="34" charset="0"/>
              </a:rPr>
              <a:t>. </a:t>
            </a:r>
          </a:p>
        </p:txBody>
      </p:sp>
      <p:sp>
        <p:nvSpPr>
          <p:cNvPr id="67595" name="TextBox 21"/>
          <p:cNvSpPr txBox="1">
            <a:spLocks noChangeArrowheads="1"/>
          </p:cNvSpPr>
          <p:nvPr/>
        </p:nvSpPr>
        <p:spPr bwMode="auto">
          <a:xfrm>
            <a:off x="381000" y="3556000"/>
            <a:ext cx="2819400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>
              <a:lnSpc>
                <a:spcPts val="2400"/>
              </a:lnSpc>
            </a:pPr>
            <a:r>
              <a:rPr lang="en-US" sz="2400" b="1">
                <a:latin typeface="Arial Narrow" pitchFamily="34" charset="0"/>
              </a:rPr>
              <a:t>High intrinsic efficacy</a:t>
            </a:r>
          </a:p>
          <a:p>
            <a:pPr algn="r">
              <a:lnSpc>
                <a:spcPts val="2400"/>
              </a:lnSpc>
            </a:pPr>
            <a:r>
              <a:rPr lang="en-US" sz="2800" b="1">
                <a:latin typeface="Calibri" pitchFamily="34" charset="0"/>
              </a:rPr>
              <a:t>↓</a:t>
            </a:r>
          </a:p>
          <a:p>
            <a:pPr algn="r">
              <a:lnSpc>
                <a:spcPts val="2400"/>
              </a:lnSpc>
            </a:pPr>
            <a:r>
              <a:rPr lang="en-US" sz="2400" b="1">
                <a:latin typeface="Arial Narrow" pitchFamily="34" charset="0"/>
              </a:rPr>
              <a:t>Max response </a:t>
            </a:r>
          </a:p>
        </p:txBody>
      </p:sp>
      <p:sp>
        <p:nvSpPr>
          <p:cNvPr id="67596" name="TextBox 22"/>
          <p:cNvSpPr txBox="1">
            <a:spLocks noChangeArrowheads="1"/>
          </p:cNvSpPr>
          <p:nvPr/>
        </p:nvSpPr>
        <p:spPr bwMode="auto">
          <a:xfrm>
            <a:off x="3505200" y="3581400"/>
            <a:ext cx="3581400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ts val="2400"/>
              </a:lnSpc>
            </a:pPr>
            <a:r>
              <a:rPr lang="en-US" sz="2400" b="1">
                <a:latin typeface="Arial Narrow" pitchFamily="34" charset="0"/>
              </a:rPr>
              <a:t>low intrinsic efficacy </a:t>
            </a:r>
          </a:p>
          <a:p>
            <a:pPr>
              <a:lnSpc>
                <a:spcPts val="2400"/>
              </a:lnSpc>
            </a:pPr>
            <a:r>
              <a:rPr lang="en-US" sz="2400" b="1">
                <a:latin typeface="Calibri" pitchFamily="34" charset="0"/>
              </a:rPr>
              <a:t>↓ </a:t>
            </a:r>
          </a:p>
          <a:p>
            <a:pPr>
              <a:lnSpc>
                <a:spcPts val="2400"/>
              </a:lnSpc>
            </a:pPr>
            <a:r>
              <a:rPr lang="en-US" sz="2400" b="1">
                <a:latin typeface="Arial Narrow" pitchFamily="34" charset="0"/>
              </a:rPr>
              <a:t> Submax response agonist. </a:t>
            </a:r>
          </a:p>
        </p:txBody>
      </p:sp>
      <p:sp>
        <p:nvSpPr>
          <p:cNvPr id="67597" name="TextBox 16"/>
          <p:cNvSpPr txBox="1">
            <a:spLocks noChangeArrowheads="1"/>
          </p:cNvSpPr>
          <p:nvPr/>
        </p:nvSpPr>
        <p:spPr bwMode="auto">
          <a:xfrm>
            <a:off x="1828800" y="4702175"/>
            <a:ext cx="1219200" cy="708025"/>
          </a:xfrm>
          <a:prstGeom prst="rect">
            <a:avLst/>
          </a:prstGeom>
          <a:solidFill>
            <a:srgbClr val="00E6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ts val="2400"/>
              </a:lnSpc>
            </a:pPr>
            <a:r>
              <a:rPr lang="en-US" sz="2400" b="1">
                <a:solidFill>
                  <a:schemeClr val="bg1"/>
                </a:solidFill>
                <a:latin typeface="Arial Narrow" pitchFamily="34" charset="0"/>
              </a:rPr>
              <a:t>A Full Agonist</a:t>
            </a:r>
          </a:p>
        </p:txBody>
      </p:sp>
      <p:sp>
        <p:nvSpPr>
          <p:cNvPr id="67598" name="TextBox 17"/>
          <p:cNvSpPr txBox="1">
            <a:spLocks noChangeArrowheads="1"/>
          </p:cNvSpPr>
          <p:nvPr/>
        </p:nvSpPr>
        <p:spPr bwMode="auto">
          <a:xfrm>
            <a:off x="3657600" y="4702175"/>
            <a:ext cx="1447800" cy="708025"/>
          </a:xfrm>
          <a:prstGeom prst="rect">
            <a:avLst/>
          </a:prstGeom>
          <a:solidFill>
            <a:srgbClr val="00E6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ts val="2400"/>
              </a:lnSpc>
            </a:pPr>
            <a:r>
              <a:rPr lang="en-US" sz="2400" b="1" dirty="0">
                <a:solidFill>
                  <a:schemeClr val="bg1"/>
                </a:solidFill>
                <a:latin typeface="Arial Narrow" pitchFamily="34" charset="0"/>
              </a:rPr>
              <a:t>A Partial</a:t>
            </a:r>
          </a:p>
          <a:p>
            <a:pPr algn="ctr">
              <a:lnSpc>
                <a:spcPts val="2400"/>
              </a:lnSpc>
            </a:pPr>
            <a:r>
              <a:rPr lang="en-US" sz="2400" b="1" dirty="0">
                <a:solidFill>
                  <a:schemeClr val="bg1"/>
                </a:solidFill>
                <a:latin typeface="Arial Narrow" pitchFamily="34" charset="0"/>
              </a:rPr>
              <a:t>Agonist</a:t>
            </a:r>
          </a:p>
        </p:txBody>
      </p:sp>
      <p:sp>
        <p:nvSpPr>
          <p:cNvPr id="67599" name="TextBox 19"/>
          <p:cNvSpPr txBox="1">
            <a:spLocks noChangeArrowheads="1"/>
          </p:cNvSpPr>
          <p:nvPr/>
        </p:nvSpPr>
        <p:spPr bwMode="auto">
          <a:xfrm>
            <a:off x="2590800" y="152400"/>
            <a:ext cx="1600200" cy="425450"/>
          </a:xfrm>
          <a:prstGeom prst="rect">
            <a:avLst/>
          </a:prstGeom>
          <a:solidFill>
            <a:srgbClr val="00E6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ts val="2600"/>
              </a:lnSpc>
            </a:pPr>
            <a:r>
              <a:rPr lang="en-US" sz="2400" b="1">
                <a:solidFill>
                  <a:schemeClr val="bg1"/>
                </a:solidFill>
              </a:rPr>
              <a:t>Agonist</a:t>
            </a:r>
          </a:p>
        </p:txBody>
      </p:sp>
      <p:sp>
        <p:nvSpPr>
          <p:cNvPr id="23" name="Down Arrow 22"/>
          <p:cNvSpPr/>
          <p:nvPr/>
        </p:nvSpPr>
        <p:spPr>
          <a:xfrm>
            <a:off x="6477000" y="5486400"/>
            <a:ext cx="228600" cy="228600"/>
          </a:xfrm>
          <a:prstGeom prst="downArrow">
            <a:avLst/>
          </a:prstGeom>
          <a:solidFill>
            <a:srgbClr val="00E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7601" name="TextBox 23"/>
          <p:cNvSpPr txBox="1">
            <a:spLocks noChangeArrowheads="1"/>
          </p:cNvSpPr>
          <p:nvPr/>
        </p:nvSpPr>
        <p:spPr bwMode="auto">
          <a:xfrm>
            <a:off x="685800" y="111125"/>
            <a:ext cx="1295400" cy="425450"/>
          </a:xfrm>
          <a:prstGeom prst="rect">
            <a:avLst/>
          </a:prstGeom>
          <a:solidFill>
            <a:srgbClr val="FFC0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ts val="2600"/>
              </a:lnSpc>
            </a:pPr>
            <a:r>
              <a:rPr lang="en-US" sz="2400" b="1" i="1">
                <a:solidFill>
                  <a:schemeClr val="bg1"/>
                </a:solidFill>
              </a:rPr>
              <a:t>Ligand</a:t>
            </a:r>
          </a:p>
        </p:txBody>
      </p:sp>
      <p:sp>
        <p:nvSpPr>
          <p:cNvPr id="17" name="Oval 16"/>
          <p:cNvSpPr/>
          <p:nvPr/>
        </p:nvSpPr>
        <p:spPr>
          <a:xfrm>
            <a:off x="3670852" y="4595192"/>
            <a:ext cx="1447800" cy="914400"/>
          </a:xfrm>
          <a:prstGeom prst="ellipse">
            <a:avLst/>
          </a:prstGeom>
          <a:noFill/>
          <a:ln w="76200"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8" name="Group 17"/>
          <p:cNvGrpSpPr/>
          <p:nvPr/>
        </p:nvGrpSpPr>
        <p:grpSpPr>
          <a:xfrm>
            <a:off x="4495800" y="381000"/>
            <a:ext cx="4330700" cy="2714625"/>
            <a:chOff x="2667000" y="2057400"/>
            <a:chExt cx="4330700" cy="2714625"/>
          </a:xfrm>
        </p:grpSpPr>
        <p:pic>
          <p:nvPicPr>
            <p:cNvPr id="19" name="Picture 14"/>
            <p:cNvPicPr>
              <a:picLocks noChangeAspect="1" noChangeArrowheads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2667000" y="2286000"/>
              <a:ext cx="4111625" cy="24860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1" name="Freeform 20"/>
            <p:cNvSpPr/>
            <p:nvPr/>
          </p:nvSpPr>
          <p:spPr>
            <a:xfrm>
              <a:off x="4174067" y="2607733"/>
              <a:ext cx="1576916" cy="1519767"/>
            </a:xfrm>
            <a:custGeom>
              <a:avLst/>
              <a:gdLst>
                <a:gd name="connsiteX0" fmla="*/ 4233 w 1576916"/>
                <a:gd name="connsiteY0" fmla="*/ 1519767 h 1519767"/>
                <a:gd name="connsiteX1" fmla="*/ 4233 w 1576916"/>
                <a:gd name="connsiteY1" fmla="*/ 1100667 h 1519767"/>
                <a:gd name="connsiteX2" fmla="*/ 29633 w 1576916"/>
                <a:gd name="connsiteY2" fmla="*/ 656167 h 1519767"/>
                <a:gd name="connsiteX3" fmla="*/ 182033 w 1576916"/>
                <a:gd name="connsiteY3" fmla="*/ 313267 h 1519767"/>
                <a:gd name="connsiteX4" fmla="*/ 791633 w 1576916"/>
                <a:gd name="connsiteY4" fmla="*/ 71967 h 1519767"/>
                <a:gd name="connsiteX5" fmla="*/ 1464733 w 1576916"/>
                <a:gd name="connsiteY5" fmla="*/ 8467 h 1519767"/>
                <a:gd name="connsiteX6" fmla="*/ 1464733 w 1576916"/>
                <a:gd name="connsiteY6" fmla="*/ 21167 h 15197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576916" h="1519767">
                  <a:moveTo>
                    <a:pt x="4233" y="1519767"/>
                  </a:moveTo>
                  <a:cubicBezTo>
                    <a:pt x="2116" y="1382183"/>
                    <a:pt x="0" y="1244600"/>
                    <a:pt x="4233" y="1100667"/>
                  </a:cubicBezTo>
                  <a:cubicBezTo>
                    <a:pt x="8466" y="956734"/>
                    <a:pt x="0" y="787400"/>
                    <a:pt x="29633" y="656167"/>
                  </a:cubicBezTo>
                  <a:cubicBezTo>
                    <a:pt x="59266" y="524934"/>
                    <a:pt x="55033" y="410634"/>
                    <a:pt x="182033" y="313267"/>
                  </a:cubicBezTo>
                  <a:cubicBezTo>
                    <a:pt x="309033" y="215900"/>
                    <a:pt x="577850" y="122767"/>
                    <a:pt x="791633" y="71967"/>
                  </a:cubicBezTo>
                  <a:cubicBezTo>
                    <a:pt x="1005416" y="21167"/>
                    <a:pt x="1352550" y="16934"/>
                    <a:pt x="1464733" y="8467"/>
                  </a:cubicBezTo>
                  <a:cubicBezTo>
                    <a:pt x="1576916" y="0"/>
                    <a:pt x="1520824" y="10583"/>
                    <a:pt x="1464733" y="21167"/>
                  </a:cubicBezTo>
                </a:path>
              </a:pathLst>
            </a:custGeom>
            <a:ln w="38100">
              <a:solidFill>
                <a:srgbClr val="FF66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5702300" y="2057400"/>
              <a:ext cx="12954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err="1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mic Sans MS" pitchFamily="66" charset="0"/>
                  <a:ea typeface="Batang" pitchFamily="18" charset="-127"/>
                </a:rPr>
                <a:t>Ligand</a:t>
              </a:r>
              <a:endParaRPr 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Comic Sans MS" pitchFamily="66" charset="0"/>
                <a:ea typeface="Batang" pitchFamily="18" charset="-127"/>
              </a:endParaRPr>
            </a:p>
          </p:txBody>
        </p:sp>
        <p:cxnSp>
          <p:nvCxnSpPr>
            <p:cNvPr id="24" name="Straight Arrow Connector 23"/>
            <p:cNvCxnSpPr/>
            <p:nvPr/>
          </p:nvCxnSpPr>
          <p:spPr>
            <a:xfrm rot="5400000">
              <a:off x="5638800" y="2400300"/>
              <a:ext cx="152400" cy="152400"/>
            </a:xfrm>
            <a:prstGeom prst="straightConnector1">
              <a:avLst/>
            </a:prstGeom>
            <a:ln w="19050">
              <a:solidFill>
                <a:srgbClr val="FF66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ransition spd="med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repeatCount="indefinite" fill="remove" grpId="0" nodeType="click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"/>
                                        <p:tgtEl>
                                          <p:spTgt spid="297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1000"/>
                                        <p:tgtEl>
                                          <p:spTgt spid="297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2000"/>
                                        <p:tgtEl>
                                          <p:spTgt spid="675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75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2000"/>
                                        <p:tgtEl>
                                          <p:spTgt spid="675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75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2000"/>
                                        <p:tgtEl>
                                          <p:spTgt spid="675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75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2000"/>
                                        <p:tgtEl>
                                          <p:spTgt spid="6759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75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" dur="2000"/>
                                        <p:tgtEl>
                                          <p:spTgt spid="6759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75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" dur="2000"/>
                                        <p:tgtEl>
                                          <p:spTgt spid="6759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75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2000"/>
                                        <p:tgtEl>
                                          <p:spTgt spid="6759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75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1" dur="2000"/>
                                        <p:tgtEl>
                                          <p:spTgt spid="6760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76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4" dur="2000"/>
                                        <p:tgtEl>
                                          <p:spTgt spid="6759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75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7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712" grpId="0"/>
      <p:bldP spid="67593" grpId="0" animBg="1"/>
      <p:bldP spid="29716" grpId="0"/>
      <p:bldP spid="67595" grpId="0"/>
      <p:bldP spid="67596" grpId="0"/>
      <p:bldP spid="67597" grpId="0" animBg="1"/>
      <p:bldP spid="67598" grpId="0" animBg="1"/>
      <p:bldP spid="67599" grpId="0" animBg="1"/>
      <p:bldP spid="23" grpId="0" animBg="1"/>
      <p:bldP spid="67601" grpId="0" animBg="1"/>
      <p:bldP spid="17" grpId="0" animBg="1"/>
      <p:bldP spid="17" grpId="1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Rectangle 6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35000">
                <a:schemeClr val="accent1">
                  <a:tint val="66000"/>
                  <a:satMod val="160000"/>
                  <a:alpha val="66000"/>
                </a:schemeClr>
              </a:gs>
              <a:gs pos="56000">
                <a:schemeClr val="accent6">
                  <a:lumMod val="20000"/>
                  <a:lumOff val="80000"/>
                </a:schemeClr>
              </a:gs>
              <a:gs pos="92000">
                <a:srgbClr val="FFFF00">
                  <a:alpha val="56000"/>
                </a:srgb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3500000" scaled="1"/>
            <a:tileRect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4820" name="Rectangle 14"/>
          <p:cNvSpPr>
            <a:spLocks noChangeArrowheads="1"/>
          </p:cNvSpPr>
          <p:nvPr/>
        </p:nvSpPr>
        <p:spPr bwMode="auto">
          <a:xfrm>
            <a:off x="0" y="0"/>
            <a:ext cx="91440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ts val="2400"/>
              </a:lnSpc>
            </a:pPr>
            <a:endParaRPr lang="en-US" sz="2400" b="1">
              <a:latin typeface="Arial Narrow" pitchFamily="34" charset="0"/>
            </a:endParaRPr>
          </a:p>
        </p:txBody>
      </p:sp>
      <p:sp>
        <p:nvSpPr>
          <p:cNvPr id="34821" name="TextBox 1"/>
          <p:cNvSpPr txBox="1">
            <a:spLocks noChangeArrowheads="1"/>
          </p:cNvSpPr>
          <p:nvPr/>
        </p:nvSpPr>
        <p:spPr bwMode="auto">
          <a:xfrm>
            <a:off x="914400" y="381000"/>
            <a:ext cx="8229600" cy="430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The </a:t>
            </a:r>
            <a:r>
              <a:rPr lang="en-US" b="1"/>
              <a:t>tendency of a drug to bind to the receptors</a:t>
            </a:r>
            <a:r>
              <a:rPr lang="en-US"/>
              <a:t> is governed by its </a:t>
            </a:r>
            <a:r>
              <a:rPr lang="en-US" sz="2200" b="1" i="1">
                <a:solidFill>
                  <a:srgbClr val="0060A2"/>
                </a:solidFill>
              </a:rPr>
              <a:t>affinity. </a:t>
            </a:r>
            <a:endParaRPr lang="en-US" sz="2200" b="1">
              <a:solidFill>
                <a:srgbClr val="0060A2"/>
              </a:solidFill>
            </a:endParaRPr>
          </a:p>
        </p:txBody>
      </p:sp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duotone>
              <a:schemeClr val="accent5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-76200" y="213460"/>
            <a:ext cx="1676400" cy="16153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4823" name="TextBox 2"/>
          <p:cNvSpPr txBox="1">
            <a:spLocks noChangeArrowheads="1"/>
          </p:cNvSpPr>
          <p:nvPr/>
        </p:nvSpPr>
        <p:spPr bwMode="auto">
          <a:xfrm>
            <a:off x="228600" y="1676400"/>
            <a:ext cx="8915400" cy="430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The </a:t>
            </a:r>
            <a:r>
              <a:rPr lang="en-US" b="1"/>
              <a:t>ability for it, once bound, to activate the receptor is</a:t>
            </a:r>
            <a:r>
              <a:rPr lang="en-US"/>
              <a:t> denoted by its </a:t>
            </a:r>
            <a:r>
              <a:rPr lang="en-US" sz="2200" b="1" i="1">
                <a:solidFill>
                  <a:srgbClr val="0060A2"/>
                </a:solidFill>
              </a:rPr>
              <a:t>efficacy.</a:t>
            </a:r>
          </a:p>
        </p:txBody>
      </p:sp>
      <p:grpSp>
        <p:nvGrpSpPr>
          <p:cNvPr id="34824" name="Group 19"/>
          <p:cNvGrpSpPr>
            <a:grpSpLocks/>
          </p:cNvGrpSpPr>
          <p:nvPr/>
        </p:nvGrpSpPr>
        <p:grpSpPr bwMode="auto">
          <a:xfrm>
            <a:off x="1676400" y="762000"/>
            <a:ext cx="4648200" cy="457200"/>
            <a:chOff x="1676400" y="762000"/>
            <a:chExt cx="4648200" cy="457200"/>
          </a:xfrm>
        </p:grpSpPr>
        <p:sp>
          <p:nvSpPr>
            <p:cNvPr id="34851" name="TextBox 30"/>
            <p:cNvSpPr txBox="1">
              <a:spLocks noChangeArrowheads="1"/>
            </p:cNvSpPr>
            <p:nvPr/>
          </p:nvSpPr>
          <p:spPr bwMode="auto">
            <a:xfrm>
              <a:off x="2590800" y="762000"/>
              <a:ext cx="1905000" cy="45720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sz="2400" b="1">
                  <a:solidFill>
                    <a:srgbClr val="2CB5B2"/>
                  </a:solidFill>
                  <a:latin typeface="Constantia" pitchFamily="18" charset="0"/>
                </a:rPr>
                <a:t>AFFINITY</a:t>
              </a:r>
            </a:p>
          </p:txBody>
        </p:sp>
        <p:cxnSp>
          <p:nvCxnSpPr>
            <p:cNvPr id="17" name="Straight Connector 16"/>
            <p:cNvCxnSpPr/>
            <p:nvPr/>
          </p:nvCxnSpPr>
          <p:spPr>
            <a:xfrm>
              <a:off x="1676400" y="762000"/>
              <a:ext cx="4648200" cy="1588"/>
            </a:xfrm>
            <a:prstGeom prst="line">
              <a:avLst/>
            </a:prstGeom>
            <a:ln w="381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4825" name="Group 20"/>
          <p:cNvGrpSpPr>
            <a:grpSpLocks/>
          </p:cNvGrpSpPr>
          <p:nvPr/>
        </p:nvGrpSpPr>
        <p:grpSpPr bwMode="auto">
          <a:xfrm>
            <a:off x="990600" y="2057400"/>
            <a:ext cx="5257800" cy="457200"/>
            <a:chOff x="990600" y="2057400"/>
            <a:chExt cx="5257800" cy="457200"/>
          </a:xfrm>
        </p:grpSpPr>
        <p:sp>
          <p:nvSpPr>
            <p:cNvPr id="34849" name="TextBox 30"/>
            <p:cNvSpPr txBox="1">
              <a:spLocks noChangeArrowheads="1"/>
            </p:cNvSpPr>
            <p:nvPr/>
          </p:nvSpPr>
          <p:spPr bwMode="auto">
            <a:xfrm>
              <a:off x="2590800" y="2057400"/>
              <a:ext cx="1905000" cy="45720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sz="2400" b="1">
                  <a:solidFill>
                    <a:srgbClr val="2CB5B2"/>
                  </a:solidFill>
                  <a:latin typeface="Constantia" pitchFamily="18" charset="0"/>
                </a:rPr>
                <a:t>EFFICACY</a:t>
              </a:r>
            </a:p>
          </p:txBody>
        </p:sp>
        <p:cxnSp>
          <p:nvCxnSpPr>
            <p:cNvPr id="18" name="Straight Connector 17"/>
            <p:cNvCxnSpPr/>
            <p:nvPr/>
          </p:nvCxnSpPr>
          <p:spPr>
            <a:xfrm>
              <a:off x="990600" y="2057400"/>
              <a:ext cx="5257800" cy="1588"/>
            </a:xfrm>
            <a:prstGeom prst="line">
              <a:avLst/>
            </a:prstGeom>
            <a:ln w="381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9706" name="TextBox 3"/>
          <p:cNvSpPr txBox="1">
            <a:spLocks noChangeArrowheads="1"/>
          </p:cNvSpPr>
          <p:nvPr/>
        </p:nvSpPr>
        <p:spPr bwMode="auto">
          <a:xfrm>
            <a:off x="0" y="2681288"/>
            <a:ext cx="9144000" cy="519112"/>
          </a:xfrm>
          <a:prstGeom prst="rect">
            <a:avLst/>
          </a:prstGeom>
          <a:solidFill>
            <a:srgbClr val="FFFFFF">
              <a:alpha val="50195"/>
            </a:srgb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800">
                <a:solidFill>
                  <a:srgbClr val="002060"/>
                </a:solidFill>
                <a:latin typeface="Broadway" pitchFamily="82" charset="0"/>
              </a:rPr>
              <a:t>QUANTIFY  ASPECTS OF  DRUG  ACTION</a:t>
            </a:r>
          </a:p>
        </p:txBody>
      </p:sp>
      <p:grpSp>
        <p:nvGrpSpPr>
          <p:cNvPr id="29733" name="Group 37"/>
          <p:cNvGrpSpPr>
            <a:grpSpLocks/>
          </p:cNvGrpSpPr>
          <p:nvPr/>
        </p:nvGrpSpPr>
        <p:grpSpPr bwMode="auto">
          <a:xfrm>
            <a:off x="609600" y="3276600"/>
            <a:ext cx="8382000" cy="1211263"/>
            <a:chOff x="384" y="2309"/>
            <a:chExt cx="5280" cy="763"/>
          </a:xfrm>
        </p:grpSpPr>
        <p:sp>
          <p:nvSpPr>
            <p:cNvPr id="74" name="Rounded Rectangle 73"/>
            <p:cNvSpPr/>
            <p:nvPr/>
          </p:nvSpPr>
          <p:spPr>
            <a:xfrm>
              <a:off x="2837" y="2832"/>
              <a:ext cx="225" cy="192"/>
            </a:xfrm>
            <a:prstGeom prst="roundRect">
              <a:avLst/>
            </a:prstGeom>
            <a:solidFill>
              <a:srgbClr val="FFFF00"/>
            </a:solidFill>
            <a:ln>
              <a:solidFill>
                <a:srgbClr val="00CC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b="1" dirty="0">
                  <a:solidFill>
                    <a:srgbClr val="269996"/>
                  </a:solidFill>
                </a:rPr>
                <a:t>R</a:t>
              </a:r>
            </a:p>
          </p:txBody>
        </p:sp>
        <p:sp>
          <p:nvSpPr>
            <p:cNvPr id="75" name="Rounded Rectangle 74"/>
            <p:cNvSpPr/>
            <p:nvPr/>
          </p:nvSpPr>
          <p:spPr>
            <a:xfrm>
              <a:off x="2612" y="2832"/>
              <a:ext cx="200" cy="192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b="1" dirty="0">
                  <a:solidFill>
                    <a:srgbClr val="FF0000"/>
                  </a:solidFill>
                </a:rPr>
                <a:t>D</a:t>
              </a:r>
            </a:p>
          </p:txBody>
        </p:sp>
        <p:sp>
          <p:nvSpPr>
            <p:cNvPr id="34839" name="TextBox 75"/>
            <p:cNvSpPr txBox="1">
              <a:spLocks noChangeArrowheads="1"/>
            </p:cNvSpPr>
            <p:nvPr/>
          </p:nvSpPr>
          <p:spPr bwMode="auto">
            <a:xfrm>
              <a:off x="2431" y="2332"/>
              <a:ext cx="749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b="1"/>
                <a:t>Bind</a:t>
              </a:r>
            </a:p>
            <a:p>
              <a:pPr algn="ctr"/>
              <a:r>
                <a:rPr lang="en-US" b="1"/>
                <a:t>Occupy</a:t>
              </a:r>
            </a:p>
          </p:txBody>
        </p:sp>
        <p:sp>
          <p:nvSpPr>
            <p:cNvPr id="34840" name="TextBox 76"/>
            <p:cNvSpPr txBox="1">
              <a:spLocks noChangeArrowheads="1"/>
            </p:cNvSpPr>
            <p:nvPr/>
          </p:nvSpPr>
          <p:spPr bwMode="auto">
            <a:xfrm>
              <a:off x="3529" y="2309"/>
              <a:ext cx="948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b="1" dirty="0"/>
                <a:t>Initiate</a:t>
              </a:r>
            </a:p>
            <a:p>
              <a:pPr algn="ctr"/>
              <a:r>
                <a:rPr lang="en-US" b="1" dirty="0"/>
                <a:t>Activate</a:t>
              </a:r>
            </a:p>
          </p:txBody>
        </p:sp>
        <p:sp>
          <p:nvSpPr>
            <p:cNvPr id="78" name="Rounded Rectangle 77"/>
            <p:cNvSpPr/>
            <p:nvPr/>
          </p:nvSpPr>
          <p:spPr>
            <a:xfrm>
              <a:off x="774" y="2832"/>
              <a:ext cx="224" cy="192"/>
            </a:xfrm>
            <a:prstGeom prst="roundRect">
              <a:avLst/>
            </a:prstGeom>
            <a:solidFill>
              <a:srgbClr val="FFFF00"/>
            </a:solidFill>
            <a:ln>
              <a:solidFill>
                <a:srgbClr val="00CC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b="1" dirty="0">
                  <a:solidFill>
                    <a:srgbClr val="269996"/>
                  </a:solidFill>
                </a:rPr>
                <a:t>R</a:t>
              </a:r>
            </a:p>
          </p:txBody>
        </p:sp>
        <p:sp>
          <p:nvSpPr>
            <p:cNvPr id="79" name="Rounded Rectangle 78"/>
            <p:cNvSpPr/>
            <p:nvPr/>
          </p:nvSpPr>
          <p:spPr>
            <a:xfrm>
              <a:off x="384" y="2832"/>
              <a:ext cx="200" cy="192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b="1" dirty="0">
                  <a:solidFill>
                    <a:srgbClr val="FF0000"/>
                  </a:solidFill>
                </a:rPr>
                <a:t>D</a:t>
              </a:r>
            </a:p>
          </p:txBody>
        </p:sp>
        <p:sp>
          <p:nvSpPr>
            <p:cNvPr id="34843" name="TextBox 32"/>
            <p:cNvSpPr txBox="1">
              <a:spLocks noChangeArrowheads="1"/>
            </p:cNvSpPr>
            <p:nvPr/>
          </p:nvSpPr>
          <p:spPr bwMode="auto">
            <a:xfrm>
              <a:off x="4428" y="2825"/>
              <a:ext cx="1236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en-US" b="1" dirty="0" smtClean="0">
                  <a:latin typeface="Constantia" pitchFamily="18" charset="0"/>
                </a:rPr>
                <a:t>RESPONSE[R]</a:t>
              </a:r>
              <a:endParaRPr lang="en-US" b="1" dirty="0">
                <a:latin typeface="Constantia" pitchFamily="18" charset="0"/>
              </a:endParaRPr>
            </a:p>
          </p:txBody>
        </p:sp>
        <p:cxnSp>
          <p:nvCxnSpPr>
            <p:cNvPr id="81" name="Straight Connector 80"/>
            <p:cNvCxnSpPr/>
            <p:nvPr/>
          </p:nvCxnSpPr>
          <p:spPr>
            <a:xfrm>
              <a:off x="1326" y="2920"/>
              <a:ext cx="571" cy="2"/>
            </a:xfrm>
            <a:prstGeom prst="line">
              <a:avLst/>
            </a:prstGeom>
            <a:ln w="57150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Arrow Connector 82"/>
            <p:cNvCxnSpPr>
              <a:endCxn id="34843" idx="1"/>
            </p:cNvCxnSpPr>
            <p:nvPr/>
          </p:nvCxnSpPr>
          <p:spPr>
            <a:xfrm>
              <a:off x="3130" y="2934"/>
              <a:ext cx="1298" cy="7"/>
            </a:xfrm>
            <a:prstGeom prst="straightConnector1">
              <a:avLst/>
            </a:prstGeom>
            <a:ln w="57150">
              <a:solidFill>
                <a:schemeClr val="tx2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4" name="Rounded Rectangle 83"/>
            <p:cNvSpPr/>
            <p:nvPr/>
          </p:nvSpPr>
          <p:spPr>
            <a:xfrm>
              <a:off x="576" y="2832"/>
              <a:ext cx="199" cy="192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b="1" dirty="0">
                  <a:solidFill>
                    <a:schemeClr val="tx1"/>
                  </a:solidFill>
                </a:rPr>
                <a:t>+</a:t>
              </a:r>
            </a:p>
          </p:txBody>
        </p:sp>
        <p:sp>
          <p:nvSpPr>
            <p:cNvPr id="85" name="Rounded Rectangle 84"/>
            <p:cNvSpPr/>
            <p:nvPr/>
          </p:nvSpPr>
          <p:spPr>
            <a:xfrm>
              <a:off x="3744" y="2832"/>
              <a:ext cx="399" cy="240"/>
            </a:xfrm>
            <a:prstGeom prst="roundRect">
              <a:avLst/>
            </a:prstGeom>
            <a:gradFill flip="none" rotWithShape="1">
              <a:gsLst>
                <a:gs pos="0">
                  <a:srgbClr val="FFFF00"/>
                </a:gs>
                <a:gs pos="50000">
                  <a:schemeClr val="bg1"/>
                </a:gs>
                <a:gs pos="100000">
                  <a:srgbClr val="FFFF00">
                    <a:tint val="23500"/>
                    <a:satMod val="160000"/>
                  </a:srgbClr>
                </a:gs>
              </a:gsLst>
              <a:lin ang="10800000" scaled="1"/>
              <a:tileRect/>
            </a:gra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b="1" dirty="0">
                  <a:solidFill>
                    <a:srgbClr val="FF0000"/>
                  </a:solidFill>
                </a:rPr>
                <a:t>D</a:t>
              </a:r>
              <a:r>
                <a:rPr lang="en-US" b="1" dirty="0">
                  <a:solidFill>
                    <a:srgbClr val="269996"/>
                  </a:solidFill>
                </a:rPr>
                <a:t>R*</a:t>
              </a:r>
            </a:p>
          </p:txBody>
        </p:sp>
      </p:grpSp>
      <p:sp>
        <p:nvSpPr>
          <p:cNvPr id="29712" name="TextBox 85"/>
          <p:cNvSpPr txBox="1">
            <a:spLocks noChangeArrowheads="1"/>
          </p:cNvSpPr>
          <p:nvPr/>
        </p:nvSpPr>
        <p:spPr bwMode="auto">
          <a:xfrm>
            <a:off x="4953000" y="4668838"/>
            <a:ext cx="42672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200" b="1" dirty="0">
                <a:latin typeface="Arial Narrow" pitchFamily="34" charset="0"/>
              </a:rPr>
              <a:t>Relate concentration [C] of </a:t>
            </a:r>
            <a:r>
              <a:rPr lang="en-US" sz="2200" b="1" dirty="0">
                <a:solidFill>
                  <a:srgbClr val="FF0000"/>
                </a:solidFill>
                <a:latin typeface="Arial Narrow" pitchFamily="34" charset="0"/>
              </a:rPr>
              <a:t>D</a:t>
            </a:r>
            <a:r>
              <a:rPr lang="en-US" sz="2200" b="1" dirty="0">
                <a:latin typeface="Arial Narrow" pitchFamily="34" charset="0"/>
              </a:rPr>
              <a:t> used (x- axis) to the R produced (y-axis)</a:t>
            </a:r>
          </a:p>
        </p:txBody>
      </p:sp>
      <p:sp>
        <p:nvSpPr>
          <p:cNvPr id="29714" name="TextBox 87"/>
          <p:cNvSpPr txBox="1">
            <a:spLocks noChangeArrowheads="1"/>
          </p:cNvSpPr>
          <p:nvPr/>
        </p:nvSpPr>
        <p:spPr bwMode="auto">
          <a:xfrm>
            <a:off x="76200" y="4640263"/>
            <a:ext cx="51054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200" b="1" dirty="0">
                <a:latin typeface="Arial Narrow" pitchFamily="34" charset="0"/>
              </a:rPr>
              <a:t>Relate concentration [C] of </a:t>
            </a:r>
            <a:r>
              <a:rPr lang="en-US" sz="2200" b="1" dirty="0">
                <a:solidFill>
                  <a:srgbClr val="FF0000"/>
                </a:solidFill>
                <a:latin typeface="Arial Narrow" pitchFamily="34" charset="0"/>
              </a:rPr>
              <a:t>D</a:t>
            </a:r>
            <a:r>
              <a:rPr lang="en-US" sz="2200" b="1" dirty="0">
                <a:latin typeface="Arial Narrow" pitchFamily="34" charset="0"/>
              </a:rPr>
              <a:t> used (x- axis) to the binding capacity at receptors (y-axis)</a:t>
            </a:r>
          </a:p>
        </p:txBody>
      </p:sp>
      <p:cxnSp>
        <p:nvCxnSpPr>
          <p:cNvPr id="36" name="Straight Arrow Connector 35"/>
          <p:cNvCxnSpPr/>
          <p:nvPr/>
        </p:nvCxnSpPr>
        <p:spPr>
          <a:xfrm>
            <a:off x="6565900" y="4343400"/>
            <a:ext cx="685800" cy="38100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/>
          <p:nvPr/>
        </p:nvCxnSpPr>
        <p:spPr>
          <a:xfrm flipH="1">
            <a:off x="3429000" y="4343400"/>
            <a:ext cx="685800" cy="38100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0"/>
          <p:cNvSpPr txBox="1">
            <a:spLocks noChangeArrowheads="1"/>
          </p:cNvSpPr>
          <p:nvPr/>
        </p:nvSpPr>
        <p:spPr bwMode="auto">
          <a:xfrm>
            <a:off x="2743200" y="5486400"/>
            <a:ext cx="1752600" cy="4572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400" b="1">
                <a:solidFill>
                  <a:srgbClr val="2CB5B2"/>
                </a:solidFill>
                <a:latin typeface="Constantia" pitchFamily="18" charset="0"/>
              </a:rPr>
              <a:t>AFFINITY</a:t>
            </a:r>
          </a:p>
        </p:txBody>
      </p:sp>
      <p:sp>
        <p:nvSpPr>
          <p:cNvPr id="39" name="Rectangle 88"/>
          <p:cNvSpPr>
            <a:spLocks noChangeArrowheads="1"/>
          </p:cNvSpPr>
          <p:nvPr/>
        </p:nvSpPr>
        <p:spPr bwMode="auto">
          <a:xfrm>
            <a:off x="1054100" y="4791075"/>
            <a:ext cx="3819525" cy="466725"/>
          </a:xfrm>
          <a:prstGeom prst="rect">
            <a:avLst/>
          </a:prstGeom>
          <a:solidFill>
            <a:srgbClr val="3276C8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  <a:latin typeface="Arial Narrow" pitchFamily="34" charset="0"/>
              </a:rPr>
              <a:t>Concentration-Binding  Curve </a:t>
            </a:r>
          </a:p>
        </p:txBody>
      </p:sp>
      <p:sp>
        <p:nvSpPr>
          <p:cNvPr id="40" name="TextBox 86"/>
          <p:cNvSpPr txBox="1">
            <a:spLocks noChangeArrowheads="1"/>
          </p:cNvSpPr>
          <p:nvPr/>
        </p:nvSpPr>
        <p:spPr bwMode="auto">
          <a:xfrm>
            <a:off x="5638800" y="4854575"/>
            <a:ext cx="2852738" cy="466725"/>
          </a:xfrm>
          <a:prstGeom prst="rect">
            <a:avLst/>
          </a:prstGeom>
          <a:solidFill>
            <a:srgbClr val="3276C8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  <a:latin typeface="Arial Narrow" pitchFamily="34" charset="0"/>
              </a:rPr>
              <a:t>Dose Response Curve</a:t>
            </a:r>
          </a:p>
        </p:txBody>
      </p:sp>
      <p:sp>
        <p:nvSpPr>
          <p:cNvPr id="41" name="TextBox 30"/>
          <p:cNvSpPr txBox="1">
            <a:spLocks noChangeArrowheads="1"/>
          </p:cNvSpPr>
          <p:nvPr/>
        </p:nvSpPr>
        <p:spPr bwMode="auto">
          <a:xfrm>
            <a:off x="6662738" y="5486400"/>
            <a:ext cx="1752600" cy="4572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400" b="1" dirty="0">
                <a:solidFill>
                  <a:srgbClr val="2CB5B2"/>
                </a:solidFill>
                <a:latin typeface="Constantia" pitchFamily="18" charset="0"/>
              </a:rPr>
              <a:t>EFFICACY</a:t>
            </a:r>
          </a:p>
        </p:txBody>
      </p:sp>
      <p:cxnSp>
        <p:nvCxnSpPr>
          <p:cNvPr id="42" name="Straight Arrow Connector 41"/>
          <p:cNvCxnSpPr/>
          <p:nvPr/>
        </p:nvCxnSpPr>
        <p:spPr>
          <a:xfrm>
            <a:off x="4572000" y="5715000"/>
            <a:ext cx="685800" cy="38100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/>
          <p:cNvCxnSpPr/>
          <p:nvPr/>
        </p:nvCxnSpPr>
        <p:spPr>
          <a:xfrm flipH="1">
            <a:off x="5867400" y="5715000"/>
            <a:ext cx="685800" cy="38100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Box 30"/>
          <p:cNvSpPr txBox="1">
            <a:spLocks noChangeArrowheads="1"/>
          </p:cNvSpPr>
          <p:nvPr/>
        </p:nvSpPr>
        <p:spPr bwMode="auto">
          <a:xfrm>
            <a:off x="4724400" y="6162675"/>
            <a:ext cx="1752600" cy="466725"/>
          </a:xfrm>
          <a:prstGeom prst="rect">
            <a:avLst/>
          </a:prstGeom>
          <a:solidFill>
            <a:schemeClr val="bg1"/>
          </a:solidFill>
          <a:ln w="9525">
            <a:solidFill>
              <a:srgbClr val="1E4778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400" b="1">
                <a:solidFill>
                  <a:srgbClr val="2CB5B2"/>
                </a:solidFill>
                <a:latin typeface="Constantia" pitchFamily="18" charset="0"/>
              </a:rPr>
              <a:t>POTENCY</a:t>
            </a:r>
          </a:p>
        </p:txBody>
      </p:sp>
    </p:spTree>
  </p:cSld>
  <p:clrMapOvr>
    <a:masterClrMapping/>
  </p:clrMapOvr>
  <p:transition spd="med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297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97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97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97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9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3" dur="1000"/>
                                        <p:tgtEl>
                                          <p:spTgt spid="2971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97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8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8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000"/>
                            </p:stCondLst>
                            <p:childTnLst>
                              <p:par>
                                <p:cTn id="40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2" dur="1000"/>
                                        <p:tgtEl>
                                          <p:spTgt spid="2971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97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7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7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60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1000"/>
                            </p:stCondLst>
                            <p:childTnLst>
                              <p:par>
                                <p:cTn id="6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4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3" presetClass="emph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hsl" dir="cw">
                                      <p:cBhvr override="childStyle">
                                        <p:cTn id="6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6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7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set>
                                      <p:cBhvr>
                                        <p:cTn id="71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706" grpId="0" animBg="1"/>
      <p:bldP spid="29712" grpId="0"/>
      <p:bldP spid="29714" grpId="0"/>
      <p:bldP spid="38" grpId="0" animBg="1"/>
      <p:bldP spid="39" grpId="0" animBg="1"/>
      <p:bldP spid="39" grpId="1" animBg="1"/>
      <p:bldP spid="40" grpId="0" animBg="1"/>
      <p:bldP spid="41" grpId="0" animBg="1"/>
      <p:bldP spid="44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35000">
                <a:schemeClr val="accent1">
                  <a:tint val="66000"/>
                  <a:satMod val="160000"/>
                  <a:alpha val="66000"/>
                </a:schemeClr>
              </a:gs>
              <a:gs pos="56000">
                <a:schemeClr val="accent6">
                  <a:lumMod val="20000"/>
                  <a:lumOff val="80000"/>
                </a:schemeClr>
              </a:gs>
              <a:gs pos="92000">
                <a:srgbClr val="FFFF00">
                  <a:alpha val="56000"/>
                </a:srgb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  <a:tileRect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304800" y="4944070"/>
            <a:ext cx="6224781" cy="92333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en-US" sz="54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Arial" charset="0"/>
                <a:cs typeface="Arial" charset="0"/>
              </a:rPr>
              <a:t>PHARMACOLOGY</a:t>
            </a:r>
          </a:p>
        </p:txBody>
      </p:sp>
      <p:pic>
        <p:nvPicPr>
          <p:cNvPr id="5" name="Picture 7" descr="prescription_drugs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5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228601" y="228600"/>
            <a:ext cx="2187172" cy="3276600"/>
          </a:xfrm>
          <a:prstGeom prst="rect">
            <a:avLst/>
          </a:prstGeom>
          <a:noFill/>
        </p:spPr>
      </p:pic>
      <p:pic>
        <p:nvPicPr>
          <p:cNvPr id="14342" name="Picture 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38200" y="1716088"/>
            <a:ext cx="3200400" cy="308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" name="WordArt 3"/>
          <p:cNvSpPr>
            <a:spLocks noChangeArrowheads="1" noChangeShapeType="1" noTextEdit="1"/>
          </p:cNvSpPr>
          <p:nvPr/>
        </p:nvSpPr>
        <p:spPr bwMode="auto">
          <a:xfrm>
            <a:off x="5816600" y="1912815"/>
            <a:ext cx="609600" cy="906585"/>
          </a:xfrm>
          <a:prstGeom prst="rect">
            <a:avLst/>
          </a:prstGeom>
        </p:spPr>
        <p:txBody>
          <a:bodyPr wrap="none" fromWordArt="1">
            <a:prstTxWarp prst="textWave4">
              <a:avLst>
                <a:gd name="adj1" fmla="val 10319"/>
                <a:gd name="adj2" fmla="val 0"/>
              </a:avLst>
            </a:prstTxWarp>
          </a:bodyPr>
          <a:lstStyle/>
          <a:p>
            <a:pPr algn="ctr" rtl="0"/>
            <a:r>
              <a:rPr lang="en-US" sz="3600" b="1" kern="10" dirty="0">
                <a:ln w="9525">
                  <a:solidFill>
                    <a:schemeClr val="tx2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chemeClr val="bg1"/>
                    </a:gs>
                    <a:gs pos="100000">
                      <a:srgbClr val="FFBDFF"/>
                    </a:gs>
                  </a:gsLst>
                  <a:lin ang="5400000" scaled="1"/>
                </a:gradFill>
                <a:effectLst>
                  <a:outerShdw dist="107763" dir="2700000" algn="ctr" rotWithShape="0">
                    <a:srgbClr val="00CCFF">
                      <a:alpha val="50000"/>
                    </a:srgbClr>
                  </a:outerShdw>
                </a:effectLst>
                <a:latin typeface="Arial Black"/>
              </a:rPr>
              <a:t>O</a:t>
            </a:r>
          </a:p>
        </p:txBody>
      </p:sp>
      <p:sp>
        <p:nvSpPr>
          <p:cNvPr id="21" name="WordArt 4"/>
          <p:cNvSpPr>
            <a:spLocks noChangeArrowheads="1" noChangeShapeType="1" noTextEdit="1"/>
          </p:cNvSpPr>
          <p:nvPr/>
        </p:nvSpPr>
        <p:spPr bwMode="auto">
          <a:xfrm>
            <a:off x="5054600" y="846015"/>
            <a:ext cx="812800" cy="906585"/>
          </a:xfrm>
          <a:prstGeom prst="rect">
            <a:avLst/>
          </a:prstGeom>
        </p:spPr>
        <p:txBody>
          <a:bodyPr wrap="none" fromWordArt="1">
            <a:prstTxWarp prst="textWave4">
              <a:avLst>
                <a:gd name="adj1" fmla="val 10319"/>
                <a:gd name="adj2" fmla="val 0"/>
              </a:avLst>
            </a:prstTxWarp>
          </a:bodyPr>
          <a:lstStyle/>
          <a:p>
            <a:pPr algn="ctr" rtl="0"/>
            <a:r>
              <a:rPr lang="en-US" sz="3600" b="1" kern="10" dirty="0">
                <a:ln w="9525">
                  <a:solidFill>
                    <a:schemeClr val="tx2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chemeClr val="bg1"/>
                    </a:gs>
                    <a:gs pos="100000">
                      <a:srgbClr val="FFBDFF"/>
                    </a:gs>
                  </a:gsLst>
                  <a:lin ang="5400000" scaled="1"/>
                </a:gradFill>
                <a:effectLst>
                  <a:outerShdw dist="107763" dir="2700000" algn="ctr" rotWithShape="0">
                    <a:srgbClr val="00CCFF">
                      <a:alpha val="50000"/>
                    </a:srgbClr>
                  </a:outerShdw>
                </a:effectLst>
                <a:latin typeface="Arial Black"/>
              </a:rPr>
              <a:t>G</a:t>
            </a:r>
          </a:p>
        </p:txBody>
      </p:sp>
      <p:sp>
        <p:nvSpPr>
          <p:cNvPr id="22" name="WordArt 5"/>
          <p:cNvSpPr>
            <a:spLocks noChangeArrowheads="1" noChangeShapeType="1" noTextEdit="1"/>
          </p:cNvSpPr>
          <p:nvPr/>
        </p:nvSpPr>
        <p:spPr bwMode="auto">
          <a:xfrm>
            <a:off x="6807200" y="3970215"/>
            <a:ext cx="609600" cy="906585"/>
          </a:xfrm>
          <a:prstGeom prst="rect">
            <a:avLst/>
          </a:prstGeom>
        </p:spPr>
        <p:txBody>
          <a:bodyPr wrap="none" fromWordArt="1">
            <a:prstTxWarp prst="textWave4">
              <a:avLst>
                <a:gd name="adj1" fmla="val 10319"/>
                <a:gd name="adj2" fmla="val 0"/>
              </a:avLst>
            </a:prstTxWarp>
          </a:bodyPr>
          <a:lstStyle/>
          <a:p>
            <a:pPr algn="ctr" rtl="0"/>
            <a:r>
              <a:rPr lang="en-US" sz="3600" b="1" kern="10" dirty="0" smtClean="0">
                <a:ln w="9525">
                  <a:solidFill>
                    <a:schemeClr val="tx2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chemeClr val="bg1"/>
                    </a:gs>
                    <a:gs pos="100000">
                      <a:srgbClr val="FFBDFF"/>
                    </a:gs>
                  </a:gsLst>
                  <a:lin ang="5400000" scaled="1"/>
                </a:gradFill>
                <a:effectLst>
                  <a:outerShdw dist="107763" dir="2700000" algn="ctr" rotWithShape="0">
                    <a:srgbClr val="00CCFF">
                      <a:alpha val="50000"/>
                    </a:srgbClr>
                  </a:outerShdw>
                </a:effectLst>
                <a:latin typeface="Arial Black"/>
              </a:rPr>
              <a:t>D</a:t>
            </a:r>
            <a:endParaRPr lang="en-US" sz="3600" b="1" kern="10" dirty="0">
              <a:ln w="9525">
                <a:solidFill>
                  <a:schemeClr val="tx2"/>
                </a:solidFill>
                <a:round/>
                <a:headEnd/>
                <a:tailEnd/>
              </a:ln>
              <a:gradFill rotWithShape="1">
                <a:gsLst>
                  <a:gs pos="0">
                    <a:schemeClr val="bg1"/>
                  </a:gs>
                  <a:gs pos="100000">
                    <a:srgbClr val="FFBDFF"/>
                  </a:gs>
                </a:gsLst>
                <a:lin ang="5400000" scaled="1"/>
              </a:gradFill>
              <a:effectLst>
                <a:outerShdw dist="107763" dir="2700000" algn="ctr" rotWithShape="0">
                  <a:srgbClr val="00CCFF">
                    <a:alpha val="50000"/>
                  </a:srgbClr>
                </a:outerShdw>
              </a:effectLst>
              <a:latin typeface="Arial Black"/>
            </a:endParaRPr>
          </a:p>
        </p:txBody>
      </p:sp>
      <p:sp>
        <p:nvSpPr>
          <p:cNvPr id="23" name="WordArt 6"/>
          <p:cNvSpPr>
            <a:spLocks noChangeArrowheads="1" noChangeShapeType="1" noTextEdit="1"/>
          </p:cNvSpPr>
          <p:nvPr/>
        </p:nvSpPr>
        <p:spPr bwMode="auto">
          <a:xfrm>
            <a:off x="6883400" y="1143000"/>
            <a:ext cx="584200" cy="762000"/>
          </a:xfrm>
          <a:prstGeom prst="rect">
            <a:avLst/>
          </a:prstGeom>
        </p:spPr>
        <p:txBody>
          <a:bodyPr wrap="none" fromWordArt="1">
            <a:prstTxWarp prst="textWave4">
              <a:avLst>
                <a:gd name="adj1" fmla="val 10319"/>
                <a:gd name="adj2" fmla="val 0"/>
              </a:avLst>
            </a:prstTxWarp>
          </a:bodyPr>
          <a:lstStyle/>
          <a:p>
            <a:pPr algn="ctr" rtl="0"/>
            <a:r>
              <a:rPr lang="en-US" sz="3600" b="1" kern="10" dirty="0" smtClean="0">
                <a:ln w="9525">
                  <a:solidFill>
                    <a:schemeClr val="tx2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chemeClr val="bg1"/>
                    </a:gs>
                    <a:gs pos="100000">
                      <a:srgbClr val="FFBDFF"/>
                    </a:gs>
                  </a:gsLst>
                  <a:lin ang="5400000" scaled="1"/>
                </a:gradFill>
                <a:effectLst>
                  <a:outerShdw dist="107763" dir="2700000" algn="ctr" rotWithShape="0">
                    <a:srgbClr val="00CCFF">
                      <a:alpha val="50000"/>
                    </a:srgbClr>
                  </a:outerShdw>
                </a:effectLst>
                <a:latin typeface="Arial Black"/>
              </a:rPr>
              <a:t>U</a:t>
            </a:r>
            <a:endParaRPr lang="en-US" sz="3600" b="1" kern="10" dirty="0">
              <a:ln w="9525">
                <a:solidFill>
                  <a:schemeClr val="tx2"/>
                </a:solidFill>
                <a:round/>
                <a:headEnd/>
                <a:tailEnd/>
              </a:ln>
              <a:gradFill rotWithShape="1">
                <a:gsLst>
                  <a:gs pos="0">
                    <a:schemeClr val="bg1"/>
                  </a:gs>
                  <a:gs pos="100000">
                    <a:srgbClr val="FFBDFF"/>
                  </a:gs>
                </a:gsLst>
                <a:lin ang="5400000" scaled="1"/>
              </a:gradFill>
              <a:effectLst>
                <a:outerShdw dist="107763" dir="2700000" algn="ctr" rotWithShape="0">
                  <a:srgbClr val="00CCFF">
                    <a:alpha val="50000"/>
                  </a:srgbClr>
                </a:outerShdw>
              </a:effectLst>
              <a:latin typeface="Arial Black"/>
            </a:endParaRPr>
          </a:p>
        </p:txBody>
      </p:sp>
      <p:sp>
        <p:nvSpPr>
          <p:cNvPr id="24" name="WordArt 7"/>
          <p:cNvSpPr>
            <a:spLocks noChangeArrowheads="1" noChangeShapeType="1" noTextEdit="1"/>
          </p:cNvSpPr>
          <p:nvPr/>
        </p:nvSpPr>
        <p:spPr bwMode="auto">
          <a:xfrm>
            <a:off x="6121400" y="2903415"/>
            <a:ext cx="609600" cy="991577"/>
          </a:xfrm>
          <a:prstGeom prst="rect">
            <a:avLst/>
          </a:prstGeom>
        </p:spPr>
        <p:txBody>
          <a:bodyPr wrap="none" fromWordArt="1">
            <a:prstTxWarp prst="textWave4">
              <a:avLst>
                <a:gd name="adj1" fmla="val 10319"/>
                <a:gd name="adj2" fmla="val 0"/>
              </a:avLst>
            </a:prstTxWarp>
          </a:bodyPr>
          <a:lstStyle/>
          <a:p>
            <a:pPr algn="ctr" rtl="0"/>
            <a:r>
              <a:rPr lang="en-US" sz="3600" b="1" kern="10" dirty="0">
                <a:ln w="9525">
                  <a:solidFill>
                    <a:schemeClr val="tx2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chemeClr val="bg1"/>
                    </a:gs>
                    <a:gs pos="100000">
                      <a:srgbClr val="FFBDFF"/>
                    </a:gs>
                  </a:gsLst>
                  <a:lin ang="5400000" scaled="1"/>
                </a:gradFill>
                <a:effectLst>
                  <a:outerShdw dist="107763" dir="2700000" algn="ctr" rotWithShape="0">
                    <a:srgbClr val="00CCFF">
                      <a:alpha val="50000"/>
                    </a:srgbClr>
                  </a:outerShdw>
                </a:effectLst>
                <a:latin typeface="Arial Black"/>
              </a:rPr>
              <a:t>O</a:t>
            </a:r>
          </a:p>
        </p:txBody>
      </p:sp>
      <p:sp>
        <p:nvSpPr>
          <p:cNvPr id="25" name="WordArt 8"/>
          <p:cNvSpPr>
            <a:spLocks noChangeArrowheads="1" noChangeShapeType="1" noTextEdit="1"/>
          </p:cNvSpPr>
          <p:nvPr/>
        </p:nvSpPr>
        <p:spPr bwMode="auto">
          <a:xfrm>
            <a:off x="7416800" y="2057400"/>
            <a:ext cx="711200" cy="878254"/>
          </a:xfrm>
          <a:prstGeom prst="rect">
            <a:avLst/>
          </a:prstGeom>
        </p:spPr>
        <p:txBody>
          <a:bodyPr wrap="none" fromWordArt="1">
            <a:prstTxWarp prst="textWave4">
              <a:avLst>
                <a:gd name="adj1" fmla="val 10319"/>
                <a:gd name="adj2" fmla="val 0"/>
              </a:avLst>
            </a:prstTxWarp>
          </a:bodyPr>
          <a:lstStyle/>
          <a:p>
            <a:pPr algn="ctr" rtl="0"/>
            <a:r>
              <a:rPr lang="en-US" sz="3600" b="1" kern="10" dirty="0">
                <a:ln w="9525">
                  <a:solidFill>
                    <a:schemeClr val="tx2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chemeClr val="bg1"/>
                    </a:gs>
                    <a:gs pos="100000">
                      <a:srgbClr val="FFBDFF"/>
                    </a:gs>
                  </a:gsLst>
                  <a:lin ang="5400000" scaled="1"/>
                </a:gradFill>
                <a:effectLst>
                  <a:outerShdw dist="107763" dir="2700000" algn="ctr" rotWithShape="0">
                    <a:srgbClr val="00CCFF">
                      <a:alpha val="50000"/>
                    </a:srgbClr>
                  </a:outerShdw>
                </a:effectLst>
                <a:latin typeface="Arial Black"/>
              </a:rPr>
              <a:t>C</a:t>
            </a:r>
          </a:p>
        </p:txBody>
      </p:sp>
      <p:sp>
        <p:nvSpPr>
          <p:cNvPr id="26" name="WordArt 9"/>
          <p:cNvSpPr>
            <a:spLocks noChangeArrowheads="1" noChangeShapeType="1" noTextEdit="1"/>
          </p:cNvSpPr>
          <p:nvPr/>
        </p:nvSpPr>
        <p:spPr bwMode="auto">
          <a:xfrm>
            <a:off x="8178800" y="2971800"/>
            <a:ext cx="660400" cy="963246"/>
          </a:xfrm>
          <a:prstGeom prst="rect">
            <a:avLst/>
          </a:prstGeom>
        </p:spPr>
        <p:txBody>
          <a:bodyPr wrap="none" fromWordArt="1">
            <a:prstTxWarp prst="textWave4">
              <a:avLst>
                <a:gd name="adj1" fmla="val 10319"/>
                <a:gd name="adj2" fmla="val 0"/>
              </a:avLst>
            </a:prstTxWarp>
          </a:bodyPr>
          <a:lstStyle/>
          <a:p>
            <a:pPr algn="ctr" rtl="0"/>
            <a:r>
              <a:rPr lang="en-US" sz="3600" b="1" kern="10" dirty="0">
                <a:ln w="9525">
                  <a:solidFill>
                    <a:schemeClr val="tx2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chemeClr val="bg1"/>
                    </a:gs>
                    <a:gs pos="100000">
                      <a:srgbClr val="FFBDFF"/>
                    </a:gs>
                  </a:gsLst>
                  <a:lin ang="5400000" scaled="1"/>
                </a:gradFill>
                <a:effectLst>
                  <a:outerShdw dist="107763" dir="2700000" algn="ctr" rotWithShape="0">
                    <a:srgbClr val="00CCFF">
                      <a:alpha val="50000"/>
                    </a:srgbClr>
                  </a:outerShdw>
                </a:effectLst>
                <a:latin typeface="Arial Black"/>
              </a:rPr>
              <a:t>K</a:t>
            </a:r>
          </a:p>
        </p:txBody>
      </p:sp>
      <p:sp>
        <p:nvSpPr>
          <p:cNvPr id="27" name="WordArt 10"/>
          <p:cNvSpPr>
            <a:spLocks noChangeArrowheads="1" noChangeShapeType="1" noTextEdit="1"/>
          </p:cNvSpPr>
          <p:nvPr/>
        </p:nvSpPr>
        <p:spPr bwMode="auto">
          <a:xfrm>
            <a:off x="6324600" y="304800"/>
            <a:ext cx="609600" cy="950259"/>
          </a:xfrm>
          <a:prstGeom prst="rect">
            <a:avLst/>
          </a:prstGeom>
        </p:spPr>
        <p:txBody>
          <a:bodyPr wrap="none" fromWordArt="1">
            <a:prstTxWarp prst="textWave4">
              <a:avLst>
                <a:gd name="adj1" fmla="val 10319"/>
                <a:gd name="adj2" fmla="val 0"/>
              </a:avLst>
            </a:prstTxWarp>
          </a:bodyPr>
          <a:lstStyle/>
          <a:p>
            <a:pPr algn="ctr" rtl="0"/>
            <a:r>
              <a:rPr lang="en-US" sz="3600" b="1" kern="10" dirty="0">
                <a:ln w="9525">
                  <a:solidFill>
                    <a:schemeClr val="tx2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chemeClr val="bg1"/>
                    </a:gs>
                    <a:gs pos="100000">
                      <a:srgbClr val="FFBDFF"/>
                    </a:gs>
                  </a:gsLst>
                  <a:lin ang="5400000" scaled="1"/>
                </a:gradFill>
                <a:effectLst>
                  <a:outerShdw dist="107763" dir="2700000" algn="ctr" rotWithShape="0">
                    <a:srgbClr val="00CCFF">
                      <a:alpha val="50000"/>
                    </a:srgbClr>
                  </a:outerShdw>
                </a:effectLst>
                <a:latin typeface="Arial Black"/>
              </a:rPr>
              <a:t>L</a:t>
            </a:r>
          </a:p>
        </p:txBody>
      </p:sp>
    </p:spTree>
  </p:cSld>
  <p:clrMapOvr>
    <a:masterClrMapping/>
  </p:clrMapOvr>
  <p:transition spd="med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3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3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3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3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3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3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3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3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3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3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3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3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3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3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3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3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3000"/>
                            </p:stCondLst>
                            <p:childTnLst>
                              <p:par>
                                <p:cTn id="54" presetID="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55" dur="2000" fill="hold"/>
                                        <p:tgtEl>
                                          <p:spTgt spid="21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56" presetID="47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7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20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20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47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2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20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20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47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7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20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20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47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2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20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20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47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7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20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20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47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2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20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20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6" presetID="47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7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20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20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47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2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20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20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5000"/>
                            </p:stCondLst>
                            <p:childTnLst>
                              <p:par>
                                <p:cTn id="97" presetID="47" presetClass="entr" presetSubtype="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3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0" dur="3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3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2" presetID="47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3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5" dur="3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3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47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3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0" dur="3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3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2" presetID="47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3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5" dur="3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3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7" presetID="47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3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0" dur="3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3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2" presetID="47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3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5" dur="3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3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7" presetID="47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" dur="3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0" dur="3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3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2" presetID="47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" dur="3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5" dur="3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3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0" grpId="1" animBg="1"/>
      <p:bldP spid="20" grpId="2" animBg="1"/>
      <p:bldP spid="21" grpId="0" animBg="1"/>
      <p:bldP spid="21" grpId="1" animBg="1"/>
      <p:bldP spid="21" grpId="2" animBg="1"/>
      <p:bldP spid="21" grpId="3" animBg="1"/>
      <p:bldP spid="22" grpId="0" animBg="1"/>
      <p:bldP spid="22" grpId="1" animBg="1"/>
      <p:bldP spid="22" grpId="2" animBg="1"/>
      <p:bldP spid="23" grpId="0" animBg="1"/>
      <p:bldP spid="23" grpId="1" animBg="1"/>
      <p:bldP spid="23" grpId="2" animBg="1"/>
      <p:bldP spid="24" grpId="0" animBg="1"/>
      <p:bldP spid="24" grpId="1" animBg="1"/>
      <p:bldP spid="24" grpId="2" animBg="1"/>
      <p:bldP spid="25" grpId="0" animBg="1"/>
      <p:bldP spid="25" grpId="1" animBg="1"/>
      <p:bldP spid="25" grpId="2" animBg="1"/>
      <p:bldP spid="26" grpId="0" animBg="1"/>
      <p:bldP spid="26" grpId="1" animBg="1"/>
      <p:bldP spid="26" grpId="2" animBg="1"/>
      <p:bldP spid="27" grpId="0" animBg="1"/>
      <p:bldP spid="27" grpId="1" animBg="1"/>
      <p:bldP spid="27" grpId="2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35000">
                <a:schemeClr val="accent1">
                  <a:tint val="66000"/>
                  <a:satMod val="160000"/>
                  <a:alpha val="66000"/>
                </a:schemeClr>
              </a:gs>
              <a:gs pos="56000">
                <a:schemeClr val="accent6">
                  <a:lumMod val="20000"/>
                  <a:lumOff val="80000"/>
                </a:schemeClr>
              </a:gs>
              <a:gs pos="92000">
                <a:srgbClr val="FFFF00">
                  <a:alpha val="56000"/>
                </a:srgb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13" name="Picture 5" descr="350px-Human_biological_system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52600" y="1143000"/>
            <a:ext cx="5029200" cy="5330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7"/>
          <p:cNvSpPr/>
          <p:nvPr/>
        </p:nvSpPr>
        <p:spPr>
          <a:xfrm>
            <a:off x="152400" y="228600"/>
            <a:ext cx="6224781" cy="92333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en-US" sz="54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glow rad="101600">
                    <a:schemeClr val="accent6">
                      <a:satMod val="175000"/>
                      <a:alpha val="40000"/>
                    </a:schemeClr>
                  </a:glow>
                  <a:reflection blurRad="12700" stA="50000" endPos="50000" dist="5000" dir="5400000" sy="-100000" rotWithShape="0"/>
                </a:effectLst>
                <a:latin typeface="Arial" charset="0"/>
                <a:cs typeface="Arial" charset="0"/>
              </a:rPr>
              <a:t>PHARMACOLOGY</a:t>
            </a:r>
          </a:p>
        </p:txBody>
      </p:sp>
      <p:pic>
        <p:nvPicPr>
          <p:cNvPr id="15366" name="Picture 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6200" y="762000"/>
            <a:ext cx="2846388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304800" y="3124200"/>
            <a:ext cx="2057400" cy="646331"/>
          </a:xfrm>
          <a:prstGeom prst="rect">
            <a:avLst/>
          </a:prstGeom>
          <a:gradFill flip="none" rotWithShape="1">
            <a:gsLst>
              <a:gs pos="0">
                <a:srgbClr val="FFFF00">
                  <a:tint val="66000"/>
                  <a:satMod val="160000"/>
                </a:srgbClr>
              </a:gs>
              <a:gs pos="50000">
                <a:srgbClr val="FFFF00">
                  <a:tint val="44500"/>
                  <a:satMod val="160000"/>
                </a:srgbClr>
              </a:gs>
              <a:gs pos="100000">
                <a:srgbClr val="FFFF0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rgbClr val="002060"/>
            </a:solidFill>
          </a:ln>
          <a:effectLst>
            <a:glow rad="139700">
              <a:schemeClr val="accent2">
                <a:lumMod val="20000"/>
                <a:lumOff val="80000"/>
                <a:alpha val="40000"/>
              </a:schemeClr>
            </a:glow>
            <a:softEdge rad="63500"/>
          </a:effectLst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600" dirty="0">
                <a:solidFill>
                  <a:srgbClr val="0060A2"/>
                </a:solidFill>
                <a:latin typeface="Broadway" pitchFamily="82" charset="0"/>
                <a:cs typeface="+mn-cs"/>
              </a:rPr>
              <a:t>Drug  ?</a:t>
            </a:r>
          </a:p>
        </p:txBody>
      </p:sp>
      <p:grpSp>
        <p:nvGrpSpPr>
          <p:cNvPr id="16" name="Group 15"/>
          <p:cNvGrpSpPr>
            <a:grpSpLocks/>
          </p:cNvGrpSpPr>
          <p:nvPr/>
        </p:nvGrpSpPr>
        <p:grpSpPr bwMode="auto">
          <a:xfrm>
            <a:off x="5932488" y="3276600"/>
            <a:ext cx="3211512" cy="3200400"/>
            <a:chOff x="5932896" y="3352800"/>
            <a:chExt cx="3211104" cy="3200400"/>
          </a:xfrm>
        </p:grpSpPr>
        <p:sp>
          <p:nvSpPr>
            <p:cNvPr id="15" name="Rectangle 14"/>
            <p:cNvSpPr/>
            <p:nvPr/>
          </p:nvSpPr>
          <p:spPr>
            <a:xfrm>
              <a:off x="6782100" y="3352800"/>
              <a:ext cx="2361900" cy="3200400"/>
            </a:xfrm>
            <a:prstGeom prst="rect">
              <a:avLst/>
            </a:prstGeom>
            <a:gradFill flip="none" rotWithShape="1">
              <a:gsLst>
                <a:gs pos="0">
                  <a:srgbClr val="0060A2">
                    <a:shade val="30000"/>
                    <a:satMod val="115000"/>
                  </a:srgbClr>
                </a:gs>
                <a:gs pos="50000">
                  <a:srgbClr val="0060A2">
                    <a:shade val="67500"/>
                    <a:satMod val="115000"/>
                  </a:srgbClr>
                </a:gs>
                <a:gs pos="100000">
                  <a:srgbClr val="0060A2"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pic>
          <p:nvPicPr>
            <p:cNvPr id="15373" name="Picture 10" descr="memory"/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5932896" y="3352800"/>
              <a:ext cx="3211104" cy="3200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14" name="Group 13"/>
          <p:cNvGrpSpPr/>
          <p:nvPr/>
        </p:nvGrpSpPr>
        <p:grpSpPr>
          <a:xfrm>
            <a:off x="228600" y="3759200"/>
            <a:ext cx="2463800" cy="584200"/>
            <a:chOff x="228600" y="3759200"/>
            <a:chExt cx="2463800" cy="584200"/>
          </a:xfrm>
        </p:grpSpPr>
        <p:sp>
          <p:nvSpPr>
            <p:cNvPr id="11" name="TextBox 13"/>
            <p:cNvSpPr txBox="1">
              <a:spLocks noChangeArrowheads="1"/>
            </p:cNvSpPr>
            <p:nvPr/>
          </p:nvSpPr>
          <p:spPr bwMode="auto">
            <a:xfrm>
              <a:off x="228600" y="3810000"/>
              <a:ext cx="2438400" cy="533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dist="63500" dir="7800000" algn="ctr" rotWithShape="0">
                <a:schemeClr val="tx1"/>
              </a:outerShdw>
              <a:reflection blurRad="6350" stA="50000" endA="300" endPos="55500" dist="50800" dir="5400000" sy="-100000" algn="bl" rotWithShape="0"/>
            </a:effectLst>
          </p:spPr>
          <p:txBody>
            <a:bodyPr wrap="square">
              <a:spAutoFit/>
            </a:bodyPr>
            <a:lstStyle/>
            <a:p>
              <a:r>
                <a:rPr lang="en-US" sz="2800" dirty="0">
                  <a:solidFill>
                    <a:srgbClr val="0099FF"/>
                  </a:solidFill>
                  <a:latin typeface="Broadway" pitchFamily="82" charset="0"/>
                </a:rPr>
                <a:t>Chemical</a:t>
              </a:r>
            </a:p>
          </p:txBody>
        </p:sp>
        <p:sp>
          <p:nvSpPr>
            <p:cNvPr id="12" name="TextBox 13"/>
            <p:cNvSpPr txBox="1">
              <a:spLocks noChangeArrowheads="1"/>
            </p:cNvSpPr>
            <p:nvPr/>
          </p:nvSpPr>
          <p:spPr bwMode="auto">
            <a:xfrm>
              <a:off x="254000" y="3759200"/>
              <a:ext cx="2438400" cy="533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dist="63500" dir="7800000" algn="ctr" rotWithShape="0">
                <a:schemeClr val="bg1"/>
              </a:outerShdw>
              <a:reflection blurRad="6350" stA="50000" endA="300" endPos="55500" dist="50800" dir="5400000" sy="-100000" algn="bl" rotWithShape="0"/>
            </a:effectLst>
          </p:spPr>
          <p:txBody>
            <a:bodyPr wrap="square">
              <a:spAutoFit/>
            </a:bodyPr>
            <a:lstStyle/>
            <a:p>
              <a:r>
                <a:rPr lang="en-US" sz="2800" dirty="0">
                  <a:solidFill>
                    <a:srgbClr val="0099FF"/>
                  </a:solidFill>
                  <a:latin typeface="Broadway" pitchFamily="82" charset="0"/>
                </a:rPr>
                <a:t>Chemical</a:t>
              </a:r>
            </a:p>
          </p:txBody>
        </p:sp>
      </p:grpSp>
    </p:spTree>
  </p:cSld>
  <p:clrMapOvr>
    <a:masterClrMapping/>
  </p:clrMapOvr>
  <p:transition spd="med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C 0.002 0.07067  0.007 0.16933  0.025 0.168  C 0.051 0.168  0.053 -0.16267  0.084 -0.164  C 0.112 -0.164  0.097 0.12533  0.124 0.124  C 0.152 0.124  0.137 -0.08533  0.167 -0.08533  C 0.194 -0.08533  0.179 0.056  0.203 0.056  C 0.226 0.056  0.214 -0.052  0.235 -0.052  C 0.247 -0.052  0.248 -0.02267  0.249 0  E" pathEditMode="relative" ptsTypes="">
                                      <p:cBhvr>
                                        <p:cTn id="18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23" presetClass="exit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1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8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35000">
                <a:schemeClr val="accent1">
                  <a:tint val="66000"/>
                  <a:satMod val="160000"/>
                  <a:alpha val="66000"/>
                </a:schemeClr>
              </a:gs>
              <a:gs pos="56000">
                <a:schemeClr val="accent6">
                  <a:lumMod val="20000"/>
                  <a:lumOff val="80000"/>
                </a:schemeClr>
              </a:gs>
              <a:gs pos="92000">
                <a:srgbClr val="FFFF00">
                  <a:alpha val="56000"/>
                </a:srgb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4038600" y="4419600"/>
            <a:ext cx="1905000" cy="461665"/>
          </a:xfrm>
          <a:prstGeom prst="rect">
            <a:avLst/>
          </a:prstGeom>
          <a:gradFill flip="none" rotWithShape="1">
            <a:gsLst>
              <a:gs pos="0">
                <a:srgbClr val="FFFF00">
                  <a:tint val="66000"/>
                  <a:satMod val="160000"/>
                </a:srgbClr>
              </a:gs>
              <a:gs pos="50000">
                <a:srgbClr val="FFFF00">
                  <a:tint val="44500"/>
                  <a:satMod val="160000"/>
                </a:srgbClr>
              </a:gs>
              <a:gs pos="100000">
                <a:srgbClr val="FFFF0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rgbClr val="002060"/>
            </a:solidFill>
          </a:ln>
          <a:effectLst>
            <a:glow rad="139700">
              <a:schemeClr val="accent2">
                <a:lumMod val="20000"/>
                <a:lumOff val="80000"/>
                <a:alpha val="40000"/>
              </a:schemeClr>
            </a:glow>
            <a:softEdge rad="63500"/>
          </a:effectLst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>
                <a:solidFill>
                  <a:srgbClr val="7300E6"/>
                </a:solidFill>
                <a:latin typeface="Broadway" pitchFamily="82" charset="0"/>
                <a:cs typeface="+mn-cs"/>
              </a:rPr>
              <a:t>RESPONSE</a:t>
            </a:r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6019800" y="4722813"/>
            <a:ext cx="381000" cy="1587"/>
          </a:xfrm>
          <a:prstGeom prst="straightConnector1">
            <a:avLst/>
          </a:prstGeom>
          <a:ln w="57150">
            <a:solidFill>
              <a:srgbClr val="7300E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372" name="TextBox 11"/>
          <p:cNvSpPr txBox="1">
            <a:spLocks noChangeArrowheads="1"/>
          </p:cNvSpPr>
          <p:nvPr/>
        </p:nvSpPr>
        <p:spPr bwMode="auto">
          <a:xfrm>
            <a:off x="2438400" y="3505200"/>
            <a:ext cx="66294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400" b="1">
                <a:solidFill>
                  <a:srgbClr val="07044C"/>
                </a:solidFill>
                <a:latin typeface="Calibri" pitchFamily="34" charset="0"/>
              </a:rPr>
              <a:t>altering their biochemical &amp;/or biophysical activity </a:t>
            </a:r>
          </a:p>
        </p:txBody>
      </p:sp>
      <p:sp>
        <p:nvSpPr>
          <p:cNvPr id="15375" name="TextBox 14"/>
          <p:cNvSpPr txBox="1">
            <a:spLocks noChangeArrowheads="1"/>
          </p:cNvSpPr>
          <p:nvPr/>
        </p:nvSpPr>
        <p:spPr bwMode="auto">
          <a:xfrm>
            <a:off x="6400800" y="4005263"/>
            <a:ext cx="1600200" cy="1938337"/>
          </a:xfrm>
          <a:prstGeom prst="rect">
            <a:avLst/>
          </a:prstGeom>
          <a:solidFill>
            <a:schemeClr val="bg1">
              <a:alpha val="10196"/>
            </a:scheme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sz="2400" b="1" dirty="0">
                <a:solidFill>
                  <a:srgbClr val="7300E6"/>
                </a:solidFill>
                <a:latin typeface="Calibri" pitchFamily="34" charset="0"/>
              </a:rPr>
              <a:t>Depress</a:t>
            </a:r>
          </a:p>
          <a:p>
            <a:pPr>
              <a:buFont typeface="Wingdings" pitchFamily="2" charset="2"/>
              <a:buChar char="Ø"/>
            </a:pPr>
            <a:r>
              <a:rPr lang="en-US" sz="2400" b="1" dirty="0">
                <a:solidFill>
                  <a:srgbClr val="7300E6"/>
                </a:solidFill>
                <a:latin typeface="Calibri" pitchFamily="34" charset="0"/>
              </a:rPr>
              <a:t>Activate</a:t>
            </a:r>
          </a:p>
          <a:p>
            <a:pPr>
              <a:buFont typeface="Wingdings" pitchFamily="2" charset="2"/>
              <a:buChar char="Ø"/>
            </a:pPr>
            <a:r>
              <a:rPr lang="en-US" sz="2400" b="1" dirty="0">
                <a:solidFill>
                  <a:srgbClr val="7300E6"/>
                </a:solidFill>
                <a:latin typeface="Calibri" pitchFamily="34" charset="0"/>
              </a:rPr>
              <a:t>Replace </a:t>
            </a:r>
          </a:p>
          <a:p>
            <a:pPr>
              <a:buFont typeface="Wingdings" pitchFamily="2" charset="2"/>
              <a:buChar char="Ø"/>
            </a:pPr>
            <a:r>
              <a:rPr lang="en-US" sz="2400" b="1" dirty="0">
                <a:solidFill>
                  <a:srgbClr val="7300E6"/>
                </a:solidFill>
                <a:latin typeface="Calibri" pitchFamily="34" charset="0"/>
              </a:rPr>
              <a:t>Irritate </a:t>
            </a:r>
          </a:p>
          <a:p>
            <a:pPr>
              <a:buFont typeface="Wingdings" pitchFamily="2" charset="2"/>
              <a:buChar char="Ø"/>
            </a:pPr>
            <a:r>
              <a:rPr lang="en-US" sz="2400" b="1" dirty="0">
                <a:solidFill>
                  <a:srgbClr val="7300E6"/>
                </a:solidFill>
                <a:latin typeface="Calibri" pitchFamily="34" charset="0"/>
              </a:rPr>
              <a:t>Destroy</a:t>
            </a:r>
          </a:p>
        </p:txBody>
      </p:sp>
      <p:cxnSp>
        <p:nvCxnSpPr>
          <p:cNvPr id="16" name="Straight Arrow Connector 15"/>
          <p:cNvCxnSpPr/>
          <p:nvPr/>
        </p:nvCxnSpPr>
        <p:spPr>
          <a:xfrm rot="5400000">
            <a:off x="4687094" y="4228306"/>
            <a:ext cx="381000" cy="1588"/>
          </a:xfrm>
          <a:prstGeom prst="straightConnector1">
            <a:avLst/>
          </a:prstGeom>
          <a:ln w="57150">
            <a:solidFill>
              <a:srgbClr val="7300E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2743200" y="5115580"/>
            <a:ext cx="4555862" cy="523220"/>
          </a:xfrm>
          <a:prstGeom prst="rect">
            <a:avLst/>
          </a:prstGeom>
          <a:gradFill flip="none" rotWithShape="1">
            <a:gsLst>
              <a:gs pos="0">
                <a:srgbClr val="FFFF00">
                  <a:tint val="66000"/>
                  <a:satMod val="160000"/>
                </a:srgbClr>
              </a:gs>
              <a:gs pos="50000">
                <a:srgbClr val="FFFF00">
                  <a:tint val="44500"/>
                  <a:satMod val="160000"/>
                </a:srgbClr>
              </a:gs>
              <a:gs pos="100000">
                <a:srgbClr val="FFFF0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rgbClr val="002060"/>
            </a:solidFill>
          </a:ln>
          <a:effectLst>
            <a:glow rad="139700">
              <a:schemeClr val="accent2">
                <a:lumMod val="20000"/>
                <a:lumOff val="80000"/>
                <a:alpha val="40000"/>
              </a:schemeClr>
            </a:glow>
            <a:softEdge rad="63500"/>
          </a:effectLst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>
                <a:solidFill>
                  <a:srgbClr val="7300E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oadway" pitchFamily="82" charset="0"/>
                <a:cs typeface="+mn-cs"/>
              </a:rPr>
              <a:t>PHARMACODYNAMICS</a:t>
            </a:r>
          </a:p>
        </p:txBody>
      </p:sp>
      <p:cxnSp>
        <p:nvCxnSpPr>
          <p:cNvPr id="18" name="Straight Arrow Connector 17"/>
          <p:cNvCxnSpPr/>
          <p:nvPr/>
        </p:nvCxnSpPr>
        <p:spPr>
          <a:xfrm>
            <a:off x="1905000" y="2590800"/>
            <a:ext cx="1143000" cy="1588"/>
          </a:xfrm>
          <a:prstGeom prst="straightConnector1">
            <a:avLst/>
          </a:prstGeom>
          <a:ln w="76200">
            <a:solidFill>
              <a:srgbClr val="7300E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381" name="TextBox 21"/>
          <p:cNvSpPr txBox="1">
            <a:spLocks noChangeArrowheads="1"/>
          </p:cNvSpPr>
          <p:nvPr/>
        </p:nvSpPr>
        <p:spPr bwMode="auto">
          <a:xfrm>
            <a:off x="1524000" y="563563"/>
            <a:ext cx="1981200" cy="1570037"/>
          </a:xfrm>
          <a:prstGeom prst="rect">
            <a:avLst/>
          </a:prstGeom>
          <a:solidFill>
            <a:schemeClr val="bg1">
              <a:alpha val="23137"/>
            </a:scheme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sz="2400" b="1">
                <a:solidFill>
                  <a:srgbClr val="0000FF"/>
                </a:solidFill>
                <a:latin typeface="Calibri" pitchFamily="34" charset="0"/>
              </a:rPr>
              <a:t>Absorb</a:t>
            </a:r>
          </a:p>
          <a:p>
            <a:pPr>
              <a:buFont typeface="Wingdings" pitchFamily="2" charset="2"/>
              <a:buChar char="Ø"/>
            </a:pPr>
            <a:r>
              <a:rPr lang="en-US" sz="2400" b="1">
                <a:solidFill>
                  <a:srgbClr val="0000FF"/>
                </a:solidFill>
                <a:latin typeface="Calibri" pitchFamily="34" charset="0"/>
              </a:rPr>
              <a:t>Distribute</a:t>
            </a:r>
          </a:p>
          <a:p>
            <a:pPr>
              <a:buFont typeface="Wingdings" pitchFamily="2" charset="2"/>
              <a:buChar char="Ø"/>
            </a:pPr>
            <a:r>
              <a:rPr lang="en-US" sz="2400" b="1">
                <a:solidFill>
                  <a:srgbClr val="0000FF"/>
                </a:solidFill>
                <a:latin typeface="Calibri" pitchFamily="34" charset="0"/>
              </a:rPr>
              <a:t>Metabolize</a:t>
            </a:r>
          </a:p>
          <a:p>
            <a:pPr>
              <a:buFont typeface="Wingdings" pitchFamily="2" charset="2"/>
              <a:buChar char="Ø"/>
            </a:pPr>
            <a:r>
              <a:rPr lang="en-US" sz="2400" b="1">
                <a:solidFill>
                  <a:srgbClr val="0000FF"/>
                </a:solidFill>
                <a:latin typeface="Calibri" pitchFamily="34" charset="0"/>
              </a:rPr>
              <a:t>Excrete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838200" y="76200"/>
            <a:ext cx="3657600" cy="461665"/>
          </a:xfrm>
          <a:prstGeom prst="rect">
            <a:avLst/>
          </a:prstGeom>
          <a:gradFill flip="none" rotWithShape="1">
            <a:gsLst>
              <a:gs pos="0">
                <a:srgbClr val="FFFF00">
                  <a:tint val="66000"/>
                  <a:satMod val="160000"/>
                </a:srgbClr>
              </a:gs>
              <a:gs pos="50000">
                <a:srgbClr val="FFFF00">
                  <a:tint val="44500"/>
                  <a:satMod val="160000"/>
                </a:srgbClr>
              </a:gs>
              <a:gs pos="100000">
                <a:srgbClr val="FFFF0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rgbClr val="002060"/>
            </a:solidFill>
          </a:ln>
          <a:effectLst>
            <a:glow rad="139700">
              <a:schemeClr val="accent2">
                <a:lumMod val="20000"/>
                <a:lumOff val="80000"/>
                <a:alpha val="40000"/>
              </a:schemeClr>
            </a:glow>
            <a:softEdge rad="63500"/>
          </a:effectLst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oadway" pitchFamily="82" charset="0"/>
                <a:cs typeface="+mn-cs"/>
              </a:rPr>
              <a:t>PHARMACOKINETICS</a:t>
            </a:r>
          </a:p>
        </p:txBody>
      </p:sp>
      <p:sp>
        <p:nvSpPr>
          <p:cNvPr id="15364" name="TextBox 4"/>
          <p:cNvSpPr txBox="1">
            <a:spLocks noChangeArrowheads="1"/>
          </p:cNvSpPr>
          <p:nvPr/>
        </p:nvSpPr>
        <p:spPr bwMode="auto">
          <a:xfrm>
            <a:off x="3124200" y="2209800"/>
            <a:ext cx="5257800" cy="4572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400">
                <a:solidFill>
                  <a:srgbClr val="07044C"/>
                </a:solidFill>
                <a:latin typeface="Britannic Bold" pitchFamily="34" charset="0"/>
              </a:rPr>
              <a:t>Interacts with biological  molecules</a:t>
            </a:r>
          </a:p>
        </p:txBody>
      </p:sp>
      <p:cxnSp>
        <p:nvCxnSpPr>
          <p:cNvPr id="13" name="Straight Arrow Connector 12"/>
          <p:cNvCxnSpPr/>
          <p:nvPr/>
        </p:nvCxnSpPr>
        <p:spPr>
          <a:xfrm rot="5400000">
            <a:off x="4687094" y="3390106"/>
            <a:ext cx="381000" cy="1588"/>
          </a:xfrm>
          <a:prstGeom prst="straightConnector1">
            <a:avLst/>
          </a:prstGeom>
          <a:ln w="57150">
            <a:solidFill>
              <a:srgbClr val="7300E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386" name="TextBox 25"/>
          <p:cNvSpPr txBox="1">
            <a:spLocks noChangeArrowheads="1"/>
          </p:cNvSpPr>
          <p:nvPr/>
        </p:nvSpPr>
        <p:spPr bwMode="auto">
          <a:xfrm>
            <a:off x="3962400" y="2647950"/>
            <a:ext cx="1828800" cy="476250"/>
          </a:xfrm>
          <a:prstGeom prst="rect">
            <a:avLst/>
          </a:prstGeom>
          <a:solidFill>
            <a:srgbClr val="FF00FF"/>
          </a:solidFill>
          <a:ln w="19050">
            <a:solidFill>
              <a:srgbClr val="FFFFFF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400">
                <a:solidFill>
                  <a:srgbClr val="FFFFFF"/>
                </a:solidFill>
                <a:latin typeface="Broadway" pitchFamily="82" charset="0"/>
              </a:rPr>
              <a:t>TARGETS</a:t>
            </a:r>
          </a:p>
        </p:txBody>
      </p:sp>
      <p:pic>
        <p:nvPicPr>
          <p:cNvPr id="16411" name="Picture 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6200" y="1752600"/>
            <a:ext cx="2451100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2" name="Straight Arrow Connector 21"/>
          <p:cNvCxnSpPr/>
          <p:nvPr/>
        </p:nvCxnSpPr>
        <p:spPr>
          <a:xfrm rot="5400000" flipH="1" flipV="1">
            <a:off x="1676400" y="2362200"/>
            <a:ext cx="457200" cy="1588"/>
          </a:xfrm>
          <a:prstGeom prst="straightConnector1">
            <a:avLst/>
          </a:prstGeom>
          <a:ln w="76200">
            <a:solidFill>
              <a:srgbClr val="7300E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med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1000"/>
                                        <p:tgtEl>
                                          <p:spTgt spid="15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1000"/>
                                        <p:tgtEl>
                                          <p:spTgt spid="153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"/>
                            </p:stCondLst>
                            <p:childTnLst>
                              <p:par>
                                <p:cTn id="3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"/>
                            </p:stCondLst>
                            <p:childTnLst>
                              <p:par>
                                <p:cTn id="39" presetID="3" presetClass="entr" presetSubtype="5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41" dur="1000"/>
                                        <p:tgtEl>
                                          <p:spTgt spid="1537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500"/>
                            </p:stCondLst>
                            <p:childTnLst>
                              <p:par>
                                <p:cTn id="43" presetID="3" presetClass="entr" presetSubtype="5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45" dur="1000"/>
                                        <p:tgtEl>
                                          <p:spTgt spid="153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500"/>
                            </p:stCondLst>
                            <p:childTnLst>
                              <p:par>
                                <p:cTn id="47" presetID="3" presetClass="entr" presetSubtype="5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49" dur="1000"/>
                                        <p:tgtEl>
                                          <p:spTgt spid="153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500"/>
                            </p:stCondLst>
                            <p:childTnLst>
                              <p:par>
                                <p:cTn id="51" presetID="3" presetClass="entr" presetSubtype="5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53" dur="1000"/>
                                        <p:tgtEl>
                                          <p:spTgt spid="153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500"/>
                            </p:stCondLst>
                            <p:childTnLst>
                              <p:par>
                                <p:cTn id="55" presetID="3" presetClass="entr" presetSubtype="5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57" dur="1000"/>
                                        <p:tgtEl>
                                          <p:spTgt spid="153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500"/>
                            </p:stCondLst>
                            <p:childTnLst>
                              <p:par>
                                <p:cTn id="59" presetID="3" presetClass="entr" presetSubtype="5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61" dur="1000"/>
                                        <p:tgtEl>
                                          <p:spTgt spid="153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66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9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1" dur="500"/>
                                        <p:tgtEl>
                                          <p:spTgt spid="153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9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4" dur="500"/>
                                        <p:tgtEl>
                                          <p:spTgt spid="153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9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7" dur="500"/>
                                        <p:tgtEl>
                                          <p:spTgt spid="153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9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0" dur="500"/>
                                        <p:tgtEl>
                                          <p:spTgt spid="153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9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3" dur="500"/>
                                        <p:tgtEl>
                                          <p:spTgt spid="153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9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6" dur="500"/>
                                        <p:tgtEl>
                                          <p:spTgt spid="1537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7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2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1000"/>
                                        <p:tgtEl>
                                          <p:spTgt spid="153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153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153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8" dur="1000" fill="hold"/>
                                        <p:tgtEl>
                                          <p:spTgt spid="17"/>
                                        </p:tgtEl>
                                      </p:cBhvr>
                                      <p:by x="15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09" presetID="2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0" dur="1000"/>
                                        <p:tgtEl>
                                          <p:spTgt spid="153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1000"/>
                                        <p:tgtEl>
                                          <p:spTgt spid="153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2" dur="1000"/>
                                        <p:tgtEl>
                                          <p:spTgt spid="1538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3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4" presetID="2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5" dur="10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10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26" dur="2000"/>
                                        <p:tgtEl>
                                          <p:spTgt spid="15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72" grpId="0" build="allAtOnce"/>
      <p:bldP spid="15375" grpId="2" uiExpand="1" build="allAtOnce" animBg="1"/>
      <p:bldP spid="15375" grpId="3" build="allAtOnce" animBg="1"/>
      <p:bldP spid="17" grpId="0" animBg="1"/>
      <p:bldP spid="15381" grpId="0" animBg="1"/>
      <p:bldP spid="15381" grpId="1" animBg="1"/>
      <p:bldP spid="15364" grpId="0" animBg="1"/>
      <p:bldP spid="1538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35000">
                <a:schemeClr val="accent1">
                  <a:tint val="66000"/>
                  <a:satMod val="160000"/>
                  <a:alpha val="66000"/>
                </a:schemeClr>
              </a:gs>
              <a:gs pos="56000">
                <a:schemeClr val="accent6">
                  <a:lumMod val="20000"/>
                  <a:lumOff val="80000"/>
                </a:schemeClr>
              </a:gs>
              <a:gs pos="92000">
                <a:srgbClr val="FFFF00">
                  <a:alpha val="56000"/>
                </a:srgb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18436" name="Picture 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1524000" y="2057400"/>
            <a:ext cx="1755775" cy="1858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6" name="Picture 1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228600" y="3048000"/>
            <a:ext cx="2590800" cy="2514407"/>
          </a:xfrm>
          <a:prstGeom prst="ellipse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8438" name="Picture 7" descr="prescription_drugs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ACD3D0"/>
              </a:clrFrom>
              <a:clrTo>
                <a:srgbClr val="ACD3D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304800"/>
            <a:ext cx="2505075" cy="3752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9" name="TextBox 3"/>
          <p:cNvSpPr txBox="1">
            <a:spLocks noChangeArrowheads="1"/>
          </p:cNvSpPr>
          <p:nvPr/>
        </p:nvSpPr>
        <p:spPr bwMode="auto">
          <a:xfrm>
            <a:off x="0" y="3671888"/>
            <a:ext cx="9144000" cy="519112"/>
          </a:xfrm>
          <a:prstGeom prst="rect">
            <a:avLst/>
          </a:prstGeom>
          <a:solidFill>
            <a:srgbClr val="FFFFFF">
              <a:alpha val="50195"/>
            </a:srgb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>
                <a:solidFill>
                  <a:srgbClr val="002060"/>
                </a:solidFill>
                <a:latin typeface="Broadway" pitchFamily="82" charset="0"/>
              </a:rPr>
              <a:t>MOLECULAR  MECHANISMS  OF  DRUG  ACTION</a:t>
            </a:r>
          </a:p>
        </p:txBody>
      </p:sp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duotone>
              <a:schemeClr val="accent5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1066800" y="4191000"/>
            <a:ext cx="2590800" cy="24964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8" name="TextBox 17"/>
          <p:cNvSpPr txBox="1"/>
          <p:nvPr/>
        </p:nvSpPr>
        <p:spPr>
          <a:xfrm>
            <a:off x="1981200" y="228600"/>
            <a:ext cx="914400" cy="523220"/>
          </a:xfrm>
          <a:prstGeom prst="rect">
            <a:avLst/>
          </a:prstGeom>
          <a:solidFill>
            <a:srgbClr val="FFFFFF"/>
          </a:solidFill>
          <a:ln>
            <a:solidFill>
              <a:srgbClr val="002060"/>
            </a:solidFill>
          </a:ln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 err="1">
                <a:solidFill>
                  <a:srgbClr val="FF00FF"/>
                </a:solidFill>
                <a:latin typeface="Algerian" pitchFamily="82" charset="0"/>
                <a:cs typeface="+mn-cs"/>
              </a:rPr>
              <a:t>ilo</a:t>
            </a:r>
            <a:r>
              <a:rPr lang="en-US" sz="2800" dirty="0" err="1">
                <a:solidFill>
                  <a:srgbClr val="FF00FF"/>
                </a:solidFill>
                <a:latin typeface="Britannic Bold" pitchFamily="34" charset="0"/>
                <a:cs typeface="+mn-cs"/>
              </a:rPr>
              <a:t>s</a:t>
            </a:r>
            <a:endParaRPr lang="en-US" sz="2800" dirty="0">
              <a:solidFill>
                <a:srgbClr val="FF00FF"/>
              </a:solidFill>
              <a:latin typeface="Britannic Bold" pitchFamily="34" charset="0"/>
              <a:cs typeface="+mn-cs"/>
            </a:endParaRPr>
          </a:p>
        </p:txBody>
      </p:sp>
      <p:sp>
        <p:nvSpPr>
          <p:cNvPr id="20" name="TextBox 5"/>
          <p:cNvSpPr txBox="1">
            <a:spLocks noChangeArrowheads="1"/>
          </p:cNvSpPr>
          <p:nvPr/>
        </p:nvSpPr>
        <p:spPr bwMode="auto">
          <a:xfrm>
            <a:off x="3124200" y="300038"/>
            <a:ext cx="60198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>
                <a:solidFill>
                  <a:srgbClr val="000000"/>
                </a:solidFill>
                <a:latin typeface="Calibri" pitchFamily="34" charset="0"/>
              </a:rPr>
              <a:t>By the end of this lecture you will be able to : </a:t>
            </a:r>
          </a:p>
        </p:txBody>
      </p:sp>
      <p:sp>
        <p:nvSpPr>
          <p:cNvPr id="21" name="TextBox 7"/>
          <p:cNvSpPr txBox="1">
            <a:spLocks noChangeArrowheads="1"/>
          </p:cNvSpPr>
          <p:nvPr/>
        </p:nvSpPr>
        <p:spPr bwMode="auto">
          <a:xfrm>
            <a:off x="3505200" y="1295400"/>
            <a:ext cx="5387975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sz="2400">
                <a:solidFill>
                  <a:srgbClr val="07044C"/>
                </a:solidFill>
                <a:latin typeface="Calibri" pitchFamily="34" charset="0"/>
              </a:rPr>
              <a:t> Differentiate between their patterns of </a:t>
            </a:r>
            <a:br>
              <a:rPr lang="en-US" sz="2400">
                <a:solidFill>
                  <a:srgbClr val="07044C"/>
                </a:solidFill>
                <a:latin typeface="Calibri" pitchFamily="34" charset="0"/>
              </a:rPr>
            </a:br>
            <a:r>
              <a:rPr lang="en-US" sz="2400">
                <a:solidFill>
                  <a:srgbClr val="07044C"/>
                </a:solidFill>
                <a:latin typeface="Calibri" pitchFamily="34" charset="0"/>
              </a:rPr>
              <a:t>       action; agonism versus antagonism</a:t>
            </a:r>
          </a:p>
        </p:txBody>
      </p:sp>
      <p:sp>
        <p:nvSpPr>
          <p:cNvPr id="22" name="TextBox 8"/>
          <p:cNvSpPr txBox="1">
            <a:spLocks noChangeArrowheads="1"/>
          </p:cNvSpPr>
          <p:nvPr/>
        </p:nvSpPr>
        <p:spPr bwMode="auto">
          <a:xfrm>
            <a:off x="3505200" y="762000"/>
            <a:ext cx="56388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sz="2400">
                <a:solidFill>
                  <a:srgbClr val="07044C"/>
                </a:solidFill>
                <a:latin typeface="Calibri" pitchFamily="34" charset="0"/>
              </a:rPr>
              <a:t> Identify  different targets of drug action</a:t>
            </a:r>
          </a:p>
        </p:txBody>
      </p:sp>
      <p:sp>
        <p:nvSpPr>
          <p:cNvPr id="23" name="TextBox 7"/>
          <p:cNvSpPr txBox="1">
            <a:spLocks noChangeArrowheads="1"/>
          </p:cNvSpPr>
          <p:nvPr/>
        </p:nvSpPr>
        <p:spPr bwMode="auto">
          <a:xfrm>
            <a:off x="3603625" y="2293938"/>
            <a:ext cx="538797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sz="2400" dirty="0">
                <a:solidFill>
                  <a:srgbClr val="07044C"/>
                </a:solidFill>
                <a:latin typeface="Calibri" pitchFamily="34" charset="0"/>
              </a:rPr>
              <a:t> </a:t>
            </a:r>
            <a:r>
              <a:rPr lang="en-US" sz="2400" dirty="0" smtClean="0">
                <a:solidFill>
                  <a:srgbClr val="07044C"/>
                </a:solidFill>
                <a:latin typeface="Calibri" pitchFamily="34" charset="0"/>
              </a:rPr>
              <a:t>Explain how they  bind </a:t>
            </a:r>
            <a:r>
              <a:rPr lang="en-US" sz="2400" dirty="0">
                <a:solidFill>
                  <a:srgbClr val="07044C"/>
                </a:solidFill>
                <a:latin typeface="Calibri" pitchFamily="34" charset="0"/>
              </a:rPr>
              <a:t>to receptors </a:t>
            </a:r>
          </a:p>
        </p:txBody>
      </p:sp>
      <p:sp>
        <p:nvSpPr>
          <p:cNvPr id="13" name="TextBox 3"/>
          <p:cNvSpPr txBox="1">
            <a:spLocks noChangeArrowheads="1"/>
          </p:cNvSpPr>
          <p:nvPr/>
        </p:nvSpPr>
        <p:spPr bwMode="auto">
          <a:xfrm>
            <a:off x="3505200" y="5410200"/>
            <a:ext cx="5181600" cy="12464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ts val="3000"/>
              </a:lnSpc>
            </a:pPr>
            <a:r>
              <a:rPr lang="en-US" sz="2800" dirty="0" smtClean="0">
                <a:solidFill>
                  <a:srgbClr val="0099CC"/>
                </a:solidFill>
                <a:latin typeface="Berlin Sans FB Demi" pitchFamily="34" charset="0"/>
              </a:rPr>
              <a:t>By</a:t>
            </a:r>
          </a:p>
          <a:p>
            <a:pPr>
              <a:lnSpc>
                <a:spcPts val="3000"/>
              </a:lnSpc>
            </a:pPr>
            <a:r>
              <a:rPr lang="en-US" sz="2800" dirty="0" smtClean="0">
                <a:solidFill>
                  <a:srgbClr val="0099CC"/>
                </a:solidFill>
                <a:latin typeface="Berlin Sans FB Demi" pitchFamily="34" charset="0"/>
              </a:rPr>
              <a:t>Prof. </a:t>
            </a:r>
            <a:r>
              <a:rPr lang="en-US" sz="2800" dirty="0" err="1" smtClean="0">
                <a:solidFill>
                  <a:srgbClr val="0099CC"/>
                </a:solidFill>
                <a:latin typeface="Berlin Sans FB Demi" pitchFamily="34" charset="0"/>
              </a:rPr>
              <a:t>Omnia</a:t>
            </a:r>
            <a:r>
              <a:rPr lang="en-US" sz="2800" dirty="0" smtClean="0">
                <a:solidFill>
                  <a:srgbClr val="0099CC"/>
                </a:solidFill>
                <a:latin typeface="Berlin Sans FB Demi" pitchFamily="34" charset="0"/>
              </a:rPr>
              <a:t> </a:t>
            </a:r>
            <a:r>
              <a:rPr lang="en-US" sz="2800" dirty="0" err="1" smtClean="0">
                <a:solidFill>
                  <a:srgbClr val="0099CC"/>
                </a:solidFill>
                <a:latin typeface="Berlin Sans FB Demi" pitchFamily="34" charset="0"/>
              </a:rPr>
              <a:t>Nayel</a:t>
            </a:r>
            <a:endParaRPr lang="en-US" sz="2800" dirty="0" smtClean="0">
              <a:solidFill>
                <a:srgbClr val="0099CC"/>
              </a:solidFill>
              <a:latin typeface="Berlin Sans FB Demi" pitchFamily="34" charset="0"/>
            </a:endParaRPr>
          </a:p>
          <a:p>
            <a:pPr>
              <a:lnSpc>
                <a:spcPts val="3000"/>
              </a:lnSpc>
            </a:pPr>
            <a:r>
              <a:rPr lang="en-US" sz="2800" dirty="0" smtClean="0">
                <a:solidFill>
                  <a:srgbClr val="0099CC"/>
                </a:solidFill>
                <a:latin typeface="Berlin Sans FB Demi" pitchFamily="34" charset="0"/>
              </a:rPr>
              <a:t>Assoc. Prof. Osama </a:t>
            </a:r>
            <a:r>
              <a:rPr lang="en-US" sz="2800" dirty="0" err="1" smtClean="0">
                <a:solidFill>
                  <a:srgbClr val="0099CC"/>
                </a:solidFill>
                <a:latin typeface="Berlin Sans FB Demi" pitchFamily="34" charset="0"/>
              </a:rPr>
              <a:t>Yousif</a:t>
            </a:r>
            <a:endParaRPr lang="en-US" sz="2800" dirty="0">
              <a:solidFill>
                <a:srgbClr val="0099CC"/>
              </a:solidFill>
              <a:latin typeface="Berlin Sans FB Demi" pitchFamily="34" charset="0"/>
            </a:endParaRPr>
          </a:p>
        </p:txBody>
      </p:sp>
    </p:spTree>
  </p:cSld>
  <p:clrMapOvr>
    <a:masterClrMapping/>
  </p:clrMapOvr>
  <p:transition spd="med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5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0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5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/>
      <p:bldP spid="22" grpId="0"/>
      <p:bldP spid="2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-6350" y="6350"/>
            <a:ext cx="9144000" cy="6858000"/>
          </a:xfrm>
          <a:prstGeom prst="rect">
            <a:avLst/>
          </a:prstGeom>
          <a:gradFill flip="none" rotWithShape="1">
            <a:gsLst>
              <a:gs pos="35000">
                <a:schemeClr val="accent1">
                  <a:tint val="66000"/>
                  <a:satMod val="160000"/>
                  <a:alpha val="66000"/>
                </a:schemeClr>
              </a:gs>
              <a:gs pos="56000">
                <a:schemeClr val="accent6">
                  <a:lumMod val="20000"/>
                  <a:lumOff val="80000"/>
                </a:schemeClr>
              </a:gs>
              <a:gs pos="92000">
                <a:srgbClr val="FFFF00">
                  <a:alpha val="56000"/>
                </a:srgb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  <a:tileRect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429000" y="507642"/>
            <a:ext cx="2133600" cy="523220"/>
          </a:xfrm>
          <a:prstGeom prst="rect">
            <a:avLst/>
          </a:prstGeom>
          <a:gradFill flip="none" rotWithShape="1">
            <a:gsLst>
              <a:gs pos="0">
                <a:srgbClr val="FFFF00">
                  <a:tint val="66000"/>
                  <a:satMod val="160000"/>
                </a:srgbClr>
              </a:gs>
              <a:gs pos="50000">
                <a:srgbClr val="FFFF00">
                  <a:tint val="44500"/>
                  <a:satMod val="160000"/>
                </a:srgbClr>
              </a:gs>
              <a:gs pos="100000">
                <a:srgbClr val="FFFF0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rgbClr val="002060"/>
            </a:solidFill>
          </a:ln>
          <a:effectLst>
            <a:glow rad="63500">
              <a:schemeClr val="accent4">
                <a:satMod val="175000"/>
                <a:alpha val="40000"/>
              </a:schemeClr>
            </a:glow>
            <a:reflection blurRad="6350" stA="50000" endA="300" endPos="55000" dir="5400000" sy="-100000" algn="bl" rotWithShape="0"/>
            <a:softEdge rad="63500"/>
          </a:effectLst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>
                <a:solidFill>
                  <a:srgbClr val="FF00FF"/>
                </a:solidFill>
                <a:latin typeface="Broadway" pitchFamily="82" charset="0"/>
                <a:cs typeface="+mn-cs"/>
              </a:rPr>
              <a:t>&gt; Proteins</a:t>
            </a:r>
          </a:p>
        </p:txBody>
      </p:sp>
      <p:cxnSp>
        <p:nvCxnSpPr>
          <p:cNvPr id="18" name="Straight Arrow Connector 17"/>
          <p:cNvCxnSpPr/>
          <p:nvPr/>
        </p:nvCxnSpPr>
        <p:spPr>
          <a:xfrm>
            <a:off x="2222500" y="774700"/>
            <a:ext cx="1143000" cy="1588"/>
          </a:xfrm>
          <a:prstGeom prst="straightConnector1">
            <a:avLst/>
          </a:prstGeom>
          <a:ln w="76200">
            <a:solidFill>
              <a:srgbClr val="FF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567" name="TextBox 18"/>
          <p:cNvSpPr txBox="1">
            <a:spLocks noChangeArrowheads="1"/>
          </p:cNvSpPr>
          <p:nvPr/>
        </p:nvSpPr>
        <p:spPr bwMode="auto">
          <a:xfrm>
            <a:off x="152400" y="457200"/>
            <a:ext cx="1981200" cy="523875"/>
          </a:xfrm>
          <a:prstGeom prst="rect">
            <a:avLst/>
          </a:prstGeom>
          <a:solidFill>
            <a:srgbClr val="FF00FF"/>
          </a:solidFill>
          <a:ln w="19050">
            <a:solidFill>
              <a:srgbClr val="FFFFFF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800">
                <a:solidFill>
                  <a:srgbClr val="FFFFFF"/>
                </a:solidFill>
                <a:latin typeface="Broadway" pitchFamily="82" charset="0"/>
              </a:rPr>
              <a:t>TARGETS</a:t>
            </a:r>
          </a:p>
        </p:txBody>
      </p:sp>
      <p:sp>
        <p:nvSpPr>
          <p:cNvPr id="17416" name="TextBox 20"/>
          <p:cNvSpPr txBox="1">
            <a:spLocks noChangeArrowheads="1"/>
          </p:cNvSpPr>
          <p:nvPr/>
        </p:nvSpPr>
        <p:spPr bwMode="auto">
          <a:xfrm>
            <a:off x="533400" y="1817688"/>
            <a:ext cx="2209800" cy="523875"/>
          </a:xfrm>
          <a:prstGeom prst="rect">
            <a:avLst/>
          </a:prstGeom>
          <a:solidFill>
            <a:schemeClr val="bg1"/>
          </a:solidFill>
          <a:ln w="28575">
            <a:solidFill>
              <a:srgbClr val="7300E6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b="1">
                <a:solidFill>
                  <a:srgbClr val="FF00FF"/>
                </a:solidFill>
                <a:latin typeface="Calibri" pitchFamily="34" charset="0"/>
              </a:rPr>
              <a:t>STRUCTURAL</a:t>
            </a:r>
          </a:p>
        </p:txBody>
      </p:sp>
      <p:grpSp>
        <p:nvGrpSpPr>
          <p:cNvPr id="27" name="Group 26"/>
          <p:cNvGrpSpPr>
            <a:grpSpLocks/>
          </p:cNvGrpSpPr>
          <p:nvPr/>
        </p:nvGrpSpPr>
        <p:grpSpPr bwMode="auto">
          <a:xfrm>
            <a:off x="1054100" y="1066800"/>
            <a:ext cx="6935788" cy="736600"/>
            <a:chOff x="1054100" y="1066800"/>
            <a:chExt cx="6935788" cy="736600"/>
          </a:xfrm>
        </p:grpSpPr>
        <p:cxnSp>
          <p:nvCxnSpPr>
            <p:cNvPr id="13" name="Straight Arrow Connector 12"/>
            <p:cNvCxnSpPr/>
            <p:nvPr/>
          </p:nvCxnSpPr>
          <p:spPr>
            <a:xfrm rot="5400000">
              <a:off x="4267994" y="1294606"/>
              <a:ext cx="457200" cy="1588"/>
            </a:xfrm>
            <a:prstGeom prst="straightConnector1">
              <a:avLst/>
            </a:prstGeom>
            <a:ln w="57150">
              <a:solidFill>
                <a:srgbClr val="7300E6"/>
              </a:solidFill>
              <a:prstDash val="solid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66572" name="Group 35"/>
            <p:cNvGrpSpPr>
              <a:grpSpLocks/>
            </p:cNvGrpSpPr>
            <p:nvPr/>
          </p:nvGrpSpPr>
          <p:grpSpPr bwMode="auto">
            <a:xfrm>
              <a:off x="1054100" y="1498600"/>
              <a:ext cx="6935788" cy="304800"/>
              <a:chOff x="1053921" y="1447800"/>
              <a:chExt cx="6935788" cy="304800"/>
            </a:xfrm>
          </p:grpSpPr>
          <p:cxnSp>
            <p:nvCxnSpPr>
              <p:cNvPr id="28" name="Straight Arrow Connector 27"/>
              <p:cNvCxnSpPr/>
              <p:nvPr/>
            </p:nvCxnSpPr>
            <p:spPr>
              <a:xfrm rot="5400000">
                <a:off x="913428" y="1599406"/>
                <a:ext cx="304800" cy="1587"/>
              </a:xfrm>
              <a:prstGeom prst="straightConnector1">
                <a:avLst/>
              </a:prstGeom>
              <a:ln w="57150">
                <a:solidFill>
                  <a:srgbClr val="7300E6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Arrow Connector 29"/>
              <p:cNvCxnSpPr/>
              <p:nvPr/>
            </p:nvCxnSpPr>
            <p:spPr>
              <a:xfrm rot="5400000">
                <a:off x="7836515" y="1599406"/>
                <a:ext cx="304800" cy="1588"/>
              </a:xfrm>
              <a:prstGeom prst="straightConnector1">
                <a:avLst/>
              </a:prstGeom>
              <a:ln w="57150">
                <a:solidFill>
                  <a:srgbClr val="7300E6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Straight Connector 34"/>
              <p:cNvCxnSpPr/>
              <p:nvPr/>
            </p:nvCxnSpPr>
            <p:spPr>
              <a:xfrm>
                <a:off x="1053921" y="1447800"/>
                <a:ext cx="6934200" cy="1588"/>
              </a:xfrm>
              <a:prstGeom prst="line">
                <a:avLst/>
              </a:prstGeom>
              <a:ln w="38100">
                <a:solidFill>
                  <a:srgbClr val="7300E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32" name="Group 31"/>
          <p:cNvGrpSpPr>
            <a:grpSpLocks/>
          </p:cNvGrpSpPr>
          <p:nvPr/>
        </p:nvGrpSpPr>
        <p:grpSpPr bwMode="auto">
          <a:xfrm>
            <a:off x="2438400" y="2895600"/>
            <a:ext cx="1752600" cy="1196975"/>
            <a:chOff x="2438400" y="2895600"/>
            <a:chExt cx="1752600" cy="1196975"/>
          </a:xfrm>
        </p:grpSpPr>
        <p:cxnSp>
          <p:nvCxnSpPr>
            <p:cNvPr id="42" name="Straight Arrow Connector 41"/>
            <p:cNvCxnSpPr/>
            <p:nvPr/>
          </p:nvCxnSpPr>
          <p:spPr>
            <a:xfrm rot="5400000">
              <a:off x="3123407" y="3047206"/>
              <a:ext cx="304800" cy="1587"/>
            </a:xfrm>
            <a:prstGeom prst="straightConnector1">
              <a:avLst/>
            </a:prstGeom>
            <a:ln w="57150">
              <a:solidFill>
                <a:srgbClr val="7300E6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8" name="TextBox 47"/>
            <p:cNvSpPr txBox="1"/>
            <p:nvPr/>
          </p:nvSpPr>
          <p:spPr>
            <a:xfrm>
              <a:off x="2438400" y="3200400"/>
              <a:ext cx="1752600" cy="892175"/>
            </a:xfrm>
            <a:prstGeom prst="rect">
              <a:avLst/>
            </a:prstGeom>
            <a:gradFill flip="none" rotWithShape="1">
              <a:gsLst>
                <a:gs pos="35000">
                  <a:schemeClr val="bg1"/>
                </a:gs>
                <a:gs pos="57000">
                  <a:srgbClr val="FFFFCC"/>
                </a:gs>
                <a:gs pos="92000">
                  <a:srgbClr val="FFFF00">
                    <a:alpha val="56000"/>
                  </a:srgb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8100000" scaled="1"/>
              <a:tileRect/>
            </a:gradFill>
            <a:ln w="28575">
              <a:solidFill>
                <a:srgbClr val="7300E6"/>
              </a:solidFill>
            </a:ln>
            <a:effectLst/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600" b="1" dirty="0">
                  <a:solidFill>
                    <a:srgbClr val="FF00FF"/>
                  </a:solidFill>
                  <a:latin typeface="+mn-lt"/>
                  <a:cs typeface="+mn-cs"/>
                </a:rPr>
                <a:t>CARRIER MOLECULE</a:t>
              </a:r>
            </a:p>
          </p:txBody>
        </p:sp>
      </p:grpSp>
      <p:grpSp>
        <p:nvGrpSpPr>
          <p:cNvPr id="33" name="Group 32"/>
          <p:cNvGrpSpPr>
            <a:grpSpLocks/>
          </p:cNvGrpSpPr>
          <p:nvPr/>
        </p:nvGrpSpPr>
        <p:grpSpPr bwMode="auto">
          <a:xfrm>
            <a:off x="381000" y="2303463"/>
            <a:ext cx="7621588" cy="1430337"/>
            <a:chOff x="381000" y="2261830"/>
            <a:chExt cx="7621588" cy="1430695"/>
          </a:xfrm>
        </p:grpSpPr>
        <p:grpSp>
          <p:nvGrpSpPr>
            <p:cNvPr id="66580" name="Group 46"/>
            <p:cNvGrpSpPr>
              <a:grpSpLocks/>
            </p:cNvGrpSpPr>
            <p:nvPr/>
          </p:nvGrpSpPr>
          <p:grpSpPr bwMode="auto">
            <a:xfrm>
              <a:off x="1066800" y="2261830"/>
              <a:ext cx="6935788" cy="912812"/>
              <a:chOff x="1066800" y="2286794"/>
              <a:chExt cx="6934994" cy="913606"/>
            </a:xfrm>
          </p:grpSpPr>
          <p:cxnSp>
            <p:nvCxnSpPr>
              <p:cNvPr id="38" name="Straight Arrow Connector 37"/>
              <p:cNvCxnSpPr/>
              <p:nvPr/>
            </p:nvCxnSpPr>
            <p:spPr>
              <a:xfrm rot="5400000">
                <a:off x="926135" y="3047264"/>
                <a:ext cx="305141" cy="1587"/>
              </a:xfrm>
              <a:prstGeom prst="straightConnector1">
                <a:avLst/>
              </a:prstGeom>
              <a:ln w="57150">
                <a:solidFill>
                  <a:srgbClr val="7300E6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Straight Connector 39"/>
              <p:cNvCxnSpPr/>
              <p:nvPr/>
            </p:nvCxnSpPr>
            <p:spPr>
              <a:xfrm>
                <a:off x="1066800" y="2895487"/>
                <a:ext cx="6933406" cy="1590"/>
              </a:xfrm>
              <a:prstGeom prst="line">
                <a:avLst/>
              </a:prstGeom>
              <a:ln w="38100">
                <a:solidFill>
                  <a:srgbClr val="7300E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Straight Connector 44"/>
              <p:cNvCxnSpPr/>
              <p:nvPr/>
            </p:nvCxnSpPr>
            <p:spPr>
              <a:xfrm rot="5400000">
                <a:off x="7696654" y="2590347"/>
                <a:ext cx="608693" cy="1588"/>
              </a:xfrm>
              <a:prstGeom prst="line">
                <a:avLst/>
              </a:prstGeom>
              <a:ln w="38100">
                <a:solidFill>
                  <a:srgbClr val="7300E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9" name="TextBox 48"/>
            <p:cNvSpPr txBox="1"/>
            <p:nvPr/>
          </p:nvSpPr>
          <p:spPr>
            <a:xfrm>
              <a:off x="381000" y="3200277"/>
              <a:ext cx="1447800" cy="492248"/>
            </a:xfrm>
            <a:prstGeom prst="rect">
              <a:avLst/>
            </a:prstGeom>
            <a:gradFill flip="none" rotWithShape="1">
              <a:gsLst>
                <a:gs pos="35000">
                  <a:schemeClr val="bg1"/>
                </a:gs>
                <a:gs pos="57000">
                  <a:srgbClr val="FFFFCC"/>
                </a:gs>
                <a:gs pos="92000">
                  <a:srgbClr val="FFFF00">
                    <a:alpha val="56000"/>
                  </a:srgb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8100000" scaled="1"/>
              <a:tileRect/>
            </a:gradFill>
            <a:ln w="28575">
              <a:solidFill>
                <a:srgbClr val="7300E6"/>
              </a:solidFill>
            </a:ln>
            <a:effectLst/>
          </p:spPr>
          <p:txBody>
            <a:bodyPr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600" b="1" dirty="0">
                  <a:solidFill>
                    <a:srgbClr val="FF00FF"/>
                  </a:solidFill>
                  <a:latin typeface="+mn-lt"/>
                  <a:cs typeface="+mn-cs"/>
                </a:rPr>
                <a:t>ENZYME</a:t>
              </a:r>
            </a:p>
          </p:txBody>
        </p:sp>
      </p:grpSp>
      <p:grpSp>
        <p:nvGrpSpPr>
          <p:cNvPr id="29" name="Group 28"/>
          <p:cNvGrpSpPr>
            <a:grpSpLocks/>
          </p:cNvGrpSpPr>
          <p:nvPr/>
        </p:nvGrpSpPr>
        <p:grpSpPr bwMode="auto">
          <a:xfrm>
            <a:off x="4876800" y="2895600"/>
            <a:ext cx="1752600" cy="1196975"/>
            <a:chOff x="4876800" y="2895600"/>
            <a:chExt cx="1752600" cy="1196975"/>
          </a:xfrm>
        </p:grpSpPr>
        <p:cxnSp>
          <p:nvCxnSpPr>
            <p:cNvPr id="41" name="Straight Arrow Connector 40"/>
            <p:cNvCxnSpPr/>
            <p:nvPr/>
          </p:nvCxnSpPr>
          <p:spPr>
            <a:xfrm rot="5400000">
              <a:off x="5563394" y="3047206"/>
              <a:ext cx="304800" cy="1588"/>
            </a:xfrm>
            <a:prstGeom prst="straightConnector1">
              <a:avLst/>
            </a:prstGeom>
            <a:ln w="57150">
              <a:solidFill>
                <a:srgbClr val="7300E6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0" name="TextBox 49"/>
            <p:cNvSpPr txBox="1"/>
            <p:nvPr/>
          </p:nvSpPr>
          <p:spPr>
            <a:xfrm>
              <a:off x="4876800" y="3200400"/>
              <a:ext cx="1752600" cy="892175"/>
            </a:xfrm>
            <a:prstGeom prst="rect">
              <a:avLst/>
            </a:prstGeom>
            <a:gradFill flip="none" rotWithShape="1">
              <a:gsLst>
                <a:gs pos="35000">
                  <a:schemeClr val="bg1"/>
                </a:gs>
                <a:gs pos="57000">
                  <a:srgbClr val="FFFFCC"/>
                </a:gs>
                <a:gs pos="92000">
                  <a:srgbClr val="FFFF00">
                    <a:alpha val="56000"/>
                  </a:srgb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8100000" scaled="1"/>
              <a:tileRect/>
            </a:gradFill>
            <a:ln w="28575">
              <a:solidFill>
                <a:srgbClr val="7300E6"/>
              </a:solidFill>
            </a:ln>
            <a:effectLst/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600" b="1" dirty="0">
                  <a:solidFill>
                    <a:srgbClr val="FF00FF"/>
                  </a:solidFill>
                  <a:latin typeface="+mn-lt"/>
                  <a:cs typeface="+mn-cs"/>
                </a:rPr>
                <a:t>ION CHANNEL</a:t>
              </a:r>
            </a:p>
          </p:txBody>
        </p:sp>
      </p:grpSp>
      <p:grpSp>
        <p:nvGrpSpPr>
          <p:cNvPr id="31" name="Group 30"/>
          <p:cNvGrpSpPr>
            <a:grpSpLocks/>
          </p:cNvGrpSpPr>
          <p:nvPr/>
        </p:nvGrpSpPr>
        <p:grpSpPr bwMode="auto">
          <a:xfrm>
            <a:off x="7086600" y="2895600"/>
            <a:ext cx="1752600" cy="796925"/>
            <a:chOff x="7086600" y="2895600"/>
            <a:chExt cx="1752600" cy="796925"/>
          </a:xfrm>
        </p:grpSpPr>
        <p:cxnSp>
          <p:nvCxnSpPr>
            <p:cNvPr id="39" name="Straight Arrow Connector 38"/>
            <p:cNvCxnSpPr/>
            <p:nvPr/>
          </p:nvCxnSpPr>
          <p:spPr>
            <a:xfrm rot="5400000">
              <a:off x="7849394" y="3047206"/>
              <a:ext cx="304800" cy="1588"/>
            </a:xfrm>
            <a:prstGeom prst="straightConnector1">
              <a:avLst/>
            </a:prstGeom>
            <a:ln w="57150">
              <a:solidFill>
                <a:srgbClr val="7300E6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1" name="TextBox 50"/>
            <p:cNvSpPr txBox="1"/>
            <p:nvPr/>
          </p:nvSpPr>
          <p:spPr>
            <a:xfrm>
              <a:off x="7086600" y="3200400"/>
              <a:ext cx="1752600" cy="492125"/>
            </a:xfrm>
            <a:prstGeom prst="rect">
              <a:avLst/>
            </a:prstGeom>
            <a:gradFill flip="none" rotWithShape="1">
              <a:gsLst>
                <a:gs pos="35000">
                  <a:schemeClr val="bg1"/>
                </a:gs>
                <a:gs pos="57000">
                  <a:srgbClr val="FFFFCC"/>
                </a:gs>
                <a:gs pos="92000">
                  <a:srgbClr val="FFFF00">
                    <a:alpha val="56000"/>
                  </a:srgb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8100000" scaled="1"/>
              <a:tileRect/>
            </a:gradFill>
            <a:ln w="28575">
              <a:solidFill>
                <a:srgbClr val="7300E6"/>
              </a:solidFill>
            </a:ln>
            <a:effectLst/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600" b="1" dirty="0">
                  <a:solidFill>
                    <a:srgbClr val="FF00FF"/>
                  </a:solidFill>
                  <a:latin typeface="+mn-lt"/>
                  <a:cs typeface="+mn-cs"/>
                </a:rPr>
                <a:t>RECEPTOR</a:t>
              </a:r>
            </a:p>
          </p:txBody>
        </p:sp>
      </p:grpSp>
      <p:sp>
        <p:nvSpPr>
          <p:cNvPr id="17428" name="TextBox 26"/>
          <p:cNvSpPr txBox="1">
            <a:spLocks noChangeArrowheads="1"/>
          </p:cNvSpPr>
          <p:nvPr/>
        </p:nvSpPr>
        <p:spPr bwMode="auto">
          <a:xfrm>
            <a:off x="457200" y="2514600"/>
            <a:ext cx="655320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dirty="0" err="1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nard MT Condensed" pitchFamily="18" charset="0"/>
              </a:rPr>
              <a:t>Tubulin</a:t>
            </a:r>
            <a:r>
              <a:rPr lang="en-US" sz="2800" b="1" dirty="0">
                <a:solidFill>
                  <a:srgbClr val="FF00FF"/>
                </a:solidFill>
                <a:latin typeface="Calibri" pitchFamily="34" charset="0"/>
              </a:rPr>
              <a:t>  </a:t>
            </a:r>
            <a:r>
              <a:rPr lang="en-US" sz="2400" i="1" dirty="0">
                <a:solidFill>
                  <a:srgbClr val="07044C"/>
                </a:solidFill>
                <a:latin typeface="Calibri" pitchFamily="34" charset="0"/>
              </a:rPr>
              <a:t>is target </a:t>
            </a:r>
            <a:r>
              <a:rPr lang="en-US" sz="2400" i="1" dirty="0" smtClean="0">
                <a:solidFill>
                  <a:srgbClr val="07044C"/>
                </a:solidFill>
                <a:latin typeface="Calibri" pitchFamily="34" charset="0"/>
              </a:rPr>
              <a:t>for: </a:t>
            </a:r>
          </a:p>
          <a:p>
            <a:r>
              <a:rPr lang="en-US" sz="2800" b="1" dirty="0" smtClean="0">
                <a:solidFill>
                  <a:srgbClr val="7300E6"/>
                </a:solidFill>
                <a:latin typeface="Calibri" pitchFamily="34" charset="0"/>
              </a:rPr>
              <a:t>               </a:t>
            </a:r>
            <a:r>
              <a:rPr lang="en-US" sz="2400" b="1" dirty="0" err="1" smtClean="0">
                <a:solidFill>
                  <a:srgbClr val="7300E6"/>
                </a:solidFill>
                <a:latin typeface="Calibri" pitchFamily="34" charset="0"/>
              </a:rPr>
              <a:t>Vincristine</a:t>
            </a:r>
            <a:endParaRPr lang="en-US" sz="2400" b="1" dirty="0">
              <a:solidFill>
                <a:srgbClr val="7300E6"/>
              </a:solidFill>
              <a:latin typeface="Calibri" pitchFamily="34" charset="0"/>
            </a:endParaRPr>
          </a:p>
          <a:p>
            <a:r>
              <a:rPr lang="en-US" sz="2400" b="1" dirty="0">
                <a:solidFill>
                  <a:srgbClr val="07044C"/>
                </a:solidFill>
                <a:latin typeface="Calibri" pitchFamily="34" charset="0"/>
              </a:rPr>
              <a:t>                                  </a:t>
            </a:r>
            <a:endParaRPr lang="en-US" sz="2400" b="1" dirty="0" smtClean="0">
              <a:solidFill>
                <a:srgbClr val="07044C"/>
              </a:solidFill>
              <a:latin typeface="Calibri" pitchFamily="34" charset="0"/>
            </a:endParaRPr>
          </a:p>
          <a:p>
            <a:r>
              <a:rPr lang="en-US" sz="2400" b="1" dirty="0" smtClean="0">
                <a:solidFill>
                  <a:srgbClr val="07044C"/>
                </a:solidFill>
                <a:latin typeface="Calibri" pitchFamily="34" charset="0"/>
              </a:rPr>
              <a:t>                   </a:t>
            </a:r>
            <a:r>
              <a:rPr lang="en-US" sz="2400" b="1" dirty="0" err="1" smtClean="0">
                <a:solidFill>
                  <a:srgbClr val="7300E6"/>
                </a:solidFill>
                <a:latin typeface="Calibri" pitchFamily="34" charset="0"/>
              </a:rPr>
              <a:t>Colchicine</a:t>
            </a:r>
            <a:r>
              <a:rPr lang="en-US" sz="2400" b="1" dirty="0" smtClean="0">
                <a:solidFill>
                  <a:srgbClr val="7300E6"/>
                </a:solidFill>
                <a:latin typeface="Calibri" pitchFamily="34" charset="0"/>
              </a:rPr>
              <a:t> </a:t>
            </a:r>
            <a:endParaRPr lang="en-US" sz="2400" b="1" dirty="0">
              <a:solidFill>
                <a:srgbClr val="7300E6"/>
              </a:solidFill>
              <a:latin typeface="Calibri" pitchFamily="34" charset="0"/>
            </a:endParaRPr>
          </a:p>
        </p:txBody>
      </p:sp>
      <p:sp>
        <p:nvSpPr>
          <p:cNvPr id="17417" name="TextBox 23"/>
          <p:cNvSpPr txBox="1">
            <a:spLocks noChangeArrowheads="1"/>
          </p:cNvSpPr>
          <p:nvPr/>
        </p:nvSpPr>
        <p:spPr bwMode="auto">
          <a:xfrm>
            <a:off x="6324600" y="1803400"/>
            <a:ext cx="2387600" cy="523220"/>
          </a:xfrm>
          <a:prstGeom prst="rect">
            <a:avLst/>
          </a:prstGeom>
          <a:solidFill>
            <a:schemeClr val="bg1"/>
          </a:solidFill>
          <a:ln w="28575">
            <a:solidFill>
              <a:srgbClr val="7300E6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800" b="1">
                <a:solidFill>
                  <a:srgbClr val="FF00FF"/>
                </a:solidFill>
                <a:latin typeface="Calibri" pitchFamily="34" charset="0"/>
              </a:rPr>
              <a:t>REGULATORY</a:t>
            </a:r>
          </a:p>
        </p:txBody>
      </p:sp>
      <p:grpSp>
        <p:nvGrpSpPr>
          <p:cNvPr id="66592" name="Group 32"/>
          <p:cNvGrpSpPr>
            <a:grpSpLocks/>
          </p:cNvGrpSpPr>
          <p:nvPr/>
        </p:nvGrpSpPr>
        <p:grpSpPr bwMode="auto">
          <a:xfrm>
            <a:off x="4191000" y="1841500"/>
            <a:ext cx="4549775" cy="4864100"/>
            <a:chOff x="1440" y="1008"/>
            <a:chExt cx="2866" cy="3064"/>
          </a:xfrm>
        </p:grpSpPr>
        <p:pic>
          <p:nvPicPr>
            <p:cNvPr id="66593" name="Picture 33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DFFFE"/>
                </a:clrFrom>
                <a:clrTo>
                  <a:srgbClr val="FDFFFE">
                    <a:alpha val="0"/>
                  </a:srgbClr>
                </a:clrTo>
              </a:clrChange>
            </a:blip>
            <a:srcRect l="928" t="2826" r="43658" b="7004"/>
            <a:stretch>
              <a:fillRect/>
            </a:stretch>
          </p:blipFill>
          <p:spPr bwMode="auto">
            <a:xfrm>
              <a:off x="1440" y="1008"/>
              <a:ext cx="2866" cy="3064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</p:pic>
        <p:sp>
          <p:nvSpPr>
            <p:cNvPr id="66594" name="Rectangle 34"/>
            <p:cNvSpPr>
              <a:spLocks noChangeArrowheads="1"/>
            </p:cNvSpPr>
            <p:nvPr/>
          </p:nvSpPr>
          <p:spPr bwMode="auto">
            <a:xfrm>
              <a:off x="3536" y="3448"/>
              <a:ext cx="768" cy="508"/>
            </a:xfrm>
            <a:prstGeom prst="rect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FFE05B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en-US" b="1">
                  <a:solidFill>
                    <a:srgbClr val="FF00FF"/>
                  </a:solidFill>
                </a:rPr>
                <a:t>Tubulin</a:t>
              </a:r>
            </a:p>
            <a:p>
              <a:pPr algn="ctr">
                <a:lnSpc>
                  <a:spcPct val="130000"/>
                </a:lnSpc>
              </a:pPr>
              <a:r>
                <a:rPr lang="en-US" b="1">
                  <a:solidFill>
                    <a:srgbClr val="FF00FF"/>
                  </a:solidFill>
                </a:rPr>
                <a:t>Structure</a:t>
              </a:r>
            </a:p>
          </p:txBody>
        </p:sp>
      </p:grpSp>
      <p:sp>
        <p:nvSpPr>
          <p:cNvPr id="34" name="Left-Right Arrow 33"/>
          <p:cNvSpPr/>
          <p:nvPr/>
        </p:nvSpPr>
        <p:spPr>
          <a:xfrm>
            <a:off x="3352800" y="3124200"/>
            <a:ext cx="381000" cy="304800"/>
          </a:xfrm>
          <a:prstGeom prst="leftRightArrow">
            <a:avLst/>
          </a:prstGeom>
          <a:solidFill>
            <a:schemeClr val="tx1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Left-Right Arrow 35"/>
          <p:cNvSpPr/>
          <p:nvPr/>
        </p:nvSpPr>
        <p:spPr>
          <a:xfrm>
            <a:off x="3352800" y="3810000"/>
            <a:ext cx="381000" cy="304800"/>
          </a:xfrm>
          <a:prstGeom prst="leftRightArrow">
            <a:avLst/>
          </a:prstGeom>
          <a:solidFill>
            <a:schemeClr val="tx1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med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6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1000"/>
                                        <p:tgtEl>
                                          <p:spTgt spid="174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1000"/>
                                        <p:tgtEl>
                                          <p:spTgt spid="174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8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"/>
                            </p:stCondLst>
                            <p:childTnLst>
                              <p:par>
                                <p:cTn id="30" presetID="18" presetClass="entr" presetSubtype="12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2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18" presetClass="entr" presetSubtype="12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6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0"/>
                            </p:stCondLst>
                            <p:childTnLst>
                              <p:par>
                                <p:cTn id="38" presetID="18" presetClass="entr" presetSubtype="12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0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9" dur="500"/>
                                        <p:tgtEl>
                                          <p:spTgt spid="174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00"/>
                            </p:stCondLst>
                            <p:childTnLst>
                              <p:par>
                                <p:cTn id="62" presetID="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Scale>
                                      <p:cBhvr>
                                        <p:cTn id="63" dur="1000" fill="hold"/>
                                        <p:tgtEl>
                                          <p:spTgt spid="17416"/>
                                        </p:tgtEl>
                                      </p:cBhvr>
                                      <p:by x="10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68" dur="1000"/>
                                        <p:tgtEl>
                                          <p:spTgt spid="174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3" dur="500"/>
                                        <p:tgtEl>
                                          <p:spTgt spid="665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112E-17 2.22222E-6 C 0.01285 0.01227 0.02604 0.02477 0.03802 0.03148 C 0.05 0.03819 0.05781 0.03356 0.07135 0.04074 C 0.08507 0.04791 0.08594 0.06643 0.12014 0.07407 C 0.15434 0.08171 0.21979 0.08449 0.27674 0.08703 C 0.33385 0.08958 0.43125 0.08889 0.4625 0.08889 " pathEditMode="relative" rAng="0" ptsTypes="aaaaaA">
                                      <p:cBhvr>
                                        <p:cTn id="80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100" y="4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00695 -0.00139 0.01407 -0.00255 0.02917 0.01296 C 0.04428 0.02847 0.06875 0.08264 0.09028 0.09259 C 0.11181 0.10255 0.12848 0.0706 0.15834 0.07222 C 0.1882 0.07384 0.24028 0.09722 0.26945 0.10185 C 0.29862 0.10648 0.30782 0.0963 0.33334 0.1 C 0.35886 0.1037 0.40122 0.11574 0.42223 0.12407 C 0.44323 0.13241 0.45365 0.14606 0.45973 0.15 " pathEditMode="relative" ptsTypes="aaaaaaaA">
                                      <p:cBhvr>
                                        <p:cTn id="87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6" grpId="0" animBg="1"/>
      <p:bldP spid="17416" grpId="1" animBg="1"/>
      <p:bldP spid="17428" grpId="0"/>
      <p:bldP spid="17417" grpId="0" animBg="1"/>
      <p:bldP spid="17417" grpId="1" animBg="1"/>
      <p:bldP spid="34" grpId="0" animBg="1"/>
      <p:bldP spid="34" grpId="1" animBg="1"/>
      <p:bldP spid="36" grpId="0" animBg="1"/>
      <p:bldP spid="36" grpId="1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35000">
                <a:schemeClr val="accent1">
                  <a:tint val="66000"/>
                  <a:satMod val="160000"/>
                  <a:alpha val="66000"/>
                </a:schemeClr>
              </a:gs>
              <a:gs pos="56000">
                <a:schemeClr val="accent6">
                  <a:lumMod val="20000"/>
                  <a:lumOff val="80000"/>
                </a:schemeClr>
              </a:gs>
              <a:gs pos="92000">
                <a:srgbClr val="FFFF00">
                  <a:alpha val="56000"/>
                </a:srgb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  <a:tileRect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18" name="Straight Arrow Connector 17"/>
          <p:cNvCxnSpPr/>
          <p:nvPr/>
        </p:nvCxnSpPr>
        <p:spPr>
          <a:xfrm>
            <a:off x="2222500" y="774700"/>
            <a:ext cx="1143000" cy="1588"/>
          </a:xfrm>
          <a:prstGeom prst="straightConnector1">
            <a:avLst/>
          </a:prstGeom>
          <a:ln w="76200">
            <a:solidFill>
              <a:srgbClr val="FF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591" name="TextBox 18"/>
          <p:cNvSpPr txBox="1">
            <a:spLocks noChangeArrowheads="1"/>
          </p:cNvSpPr>
          <p:nvPr/>
        </p:nvSpPr>
        <p:spPr bwMode="auto">
          <a:xfrm>
            <a:off x="152400" y="457200"/>
            <a:ext cx="1981200" cy="523875"/>
          </a:xfrm>
          <a:prstGeom prst="rect">
            <a:avLst/>
          </a:prstGeom>
          <a:solidFill>
            <a:srgbClr val="FF00FF"/>
          </a:solidFill>
          <a:ln w="19050">
            <a:solidFill>
              <a:srgbClr val="FFFFFF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800">
                <a:solidFill>
                  <a:srgbClr val="FFFFFF"/>
                </a:solidFill>
                <a:latin typeface="Broadway" pitchFamily="82" charset="0"/>
              </a:rPr>
              <a:t>TARGETS</a:t>
            </a:r>
          </a:p>
        </p:txBody>
      </p:sp>
      <p:sp>
        <p:nvSpPr>
          <p:cNvPr id="67592" name="TextBox 23"/>
          <p:cNvSpPr txBox="1">
            <a:spLocks noChangeArrowheads="1"/>
          </p:cNvSpPr>
          <p:nvPr/>
        </p:nvSpPr>
        <p:spPr bwMode="auto">
          <a:xfrm>
            <a:off x="6553200" y="533400"/>
            <a:ext cx="2362200" cy="547688"/>
          </a:xfrm>
          <a:prstGeom prst="rect">
            <a:avLst/>
          </a:prstGeom>
          <a:solidFill>
            <a:schemeClr val="bg1"/>
          </a:solidFill>
          <a:ln w="28575">
            <a:solidFill>
              <a:srgbClr val="7300E6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b="1">
                <a:solidFill>
                  <a:srgbClr val="FF00FF"/>
                </a:solidFill>
                <a:latin typeface="Calibri" pitchFamily="34" charset="0"/>
              </a:rPr>
              <a:t>REGULATORY</a:t>
            </a:r>
          </a:p>
        </p:txBody>
      </p:sp>
      <p:grpSp>
        <p:nvGrpSpPr>
          <p:cNvPr id="67593" name="Group 46"/>
          <p:cNvGrpSpPr>
            <a:grpSpLocks/>
          </p:cNvGrpSpPr>
          <p:nvPr/>
        </p:nvGrpSpPr>
        <p:grpSpPr bwMode="auto">
          <a:xfrm>
            <a:off x="1066800" y="1066800"/>
            <a:ext cx="6935788" cy="912813"/>
            <a:chOff x="1066800" y="2286794"/>
            <a:chExt cx="6934994" cy="913606"/>
          </a:xfrm>
        </p:grpSpPr>
        <p:cxnSp>
          <p:nvCxnSpPr>
            <p:cNvPr id="38" name="Straight Arrow Connector 37"/>
            <p:cNvCxnSpPr/>
            <p:nvPr/>
          </p:nvCxnSpPr>
          <p:spPr>
            <a:xfrm rot="5400000">
              <a:off x="926173" y="3047074"/>
              <a:ext cx="305065" cy="1587"/>
            </a:xfrm>
            <a:prstGeom prst="straightConnector1">
              <a:avLst/>
            </a:prstGeom>
            <a:ln w="57150">
              <a:solidFill>
                <a:srgbClr val="7300E6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>
              <a:off x="1066800" y="2895335"/>
              <a:ext cx="6933406" cy="1588"/>
            </a:xfrm>
            <a:prstGeom prst="line">
              <a:avLst/>
            </a:prstGeom>
            <a:ln w="38100">
              <a:solidFill>
                <a:srgbClr val="7300E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 rot="5400000">
              <a:off x="7696729" y="2590271"/>
              <a:ext cx="608541" cy="1588"/>
            </a:xfrm>
            <a:prstGeom prst="line">
              <a:avLst/>
            </a:prstGeom>
            <a:ln w="38100">
              <a:solidFill>
                <a:srgbClr val="7300E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9" name="TextBox 48"/>
          <p:cNvSpPr txBox="1"/>
          <p:nvPr/>
        </p:nvSpPr>
        <p:spPr>
          <a:xfrm>
            <a:off x="381000" y="1979613"/>
            <a:ext cx="1447800" cy="493712"/>
          </a:xfrm>
          <a:prstGeom prst="rect">
            <a:avLst/>
          </a:prstGeom>
          <a:gradFill flip="none" rotWithShape="1">
            <a:gsLst>
              <a:gs pos="35000">
                <a:schemeClr val="bg1"/>
              </a:gs>
              <a:gs pos="57000">
                <a:srgbClr val="FFFFCC"/>
              </a:gs>
              <a:gs pos="92000">
                <a:srgbClr val="FFFF00">
                  <a:alpha val="56000"/>
                </a:srgb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8100000" scaled="1"/>
            <a:tileRect/>
          </a:gradFill>
          <a:ln w="28575">
            <a:solidFill>
              <a:srgbClr val="7300E6"/>
            </a:solidFill>
          </a:ln>
          <a:effectLst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600" b="1" dirty="0">
                <a:solidFill>
                  <a:srgbClr val="FF00FF"/>
                </a:solidFill>
                <a:latin typeface="+mn-lt"/>
                <a:cs typeface="+mn-cs"/>
              </a:rPr>
              <a:t>ENZYME</a:t>
            </a:r>
          </a:p>
        </p:txBody>
      </p:sp>
      <p:sp>
        <p:nvSpPr>
          <p:cNvPr id="20490" name="TextBox 51"/>
          <p:cNvSpPr txBox="1">
            <a:spLocks noChangeArrowheads="1"/>
          </p:cNvSpPr>
          <p:nvPr/>
        </p:nvSpPr>
        <p:spPr bwMode="auto">
          <a:xfrm>
            <a:off x="2133600" y="1905000"/>
            <a:ext cx="655320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400" dirty="0">
                <a:solidFill>
                  <a:srgbClr val="07044C"/>
                </a:solidFill>
                <a:latin typeface="Calibri" pitchFamily="34" charset="0"/>
              </a:rPr>
              <a:t>The drug competes with the natural substrate </a:t>
            </a:r>
          </a:p>
          <a:p>
            <a:pPr algn="ctr"/>
            <a:r>
              <a:rPr lang="en-US" sz="2400" dirty="0">
                <a:solidFill>
                  <a:srgbClr val="07044C"/>
                </a:solidFill>
                <a:latin typeface="Calibri" pitchFamily="34" charset="0"/>
              </a:rPr>
              <a:t>for the enzyme </a:t>
            </a:r>
          </a:p>
        </p:txBody>
      </p:sp>
      <p:sp>
        <p:nvSpPr>
          <p:cNvPr id="18443" name="TextBox 52"/>
          <p:cNvSpPr txBox="1">
            <a:spLocks noChangeArrowheads="1"/>
          </p:cNvSpPr>
          <p:nvPr/>
        </p:nvSpPr>
        <p:spPr bwMode="auto">
          <a:xfrm>
            <a:off x="228600" y="2895600"/>
            <a:ext cx="1905000" cy="461963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b="1">
                <a:solidFill>
                  <a:srgbClr val="7300E6"/>
                </a:solidFill>
                <a:latin typeface="Britannic Bold" pitchFamily="34" charset="0"/>
              </a:rPr>
              <a:t>REVERSIBLE</a:t>
            </a:r>
          </a:p>
        </p:txBody>
      </p:sp>
      <p:sp>
        <p:nvSpPr>
          <p:cNvPr id="18444" name="TextBox 53"/>
          <p:cNvSpPr txBox="1">
            <a:spLocks noChangeArrowheads="1"/>
          </p:cNvSpPr>
          <p:nvPr/>
        </p:nvSpPr>
        <p:spPr bwMode="auto">
          <a:xfrm>
            <a:off x="228600" y="4495800"/>
            <a:ext cx="2209800" cy="4699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b="1">
                <a:solidFill>
                  <a:srgbClr val="7300E6"/>
                </a:solidFill>
                <a:latin typeface="Britannic Bold" pitchFamily="34" charset="0"/>
              </a:rPr>
              <a:t>IRREVERSIBLE</a:t>
            </a:r>
          </a:p>
        </p:txBody>
      </p:sp>
      <p:sp>
        <p:nvSpPr>
          <p:cNvPr id="18445" name="TextBox 54"/>
          <p:cNvSpPr txBox="1">
            <a:spLocks noChangeArrowheads="1"/>
          </p:cNvSpPr>
          <p:nvPr/>
        </p:nvSpPr>
        <p:spPr bwMode="auto">
          <a:xfrm>
            <a:off x="228600" y="5181600"/>
            <a:ext cx="8915400" cy="457200"/>
          </a:xfrm>
          <a:prstGeom prst="rect">
            <a:avLst/>
          </a:prstGeom>
          <a:solidFill>
            <a:srgbClr val="FFFFFF">
              <a:alpha val="29019"/>
            </a:srgb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b="1">
                <a:solidFill>
                  <a:srgbClr val="7300E6"/>
                </a:solidFill>
                <a:latin typeface="Calibri" pitchFamily="34" charset="0"/>
              </a:rPr>
              <a:t>Organophosphates </a:t>
            </a:r>
            <a:r>
              <a:rPr lang="en-US" sz="2200" b="1" i="1">
                <a:latin typeface="Calibri" pitchFamily="34" charset="0"/>
              </a:rPr>
              <a:t>irreversibly competes with ACH for </a:t>
            </a:r>
            <a:r>
              <a:rPr lang="en-US" sz="2400" b="1">
                <a:solidFill>
                  <a:srgbClr val="FF00FF"/>
                </a:solidFill>
                <a:latin typeface="Calibri" pitchFamily="34" charset="0"/>
              </a:rPr>
              <a:t>cholinestrase</a:t>
            </a:r>
          </a:p>
        </p:txBody>
      </p:sp>
      <p:sp>
        <p:nvSpPr>
          <p:cNvPr id="18446" name="TextBox 55"/>
          <p:cNvSpPr txBox="1">
            <a:spLocks noChangeArrowheads="1"/>
          </p:cNvSpPr>
          <p:nvPr/>
        </p:nvSpPr>
        <p:spPr bwMode="auto">
          <a:xfrm>
            <a:off x="228600" y="3521075"/>
            <a:ext cx="8915400" cy="461963"/>
          </a:xfrm>
          <a:prstGeom prst="rect">
            <a:avLst/>
          </a:prstGeom>
          <a:solidFill>
            <a:srgbClr val="FFFFFF">
              <a:alpha val="29019"/>
            </a:srgb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b="1" dirty="0" err="1">
                <a:solidFill>
                  <a:srgbClr val="7300E6"/>
                </a:solidFill>
                <a:latin typeface="Calibri" pitchFamily="34" charset="0"/>
              </a:rPr>
              <a:t>Neostigmine</a:t>
            </a:r>
            <a:r>
              <a:rPr lang="en-US" sz="2400" b="1" dirty="0">
                <a:solidFill>
                  <a:srgbClr val="7300E6"/>
                </a:solidFill>
                <a:latin typeface="Calibri" pitchFamily="34" charset="0"/>
              </a:rPr>
              <a:t> </a:t>
            </a:r>
            <a:r>
              <a:rPr lang="en-US" sz="2200" b="1" dirty="0">
                <a:latin typeface="Calibri" pitchFamily="34" charset="0"/>
              </a:rPr>
              <a:t>reversibly compete with ACH for </a:t>
            </a:r>
            <a:r>
              <a:rPr lang="en-US" sz="2400" b="1" dirty="0" err="1">
                <a:solidFill>
                  <a:srgbClr val="FF00FF"/>
                </a:solidFill>
                <a:latin typeface="Calibri" pitchFamily="34" charset="0"/>
              </a:rPr>
              <a:t>cholinestrase</a:t>
            </a:r>
            <a:r>
              <a:rPr lang="en-US" sz="2400" b="1" dirty="0">
                <a:solidFill>
                  <a:srgbClr val="FF00FF"/>
                </a:solidFill>
                <a:latin typeface="Calibri" pitchFamily="34" charset="0"/>
              </a:rPr>
              <a:t> at MEP</a:t>
            </a:r>
          </a:p>
        </p:txBody>
      </p:sp>
      <p:grpSp>
        <p:nvGrpSpPr>
          <p:cNvPr id="67638" name="Group 54"/>
          <p:cNvGrpSpPr>
            <a:grpSpLocks/>
          </p:cNvGrpSpPr>
          <p:nvPr/>
        </p:nvGrpSpPr>
        <p:grpSpPr bwMode="auto">
          <a:xfrm>
            <a:off x="5410200" y="685800"/>
            <a:ext cx="2895600" cy="5832475"/>
            <a:chOff x="2304" y="240"/>
            <a:chExt cx="1824" cy="3674"/>
          </a:xfrm>
        </p:grpSpPr>
        <p:grpSp>
          <p:nvGrpSpPr>
            <p:cNvPr id="2" name="Group 50"/>
            <p:cNvGrpSpPr>
              <a:grpSpLocks/>
            </p:cNvGrpSpPr>
            <p:nvPr/>
          </p:nvGrpSpPr>
          <p:grpSpPr bwMode="auto">
            <a:xfrm rot="9615245">
              <a:off x="2592" y="2496"/>
              <a:ext cx="156" cy="143"/>
              <a:chOff x="8229600" y="4048118"/>
              <a:chExt cx="228600" cy="447682"/>
            </a:xfrm>
          </p:grpSpPr>
          <p:sp>
            <p:nvSpPr>
              <p:cNvPr id="3" name="Oval 48"/>
              <p:cNvSpPr>
                <a:spLocks noChangeArrowheads="1"/>
              </p:cNvSpPr>
              <p:nvPr/>
            </p:nvSpPr>
            <p:spPr bwMode="auto">
              <a:xfrm>
                <a:off x="8229600" y="4267200"/>
                <a:ext cx="228600" cy="228600"/>
              </a:xfrm>
              <a:prstGeom prst="ellipse">
                <a:avLst/>
              </a:prstGeom>
              <a:solidFill>
                <a:srgbClr val="00FFCC"/>
              </a:solidFill>
              <a:ln w="25400" algn="ctr">
                <a:noFill/>
                <a:round/>
                <a:headEnd/>
                <a:tailEnd/>
              </a:ln>
            </p:spPr>
            <p:txBody>
              <a:bodyPr rot="10800000" anchor="ctr"/>
              <a:lstStyle/>
              <a:p>
                <a:pPr algn="ctr">
                  <a:defRPr/>
                </a:pPr>
                <a:endParaRPr lang="en-US">
                  <a:solidFill>
                    <a:schemeClr val="lt1"/>
                  </a:solidFill>
                  <a:latin typeface="+mn-lt"/>
                  <a:cs typeface="+mn-cs"/>
                </a:endParaRPr>
              </a:p>
            </p:txBody>
          </p:sp>
          <p:sp>
            <p:nvSpPr>
              <p:cNvPr id="6" name="Isosceles Triangle 49"/>
              <p:cNvSpPr>
                <a:spLocks noChangeArrowheads="1"/>
              </p:cNvSpPr>
              <p:nvPr/>
            </p:nvSpPr>
            <p:spPr bwMode="auto">
              <a:xfrm>
                <a:off x="8229600" y="4048118"/>
                <a:ext cx="228600" cy="304800"/>
              </a:xfrm>
              <a:prstGeom prst="triangle">
                <a:avLst>
                  <a:gd name="adj" fmla="val 50000"/>
                </a:avLst>
              </a:prstGeom>
              <a:solidFill>
                <a:srgbClr val="00FFCC"/>
              </a:solidFill>
              <a:ln w="25400" algn="ctr">
                <a:noFill/>
                <a:miter lim="800000"/>
                <a:headEnd/>
                <a:tailEnd/>
              </a:ln>
            </p:spPr>
            <p:txBody>
              <a:bodyPr rot="10800000" anchor="ctr"/>
              <a:lstStyle/>
              <a:p>
                <a:pPr algn="ctr">
                  <a:defRPr/>
                </a:pPr>
                <a:endParaRPr lang="en-US">
                  <a:solidFill>
                    <a:schemeClr val="lt1"/>
                  </a:solidFill>
                  <a:latin typeface="+mn-lt"/>
                  <a:cs typeface="+mn-cs"/>
                </a:endParaRPr>
              </a:p>
            </p:txBody>
          </p:sp>
        </p:grpSp>
        <p:pic>
          <p:nvPicPr>
            <p:cNvPr id="67622" name="Picture 38" descr="ach"/>
            <p:cNvPicPr>
              <a:picLocks noChangeAspect="1" noChangeArrowheads="1"/>
            </p:cNvPicPr>
            <p:nvPr/>
          </p:nvPicPr>
          <p:blipFill>
            <a:blip r:embed="rId2" cstate="print"/>
            <a:srcRect l="33035" r="33035"/>
            <a:stretch>
              <a:fillRect/>
            </a:stretch>
          </p:blipFill>
          <p:spPr bwMode="auto">
            <a:xfrm>
              <a:off x="2304" y="240"/>
              <a:ext cx="1824" cy="3674"/>
            </a:xfrm>
            <a:prstGeom prst="rect">
              <a:avLst/>
            </a:prstGeom>
            <a:noFill/>
          </p:spPr>
        </p:pic>
        <p:pic>
          <p:nvPicPr>
            <p:cNvPr id="67627" name="Picture 43" descr="ach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BFFFF"/>
                </a:clrFrom>
                <a:clrTo>
                  <a:srgbClr val="FBFFFF">
                    <a:alpha val="0"/>
                  </a:srgbClr>
                </a:clrTo>
              </a:clrChange>
            </a:blip>
            <a:srcRect l="34438" t="88187" r="62500" b="5934"/>
            <a:stretch>
              <a:fillRect/>
            </a:stretch>
          </p:blipFill>
          <p:spPr bwMode="auto">
            <a:xfrm>
              <a:off x="3600" y="1584"/>
              <a:ext cx="160" cy="240"/>
            </a:xfrm>
            <a:prstGeom prst="rect">
              <a:avLst/>
            </a:prstGeom>
            <a:noFill/>
          </p:spPr>
        </p:pic>
        <p:pic>
          <p:nvPicPr>
            <p:cNvPr id="67628" name="Picture 44" descr="ach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BFFFF"/>
                </a:clrFrom>
                <a:clrTo>
                  <a:srgbClr val="FBFFFF">
                    <a:alpha val="0"/>
                  </a:srgbClr>
                </a:clrTo>
              </a:clrChange>
            </a:blip>
            <a:srcRect l="34438" t="88187" r="62500" b="5934"/>
            <a:stretch>
              <a:fillRect/>
            </a:stretch>
          </p:blipFill>
          <p:spPr bwMode="auto">
            <a:xfrm>
              <a:off x="2656" y="1632"/>
              <a:ext cx="160" cy="240"/>
            </a:xfrm>
            <a:prstGeom prst="rect">
              <a:avLst/>
            </a:prstGeom>
            <a:noFill/>
          </p:spPr>
        </p:pic>
        <p:pic>
          <p:nvPicPr>
            <p:cNvPr id="67629" name="Picture 45" descr="ach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BFFFF"/>
                </a:clrFrom>
                <a:clrTo>
                  <a:srgbClr val="FBFFFF">
                    <a:alpha val="0"/>
                  </a:srgbClr>
                </a:clrTo>
              </a:clrChange>
            </a:blip>
            <a:srcRect l="34438" t="88187" r="62500" b="5934"/>
            <a:stretch>
              <a:fillRect/>
            </a:stretch>
          </p:blipFill>
          <p:spPr bwMode="auto">
            <a:xfrm>
              <a:off x="2928" y="1680"/>
              <a:ext cx="160" cy="240"/>
            </a:xfrm>
            <a:prstGeom prst="rect">
              <a:avLst/>
            </a:prstGeom>
            <a:noFill/>
          </p:spPr>
        </p:pic>
        <p:pic>
          <p:nvPicPr>
            <p:cNvPr id="67630" name="Picture 46" descr="ach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BFFFF"/>
                </a:clrFrom>
                <a:clrTo>
                  <a:srgbClr val="FBFFFF">
                    <a:alpha val="0"/>
                  </a:srgbClr>
                </a:clrTo>
              </a:clrChange>
            </a:blip>
            <a:srcRect l="34438" t="88187" r="62500" b="5934"/>
            <a:stretch>
              <a:fillRect/>
            </a:stretch>
          </p:blipFill>
          <p:spPr bwMode="auto">
            <a:xfrm>
              <a:off x="3200" y="1728"/>
              <a:ext cx="160" cy="240"/>
            </a:xfrm>
            <a:prstGeom prst="rect">
              <a:avLst/>
            </a:prstGeom>
            <a:noFill/>
          </p:spPr>
        </p:pic>
        <p:pic>
          <p:nvPicPr>
            <p:cNvPr id="67631" name="Picture 47" descr="ach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BFFFF"/>
                </a:clrFrom>
                <a:clrTo>
                  <a:srgbClr val="FBFFFF">
                    <a:alpha val="0"/>
                  </a:srgbClr>
                </a:clrTo>
              </a:clrChange>
            </a:blip>
            <a:srcRect l="34438" t="88187" r="62500" b="5934"/>
            <a:stretch>
              <a:fillRect/>
            </a:stretch>
          </p:blipFill>
          <p:spPr bwMode="auto">
            <a:xfrm>
              <a:off x="3264" y="1488"/>
              <a:ext cx="160" cy="240"/>
            </a:xfrm>
            <a:prstGeom prst="rect">
              <a:avLst/>
            </a:prstGeom>
            <a:noFill/>
          </p:spPr>
        </p:pic>
      </p:grpSp>
      <p:grpSp>
        <p:nvGrpSpPr>
          <p:cNvPr id="67647" name="Group 63"/>
          <p:cNvGrpSpPr>
            <a:grpSpLocks/>
          </p:cNvGrpSpPr>
          <p:nvPr/>
        </p:nvGrpSpPr>
        <p:grpSpPr bwMode="auto">
          <a:xfrm>
            <a:off x="5410200" y="762000"/>
            <a:ext cx="2819400" cy="5715000"/>
            <a:chOff x="2592" y="432"/>
            <a:chExt cx="1776" cy="3600"/>
          </a:xfrm>
        </p:grpSpPr>
        <p:sp>
          <p:nvSpPr>
            <p:cNvPr id="67646" name="Rectangle 62"/>
            <p:cNvSpPr>
              <a:spLocks noChangeArrowheads="1"/>
            </p:cNvSpPr>
            <p:nvPr/>
          </p:nvSpPr>
          <p:spPr bwMode="auto">
            <a:xfrm>
              <a:off x="2592" y="432"/>
              <a:ext cx="1776" cy="360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67645" name="Group 61"/>
            <p:cNvGrpSpPr>
              <a:grpSpLocks/>
            </p:cNvGrpSpPr>
            <p:nvPr/>
          </p:nvGrpSpPr>
          <p:grpSpPr bwMode="auto">
            <a:xfrm>
              <a:off x="2640" y="480"/>
              <a:ext cx="1680" cy="3456"/>
              <a:chOff x="3888" y="432"/>
              <a:chExt cx="1680" cy="3456"/>
            </a:xfrm>
          </p:grpSpPr>
          <p:pic>
            <p:nvPicPr>
              <p:cNvPr id="67621" name="Picture 37" descr="ach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 l="67857" t="7838" r="893" b="7240"/>
              <a:stretch>
                <a:fillRect/>
              </a:stretch>
            </p:blipFill>
            <p:spPr bwMode="auto">
              <a:xfrm>
                <a:off x="3888" y="432"/>
                <a:ext cx="1680" cy="3120"/>
              </a:xfrm>
              <a:prstGeom prst="rect">
                <a:avLst/>
              </a:prstGeom>
              <a:noFill/>
            </p:spPr>
          </p:pic>
          <p:pic>
            <p:nvPicPr>
              <p:cNvPr id="67623" name="Picture 39" descr="ach"/>
              <p:cNvPicPr>
                <a:picLocks noChangeAspect="1" noChangeArrowheads="1"/>
              </p:cNvPicPr>
              <p:nvPr/>
            </p:nvPicPr>
            <p:blipFill>
              <a:blip r:embed="rId2" cstate="print">
                <a:clrChange>
                  <a:clrFrom>
                    <a:srgbClr val="FBFFFF"/>
                  </a:clrFrom>
                  <a:clrTo>
                    <a:srgbClr val="FBFFFF">
                      <a:alpha val="0"/>
                    </a:srgbClr>
                  </a:clrTo>
                </a:clrChange>
              </a:blip>
              <a:srcRect l="34438" t="88187" r="62500" b="5934"/>
              <a:stretch>
                <a:fillRect/>
              </a:stretch>
            </p:blipFill>
            <p:spPr bwMode="auto">
              <a:xfrm>
                <a:off x="4416" y="1392"/>
                <a:ext cx="160" cy="240"/>
              </a:xfrm>
              <a:prstGeom prst="rect">
                <a:avLst/>
              </a:prstGeom>
              <a:noFill/>
            </p:spPr>
          </p:pic>
          <p:pic>
            <p:nvPicPr>
              <p:cNvPr id="67624" name="Picture 40" descr="ach"/>
              <p:cNvPicPr>
                <a:picLocks noChangeAspect="1" noChangeArrowheads="1"/>
              </p:cNvPicPr>
              <p:nvPr/>
            </p:nvPicPr>
            <p:blipFill>
              <a:blip r:embed="rId2" cstate="print">
                <a:clrChange>
                  <a:clrFrom>
                    <a:srgbClr val="FBFFFF"/>
                  </a:clrFrom>
                  <a:clrTo>
                    <a:srgbClr val="FBFFFF">
                      <a:alpha val="0"/>
                    </a:srgbClr>
                  </a:clrTo>
                </a:clrChange>
              </a:blip>
              <a:srcRect l="34438" t="88187" r="62500" b="5934"/>
              <a:stretch>
                <a:fillRect/>
              </a:stretch>
            </p:blipFill>
            <p:spPr bwMode="auto">
              <a:xfrm>
                <a:off x="4800" y="1392"/>
                <a:ext cx="160" cy="240"/>
              </a:xfrm>
              <a:prstGeom prst="rect">
                <a:avLst/>
              </a:prstGeom>
              <a:noFill/>
            </p:spPr>
          </p:pic>
          <p:pic>
            <p:nvPicPr>
              <p:cNvPr id="67625" name="Picture 41" descr="ach"/>
              <p:cNvPicPr>
                <a:picLocks noChangeAspect="1" noChangeArrowheads="1"/>
              </p:cNvPicPr>
              <p:nvPr/>
            </p:nvPicPr>
            <p:blipFill>
              <a:blip r:embed="rId2" cstate="print">
                <a:clrChange>
                  <a:clrFrom>
                    <a:srgbClr val="FBFFFF"/>
                  </a:clrFrom>
                  <a:clrTo>
                    <a:srgbClr val="FBFFFF">
                      <a:alpha val="0"/>
                    </a:srgbClr>
                  </a:clrTo>
                </a:clrChange>
              </a:blip>
              <a:srcRect l="34438" t="88187" r="62500" b="5934"/>
              <a:stretch>
                <a:fillRect/>
              </a:stretch>
            </p:blipFill>
            <p:spPr bwMode="auto">
              <a:xfrm>
                <a:off x="4976" y="1488"/>
                <a:ext cx="160" cy="240"/>
              </a:xfrm>
              <a:prstGeom prst="rect">
                <a:avLst/>
              </a:prstGeom>
              <a:noFill/>
            </p:spPr>
          </p:pic>
          <p:pic>
            <p:nvPicPr>
              <p:cNvPr id="67626" name="Picture 42" descr="ach"/>
              <p:cNvPicPr>
                <a:picLocks noChangeAspect="1" noChangeArrowheads="1"/>
              </p:cNvPicPr>
              <p:nvPr/>
            </p:nvPicPr>
            <p:blipFill>
              <a:blip r:embed="rId2" cstate="print">
                <a:clrChange>
                  <a:clrFrom>
                    <a:srgbClr val="FBFFFF"/>
                  </a:clrFrom>
                  <a:clrTo>
                    <a:srgbClr val="FBFFFF">
                      <a:alpha val="0"/>
                    </a:srgbClr>
                  </a:clrTo>
                </a:clrChange>
              </a:blip>
              <a:srcRect l="34438" t="88187" r="62500" b="5934"/>
              <a:stretch>
                <a:fillRect/>
              </a:stretch>
            </p:blipFill>
            <p:spPr bwMode="auto">
              <a:xfrm>
                <a:off x="4544" y="1536"/>
                <a:ext cx="160" cy="240"/>
              </a:xfrm>
              <a:prstGeom prst="rect">
                <a:avLst/>
              </a:prstGeom>
              <a:noFill/>
            </p:spPr>
          </p:pic>
          <p:grpSp>
            <p:nvGrpSpPr>
              <p:cNvPr id="51" name="Group 50"/>
              <p:cNvGrpSpPr>
                <a:grpSpLocks/>
              </p:cNvGrpSpPr>
              <p:nvPr/>
            </p:nvGrpSpPr>
            <p:grpSpPr bwMode="auto">
              <a:xfrm rot="6390476">
                <a:off x="5038" y="1538"/>
                <a:ext cx="178" cy="77"/>
                <a:chOff x="8229600" y="4048118"/>
                <a:chExt cx="228600" cy="447682"/>
              </a:xfrm>
            </p:grpSpPr>
            <p:sp>
              <p:nvSpPr>
                <p:cNvPr id="7" name="Oval 48"/>
                <p:cNvSpPr>
                  <a:spLocks noChangeArrowheads="1"/>
                </p:cNvSpPr>
                <p:nvPr/>
              </p:nvSpPr>
              <p:spPr bwMode="auto">
                <a:xfrm>
                  <a:off x="8229600" y="4267200"/>
                  <a:ext cx="228600" cy="228600"/>
                </a:xfrm>
                <a:prstGeom prst="ellipse">
                  <a:avLst/>
                </a:prstGeom>
                <a:solidFill>
                  <a:srgbClr val="00FFCC"/>
                </a:solidFill>
                <a:ln w="25400" algn="ctr">
                  <a:noFill/>
                  <a:round/>
                  <a:headEnd/>
                  <a:tailEnd/>
                </a:ln>
              </p:spPr>
              <p:txBody>
                <a:bodyPr rot="10800000" vert="eaVert" anchor="ctr"/>
                <a:lstStyle/>
                <a:p>
                  <a:pPr algn="ctr">
                    <a:defRPr/>
                  </a:pPr>
                  <a:endParaRPr lang="en-US">
                    <a:solidFill>
                      <a:schemeClr val="lt1"/>
                    </a:solidFill>
                    <a:latin typeface="+mn-lt"/>
                    <a:cs typeface="+mn-cs"/>
                  </a:endParaRPr>
                </a:p>
              </p:txBody>
            </p:sp>
            <p:sp>
              <p:nvSpPr>
                <p:cNvPr id="8" name="Isosceles Triangle 49"/>
                <p:cNvSpPr>
                  <a:spLocks noChangeArrowheads="1"/>
                </p:cNvSpPr>
                <p:nvPr/>
              </p:nvSpPr>
              <p:spPr bwMode="auto">
                <a:xfrm>
                  <a:off x="8229600" y="4048118"/>
                  <a:ext cx="228600" cy="304800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00FFCC"/>
                </a:solidFill>
                <a:ln w="25400" algn="ctr">
                  <a:noFill/>
                  <a:miter lim="800000"/>
                  <a:headEnd/>
                  <a:tailEnd/>
                </a:ln>
              </p:spPr>
              <p:txBody>
                <a:bodyPr rot="10800000" vert="eaVert" anchor="ctr"/>
                <a:lstStyle/>
                <a:p>
                  <a:pPr algn="ctr">
                    <a:defRPr/>
                  </a:pPr>
                  <a:endParaRPr lang="en-US">
                    <a:solidFill>
                      <a:schemeClr val="lt1"/>
                    </a:solidFill>
                    <a:latin typeface="+mn-lt"/>
                    <a:cs typeface="+mn-cs"/>
                  </a:endParaRPr>
                </a:p>
              </p:txBody>
            </p:sp>
          </p:grpSp>
          <p:grpSp>
            <p:nvGrpSpPr>
              <p:cNvPr id="9" name="Group 50"/>
              <p:cNvGrpSpPr>
                <a:grpSpLocks/>
              </p:cNvGrpSpPr>
              <p:nvPr/>
            </p:nvGrpSpPr>
            <p:grpSpPr bwMode="auto">
              <a:xfrm rot="6390476">
                <a:off x="4558" y="1586"/>
                <a:ext cx="178" cy="77"/>
                <a:chOff x="8229600" y="4048118"/>
                <a:chExt cx="228600" cy="447682"/>
              </a:xfrm>
            </p:grpSpPr>
            <p:sp>
              <p:nvSpPr>
                <p:cNvPr id="10" name="Oval 48"/>
                <p:cNvSpPr>
                  <a:spLocks noChangeArrowheads="1"/>
                </p:cNvSpPr>
                <p:nvPr/>
              </p:nvSpPr>
              <p:spPr bwMode="auto">
                <a:xfrm>
                  <a:off x="8229600" y="4267200"/>
                  <a:ext cx="228600" cy="228600"/>
                </a:xfrm>
                <a:prstGeom prst="ellipse">
                  <a:avLst/>
                </a:prstGeom>
                <a:solidFill>
                  <a:srgbClr val="00FFCC"/>
                </a:solidFill>
                <a:ln w="25400" algn="ctr">
                  <a:noFill/>
                  <a:round/>
                  <a:headEnd/>
                  <a:tailEnd/>
                </a:ln>
              </p:spPr>
              <p:txBody>
                <a:bodyPr rot="10800000" vert="eaVert" anchor="ctr"/>
                <a:lstStyle/>
                <a:p>
                  <a:pPr algn="ctr">
                    <a:defRPr/>
                  </a:pPr>
                  <a:endParaRPr lang="en-US">
                    <a:solidFill>
                      <a:schemeClr val="lt1"/>
                    </a:solidFill>
                    <a:latin typeface="+mn-lt"/>
                    <a:cs typeface="+mn-cs"/>
                  </a:endParaRPr>
                </a:p>
              </p:txBody>
            </p:sp>
            <p:sp>
              <p:nvSpPr>
                <p:cNvPr id="11" name="Isosceles Triangle 49"/>
                <p:cNvSpPr>
                  <a:spLocks noChangeArrowheads="1"/>
                </p:cNvSpPr>
                <p:nvPr/>
              </p:nvSpPr>
              <p:spPr bwMode="auto">
                <a:xfrm>
                  <a:off x="8229600" y="4048118"/>
                  <a:ext cx="228600" cy="304800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00FFCC"/>
                </a:solidFill>
                <a:ln w="25400" algn="ctr">
                  <a:noFill/>
                  <a:miter lim="800000"/>
                  <a:headEnd/>
                  <a:tailEnd/>
                </a:ln>
              </p:spPr>
              <p:txBody>
                <a:bodyPr rot="10800000" vert="eaVert" anchor="ctr"/>
                <a:lstStyle/>
                <a:p>
                  <a:pPr algn="ctr">
                    <a:defRPr/>
                  </a:pPr>
                  <a:endParaRPr lang="en-US">
                    <a:solidFill>
                      <a:schemeClr val="lt1"/>
                    </a:solidFill>
                    <a:latin typeface="+mn-lt"/>
                    <a:cs typeface="+mn-cs"/>
                  </a:endParaRPr>
                </a:p>
              </p:txBody>
            </p:sp>
          </p:grpSp>
          <p:grpSp>
            <p:nvGrpSpPr>
              <p:cNvPr id="12" name="Group 50"/>
              <p:cNvGrpSpPr>
                <a:grpSpLocks/>
              </p:cNvGrpSpPr>
              <p:nvPr/>
            </p:nvGrpSpPr>
            <p:grpSpPr bwMode="auto">
              <a:xfrm rot="6390476">
                <a:off x="4462" y="1442"/>
                <a:ext cx="178" cy="77"/>
                <a:chOff x="8229600" y="4048118"/>
                <a:chExt cx="228600" cy="447682"/>
              </a:xfrm>
            </p:grpSpPr>
            <p:sp>
              <p:nvSpPr>
                <p:cNvPr id="13" name="Oval 48"/>
                <p:cNvSpPr>
                  <a:spLocks noChangeArrowheads="1"/>
                </p:cNvSpPr>
                <p:nvPr/>
              </p:nvSpPr>
              <p:spPr bwMode="auto">
                <a:xfrm>
                  <a:off x="8229600" y="4267200"/>
                  <a:ext cx="228600" cy="228600"/>
                </a:xfrm>
                <a:prstGeom prst="ellipse">
                  <a:avLst/>
                </a:prstGeom>
                <a:solidFill>
                  <a:srgbClr val="00FFCC"/>
                </a:solidFill>
                <a:ln w="25400" algn="ctr">
                  <a:noFill/>
                  <a:round/>
                  <a:headEnd/>
                  <a:tailEnd/>
                </a:ln>
              </p:spPr>
              <p:txBody>
                <a:bodyPr rot="10800000" vert="eaVert" anchor="ctr"/>
                <a:lstStyle/>
                <a:p>
                  <a:pPr algn="ctr">
                    <a:defRPr/>
                  </a:pPr>
                  <a:endParaRPr lang="en-US">
                    <a:solidFill>
                      <a:schemeClr val="lt1"/>
                    </a:solidFill>
                    <a:latin typeface="+mn-lt"/>
                    <a:cs typeface="+mn-cs"/>
                  </a:endParaRPr>
                </a:p>
              </p:txBody>
            </p:sp>
            <p:sp>
              <p:nvSpPr>
                <p:cNvPr id="14" name="Isosceles Triangle 49"/>
                <p:cNvSpPr>
                  <a:spLocks noChangeArrowheads="1"/>
                </p:cNvSpPr>
                <p:nvPr/>
              </p:nvSpPr>
              <p:spPr bwMode="auto">
                <a:xfrm>
                  <a:off x="8229600" y="4048118"/>
                  <a:ext cx="228600" cy="304800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00FFCC"/>
                </a:solidFill>
                <a:ln w="25400" algn="ctr">
                  <a:noFill/>
                  <a:miter lim="800000"/>
                  <a:headEnd/>
                  <a:tailEnd/>
                </a:ln>
              </p:spPr>
              <p:txBody>
                <a:bodyPr rot="10800000" vert="eaVert" anchor="ctr"/>
                <a:lstStyle/>
                <a:p>
                  <a:pPr algn="ctr">
                    <a:defRPr/>
                  </a:pPr>
                  <a:endParaRPr lang="en-US">
                    <a:solidFill>
                      <a:schemeClr val="lt1"/>
                    </a:solidFill>
                    <a:latin typeface="+mn-lt"/>
                    <a:cs typeface="+mn-cs"/>
                  </a:endParaRPr>
                </a:p>
              </p:txBody>
            </p:sp>
          </p:grpSp>
          <p:grpSp>
            <p:nvGrpSpPr>
              <p:cNvPr id="15" name="Group 50"/>
              <p:cNvGrpSpPr>
                <a:grpSpLocks/>
              </p:cNvGrpSpPr>
              <p:nvPr/>
            </p:nvGrpSpPr>
            <p:grpSpPr bwMode="auto">
              <a:xfrm rot="6390476">
                <a:off x="3886" y="3602"/>
                <a:ext cx="178" cy="77"/>
                <a:chOff x="8229600" y="4048118"/>
                <a:chExt cx="228600" cy="447682"/>
              </a:xfrm>
            </p:grpSpPr>
            <p:sp>
              <p:nvSpPr>
                <p:cNvPr id="16" name="Oval 48"/>
                <p:cNvSpPr>
                  <a:spLocks noChangeArrowheads="1"/>
                </p:cNvSpPr>
                <p:nvPr/>
              </p:nvSpPr>
              <p:spPr bwMode="auto">
                <a:xfrm>
                  <a:off x="8229600" y="4267200"/>
                  <a:ext cx="228600" cy="228600"/>
                </a:xfrm>
                <a:prstGeom prst="ellipse">
                  <a:avLst/>
                </a:prstGeom>
                <a:solidFill>
                  <a:srgbClr val="00FFCC"/>
                </a:solidFill>
                <a:ln w="25400" algn="ctr">
                  <a:noFill/>
                  <a:round/>
                  <a:headEnd/>
                  <a:tailEnd/>
                </a:ln>
              </p:spPr>
              <p:txBody>
                <a:bodyPr rot="10800000" vert="eaVert" anchor="ctr"/>
                <a:lstStyle/>
                <a:p>
                  <a:pPr algn="ctr">
                    <a:defRPr/>
                  </a:pPr>
                  <a:endParaRPr lang="en-US">
                    <a:solidFill>
                      <a:schemeClr val="lt1"/>
                    </a:solidFill>
                    <a:latin typeface="+mn-lt"/>
                    <a:cs typeface="+mn-cs"/>
                  </a:endParaRPr>
                </a:p>
              </p:txBody>
            </p:sp>
            <p:sp>
              <p:nvSpPr>
                <p:cNvPr id="50" name="Isosceles Triangle 49"/>
                <p:cNvSpPr>
                  <a:spLocks noChangeArrowheads="1"/>
                </p:cNvSpPr>
                <p:nvPr/>
              </p:nvSpPr>
              <p:spPr bwMode="auto">
                <a:xfrm>
                  <a:off x="8229600" y="4048118"/>
                  <a:ext cx="228600" cy="304800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00FFCC"/>
                </a:solidFill>
                <a:ln w="25400" algn="ctr">
                  <a:noFill/>
                  <a:miter lim="800000"/>
                  <a:headEnd/>
                  <a:tailEnd/>
                </a:ln>
              </p:spPr>
              <p:txBody>
                <a:bodyPr rot="10800000" vert="eaVert" anchor="ctr"/>
                <a:lstStyle/>
                <a:p>
                  <a:pPr algn="ctr">
                    <a:defRPr/>
                  </a:pPr>
                  <a:endParaRPr lang="en-US">
                    <a:solidFill>
                      <a:schemeClr val="lt1"/>
                    </a:solidFill>
                    <a:latin typeface="+mn-lt"/>
                    <a:cs typeface="+mn-cs"/>
                  </a:endParaRPr>
                </a:p>
              </p:txBody>
            </p:sp>
          </p:grpSp>
          <p:sp>
            <p:nvSpPr>
              <p:cNvPr id="67642" name="Text Box 58"/>
              <p:cNvSpPr txBox="1">
                <a:spLocks noChangeArrowheads="1"/>
              </p:cNvSpPr>
              <p:nvPr/>
            </p:nvSpPr>
            <p:spPr bwMode="auto">
              <a:xfrm>
                <a:off x="4032" y="3536"/>
                <a:ext cx="672" cy="1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sz="1400">
                    <a:latin typeface="Arial Narrow" pitchFamily="34" charset="0"/>
                  </a:rPr>
                  <a:t>Neostigmine</a:t>
                </a:r>
              </a:p>
            </p:txBody>
          </p:sp>
          <p:sp>
            <p:nvSpPr>
              <p:cNvPr id="67643" name="AutoShape 59"/>
              <p:cNvSpPr>
                <a:spLocks noChangeArrowheads="1"/>
              </p:cNvSpPr>
              <p:nvPr/>
            </p:nvSpPr>
            <p:spPr bwMode="auto">
              <a:xfrm>
                <a:off x="3888" y="3744"/>
                <a:ext cx="96" cy="96"/>
              </a:xfrm>
              <a:prstGeom prst="triangle">
                <a:avLst>
                  <a:gd name="adj" fmla="val 50000"/>
                </a:avLst>
              </a:prstGeom>
              <a:solidFill>
                <a:srgbClr val="FF0000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7644" name="Text Box 60"/>
              <p:cNvSpPr txBox="1">
                <a:spLocks noChangeArrowheads="1"/>
              </p:cNvSpPr>
              <p:nvPr/>
            </p:nvSpPr>
            <p:spPr bwMode="auto">
              <a:xfrm>
                <a:off x="4032" y="3696"/>
                <a:ext cx="1248" cy="1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sz="1400">
                    <a:latin typeface="Arial Narrow" pitchFamily="34" charset="0"/>
                  </a:rPr>
                  <a:t>Organophosphorsphates </a:t>
                </a:r>
              </a:p>
            </p:txBody>
          </p:sp>
        </p:grpSp>
      </p:grpSp>
      <p:sp>
        <p:nvSpPr>
          <p:cNvPr id="54" name="TextBox 53"/>
          <p:cNvSpPr txBox="1"/>
          <p:nvPr/>
        </p:nvSpPr>
        <p:spPr>
          <a:xfrm>
            <a:off x="3429000" y="507642"/>
            <a:ext cx="2133600" cy="523220"/>
          </a:xfrm>
          <a:prstGeom prst="rect">
            <a:avLst/>
          </a:prstGeom>
          <a:gradFill flip="none" rotWithShape="1">
            <a:gsLst>
              <a:gs pos="0">
                <a:srgbClr val="FFFF00">
                  <a:tint val="66000"/>
                  <a:satMod val="160000"/>
                </a:srgbClr>
              </a:gs>
              <a:gs pos="50000">
                <a:srgbClr val="FFFF00">
                  <a:tint val="44500"/>
                  <a:satMod val="160000"/>
                </a:srgbClr>
              </a:gs>
              <a:gs pos="100000">
                <a:srgbClr val="FFFF0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rgbClr val="002060"/>
            </a:solidFill>
          </a:ln>
          <a:effectLst>
            <a:glow rad="63500">
              <a:schemeClr val="accent4">
                <a:satMod val="175000"/>
                <a:alpha val="40000"/>
              </a:schemeClr>
            </a:glow>
            <a:reflection blurRad="6350" stA="50000" endA="300" endPos="55000" dir="5400000" sy="-100000" algn="bl" rotWithShape="0"/>
            <a:softEdge rad="63500"/>
          </a:effectLst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 smtClean="0">
                <a:solidFill>
                  <a:srgbClr val="FF00FF"/>
                </a:solidFill>
                <a:latin typeface="Broadway" pitchFamily="82" charset="0"/>
                <a:cs typeface="+mn-cs"/>
              </a:rPr>
              <a:t>Proteins</a:t>
            </a:r>
            <a:endParaRPr lang="en-US" sz="2800" dirty="0">
              <a:solidFill>
                <a:srgbClr val="FF00FF"/>
              </a:solidFill>
              <a:latin typeface="Broadway" pitchFamily="82" charset="0"/>
              <a:cs typeface="+mn-cs"/>
            </a:endParaRPr>
          </a:p>
        </p:txBody>
      </p:sp>
    </p:spTree>
  </p:cSld>
  <p:clrMapOvr>
    <a:masterClrMapping/>
  </p:clrMapOvr>
  <p:transition spd="med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1000"/>
                                        <p:tgtEl>
                                          <p:spTgt spid="204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2" dur="500"/>
                                        <p:tgtEl>
                                          <p:spTgt spid="184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7" dur="500"/>
                                        <p:tgtEl>
                                          <p:spTgt spid="184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2" dur="1000"/>
                                        <p:tgtEl>
                                          <p:spTgt spid="184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7" dur="1000"/>
                                        <p:tgtEl>
                                          <p:spTgt spid="184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6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676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6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676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90" grpId="0"/>
      <p:bldP spid="18443" grpId="0" animBg="1"/>
      <p:bldP spid="18444" grpId="0" animBg="1"/>
      <p:bldP spid="18445" grpId="0" animBg="1"/>
      <p:bldP spid="1844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35000">
                <a:schemeClr val="accent1">
                  <a:tint val="66000"/>
                  <a:satMod val="160000"/>
                  <a:alpha val="66000"/>
                </a:schemeClr>
              </a:gs>
              <a:gs pos="56000">
                <a:schemeClr val="accent6">
                  <a:lumMod val="20000"/>
                  <a:lumOff val="80000"/>
                </a:schemeClr>
              </a:gs>
              <a:gs pos="92000">
                <a:srgbClr val="FFFF00">
                  <a:alpha val="56000"/>
                </a:srgb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  <a:tileRect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3429000" y="507642"/>
            <a:ext cx="2133600" cy="523220"/>
          </a:xfrm>
          <a:prstGeom prst="rect">
            <a:avLst/>
          </a:prstGeom>
          <a:gradFill flip="none" rotWithShape="1">
            <a:gsLst>
              <a:gs pos="0">
                <a:srgbClr val="FFFF00">
                  <a:tint val="66000"/>
                  <a:satMod val="160000"/>
                </a:srgbClr>
              </a:gs>
              <a:gs pos="50000">
                <a:srgbClr val="FFFF00">
                  <a:tint val="44500"/>
                  <a:satMod val="160000"/>
                </a:srgbClr>
              </a:gs>
              <a:gs pos="100000">
                <a:srgbClr val="FFFF0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rgbClr val="002060"/>
            </a:solidFill>
          </a:ln>
          <a:effectLst>
            <a:glow rad="63500">
              <a:schemeClr val="accent4">
                <a:satMod val="175000"/>
                <a:alpha val="40000"/>
              </a:schemeClr>
            </a:glow>
            <a:reflection blurRad="6350" stA="50000" endA="300" endPos="55000" dir="5400000" sy="-100000" algn="bl" rotWithShape="0"/>
            <a:softEdge rad="63500"/>
          </a:effectLst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 smtClean="0">
                <a:solidFill>
                  <a:srgbClr val="FF00FF"/>
                </a:solidFill>
                <a:latin typeface="Broadway" pitchFamily="82" charset="0"/>
                <a:cs typeface="+mn-cs"/>
              </a:rPr>
              <a:t>Proteins</a:t>
            </a:r>
            <a:endParaRPr lang="en-US" sz="2800" dirty="0">
              <a:solidFill>
                <a:srgbClr val="FF00FF"/>
              </a:solidFill>
              <a:latin typeface="Broadway" pitchFamily="82" charset="0"/>
              <a:cs typeface="+mn-cs"/>
            </a:endParaRPr>
          </a:p>
        </p:txBody>
      </p:sp>
      <p:cxnSp>
        <p:nvCxnSpPr>
          <p:cNvPr id="18" name="Straight Arrow Connector 17"/>
          <p:cNvCxnSpPr/>
          <p:nvPr/>
        </p:nvCxnSpPr>
        <p:spPr>
          <a:xfrm>
            <a:off x="2222500" y="774700"/>
            <a:ext cx="1143000" cy="1588"/>
          </a:xfrm>
          <a:prstGeom prst="straightConnector1">
            <a:avLst/>
          </a:prstGeom>
          <a:ln w="76200">
            <a:solidFill>
              <a:srgbClr val="FF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510" name="TextBox 18"/>
          <p:cNvSpPr txBox="1">
            <a:spLocks noChangeArrowheads="1"/>
          </p:cNvSpPr>
          <p:nvPr/>
        </p:nvSpPr>
        <p:spPr bwMode="auto">
          <a:xfrm>
            <a:off x="152400" y="457200"/>
            <a:ext cx="1981200" cy="523875"/>
          </a:xfrm>
          <a:prstGeom prst="rect">
            <a:avLst/>
          </a:prstGeom>
          <a:solidFill>
            <a:srgbClr val="FF00FF"/>
          </a:solidFill>
          <a:ln w="19050">
            <a:solidFill>
              <a:srgbClr val="FFFFFF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800">
                <a:solidFill>
                  <a:srgbClr val="FFFFFF"/>
                </a:solidFill>
                <a:latin typeface="Broadway" pitchFamily="82" charset="0"/>
              </a:rPr>
              <a:t>TARGETS</a:t>
            </a:r>
          </a:p>
        </p:txBody>
      </p:sp>
      <p:sp>
        <p:nvSpPr>
          <p:cNvPr id="21511" name="TextBox 23"/>
          <p:cNvSpPr txBox="1">
            <a:spLocks noChangeArrowheads="1"/>
          </p:cNvSpPr>
          <p:nvPr/>
        </p:nvSpPr>
        <p:spPr bwMode="auto">
          <a:xfrm>
            <a:off x="6553200" y="533400"/>
            <a:ext cx="2209800" cy="523875"/>
          </a:xfrm>
          <a:prstGeom prst="rect">
            <a:avLst/>
          </a:prstGeom>
          <a:solidFill>
            <a:schemeClr val="bg1"/>
          </a:solidFill>
          <a:ln w="28575">
            <a:solidFill>
              <a:srgbClr val="7300E6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b="1">
                <a:solidFill>
                  <a:srgbClr val="FF00FF"/>
                </a:solidFill>
                <a:latin typeface="Calibri" pitchFamily="34" charset="0"/>
              </a:rPr>
              <a:t>REGULATORY</a:t>
            </a:r>
          </a:p>
        </p:txBody>
      </p:sp>
      <p:grpSp>
        <p:nvGrpSpPr>
          <p:cNvPr id="21512" name="Group 46"/>
          <p:cNvGrpSpPr>
            <a:grpSpLocks/>
          </p:cNvGrpSpPr>
          <p:nvPr/>
        </p:nvGrpSpPr>
        <p:grpSpPr bwMode="auto">
          <a:xfrm>
            <a:off x="1066800" y="1066800"/>
            <a:ext cx="6935788" cy="912813"/>
            <a:chOff x="1066800" y="2286794"/>
            <a:chExt cx="6934994" cy="913606"/>
          </a:xfrm>
        </p:grpSpPr>
        <p:cxnSp>
          <p:nvCxnSpPr>
            <p:cNvPr id="38" name="Straight Arrow Connector 37"/>
            <p:cNvCxnSpPr/>
            <p:nvPr/>
          </p:nvCxnSpPr>
          <p:spPr>
            <a:xfrm rot="5400000">
              <a:off x="926173" y="3047074"/>
              <a:ext cx="305065" cy="1587"/>
            </a:xfrm>
            <a:prstGeom prst="straightConnector1">
              <a:avLst/>
            </a:prstGeom>
            <a:ln w="57150">
              <a:solidFill>
                <a:srgbClr val="7300E6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>
              <a:off x="1066800" y="2895335"/>
              <a:ext cx="6933406" cy="1588"/>
            </a:xfrm>
            <a:prstGeom prst="line">
              <a:avLst/>
            </a:prstGeom>
            <a:ln w="38100">
              <a:solidFill>
                <a:srgbClr val="7300E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 rot="5400000">
              <a:off x="7696729" y="2590271"/>
              <a:ext cx="608541" cy="1588"/>
            </a:xfrm>
            <a:prstGeom prst="line">
              <a:avLst/>
            </a:prstGeom>
            <a:ln w="38100">
              <a:solidFill>
                <a:srgbClr val="7300E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8" name="TextBox 47"/>
          <p:cNvSpPr txBox="1"/>
          <p:nvPr/>
        </p:nvSpPr>
        <p:spPr>
          <a:xfrm>
            <a:off x="381000" y="1979613"/>
            <a:ext cx="1752600" cy="893762"/>
          </a:xfrm>
          <a:prstGeom prst="rect">
            <a:avLst/>
          </a:prstGeom>
          <a:gradFill flip="none" rotWithShape="1">
            <a:gsLst>
              <a:gs pos="35000">
                <a:schemeClr val="bg1"/>
              </a:gs>
              <a:gs pos="57000">
                <a:srgbClr val="FFFFCC"/>
              </a:gs>
              <a:gs pos="92000">
                <a:srgbClr val="FFFF00">
                  <a:alpha val="56000"/>
                </a:srgb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8100000" scaled="1"/>
            <a:tileRect/>
          </a:gradFill>
          <a:ln w="28575">
            <a:solidFill>
              <a:srgbClr val="7300E6"/>
            </a:solidFill>
          </a:ln>
          <a:effectLst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600" b="1" dirty="0">
                <a:solidFill>
                  <a:srgbClr val="FF00FF"/>
                </a:solidFill>
                <a:latin typeface="+mn-lt"/>
                <a:cs typeface="+mn-cs"/>
              </a:rPr>
              <a:t>CARRIER MOLECULE</a:t>
            </a:r>
          </a:p>
        </p:txBody>
      </p:sp>
      <p:sp>
        <p:nvSpPr>
          <p:cNvPr id="19466" name="TextBox 51"/>
          <p:cNvSpPr txBox="1">
            <a:spLocks noChangeArrowheads="1"/>
          </p:cNvSpPr>
          <p:nvPr/>
        </p:nvSpPr>
        <p:spPr bwMode="auto">
          <a:xfrm>
            <a:off x="2133600" y="1828800"/>
            <a:ext cx="65532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400" dirty="0">
                <a:solidFill>
                  <a:srgbClr val="07044C"/>
                </a:solidFill>
                <a:latin typeface="Calibri" pitchFamily="34" charset="0"/>
              </a:rPr>
              <a:t>Responsible for transport of ions and small organic molecules between intracellular compartments, through cell membranes or in extracellular fluids.</a:t>
            </a:r>
          </a:p>
        </p:txBody>
      </p:sp>
      <p:pic>
        <p:nvPicPr>
          <p:cNvPr id="17" name="Picture 23" descr="symprtan.gif - 78.9 K"/>
          <p:cNvPicPr>
            <a:picLocks noChangeAspect="1" noChangeArrowheads="1" noCrop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876800" y="3505200"/>
            <a:ext cx="2552700" cy="2190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Picture 21" descr="symprtan.gif - 78.9 K"/>
          <p:cNvPicPr>
            <a:picLocks noChangeAspect="1" noChangeArrowheads="1" noCrop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981200" y="3505200"/>
            <a:ext cx="2552700" cy="2190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" name="TextBox 16"/>
          <p:cNvSpPr txBox="1">
            <a:spLocks noChangeArrowheads="1"/>
          </p:cNvSpPr>
          <p:nvPr/>
        </p:nvSpPr>
        <p:spPr bwMode="auto">
          <a:xfrm>
            <a:off x="2514600" y="5715000"/>
            <a:ext cx="1600200" cy="457200"/>
          </a:xfrm>
          <a:prstGeom prst="rect">
            <a:avLst/>
          </a:prstGeom>
          <a:solidFill>
            <a:srgbClr val="D1FF75"/>
          </a:solidFill>
          <a:ln w="28575">
            <a:solidFill>
              <a:srgbClr val="FF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400" dirty="0" err="1">
                <a:solidFill>
                  <a:srgbClr val="07044C"/>
                </a:solidFill>
                <a:latin typeface="Calibri" pitchFamily="34" charset="0"/>
              </a:rPr>
              <a:t>Antiporter</a:t>
            </a:r>
            <a:endParaRPr lang="en-US" sz="2400" dirty="0">
              <a:solidFill>
                <a:srgbClr val="07044C"/>
              </a:solidFill>
              <a:latin typeface="Calibri" pitchFamily="34" charset="0"/>
            </a:endParaRPr>
          </a:p>
        </p:txBody>
      </p:sp>
      <p:sp>
        <p:nvSpPr>
          <p:cNvPr id="22" name="TextBox 16"/>
          <p:cNvSpPr txBox="1">
            <a:spLocks noChangeArrowheads="1"/>
          </p:cNvSpPr>
          <p:nvPr/>
        </p:nvSpPr>
        <p:spPr bwMode="auto">
          <a:xfrm>
            <a:off x="5486400" y="5715000"/>
            <a:ext cx="1600200" cy="457200"/>
          </a:xfrm>
          <a:prstGeom prst="rect">
            <a:avLst/>
          </a:prstGeom>
          <a:solidFill>
            <a:srgbClr val="D1FF75"/>
          </a:solidFill>
          <a:ln w="28575">
            <a:solidFill>
              <a:srgbClr val="FF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400" dirty="0" err="1">
                <a:solidFill>
                  <a:srgbClr val="07044C"/>
                </a:solidFill>
                <a:latin typeface="Calibri" pitchFamily="34" charset="0"/>
              </a:rPr>
              <a:t>Symporter</a:t>
            </a:r>
            <a:endParaRPr lang="en-US" sz="2400" dirty="0">
              <a:solidFill>
                <a:srgbClr val="07044C"/>
              </a:solidFill>
              <a:latin typeface="Calibri" pitchFamily="34" charset="0"/>
            </a:endParaRPr>
          </a:p>
        </p:txBody>
      </p:sp>
      <p:sp>
        <p:nvSpPr>
          <p:cNvPr id="24" name="TextBox 16"/>
          <p:cNvSpPr txBox="1">
            <a:spLocks noChangeArrowheads="1"/>
          </p:cNvSpPr>
          <p:nvPr/>
        </p:nvSpPr>
        <p:spPr bwMode="auto">
          <a:xfrm>
            <a:off x="2895600" y="1989138"/>
            <a:ext cx="4724400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400" dirty="0">
                <a:solidFill>
                  <a:srgbClr val="07044C"/>
                </a:solidFill>
                <a:latin typeface="Calibri" pitchFamily="34" charset="0"/>
              </a:rPr>
              <a:t>The drug binds to such molecules altering their transport ability</a:t>
            </a:r>
          </a:p>
        </p:txBody>
      </p:sp>
      <p:sp>
        <p:nvSpPr>
          <p:cNvPr id="25" name="TextBox 55"/>
          <p:cNvSpPr txBox="1">
            <a:spLocks noChangeArrowheads="1"/>
          </p:cNvSpPr>
          <p:nvPr/>
        </p:nvSpPr>
        <p:spPr bwMode="auto">
          <a:xfrm>
            <a:off x="381000" y="3043238"/>
            <a:ext cx="8839200" cy="461962"/>
          </a:xfrm>
          <a:prstGeom prst="rect">
            <a:avLst/>
          </a:prstGeom>
          <a:solidFill>
            <a:srgbClr val="FFFFFF">
              <a:alpha val="38823"/>
            </a:srgb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b="1" dirty="0">
                <a:solidFill>
                  <a:srgbClr val="7300E6"/>
                </a:solidFill>
                <a:latin typeface="Calibri" pitchFamily="34" charset="0"/>
              </a:rPr>
              <a:t>Cocaine  </a:t>
            </a:r>
            <a:r>
              <a:rPr lang="en-US" sz="2200" b="1" dirty="0">
                <a:latin typeface="Calibri" pitchFamily="34" charset="0"/>
              </a:rPr>
              <a:t> blocks transport of </a:t>
            </a:r>
            <a:r>
              <a:rPr lang="en-US" sz="2200" b="1" dirty="0" err="1">
                <a:solidFill>
                  <a:srgbClr val="FF00FF"/>
                </a:solidFill>
                <a:latin typeface="Calibri" pitchFamily="34" charset="0"/>
              </a:rPr>
              <a:t>catecholamines</a:t>
            </a:r>
            <a:r>
              <a:rPr lang="en-US" sz="2200" b="1" dirty="0">
                <a:latin typeface="Calibri" pitchFamily="34" charset="0"/>
              </a:rPr>
              <a:t> at synaptic cleft</a:t>
            </a:r>
            <a:endParaRPr lang="en-US" sz="2400" b="1" dirty="0">
              <a:solidFill>
                <a:srgbClr val="FF00FF"/>
              </a:solidFill>
              <a:latin typeface="Calibri" pitchFamily="34" charset="0"/>
            </a:endParaRPr>
          </a:p>
        </p:txBody>
      </p:sp>
      <p:pic>
        <p:nvPicPr>
          <p:cNvPr id="26" name="Picture 21" descr="MAO_cocaine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209800" y="1905000"/>
            <a:ext cx="6810375" cy="3871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" name="Picture 20" descr="slide27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715000" y="3490912"/>
            <a:ext cx="3275013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94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4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94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2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" dur="2000"/>
                                        <p:tgtEl>
                                          <p:spTgt spid="194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9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5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33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8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4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51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66" grpId="0"/>
      <p:bldP spid="19466" grpId="1"/>
      <p:bldP spid="20" grpId="0" animBg="1"/>
      <p:bldP spid="22" grpId="0" animBg="1"/>
      <p:bldP spid="24" grpId="0"/>
      <p:bldP spid="2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35000">
                <a:schemeClr val="accent1">
                  <a:tint val="66000"/>
                  <a:satMod val="160000"/>
                  <a:alpha val="66000"/>
                </a:schemeClr>
              </a:gs>
              <a:gs pos="56000">
                <a:schemeClr val="accent6">
                  <a:lumMod val="20000"/>
                  <a:lumOff val="80000"/>
                </a:schemeClr>
              </a:gs>
              <a:gs pos="92000">
                <a:srgbClr val="FFFF00">
                  <a:alpha val="56000"/>
                </a:srgb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  <a:tileRect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3429000" y="507642"/>
            <a:ext cx="2133600" cy="523220"/>
          </a:xfrm>
          <a:prstGeom prst="rect">
            <a:avLst/>
          </a:prstGeom>
          <a:gradFill flip="none" rotWithShape="1">
            <a:gsLst>
              <a:gs pos="0">
                <a:srgbClr val="FFFF00">
                  <a:tint val="66000"/>
                  <a:satMod val="160000"/>
                </a:srgbClr>
              </a:gs>
              <a:gs pos="50000">
                <a:srgbClr val="FFFF00">
                  <a:tint val="44500"/>
                  <a:satMod val="160000"/>
                </a:srgbClr>
              </a:gs>
              <a:gs pos="100000">
                <a:srgbClr val="FFFF0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rgbClr val="002060"/>
            </a:solidFill>
          </a:ln>
          <a:effectLst>
            <a:glow rad="63500">
              <a:schemeClr val="accent4">
                <a:satMod val="175000"/>
                <a:alpha val="40000"/>
              </a:schemeClr>
            </a:glow>
            <a:reflection blurRad="6350" stA="50000" endA="300" endPos="55000" dir="5400000" sy="-100000" algn="bl" rotWithShape="0"/>
            <a:softEdge rad="63500"/>
          </a:effectLst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>
                <a:solidFill>
                  <a:srgbClr val="FF00FF"/>
                </a:solidFill>
                <a:latin typeface="Broadway" pitchFamily="82" charset="0"/>
                <a:cs typeface="+mn-cs"/>
              </a:rPr>
              <a:t>&gt; Proteins</a:t>
            </a:r>
          </a:p>
        </p:txBody>
      </p:sp>
      <p:cxnSp>
        <p:nvCxnSpPr>
          <p:cNvPr id="18" name="Straight Arrow Connector 17"/>
          <p:cNvCxnSpPr/>
          <p:nvPr/>
        </p:nvCxnSpPr>
        <p:spPr>
          <a:xfrm>
            <a:off x="2222500" y="774700"/>
            <a:ext cx="1143000" cy="1588"/>
          </a:xfrm>
          <a:prstGeom prst="straightConnector1">
            <a:avLst/>
          </a:prstGeom>
          <a:ln w="76200">
            <a:solidFill>
              <a:srgbClr val="FF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558" name="TextBox 18"/>
          <p:cNvSpPr txBox="1">
            <a:spLocks noChangeArrowheads="1"/>
          </p:cNvSpPr>
          <p:nvPr/>
        </p:nvSpPr>
        <p:spPr bwMode="auto">
          <a:xfrm>
            <a:off x="152400" y="457200"/>
            <a:ext cx="1981200" cy="523875"/>
          </a:xfrm>
          <a:prstGeom prst="rect">
            <a:avLst/>
          </a:prstGeom>
          <a:solidFill>
            <a:srgbClr val="FF00FF"/>
          </a:solidFill>
          <a:ln w="19050">
            <a:solidFill>
              <a:srgbClr val="FFFFFF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800">
                <a:solidFill>
                  <a:srgbClr val="FFFFFF"/>
                </a:solidFill>
                <a:latin typeface="Broadway" pitchFamily="82" charset="0"/>
              </a:rPr>
              <a:t>TARGETS</a:t>
            </a:r>
          </a:p>
        </p:txBody>
      </p:sp>
      <p:sp>
        <p:nvSpPr>
          <p:cNvPr id="23559" name="TextBox 23"/>
          <p:cNvSpPr txBox="1">
            <a:spLocks noChangeArrowheads="1"/>
          </p:cNvSpPr>
          <p:nvPr/>
        </p:nvSpPr>
        <p:spPr bwMode="auto">
          <a:xfrm>
            <a:off x="6553200" y="533400"/>
            <a:ext cx="2209800" cy="523875"/>
          </a:xfrm>
          <a:prstGeom prst="rect">
            <a:avLst/>
          </a:prstGeom>
          <a:solidFill>
            <a:schemeClr val="bg1"/>
          </a:solidFill>
          <a:ln w="28575">
            <a:solidFill>
              <a:srgbClr val="7300E6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b="1">
                <a:solidFill>
                  <a:srgbClr val="FF00FF"/>
                </a:solidFill>
                <a:latin typeface="Calibri" pitchFamily="34" charset="0"/>
              </a:rPr>
              <a:t>REGULATORY</a:t>
            </a:r>
          </a:p>
        </p:txBody>
      </p:sp>
      <p:grpSp>
        <p:nvGrpSpPr>
          <p:cNvPr id="23560" name="Group 46"/>
          <p:cNvGrpSpPr>
            <a:grpSpLocks/>
          </p:cNvGrpSpPr>
          <p:nvPr/>
        </p:nvGrpSpPr>
        <p:grpSpPr bwMode="auto">
          <a:xfrm>
            <a:off x="1066800" y="1066800"/>
            <a:ext cx="6935788" cy="912813"/>
            <a:chOff x="1066800" y="2286794"/>
            <a:chExt cx="6934994" cy="913606"/>
          </a:xfrm>
        </p:grpSpPr>
        <p:cxnSp>
          <p:nvCxnSpPr>
            <p:cNvPr id="38" name="Straight Arrow Connector 37"/>
            <p:cNvCxnSpPr/>
            <p:nvPr/>
          </p:nvCxnSpPr>
          <p:spPr>
            <a:xfrm rot="5400000">
              <a:off x="926173" y="3047074"/>
              <a:ext cx="305065" cy="1587"/>
            </a:xfrm>
            <a:prstGeom prst="straightConnector1">
              <a:avLst/>
            </a:prstGeom>
            <a:ln w="57150">
              <a:solidFill>
                <a:srgbClr val="7300E6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>
              <a:off x="1066800" y="2895335"/>
              <a:ext cx="6933406" cy="1588"/>
            </a:xfrm>
            <a:prstGeom prst="line">
              <a:avLst/>
            </a:prstGeom>
            <a:ln w="38100">
              <a:solidFill>
                <a:srgbClr val="7300E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 rot="5400000">
              <a:off x="7696729" y="2590271"/>
              <a:ext cx="608541" cy="1588"/>
            </a:xfrm>
            <a:prstGeom prst="line">
              <a:avLst/>
            </a:prstGeom>
            <a:ln w="38100">
              <a:solidFill>
                <a:srgbClr val="7300E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8" name="TextBox 47"/>
          <p:cNvSpPr txBox="1"/>
          <p:nvPr/>
        </p:nvSpPr>
        <p:spPr>
          <a:xfrm>
            <a:off x="381000" y="1979613"/>
            <a:ext cx="1752600" cy="893762"/>
          </a:xfrm>
          <a:prstGeom prst="rect">
            <a:avLst/>
          </a:prstGeom>
          <a:gradFill flip="none" rotWithShape="1">
            <a:gsLst>
              <a:gs pos="35000">
                <a:schemeClr val="bg1"/>
              </a:gs>
              <a:gs pos="57000">
                <a:srgbClr val="FFFFCC"/>
              </a:gs>
              <a:gs pos="92000">
                <a:srgbClr val="FFFF00">
                  <a:alpha val="56000"/>
                </a:srgb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8100000" scaled="1"/>
            <a:tileRect/>
          </a:gradFill>
          <a:ln w="28575">
            <a:solidFill>
              <a:srgbClr val="7300E6"/>
            </a:solidFill>
          </a:ln>
          <a:effectLst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600" b="1" dirty="0">
                <a:solidFill>
                  <a:srgbClr val="FF00FF"/>
                </a:solidFill>
                <a:latin typeface="+mn-lt"/>
                <a:cs typeface="+mn-cs"/>
              </a:rPr>
              <a:t>CARRIER MOLECULE</a:t>
            </a:r>
          </a:p>
        </p:txBody>
      </p:sp>
      <p:sp>
        <p:nvSpPr>
          <p:cNvPr id="19" name="TextBox 55"/>
          <p:cNvSpPr txBox="1">
            <a:spLocks noChangeArrowheads="1"/>
          </p:cNvSpPr>
          <p:nvPr/>
        </p:nvSpPr>
        <p:spPr bwMode="auto">
          <a:xfrm>
            <a:off x="381000" y="3043238"/>
            <a:ext cx="8839200" cy="431800"/>
          </a:xfrm>
          <a:prstGeom prst="rect">
            <a:avLst/>
          </a:prstGeom>
          <a:solidFill>
            <a:srgbClr val="FFFFFF">
              <a:alpha val="38823"/>
            </a:srgb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200" b="1">
                <a:solidFill>
                  <a:srgbClr val="7300E6"/>
                </a:solidFill>
                <a:latin typeface="Calibri" pitchFamily="34" charset="0"/>
              </a:rPr>
              <a:t>Digitalis</a:t>
            </a:r>
            <a:r>
              <a:rPr lang="en-US" sz="2200" b="1">
                <a:latin typeface="Calibri" pitchFamily="34" charset="0"/>
              </a:rPr>
              <a:t> blocks efflux of Na by </a:t>
            </a:r>
            <a:r>
              <a:rPr lang="en-US" sz="2200" b="1">
                <a:solidFill>
                  <a:srgbClr val="FF00FF"/>
                </a:solidFill>
                <a:latin typeface="Calibri" pitchFamily="34" charset="0"/>
              </a:rPr>
              <a:t>Na pump</a:t>
            </a:r>
            <a:endParaRPr lang="en-US" sz="2400" b="1">
              <a:solidFill>
                <a:srgbClr val="FF00FF"/>
              </a:solidFill>
              <a:latin typeface="Calibri" pitchFamily="34" charset="0"/>
            </a:endParaRPr>
          </a:p>
        </p:txBody>
      </p:sp>
      <p:pic>
        <p:nvPicPr>
          <p:cNvPr id="17" name="Picture 19" descr="Na-K-pump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62200" y="1905000"/>
            <a:ext cx="6326188" cy="373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" name="Diamond 20"/>
          <p:cNvSpPr/>
          <p:nvPr/>
        </p:nvSpPr>
        <p:spPr>
          <a:xfrm>
            <a:off x="4724400" y="3124200"/>
            <a:ext cx="1905000" cy="838200"/>
          </a:xfrm>
          <a:prstGeom prst="diamo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b="1" dirty="0"/>
              <a:t>Digitalis</a:t>
            </a:r>
          </a:p>
        </p:txBody>
      </p:sp>
    </p:spTree>
  </p:cSld>
  <p:clrMapOvr>
    <a:masterClrMapping/>
  </p:clrMapOvr>
  <p:transition spd="med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7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1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35000">
                <a:schemeClr val="accent1">
                  <a:tint val="66000"/>
                  <a:satMod val="160000"/>
                  <a:alpha val="66000"/>
                </a:schemeClr>
              </a:gs>
              <a:gs pos="56000">
                <a:schemeClr val="accent6">
                  <a:lumMod val="20000"/>
                  <a:lumOff val="80000"/>
                </a:schemeClr>
              </a:gs>
              <a:gs pos="92000">
                <a:srgbClr val="FFFF00">
                  <a:alpha val="56000"/>
                </a:srgb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  <a:tileRect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3429000" y="507642"/>
            <a:ext cx="2133600" cy="523220"/>
          </a:xfrm>
          <a:prstGeom prst="rect">
            <a:avLst/>
          </a:prstGeom>
          <a:gradFill flip="none" rotWithShape="1">
            <a:gsLst>
              <a:gs pos="0">
                <a:srgbClr val="FFFF00">
                  <a:tint val="66000"/>
                  <a:satMod val="160000"/>
                </a:srgbClr>
              </a:gs>
              <a:gs pos="50000">
                <a:srgbClr val="FFFF00">
                  <a:tint val="44500"/>
                  <a:satMod val="160000"/>
                </a:srgbClr>
              </a:gs>
              <a:gs pos="100000">
                <a:srgbClr val="FFFF0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rgbClr val="002060"/>
            </a:solidFill>
          </a:ln>
          <a:effectLst>
            <a:glow rad="63500">
              <a:schemeClr val="accent4">
                <a:satMod val="175000"/>
                <a:alpha val="40000"/>
              </a:schemeClr>
            </a:glow>
            <a:reflection blurRad="6350" stA="50000" endA="300" endPos="55000" dir="5400000" sy="-100000" algn="bl" rotWithShape="0"/>
            <a:softEdge rad="63500"/>
          </a:effectLst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>
                <a:solidFill>
                  <a:srgbClr val="FF00FF"/>
                </a:solidFill>
                <a:latin typeface="Broadway" pitchFamily="82" charset="0"/>
                <a:cs typeface="+mn-cs"/>
              </a:rPr>
              <a:t>&gt; Proteins</a:t>
            </a:r>
          </a:p>
        </p:txBody>
      </p:sp>
      <p:cxnSp>
        <p:nvCxnSpPr>
          <p:cNvPr id="18" name="Straight Arrow Connector 17"/>
          <p:cNvCxnSpPr/>
          <p:nvPr/>
        </p:nvCxnSpPr>
        <p:spPr>
          <a:xfrm>
            <a:off x="2222500" y="774700"/>
            <a:ext cx="1143000" cy="1588"/>
          </a:xfrm>
          <a:prstGeom prst="straightConnector1">
            <a:avLst/>
          </a:prstGeom>
          <a:ln w="76200">
            <a:solidFill>
              <a:srgbClr val="FF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606" name="TextBox 18"/>
          <p:cNvSpPr txBox="1">
            <a:spLocks noChangeArrowheads="1"/>
          </p:cNvSpPr>
          <p:nvPr/>
        </p:nvSpPr>
        <p:spPr bwMode="auto">
          <a:xfrm>
            <a:off x="152400" y="457200"/>
            <a:ext cx="1981200" cy="523875"/>
          </a:xfrm>
          <a:prstGeom prst="rect">
            <a:avLst/>
          </a:prstGeom>
          <a:solidFill>
            <a:srgbClr val="FF00FF"/>
          </a:solidFill>
          <a:ln w="19050">
            <a:solidFill>
              <a:srgbClr val="FFFFFF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800">
                <a:solidFill>
                  <a:srgbClr val="FFFFFF"/>
                </a:solidFill>
                <a:latin typeface="Broadway" pitchFamily="82" charset="0"/>
              </a:rPr>
              <a:t>TARGETS</a:t>
            </a:r>
          </a:p>
        </p:txBody>
      </p:sp>
      <p:sp>
        <p:nvSpPr>
          <p:cNvPr id="25607" name="TextBox 23"/>
          <p:cNvSpPr txBox="1">
            <a:spLocks noChangeArrowheads="1"/>
          </p:cNvSpPr>
          <p:nvPr/>
        </p:nvSpPr>
        <p:spPr bwMode="auto">
          <a:xfrm>
            <a:off x="6553200" y="533400"/>
            <a:ext cx="2209800" cy="523875"/>
          </a:xfrm>
          <a:prstGeom prst="rect">
            <a:avLst/>
          </a:prstGeom>
          <a:solidFill>
            <a:schemeClr val="bg1"/>
          </a:solidFill>
          <a:ln w="28575">
            <a:solidFill>
              <a:srgbClr val="7300E6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b="1">
                <a:solidFill>
                  <a:srgbClr val="FF00FF"/>
                </a:solidFill>
                <a:latin typeface="Calibri" pitchFamily="34" charset="0"/>
              </a:rPr>
              <a:t>REGULATORY</a:t>
            </a:r>
          </a:p>
        </p:txBody>
      </p:sp>
      <p:grpSp>
        <p:nvGrpSpPr>
          <p:cNvPr id="25608" name="Group 46"/>
          <p:cNvGrpSpPr>
            <a:grpSpLocks/>
          </p:cNvGrpSpPr>
          <p:nvPr/>
        </p:nvGrpSpPr>
        <p:grpSpPr bwMode="auto">
          <a:xfrm>
            <a:off x="1066800" y="1066801"/>
            <a:ext cx="6935788" cy="533400"/>
            <a:chOff x="1066800" y="2286794"/>
            <a:chExt cx="6934994" cy="913606"/>
          </a:xfrm>
        </p:grpSpPr>
        <p:cxnSp>
          <p:nvCxnSpPr>
            <p:cNvPr id="38" name="Straight Arrow Connector 37"/>
            <p:cNvCxnSpPr/>
            <p:nvPr/>
          </p:nvCxnSpPr>
          <p:spPr>
            <a:xfrm rot="5400000">
              <a:off x="926173" y="3047074"/>
              <a:ext cx="305065" cy="1587"/>
            </a:xfrm>
            <a:prstGeom prst="straightConnector1">
              <a:avLst/>
            </a:prstGeom>
            <a:ln w="57150">
              <a:solidFill>
                <a:srgbClr val="7300E6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>
              <a:off x="1066800" y="2895335"/>
              <a:ext cx="6933406" cy="1588"/>
            </a:xfrm>
            <a:prstGeom prst="line">
              <a:avLst/>
            </a:prstGeom>
            <a:ln w="38100">
              <a:solidFill>
                <a:srgbClr val="7300E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 rot="5400000">
              <a:off x="7696729" y="2590271"/>
              <a:ext cx="608541" cy="1588"/>
            </a:xfrm>
            <a:prstGeom prst="line">
              <a:avLst/>
            </a:prstGeom>
            <a:ln w="38100">
              <a:solidFill>
                <a:srgbClr val="7300E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0" name="TextBox 49"/>
          <p:cNvSpPr txBox="1"/>
          <p:nvPr/>
        </p:nvSpPr>
        <p:spPr>
          <a:xfrm>
            <a:off x="304800" y="1524000"/>
            <a:ext cx="1752600" cy="893762"/>
          </a:xfrm>
          <a:prstGeom prst="rect">
            <a:avLst/>
          </a:prstGeom>
          <a:gradFill flip="none" rotWithShape="1">
            <a:gsLst>
              <a:gs pos="35000">
                <a:schemeClr val="bg1"/>
              </a:gs>
              <a:gs pos="57000">
                <a:srgbClr val="FFFFCC"/>
              </a:gs>
              <a:gs pos="92000">
                <a:srgbClr val="FFFF00">
                  <a:alpha val="56000"/>
                </a:srgb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8100000" scaled="1"/>
            <a:tileRect/>
          </a:gradFill>
          <a:ln w="28575">
            <a:solidFill>
              <a:srgbClr val="7300E6"/>
            </a:solidFill>
          </a:ln>
          <a:effectLst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600" b="1" dirty="0">
                <a:solidFill>
                  <a:srgbClr val="FF00FF"/>
                </a:solidFill>
                <a:latin typeface="+mn-lt"/>
                <a:cs typeface="+mn-cs"/>
              </a:rPr>
              <a:t>ION CHANNEL</a:t>
            </a:r>
          </a:p>
        </p:txBody>
      </p:sp>
      <p:sp>
        <p:nvSpPr>
          <p:cNvPr id="21520" name="TextBox 19"/>
          <p:cNvSpPr txBox="1">
            <a:spLocks noChangeArrowheads="1"/>
          </p:cNvSpPr>
          <p:nvPr/>
        </p:nvSpPr>
        <p:spPr bwMode="auto">
          <a:xfrm>
            <a:off x="2057400" y="1600200"/>
            <a:ext cx="6781800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400" dirty="0">
                <a:solidFill>
                  <a:srgbClr val="07044C"/>
                </a:solidFill>
                <a:latin typeface="Calibri" pitchFamily="34" charset="0"/>
              </a:rPr>
              <a:t>Responsible for  influx or out-flux  of ions through cell membranes along their concentration gradients. </a:t>
            </a:r>
          </a:p>
          <a:p>
            <a:pPr algn="ctr"/>
            <a:r>
              <a:rPr lang="en-US" sz="2400" dirty="0" smtClean="0">
                <a:solidFill>
                  <a:srgbClr val="07044C"/>
                </a:solidFill>
                <a:latin typeface="Calibri" pitchFamily="34" charset="0"/>
              </a:rPr>
              <a:t>They are activated by alteration in action potential and are controlled by gating machinery.</a:t>
            </a:r>
          </a:p>
          <a:p>
            <a:pPr algn="ctr"/>
            <a:endParaRPr lang="en-US" sz="2400" dirty="0">
              <a:solidFill>
                <a:srgbClr val="07044C"/>
              </a:solidFill>
              <a:latin typeface="Calibri" pitchFamily="34" charset="0"/>
            </a:endParaRPr>
          </a:p>
        </p:txBody>
      </p:sp>
      <p:pic>
        <p:nvPicPr>
          <p:cNvPr id="17" name="Picture 2" descr="C:\Users\Administrator\Desktop\pharma\RANGE Pharmacology 5th edition\Images\3.1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10000" contrast="20000"/>
          </a:blip>
          <a:srcRect l="7993" t="26667" r="10094" b="60000"/>
          <a:stretch>
            <a:fillRect/>
          </a:stretch>
        </p:blipFill>
        <p:spPr bwMode="auto">
          <a:xfrm>
            <a:off x="1143000" y="3581400"/>
            <a:ext cx="6934200" cy="2133600"/>
          </a:xfrm>
          <a:prstGeom prst="rect">
            <a:avLst/>
          </a:prstGeom>
          <a:noFill/>
        </p:spPr>
      </p:pic>
      <p:pic>
        <p:nvPicPr>
          <p:cNvPr id="19" name="Picture 16" descr="ion channel animation"/>
          <p:cNvPicPr>
            <a:picLocks noChangeAspect="1" noChangeArrowheads="1" noCrop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04799" y="3047999"/>
            <a:ext cx="4724401" cy="33070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TextBox 20"/>
          <p:cNvSpPr txBox="1">
            <a:spLocks noChangeArrowheads="1"/>
          </p:cNvSpPr>
          <p:nvPr/>
        </p:nvSpPr>
        <p:spPr bwMode="auto">
          <a:xfrm>
            <a:off x="2362200" y="1752600"/>
            <a:ext cx="63246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2400" dirty="0" smtClean="0">
                <a:solidFill>
                  <a:srgbClr val="07044C"/>
                </a:solidFill>
                <a:latin typeface="Calibri" pitchFamily="34" charset="0"/>
              </a:rPr>
              <a:t>Drugs bind to alter channel  function by block or modulation</a:t>
            </a:r>
          </a:p>
          <a:p>
            <a:pPr algn="ctr"/>
            <a:endParaRPr lang="en-US" sz="2400" dirty="0">
              <a:solidFill>
                <a:srgbClr val="07044C"/>
              </a:solidFill>
              <a:latin typeface="Calibri" pitchFamily="34" charset="0"/>
            </a:endParaRPr>
          </a:p>
        </p:txBody>
      </p:sp>
      <p:sp>
        <p:nvSpPr>
          <p:cNvPr id="23" name="TextBox 55"/>
          <p:cNvSpPr txBox="1">
            <a:spLocks noChangeArrowheads="1"/>
          </p:cNvSpPr>
          <p:nvPr/>
        </p:nvSpPr>
        <p:spPr bwMode="auto">
          <a:xfrm>
            <a:off x="228600" y="2971800"/>
            <a:ext cx="8686800" cy="80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b="1" dirty="0">
                <a:solidFill>
                  <a:srgbClr val="7300E6"/>
                </a:solidFill>
                <a:latin typeface="Calibri" pitchFamily="34" charset="0"/>
              </a:rPr>
              <a:t>Local Anesthetics </a:t>
            </a:r>
            <a:r>
              <a:rPr lang="en-US" sz="2200" i="1" dirty="0">
                <a:latin typeface="Calibri" pitchFamily="34" charset="0"/>
              </a:rPr>
              <a:t>block Na influx through </a:t>
            </a:r>
            <a:r>
              <a:rPr lang="en-US" sz="2200" b="1" dirty="0">
                <a:solidFill>
                  <a:srgbClr val="FF00FF"/>
                </a:solidFill>
                <a:latin typeface="Calibri" pitchFamily="34" charset="0"/>
              </a:rPr>
              <a:t>Na channel </a:t>
            </a:r>
          </a:p>
          <a:p>
            <a:r>
              <a:rPr lang="en-US" sz="2200" i="1" dirty="0">
                <a:latin typeface="Calibri" pitchFamily="34" charset="0"/>
              </a:rPr>
              <a:t>in nerve fibers. They are </a:t>
            </a:r>
            <a:r>
              <a:rPr lang="en-US" sz="2200" b="1" dirty="0">
                <a:solidFill>
                  <a:srgbClr val="7300E6"/>
                </a:solidFill>
                <a:latin typeface="Calibri" pitchFamily="34" charset="0"/>
              </a:rPr>
              <a:t>Na channel Blockers.</a:t>
            </a:r>
            <a:endParaRPr lang="en-US" sz="2400" i="1" dirty="0">
              <a:solidFill>
                <a:srgbClr val="7300E6"/>
              </a:solidFill>
              <a:latin typeface="Calibri" pitchFamily="34" charset="0"/>
            </a:endParaRPr>
          </a:p>
        </p:txBody>
      </p:sp>
      <p:pic>
        <p:nvPicPr>
          <p:cNvPr id="24" name="Picture 13" descr="voltgtan"/>
          <p:cNvPicPr>
            <a:picLocks noChangeAspect="1" noChangeArrowheads="1" noCrop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676400" y="3840163"/>
            <a:ext cx="5181600" cy="2865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" name="Diamond 24"/>
          <p:cNvSpPr/>
          <p:nvPr/>
        </p:nvSpPr>
        <p:spPr>
          <a:xfrm>
            <a:off x="2667000" y="5334000"/>
            <a:ext cx="3124200" cy="609600"/>
          </a:xfrm>
          <a:prstGeom prst="diamo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L.Anaesthesia</a:t>
            </a:r>
            <a:endParaRPr lang="en-US" dirty="0"/>
          </a:p>
        </p:txBody>
      </p:sp>
    </p:spTree>
  </p:cSld>
  <p:clrMapOvr>
    <a:masterClrMapping/>
  </p:clrMapOvr>
  <p:transition spd="med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1000"/>
                                        <p:tgtEl>
                                          <p:spTgt spid="215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2000"/>
                                        <p:tgtEl>
                                          <p:spTgt spid="215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15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3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3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8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46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20" grpId="0"/>
      <p:bldP spid="21520" grpId="1"/>
      <p:bldP spid="22" grpId="0"/>
      <p:bldP spid="23" grpId="0"/>
      <p:bldP spid="25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3347</TotalTime>
  <Words>634</Words>
  <Application>Microsoft Office PowerPoint</Application>
  <PresentationFormat>On-screen Show (4:3)</PresentationFormat>
  <Paragraphs>192</Paragraphs>
  <Slides>15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HP</dc:creator>
  <cp:lastModifiedBy>Aljawharah Alkabbani</cp:lastModifiedBy>
  <cp:revision>187</cp:revision>
  <dcterms:created xsi:type="dcterms:W3CDTF">2010-09-28T15:47:12Z</dcterms:created>
  <dcterms:modified xsi:type="dcterms:W3CDTF">2014-10-23T08:52:06Z</dcterms:modified>
</cp:coreProperties>
</file>