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28" r:id="rId3"/>
    <p:sldId id="314" r:id="rId4"/>
    <p:sldId id="298" r:id="rId5"/>
    <p:sldId id="275" r:id="rId6"/>
    <p:sldId id="276" r:id="rId7"/>
    <p:sldId id="277" r:id="rId8"/>
    <p:sldId id="315" r:id="rId9"/>
    <p:sldId id="274" r:id="rId10"/>
    <p:sldId id="329" r:id="rId11"/>
    <p:sldId id="308" r:id="rId12"/>
    <p:sldId id="325" r:id="rId13"/>
    <p:sldId id="309" r:id="rId14"/>
    <p:sldId id="310" r:id="rId15"/>
    <p:sldId id="324" r:id="rId16"/>
    <p:sldId id="32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4B"/>
    <a:srgbClr val="2D875A"/>
    <a:srgbClr val="00CCFF"/>
    <a:srgbClr val="2AB8B5"/>
    <a:srgbClr val="3AD2CE"/>
    <a:srgbClr val="E5E5FF"/>
    <a:srgbClr val="6600FF"/>
    <a:srgbClr val="FFFFFF"/>
    <a:srgbClr val="FF00FF"/>
    <a:srgbClr val="FFD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7" autoAdjust="0"/>
  </p:normalViewPr>
  <p:slideViewPr>
    <p:cSldViewPr>
      <p:cViewPr varScale="1">
        <p:scale>
          <a:sx n="54" d="100"/>
          <a:sy n="54" d="100"/>
        </p:scale>
        <p:origin x="-136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2209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12954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25714B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heavy" dirty="0">
              <a:uFill>
                <a:solidFill>
                  <a:srgbClr val="0000CC"/>
                </a:solidFill>
              </a:uFill>
            </a:endParaRPr>
          </a:p>
        </p:txBody>
      </p:sp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807279" y="644769"/>
            <a:ext cx="6584120" cy="3044093"/>
            <a:chOff x="2752" y="1088"/>
            <a:chExt cx="2624" cy="2624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5032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29092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3153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7224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1285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5334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8" name="Group 334"/>
          <p:cNvGrpSpPr>
            <a:grpSpLocks/>
          </p:cNvGrpSpPr>
          <p:nvPr/>
        </p:nvGrpSpPr>
        <p:grpSpPr bwMode="auto">
          <a:xfrm>
            <a:off x="982529" y="37132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990599" y="7288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200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341"/>
          <p:cNvGrpSpPr>
            <a:grpSpLocks/>
          </p:cNvGrpSpPr>
          <p:nvPr/>
        </p:nvGrpSpPr>
        <p:grpSpPr bwMode="auto">
          <a:xfrm>
            <a:off x="990599" y="21336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057399" y="7354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55"/>
          <p:cNvGrpSpPr>
            <a:grpSpLocks/>
          </p:cNvGrpSpPr>
          <p:nvPr/>
        </p:nvGrpSpPr>
        <p:grpSpPr bwMode="auto">
          <a:xfrm>
            <a:off x="3962399" y="7348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4"/>
          <p:cNvGrpSpPr/>
          <p:nvPr/>
        </p:nvGrpSpPr>
        <p:grpSpPr>
          <a:xfrm>
            <a:off x="2095500" y="26670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41"/>
          <p:cNvGrpSpPr>
            <a:grpSpLocks/>
          </p:cNvGrpSpPr>
          <p:nvPr/>
        </p:nvGrpSpPr>
        <p:grpSpPr bwMode="auto">
          <a:xfrm>
            <a:off x="990599" y="21336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1"/>
          <p:cNvGrpSpPr>
            <a:grpSpLocks/>
          </p:cNvGrpSpPr>
          <p:nvPr/>
        </p:nvGrpSpPr>
        <p:grpSpPr bwMode="auto">
          <a:xfrm>
            <a:off x="990600" y="21257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19246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" name="Group 265"/>
          <p:cNvGrpSpPr/>
          <p:nvPr/>
        </p:nvGrpSpPr>
        <p:grpSpPr>
          <a:xfrm>
            <a:off x="3352800" y="2819400"/>
            <a:ext cx="762000" cy="579438"/>
            <a:chOff x="4495801" y="4038600"/>
            <a:chExt cx="762000" cy="5794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6"/>
          <p:cNvGrpSpPr/>
          <p:nvPr/>
        </p:nvGrpSpPr>
        <p:grpSpPr>
          <a:xfrm>
            <a:off x="5435957" y="25908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444500" y="41656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50% of individuals exhibit the specified  therapeutic response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124200" y="3810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2.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Median toxic dose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3. 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Median lethal dose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Median Effective Dose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19" name="Group 273"/>
          <p:cNvGrpSpPr/>
          <p:nvPr/>
        </p:nvGrpSpPr>
        <p:grpSpPr>
          <a:xfrm>
            <a:off x="4800600" y="23607"/>
            <a:ext cx="4191000" cy="2251994"/>
            <a:chOff x="4800600" y="0"/>
            <a:chExt cx="4191000" cy="2326914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4800600" y="1865249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5240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1238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7218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7" name="Rectangle 36"/>
          <p:cNvSpPr>
            <a:spLocks noChangeArrowheads="1"/>
          </p:cNvSpPr>
          <p:nvPr/>
        </p:nvSpPr>
        <p:spPr bwMode="auto">
          <a:xfrm>
            <a:off x="457200" y="44704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2.  “  	“ 	    “	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toxic effects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381000" y="47752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 3. “  	“ 	    “	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death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55" name="Rectangle 11"/>
          <p:cNvSpPr>
            <a:spLocks noChangeArrowheads="1"/>
          </p:cNvSpPr>
          <p:nvPr/>
        </p:nvSpPr>
        <p:spPr bwMode="auto">
          <a:xfrm>
            <a:off x="76200" y="5359400"/>
            <a:ext cx="2286000" cy="387286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dirty="0" smtClean="0">
                <a:solidFill>
                  <a:schemeClr val="bg1"/>
                </a:solidFill>
                <a:latin typeface="Bernard MT Condensed" pitchFamily="18" charset="0"/>
              </a:rPr>
              <a:t>Therapeutic Index</a:t>
            </a:r>
            <a:endParaRPr lang="en-US" sz="23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0" name="Group 282"/>
          <p:cNvGrpSpPr/>
          <p:nvPr/>
        </p:nvGrpSpPr>
        <p:grpSpPr>
          <a:xfrm>
            <a:off x="2286000" y="5181600"/>
            <a:ext cx="918483" cy="694142"/>
            <a:chOff x="7803037" y="2555142"/>
            <a:chExt cx="918483" cy="758465"/>
          </a:xfrm>
        </p:grpSpPr>
        <p:sp>
          <p:nvSpPr>
            <p:cNvPr id="266" name="Text Box 5"/>
            <p:cNvSpPr txBox="1">
              <a:spLocks noChangeArrowheads="1"/>
            </p:cNvSpPr>
            <p:nvPr/>
          </p:nvSpPr>
          <p:spPr bwMode="auto">
            <a:xfrm>
              <a:off x="7803037" y="2555142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67" name="Text Box 6"/>
            <p:cNvSpPr txBox="1">
              <a:spLocks noChangeArrowheads="1"/>
            </p:cNvSpPr>
            <p:nvPr/>
          </p:nvSpPr>
          <p:spPr bwMode="auto">
            <a:xfrm>
              <a:off x="7803037" y="2913558"/>
              <a:ext cx="918483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3352800" y="518160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3048000" y="5573712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0" y="52070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152400" y="587172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narrow margin of safety →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52400" y="6310195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safe profile →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7" grpId="0" animBg="1"/>
      <p:bldP spid="280" grpId="0" animBg="1"/>
      <p:bldP spid="281" grpId="0" animBg="1"/>
      <p:bldP spid="225" grpId="0"/>
      <p:bldP spid="225" grpId="1"/>
      <p:bldP spid="255" grpId="0" animBg="1"/>
      <p:bldP spid="275" grpId="0"/>
      <p:bldP spid="283" grpId="0"/>
      <p:bldP spid="2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2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95387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733800" y="5334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4851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4849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09600" y="25908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648200" y="3983038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spc="-150" dirty="0">
                <a:latin typeface="Arial Narrow" pitchFamily="34" charset="0"/>
              </a:rPr>
              <a:t>Relate concentration [C] of </a:t>
            </a:r>
            <a:r>
              <a:rPr lang="en-US" sz="2200" b="1" spc="-150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spc="-150" dirty="0">
                <a:latin typeface="Arial Narrow" pitchFamily="34" charset="0"/>
              </a:rPr>
              <a:t> used (x- axis) </a:t>
            </a:r>
            <a:endParaRPr lang="en-US" sz="2200" b="1" spc="-150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to </a:t>
            </a: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000" u="sng" dirty="0" smtClean="0">
                <a:latin typeface="Bernard MT Condensed" pitchFamily="18" charset="0"/>
              </a:rPr>
              <a:t>Response Produced </a:t>
            </a:r>
            <a:r>
              <a:rPr lang="en-US" sz="2200" b="1" dirty="0">
                <a:latin typeface="Arial Narrow" pitchFamily="34" charset="0"/>
              </a:rPr>
              <a:t>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152400" y="3954463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spc="-150" dirty="0">
                <a:latin typeface="Arial Narrow" pitchFamily="34" charset="0"/>
              </a:rPr>
              <a:t>Relate concentration [C] of </a:t>
            </a:r>
            <a:r>
              <a:rPr lang="en-US" sz="2200" b="1" spc="-150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spc="-150" dirty="0">
                <a:latin typeface="Arial Narrow" pitchFamily="34" charset="0"/>
              </a:rPr>
              <a:t> used (x- axis) </a:t>
            </a:r>
            <a:r>
              <a:rPr lang="en-US" sz="2200" b="1" dirty="0">
                <a:latin typeface="Arial Narrow" pitchFamily="34" charset="0"/>
              </a:rPr>
              <a:t>to the </a:t>
            </a:r>
            <a:r>
              <a:rPr lang="en-US" sz="2000" u="sng" dirty="0" smtClean="0">
                <a:latin typeface="Bernard MT Condensed" pitchFamily="18" charset="0"/>
              </a:rPr>
              <a:t>BINDING CAPACITY </a:t>
            </a:r>
            <a:r>
              <a:rPr lang="en-US" sz="2200" b="1" dirty="0" smtClean="0">
                <a:latin typeface="Arial Narrow" pitchFamily="34" charset="0"/>
              </a:rPr>
              <a:t>at </a:t>
            </a:r>
            <a:r>
              <a:rPr lang="en-US" sz="2200" b="1" dirty="0">
                <a:latin typeface="Arial Narrow" pitchFamily="34" charset="0"/>
              </a:rPr>
              <a:t>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36576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36576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3810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3810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7910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7818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362200" y="5666872"/>
            <a:ext cx="1524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5943600" y="5715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1148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29714" grpId="0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smtClean="0">
                <a:latin typeface="Arial Narrow" pitchFamily="34" charset="0"/>
              </a:rPr>
              <a:t>BP</a:t>
            </a:r>
            <a:r>
              <a:rPr lang="en-US" sz="2200" b="1" dirty="0">
                <a:latin typeface="Arial Narrow" pitchFamily="34" charset="0"/>
              </a:rPr>
              <a:t>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3" descr="C:\Users\Dr 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70100"/>
            <a:ext cx="7442200" cy="4114800"/>
          </a:xfrm>
          <a:prstGeom prst="rect">
            <a:avLst/>
          </a:prstGeom>
          <a:noFill/>
        </p:spPr>
      </p:pic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839</Words>
  <Application>Microsoft Office PowerPoint</Application>
  <PresentationFormat>On-screen Show (4:3)</PresentationFormat>
  <Paragraphs>206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2O11</cp:lastModifiedBy>
  <cp:revision>185</cp:revision>
  <dcterms:created xsi:type="dcterms:W3CDTF">2010-09-28T15:47:12Z</dcterms:created>
  <dcterms:modified xsi:type="dcterms:W3CDTF">2014-10-26T19:41:16Z</dcterms:modified>
</cp:coreProperties>
</file>