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315" r:id="rId3"/>
    <p:sldId id="259" r:id="rId4"/>
    <p:sldId id="314" r:id="rId5"/>
    <p:sldId id="272" r:id="rId6"/>
    <p:sldId id="275" r:id="rId7"/>
    <p:sldId id="258" r:id="rId8"/>
    <p:sldId id="322" r:id="rId9"/>
    <p:sldId id="257" r:id="rId10"/>
    <p:sldId id="290" r:id="rId11"/>
    <p:sldId id="323" r:id="rId12"/>
    <p:sldId id="316" r:id="rId13"/>
    <p:sldId id="260" r:id="rId14"/>
    <p:sldId id="319" r:id="rId15"/>
    <p:sldId id="318" r:id="rId16"/>
    <p:sldId id="265" r:id="rId17"/>
    <p:sldId id="320" r:id="rId18"/>
    <p:sldId id="305" r:id="rId19"/>
    <p:sldId id="306" r:id="rId20"/>
    <p:sldId id="304" r:id="rId21"/>
    <p:sldId id="266" r:id="rId22"/>
    <p:sldId id="311" r:id="rId23"/>
    <p:sldId id="278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CCFFFF"/>
    <a:srgbClr val="6600FF"/>
    <a:srgbClr val="FFFF00"/>
    <a:srgbClr val="FFFFFF"/>
    <a:srgbClr val="00F600"/>
    <a:srgbClr val="F901FF"/>
    <a:srgbClr val="F90DFF"/>
    <a:srgbClr val="DA8FFF"/>
    <a:srgbClr val="0085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26/10/2013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0000" y="5611505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8582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8582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497647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PKA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00"/>
                            </p:stCondLst>
                            <p:childTnLst>
                              <p:par>
                                <p:cTn id="2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533399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19637" y="838199"/>
            <a:ext cx="3962400" cy="29718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981200" y="838200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824247" y="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866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0312" y="438090"/>
            <a:ext cx="1505888" cy="400110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a G-Protein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0" y="3936642"/>
            <a:ext cx="9247032" cy="40011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An enzyme </a:t>
            </a:r>
            <a:r>
              <a:rPr lang="en-US" sz="2400" b="1" u="heavy" dirty="0" smtClean="0">
                <a:latin typeface="Arial Narrow" pitchFamily="34" charset="0"/>
              </a:rPr>
              <a:t>coupled to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2nd messenger</a:t>
            </a:r>
            <a:r>
              <a:rPr lang="en-US" sz="2400" b="1" dirty="0" smtClean="0"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Activates a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Kinase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0" y="10668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01000" y="13435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5" name="Group 52"/>
          <p:cNvGrpSpPr/>
          <p:nvPr/>
        </p:nvGrpSpPr>
        <p:grpSpPr>
          <a:xfrm>
            <a:off x="-101958" y="4419600"/>
            <a:ext cx="9753600" cy="2286000"/>
            <a:chOff x="-101958" y="4419600"/>
            <a:chExt cx="9753600" cy="2286000"/>
          </a:xfrm>
        </p:grpSpPr>
        <p:sp>
          <p:nvSpPr>
            <p:cNvPr id="45" name="Rectangle 44"/>
            <p:cNvSpPr/>
            <p:nvPr/>
          </p:nvSpPr>
          <p:spPr>
            <a:xfrm>
              <a:off x="0" y="4419600"/>
              <a:ext cx="9144000" cy="838200"/>
            </a:xfrm>
            <a:prstGeom prst="rect">
              <a:avLst/>
            </a:prstGeom>
            <a:solidFill>
              <a:srgbClr val="CCFFFF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5257800"/>
              <a:ext cx="9144000" cy="1447800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01958" y="4473888"/>
              <a:ext cx="9753600" cy="2054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400" b="1" dirty="0" smtClean="0">
                  <a:latin typeface="Arial Narrow" pitchFamily="34" charset="0"/>
                </a:rPr>
                <a:t>              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1.  </a:t>
              </a:r>
              <a:r>
                <a:rPr lang="en-US" sz="2200" b="1" dirty="0" err="1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Adenyl</a:t>
              </a: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cyclase</a:t>
              </a: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	  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c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yclic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Adnosine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Mono-        Protein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Kinase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A</a:t>
              </a:r>
              <a:endParaRPr lang="en-US" sz="2200" b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    	</a:t>
              </a: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[AC]</a:t>
              </a:r>
              <a:r>
                <a:rPr lang="en-US" sz="2200" b="1" dirty="0" smtClean="0">
                  <a:latin typeface="Arial Narrow" pitchFamily="34" charset="0"/>
                </a:rPr>
                <a:t>			</a:t>
              </a:r>
              <a:r>
                <a:rPr lang="en-US" sz="2400" b="1" dirty="0" err="1" smtClean="0">
                  <a:latin typeface="Arial Narrow" pitchFamily="34" charset="0"/>
                  <a:sym typeface="Wingdings 3"/>
                </a:rPr>
                <a:t>Phosph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u="heavy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[</a:t>
              </a:r>
              <a:r>
                <a:rPr lang="en-US" sz="2400" b="1" u="heavy" dirty="0" err="1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cAMP</a:t>
              </a:r>
              <a:r>
                <a:rPr lang="en-US" sz="2400" b="1" u="heavy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]</a:t>
              </a:r>
              <a:r>
                <a:rPr lang="en-US" sz="2400" b="1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	</a:t>
              </a:r>
              <a:r>
                <a:rPr lang="en-US" sz="2200" b="1" dirty="0" smtClean="0">
                  <a:latin typeface="Arial Narrow" pitchFamily="34" charset="0"/>
                </a:rPr>
                <a:t>   	</a:t>
              </a: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</a:rPr>
                <a:t>[PKA]</a:t>
              </a:r>
            </a:p>
            <a:p>
              <a:pPr>
                <a:lnSpc>
                  <a:spcPts val="1800"/>
                </a:lnSpc>
              </a:pPr>
              <a:endParaRPr lang="en-US" sz="1600" b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   2. </a:t>
              </a:r>
              <a:r>
                <a:rPr lang="en-US" sz="2200" b="1" dirty="0" err="1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Phospholipase</a:t>
              </a:r>
              <a:r>
                <a:rPr lang="en-US" sz="2200" b="1" dirty="0" smtClean="0">
                  <a:solidFill>
                    <a:srgbClr val="F901FF"/>
                  </a:solidFill>
                  <a:effectLst>
                    <a:outerShdw blurRad="38100" dist="63500" dir="3600000" algn="tl">
                      <a:srgbClr val="000000"/>
                    </a:outerShdw>
                  </a:effectLst>
                  <a:latin typeface="Arial Narrow" pitchFamily="34" charset="0"/>
                </a:rPr>
                <a:t> C (PLC)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Inositol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triphsph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  <a:r>
                <a:rPr lang="en-US" sz="2400" b="1" u="heavy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[IP3]</a:t>
              </a:r>
              <a:r>
                <a:rPr lang="en-US" sz="2400" b="1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      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Ca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++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intracellular		                                                                           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CaM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dependent PK </a:t>
              </a: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  <a:sym typeface="Wingdings 3"/>
                </a:rPr>
                <a:t>[CAMPK]</a:t>
              </a:r>
            </a:p>
            <a:p>
              <a:pPr>
                <a:lnSpc>
                  <a:spcPts val="1500"/>
                </a:lnSpc>
              </a:pPr>
              <a:endParaRPr lang="en-US" sz="2200" b="1" dirty="0" smtClean="0">
                <a:latin typeface="Arial Narrow" pitchFamily="34" charset="0"/>
                <a:sym typeface="Wingdings 3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			    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Diacyl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Glycerol </a:t>
              </a:r>
              <a:r>
                <a:rPr lang="en-US" sz="2400" b="1" u="heavy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[DAG ]</a:t>
              </a:r>
              <a:r>
                <a:rPr lang="en-US" sz="2400" b="1" dirty="0" smtClean="0">
                  <a:solidFill>
                    <a:srgbClr val="00F600"/>
                  </a:solidFill>
                  <a:effectLst>
                    <a:outerShdw blurRad="50800" dist="50800" dir="6600000" algn="ctr" rotWithShape="0">
                      <a:schemeClr val="tx1"/>
                    </a:outerShdw>
                  </a:effectLst>
                  <a:latin typeface="Arial Narrow" pitchFamily="34" charset="0"/>
                  <a:sym typeface="Wingdings 3"/>
                </a:rPr>
                <a:t>     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Protein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Kinase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  <a:sym typeface="Wingdings 3"/>
                </a:rPr>
                <a:t>[PKC]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1943100" y="5599906"/>
              <a:ext cx="22098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157173" y="5523706"/>
              <a:ext cx="22098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4419600"/>
              <a:ext cx="91440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0" y="5257800"/>
              <a:ext cx="91440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48000" y="6057363"/>
              <a:ext cx="60960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0" y="6704012"/>
              <a:ext cx="9144000" cy="15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546518" y="5898523"/>
              <a:ext cx="851359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Down Arrow 21"/>
          <p:cNvSpPr/>
          <p:nvPr/>
        </p:nvSpPr>
        <p:spPr>
          <a:xfrm rot="3873053">
            <a:off x="3091965" y="3127519"/>
            <a:ext cx="385266" cy="1132837"/>
          </a:xfrm>
          <a:prstGeom prst="downArrow">
            <a:avLst/>
          </a:prstGeom>
          <a:solidFill>
            <a:srgbClr val="FF66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1"/>
          <p:cNvGrpSpPr/>
          <p:nvPr/>
        </p:nvGrpSpPr>
        <p:grpSpPr>
          <a:xfrm>
            <a:off x="5715000" y="2819400"/>
            <a:ext cx="3429000" cy="1143000"/>
            <a:chOff x="5715000" y="2819400"/>
            <a:chExt cx="3429000" cy="1143000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2819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PHOSPHORYLATION OF  TARGET PROTEINS</a:t>
              </a:r>
            </a:p>
          </p:txBody>
        </p:sp>
        <p:sp>
          <p:nvSpPr>
            <p:cNvPr id="43" name="Up Arrow 42"/>
            <p:cNvSpPr/>
            <p:nvPr/>
          </p:nvSpPr>
          <p:spPr>
            <a:xfrm>
              <a:off x="7315200" y="3581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6706674" y="2005884"/>
            <a:ext cx="1499128" cy="813516"/>
            <a:chOff x="6706674" y="2005884"/>
            <a:chExt cx="1499128" cy="813516"/>
          </a:xfrm>
        </p:grpSpPr>
        <p:sp>
          <p:nvSpPr>
            <p:cNvPr id="39" name="Rectangle 38"/>
            <p:cNvSpPr/>
            <p:nvPr/>
          </p:nvSpPr>
          <p:spPr>
            <a:xfrm>
              <a:off x="6706674" y="2005884"/>
              <a:ext cx="1499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6600FF"/>
                  </a:solidFill>
                  <a:latin typeface="Bernard MT Condensed" pitchFamily="18" charset="0"/>
                </a:rPr>
                <a:t>RESPONSE</a:t>
              </a:r>
              <a:endParaRPr lang="en-US" sz="28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7315200" y="2438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0" y="4419600"/>
            <a:ext cx="9144000" cy="838200"/>
          </a:xfrm>
          <a:prstGeom prst="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6700" y="563933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acts on </a:t>
            </a:r>
            <a:r>
              <a:rPr lang="en-US" sz="2000" b="1" dirty="0" err="1" smtClean="0">
                <a:latin typeface="Arial Narrow" pitchFamily="34" charset="0"/>
              </a:rPr>
              <a:t>Phosph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Inositol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di-Phosph</a:t>
            </a:r>
            <a:r>
              <a:rPr lang="en-US" sz="2000" b="1" dirty="0" smtClean="0">
                <a:latin typeface="Arial Narrow" pitchFamily="34" charset="0"/>
              </a:rPr>
              <a:t> [PIP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]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1744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 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, b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, b</a:t>
            </a:r>
            <a:r>
              <a:rPr lang="en-US" sz="2400" b="1" baseline="-25000" dirty="0" smtClean="0">
                <a:latin typeface="Symbol" pitchFamily="18" charset="2"/>
              </a:rPr>
              <a:t>3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410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3078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726714"/>
            <a:ext cx="8839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n,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060448"/>
            <a:ext cx="7315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Difference  in their related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670048"/>
            <a:ext cx="73152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08248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600" b="1" dirty="0" smtClean="0">
                <a:latin typeface="Arial Narrow" pitchFamily="34" charset="0"/>
              </a:rPr>
              <a:t> produce, respective,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600" b="1" dirty="0" smtClean="0">
                <a:latin typeface="Arial Narrow" pitchFamily="34" charset="0"/>
              </a:rPr>
              <a:t>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600" b="1" dirty="0" smtClean="0">
                <a:latin typeface="Arial Narrow" pitchFamily="34" charset="0"/>
              </a:rPr>
              <a:t> is linked to activation 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6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6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6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like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[GC] as in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natriuretic</a:t>
            </a:r>
            <a:r>
              <a:rPr lang="en-US" sz="2400" b="1" dirty="0" smtClean="0">
                <a:latin typeface="Arial Narrow" pitchFamily="34" charset="0"/>
              </a:rPr>
              <a:t> peptide 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dock or bind to it. Example; 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[min. to hrs.] to process.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cyclic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mono-</a:t>
            </a:r>
            <a:r>
              <a:rPr lang="en-US" sz="2400" b="1" dirty="0" err="1" smtClean="0">
                <a:latin typeface="Arial Narrow" pitchFamily="34" charset="0"/>
              </a:rPr>
              <a:t>phosph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to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other </a:t>
            </a:r>
          </a:p>
          <a:p>
            <a:r>
              <a:rPr lang="en-US" sz="2400" b="1" dirty="0" smtClean="0">
                <a:latin typeface="Arial Narrow" pitchFamily="34" charset="0"/>
              </a:rPr>
              <a:t>    down stream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4102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4419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2296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5874" y="152400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8382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 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natural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843048" y="37338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534400" cy="101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an area that recognizes specific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DNA  sequence in </a:t>
            </a:r>
            <a:b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</a:br>
            <a:r>
              <a:rPr lang="en-US" sz="2400" b="1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   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the nucleus which can bind it.</a:t>
            </a:r>
            <a:r>
              <a:rPr lang="en-US" sz="2400" b="1" dirty="0" smtClean="0">
                <a:latin typeface="Arial Narrow" pitchFamily="34" charset="0"/>
              </a:rPr>
              <a:t> This sequence is called 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 [RE]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4071878"/>
            <a:ext cx="34906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FF"/>
              </a:buClr>
              <a:buFont typeface="Wingdings 3"/>
              <a:buChar char="u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This means that the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activated receptors    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are acting as 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endParaRPr lang="en-US" sz="20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 [TF] </a:t>
            </a:r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expressing or repressing 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3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19400" y="41148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 Narrow" pitchFamily="34" charset="0"/>
              </a:rPr>
              <a:t>The activated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GC R complex</a:t>
            </a:r>
          </a:p>
          <a:p>
            <a:r>
              <a:rPr lang="en-US" sz="2400" b="1" dirty="0" smtClean="0">
                <a:latin typeface="Arial Narrow" pitchFamily="34" charset="0"/>
              </a:rPr>
              <a:t>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Up-regulates expression of anti-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Represses expression of pro-inflammatory proteins by preventing the translocation of their  transcription factors from the </a:t>
            </a:r>
            <a:r>
              <a:rPr lang="en-US" sz="2400" b="1" dirty="0" err="1" smtClean="0">
                <a:latin typeface="Arial Narrow" pitchFamily="34" charset="0"/>
              </a:rPr>
              <a:t>cytosol</a:t>
            </a:r>
            <a:r>
              <a:rPr lang="en-US" sz="2400" b="1" dirty="0" smtClean="0">
                <a:latin typeface="Arial Narrow" pitchFamily="34" charset="0"/>
              </a:rPr>
              <a:t> into the nucleus).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[GC]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19802" y="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152400" y="762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358684"/>
            <a:ext cx="6096000" cy="4572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 [Voltage-Gated ]Ion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5798403"/>
            <a:ext cx="5943600" cy="830997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2667000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occurring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solidFill>
                  <a:srgbClr val="F901FF"/>
                </a:solidFill>
                <a:latin typeface="Arial Narrow" pitchFamily="34" charset="0"/>
              </a:rPr>
              <a:t>Nicotinic Ach receptor </a:t>
            </a:r>
            <a:r>
              <a:rPr lang="en-US" sz="2400" b="1" dirty="0" smtClean="0">
                <a:latin typeface="Arial Narrow" pitchFamily="34" charset="0"/>
              </a:rPr>
              <a:t>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4444284" y="3200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482921" y="3505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189963"/>
            <a:ext cx="4800600" cy="1759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Adrenaline</a:t>
            </a:r>
            <a:r>
              <a:rPr lang="en-US" sz="2200" b="1" dirty="0" smtClean="0">
                <a:latin typeface="Arial Narrow" pitchFamily="34" charset="0"/>
              </a:rPr>
              <a:t>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Adr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Ach </a:t>
            </a:r>
            <a:b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mAch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 …etc.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Glucagon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Peptides,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44484" y="3505201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887531" y="281940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5422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35814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 subunit, so GTP replaces GDP &amp; go to  activate 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with return of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GDP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so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bind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again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22448" y="2286000"/>
            <a:ext cx="5021552" cy="1410237"/>
            <a:chOff x="4122448" y="2286000"/>
            <a:chExt cx="5021552" cy="1410237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5555118" y="2553237"/>
              <a:ext cx="413166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838670" y="2372798"/>
              <a:ext cx="33053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Is 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Guanyle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Di-Phosphate [GDP]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             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2448" y="2286000"/>
              <a:ext cx="1629421" cy="461665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a G-Protein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533399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19637" y="838199"/>
            <a:ext cx="3962400" cy="29718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981200" y="838200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824247" y="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0312" y="438090"/>
            <a:ext cx="1505888" cy="400110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a G-Protein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0" y="3936642"/>
            <a:ext cx="9247032" cy="40011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An enzyme </a:t>
            </a:r>
            <a:r>
              <a:rPr lang="en-US" sz="2400" b="1" u="heavy" dirty="0" smtClean="0">
                <a:latin typeface="Arial Narrow" pitchFamily="34" charset="0"/>
              </a:rPr>
              <a:t>coupled to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2nd messenger</a:t>
            </a:r>
            <a:r>
              <a:rPr lang="en-US" sz="2400" b="1" dirty="0" smtClean="0"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Activates a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Kinase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01000" y="10668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4419600"/>
            <a:ext cx="9144000" cy="838200"/>
          </a:xfrm>
          <a:prstGeom prst="rect">
            <a:avLst/>
          </a:prstGeom>
          <a:solidFill>
            <a:srgbClr val="CC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5257800"/>
            <a:ext cx="9144000" cy="1447800"/>
          </a:xfrm>
          <a:prstGeom prst="rect">
            <a:avLst/>
          </a:prstGeom>
          <a:solidFill>
            <a:srgbClr val="FFFF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01958" y="4473888"/>
            <a:ext cx="97536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400" b="1" dirty="0" smtClean="0">
                <a:latin typeface="Arial Narrow" pitchFamily="34" charset="0"/>
              </a:rPr>
              <a:t>             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1. 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Adenyl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	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cyclic Adenosine Mono-       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	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[AC]</a:t>
            </a:r>
            <a:r>
              <a:rPr lang="en-US" sz="2200" b="1" dirty="0" smtClean="0">
                <a:latin typeface="Arial Narrow" pitchFamily="34" charset="0"/>
              </a:rPr>
              <a:t>			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Phosph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</a:t>
            </a:r>
            <a:r>
              <a:rPr lang="en-US" sz="2400" b="1" u="heavy" dirty="0" err="1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cAMP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   	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[PKA]</a:t>
            </a:r>
          </a:p>
          <a:p>
            <a:pPr>
              <a:lnSpc>
                <a:spcPts val="1800"/>
              </a:lnSpc>
            </a:pP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  2.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Phospholipase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C (PLC)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Inositol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triphsph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[IP3]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Ca</a:t>
            </a:r>
            <a:r>
              <a:rPr lang="en-US" sz="2200" b="1" baseline="30000" dirty="0" smtClean="0">
                <a:latin typeface="Arial Narrow" pitchFamily="34" charset="0"/>
                <a:sym typeface="Wingdings 3"/>
              </a:rPr>
              <a:t>++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intracellular		                                                                     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dependent PK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[CAMPK]</a:t>
            </a:r>
          </a:p>
          <a:p>
            <a:pPr>
              <a:lnSpc>
                <a:spcPts val="15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			   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Diacyl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Glycerol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[DAG 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[PKC]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943100" y="55999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57173" y="55237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44196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2578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6058437"/>
            <a:ext cx="6096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6704012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546518" y="5898523"/>
            <a:ext cx="851359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3873053">
            <a:off x="3091965" y="3127519"/>
            <a:ext cx="385266" cy="1132837"/>
          </a:xfrm>
          <a:prstGeom prst="downArrow">
            <a:avLst/>
          </a:prstGeom>
          <a:solidFill>
            <a:srgbClr val="FF66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715000" y="2819400"/>
            <a:ext cx="3429000" cy="1143000"/>
            <a:chOff x="5715000" y="2819400"/>
            <a:chExt cx="3429000" cy="1143000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2819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PHOSPHORYLATION OF  TARGET PROTEINS</a:t>
              </a:r>
            </a:p>
          </p:txBody>
        </p:sp>
        <p:sp>
          <p:nvSpPr>
            <p:cNvPr id="43" name="Up Arrow 42"/>
            <p:cNvSpPr/>
            <p:nvPr/>
          </p:nvSpPr>
          <p:spPr>
            <a:xfrm>
              <a:off x="7315200" y="3581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06674" y="2005884"/>
            <a:ext cx="1499128" cy="813516"/>
            <a:chOff x="6706674" y="2005884"/>
            <a:chExt cx="1499128" cy="813516"/>
          </a:xfrm>
        </p:grpSpPr>
        <p:sp>
          <p:nvSpPr>
            <p:cNvPr id="39" name="Rectangle 38"/>
            <p:cNvSpPr/>
            <p:nvPr/>
          </p:nvSpPr>
          <p:spPr>
            <a:xfrm>
              <a:off x="6706674" y="2005884"/>
              <a:ext cx="1499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6600FF"/>
                  </a:solidFill>
                  <a:latin typeface="Bernard MT Condensed" pitchFamily="18" charset="0"/>
                </a:rPr>
                <a:t>RESPONSE</a:t>
              </a:r>
              <a:endParaRPr lang="en-US" sz="28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7315200" y="2438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6700" y="56007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acts on </a:t>
            </a:r>
            <a:r>
              <a:rPr lang="en-US" sz="2000" b="1" dirty="0" err="1" smtClean="0">
                <a:latin typeface="Arial Narrow" pitchFamily="34" charset="0"/>
              </a:rPr>
              <a:t>Phosph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Inositol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di-Phosph</a:t>
            </a:r>
            <a:r>
              <a:rPr lang="en-US" sz="2000" b="1" dirty="0" smtClean="0">
                <a:latin typeface="Arial Narrow" pitchFamily="34" charset="0"/>
              </a:rPr>
              <a:t> [PIP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]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5181600"/>
            <a:ext cx="9144000" cy="1600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5" grpId="0" animBg="1"/>
      <p:bldP spid="47" grpId="0" animBg="1"/>
      <p:bldP spid="30" grpId="0"/>
      <p:bldP spid="22" grpId="0" animBg="1"/>
      <p:bldP spid="56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81600" y="497647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PKA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3808</TotalTime>
  <Words>952</Words>
  <Application>Microsoft Office PowerPoint</Application>
  <PresentationFormat>On-screen Show (4:3)</PresentationFormat>
  <Paragraphs>301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106</cp:revision>
  <dcterms:created xsi:type="dcterms:W3CDTF">2010-10-20T01:36:34Z</dcterms:created>
  <dcterms:modified xsi:type="dcterms:W3CDTF">2013-10-26T19:22:00Z</dcterms:modified>
</cp:coreProperties>
</file>