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0" r:id="rId2"/>
    <p:sldId id="385" r:id="rId3"/>
    <p:sldId id="355" r:id="rId4"/>
    <p:sldId id="393" r:id="rId5"/>
    <p:sldId id="356" r:id="rId6"/>
    <p:sldId id="353" r:id="rId7"/>
    <p:sldId id="375" r:id="rId8"/>
    <p:sldId id="354" r:id="rId9"/>
    <p:sldId id="359" r:id="rId10"/>
    <p:sldId id="360" r:id="rId11"/>
    <p:sldId id="368" r:id="rId12"/>
    <p:sldId id="272" r:id="rId13"/>
    <p:sldId id="377" r:id="rId14"/>
    <p:sldId id="378" r:id="rId15"/>
    <p:sldId id="381" r:id="rId16"/>
    <p:sldId id="379" r:id="rId17"/>
    <p:sldId id="386" r:id="rId18"/>
    <p:sldId id="387" r:id="rId19"/>
    <p:sldId id="382" r:id="rId20"/>
    <p:sldId id="391" r:id="rId21"/>
    <p:sldId id="389" r:id="rId22"/>
    <p:sldId id="3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00"/>
    <a:srgbClr val="0000FF"/>
    <a:srgbClr val="00FF00"/>
    <a:srgbClr val="FFE5E5"/>
    <a:srgbClr val="0099FF"/>
    <a:srgbClr val="00FFFF"/>
    <a:srgbClr val="CCFFFF"/>
    <a:srgbClr val="CCFF33"/>
    <a:srgbClr val="00A2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4667" autoAdjust="0"/>
  </p:normalViewPr>
  <p:slideViewPr>
    <p:cSldViewPr>
      <p:cViewPr>
        <p:scale>
          <a:sx n="70" d="100"/>
          <a:sy n="70" d="100"/>
        </p:scale>
        <p:origin x="-67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008" t="8333" r="66751" b="8333"/>
          <a:stretch>
            <a:fillRect/>
          </a:stretch>
        </p:blipFill>
        <p:spPr bwMode="auto">
          <a:xfrm>
            <a:off x="381000" y="5029200"/>
            <a:ext cx="2438400" cy="15240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>
            <a:off x="-1569059" y="2850543"/>
            <a:ext cx="4038602" cy="13916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499" t="8333" r="1259" b="8333"/>
          <a:stretch>
            <a:fillRect/>
          </a:stretch>
        </p:blipFill>
        <p:spPr bwMode="auto">
          <a:xfrm>
            <a:off x="5029200" y="1470950"/>
            <a:ext cx="2438400" cy="1524000"/>
          </a:xfrm>
          <a:prstGeom prst="rect">
            <a:avLst/>
          </a:prstGeom>
          <a:noFill/>
        </p:spPr>
      </p:pic>
      <p:pic>
        <p:nvPicPr>
          <p:cNvPr id="22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257" t="8333" r="33501" b="8334"/>
          <a:stretch>
            <a:fillRect/>
          </a:stretch>
        </p:blipFill>
        <p:spPr bwMode="auto">
          <a:xfrm>
            <a:off x="2743200" y="2994950"/>
            <a:ext cx="2438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reeform 22"/>
          <p:cNvSpPr/>
          <p:nvPr/>
        </p:nvSpPr>
        <p:spPr>
          <a:xfrm>
            <a:off x="609600" y="2537750"/>
            <a:ext cx="19050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Local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38200" y="838200"/>
            <a:ext cx="2514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Distance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572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Along  specified path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Nerves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1447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general routes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Blood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ECF, Gap junctions, ECM...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4724400" y="39624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10" name="Freeform 9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Cell-</a:t>
            </a:r>
            <a:r>
              <a:rPr lang="en-US" sz="5400" spc="50" dirty="0" err="1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toCell</a:t>
            </a:r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9600" y="838200"/>
            <a:ext cx="381000" cy="367145"/>
            <a:chOff x="1295400" y="1066800"/>
            <a:chExt cx="381000" cy="3048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3400" y="838200"/>
            <a:ext cx="304800" cy="2111086"/>
            <a:chOff x="1295400" y="1066800"/>
            <a:chExt cx="381000" cy="3048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798968" y="-228600"/>
            <a:ext cx="3124200" cy="16764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0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504767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4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MLCK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Prevent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myosin cross link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4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40574" y="1534453"/>
            <a:ext cx="1905000" cy="1113100"/>
            <a:chOff x="3796949" y="2265033"/>
            <a:chExt cx="1313179" cy="2044758"/>
          </a:xfrm>
        </p:grpSpPr>
        <p:sp>
          <p:nvSpPr>
            <p:cNvPr id="53" name="Rectangle 52"/>
            <p:cNvSpPr/>
            <p:nvPr/>
          </p:nvSpPr>
          <p:spPr>
            <a:xfrm>
              <a:off x="3796949" y="3135033"/>
              <a:ext cx="1313179" cy="1174758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477" y="2265033"/>
              <a:ext cx="1212508" cy="621922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300677" y="2356491"/>
            <a:ext cx="314636" cy="158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05696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4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1.Vasodilatation</a:t>
            </a:r>
          </a:p>
          <a:p>
            <a:pPr marL="457200" lvl="0" indent="-45720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Diffuse to VSMC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150" y="2155628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of formation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008225" y="1546028"/>
            <a:ext cx="2983375" cy="2971800"/>
            <a:chOff x="6008225" y="2590800"/>
            <a:chExt cx="2983375" cy="2971800"/>
          </a:xfrm>
        </p:grpSpPr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51970" b="13323"/>
            <a:stretch>
              <a:fillRect/>
            </a:stretch>
          </p:blipFill>
          <p:spPr bwMode="auto">
            <a:xfrm>
              <a:off x="6033300" y="2907175"/>
              <a:ext cx="2958300" cy="2590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047775" y="2590800"/>
              <a:ext cx="2707706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77875" y="4839120"/>
              <a:ext cx="517963" cy="2961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783975" y="4676175"/>
              <a:ext cx="304800" cy="17287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8225" y="2895600"/>
              <a:ext cx="2743200" cy="26670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9906000" y="3810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57150" y="860228"/>
            <a:ext cx="685800" cy="2286000"/>
            <a:chOff x="5451726" y="2438400"/>
            <a:chExt cx="685800" cy="2286000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533400"/>
            </a:xfrm>
            <a:prstGeom prst="line">
              <a:avLst/>
            </a:prstGeom>
            <a:ln w="38100">
              <a:solidFill>
                <a:srgbClr val="5A212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00" y="50011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2. </a:t>
            </a:r>
            <a:r>
              <a:rPr lang="en-US" sz="2000" dirty="0" err="1" smtClean="0">
                <a:latin typeface="Bernard MT Condensed" pitchFamily="18" charset="0"/>
                <a:sym typeface="Wingdings 3"/>
              </a:rPr>
              <a:t>Cytoprotection</a:t>
            </a:r>
            <a:endParaRPr lang="en-US" sz="2000" dirty="0" smtClean="0">
              <a:latin typeface="Bernard MT Condensed" pitchFamily="18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platelet aggregation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inflammatory cell recruitment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Cholesterol deposition…etc.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209800" y="106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800" y="500759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5001904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/>
      <p:bldP spid="24" grpId="0"/>
      <p:bldP spid="27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95200"/>
            <a:ext cx="228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break down of its downstream signal [</a:t>
            </a:r>
            <a:r>
              <a:rPr lang="en-US" sz="2400" b="1" dirty="0" err="1" smtClean="0"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]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PDE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to form GMP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Slide 8. Mechanisms of CV Disease: Role of eNOS Uncoupl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0" t="29867" b="12533"/>
          <a:stretch>
            <a:fillRect/>
          </a:stretch>
        </p:blipFill>
        <p:spPr bwMode="auto">
          <a:xfrm>
            <a:off x="5791200" y="152400"/>
            <a:ext cx="3124200" cy="2568137"/>
          </a:xfrm>
          <a:prstGeom prst="rect">
            <a:avLst/>
          </a:prstGeom>
          <a:noFill/>
        </p:spPr>
      </p:pic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95400"/>
            <a:ext cx="6934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1. 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8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3. </a:t>
            </a:r>
            <a:r>
              <a:rPr lang="en-US" sz="2400" b="1" dirty="0" smtClean="0">
                <a:latin typeface="Arial Narrow" pitchFamily="34" charset="0"/>
              </a:rPr>
              <a:t>Inhibit PDE = </a:t>
            </a:r>
            <a:r>
              <a:rPr lang="en-US" sz="2400" b="1" dirty="0" smtClean="0">
                <a:latin typeface="Arial Narrow" pitchFamily="34" charset="0"/>
              </a:rPr>
              <a:t>(Prevent breakdown of </a:t>
            </a:r>
            <a:r>
              <a:rPr lang="en-US" sz="2400" b="1" dirty="0" err="1" smtClean="0"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):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Inhibitors;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8"/>
          <p:cNvGrpSpPr/>
          <p:nvPr/>
        </p:nvGrpSpPr>
        <p:grpSpPr>
          <a:xfrm>
            <a:off x="6400800" y="457200"/>
            <a:ext cx="2743200" cy="2971800"/>
            <a:chOff x="279042" y="1321158"/>
            <a:chExt cx="5893159" cy="5105400"/>
          </a:xfrm>
        </p:grpSpPr>
        <p:pic>
          <p:nvPicPr>
            <p:cNvPr id="64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65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66" name="Lightning Bolt 65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57702" t="15610" r="10024" b="42764"/>
          <a:stretch>
            <a:fillRect/>
          </a:stretch>
        </p:blipFill>
        <p:spPr bwMode="auto">
          <a:xfrm>
            <a:off x="6877050" y="5604164"/>
            <a:ext cx="1135856" cy="1101436"/>
          </a:xfrm>
          <a:prstGeom prst="ellipse">
            <a:avLst/>
          </a:prstGeom>
          <a:noFill/>
        </p:spPr>
      </p:pic>
      <p:pic>
        <p:nvPicPr>
          <p:cNvPr id="68" name="Picture 67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28362" t="52033" r="32518" b="6341"/>
          <a:stretch>
            <a:fillRect/>
          </a:stretch>
        </p:blipFill>
        <p:spPr bwMode="auto">
          <a:xfrm>
            <a:off x="7562850" y="5146964"/>
            <a:ext cx="1352550" cy="108204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6200" y="1066800"/>
            <a:ext cx="7010400" cy="4419600"/>
            <a:chOff x="76200" y="1066800"/>
            <a:chExt cx="7010400" cy="4419600"/>
          </a:xfrm>
        </p:grpSpPr>
        <p:grpSp>
          <p:nvGrpSpPr>
            <p:cNvPr id="45" name="Group 44"/>
            <p:cNvGrpSpPr/>
            <p:nvPr/>
          </p:nvGrpSpPr>
          <p:grpSpPr>
            <a:xfrm>
              <a:off x="381000" y="1066800"/>
              <a:ext cx="6705600" cy="4419600"/>
              <a:chOff x="381000" y="1066800"/>
              <a:chExt cx="6705600" cy="4419600"/>
            </a:xfrm>
          </p:grpSpPr>
          <p:pic>
            <p:nvPicPr>
              <p:cNvPr id="2056" name="Picture 8" descr="C:\Documents and Settings\DR.OMNIA\My Documents\My Pictures\A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11" t="1660" r="1111" b="2075"/>
              <a:stretch>
                <a:fillRect/>
              </a:stretch>
            </p:blipFill>
            <p:spPr bwMode="auto">
              <a:xfrm>
                <a:off x="381000" y="1066800"/>
                <a:ext cx="6705600" cy="4419600"/>
              </a:xfrm>
              <a:prstGeom prst="rect">
                <a:avLst/>
              </a:prstGeom>
              <a:noFill/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244525" y="1136250"/>
                <a:ext cx="2227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386129"/>
                    </a:solidFill>
                  </a:rPr>
                  <a:t>Endothelium, brain &amp;</a:t>
                </a:r>
                <a:endParaRPr lang="en-US" b="1" i="1" dirty="0">
                  <a:solidFill>
                    <a:srgbClr val="386129"/>
                  </a:solidFill>
                </a:endParaRPr>
              </a:p>
            </p:txBody>
          </p:sp>
        </p:grpSp>
        <p:sp>
          <p:nvSpPr>
            <p:cNvPr id="31" name="TextBox 24"/>
            <p:cNvSpPr txBox="1"/>
            <p:nvPr/>
          </p:nvSpPr>
          <p:spPr>
            <a:xfrm>
              <a:off x="76200" y="2895600"/>
              <a:ext cx="2514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>
                  <a:cs typeface="Aharoni" pitchFamily="2" charset="-79"/>
                </a:rPr>
                <a:t>Angiotensinogen</a:t>
              </a:r>
              <a:r>
                <a:rPr lang="en-US" sz="2000" b="1" dirty="0" smtClean="0">
                  <a:cs typeface="Aharoni" pitchFamily="2" charset="-79"/>
                </a:rPr>
                <a:t> (Ag)</a:t>
              </a:r>
              <a:endParaRPr lang="en-US" sz="2000" b="1" dirty="0">
                <a:cs typeface="Aharoni" pitchFamily="2" charset="-79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52400" y="2819400"/>
            <a:ext cx="2286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6425" y="332579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5775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9000" y="3563872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027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400" y="-76200"/>
            <a:ext cx="46482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[Ag]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467290"/>
            <a:ext cx="4724400" cy="400110"/>
          </a:xfrm>
          <a:prstGeom prst="rect">
            <a:avLst/>
          </a:prstGeom>
          <a:solidFill>
            <a:srgbClr val="E5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7204275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7162800" y="35814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5962710"/>
            <a:ext cx="2209800" cy="374461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160"/>
              </a:lnSpc>
              <a:spcBef>
                <a:spcPct val="0"/>
              </a:spcBef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Blood Pressure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86100" y="5975520"/>
            <a:ext cx="2324100" cy="355162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  <a:sym typeface="Wingdings 3" pitchFamily="18" charset="2"/>
              </a:rPr>
              <a:t>R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enal Blood flow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Elephant" pitchFamily="18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56100" y="5581710"/>
            <a:ext cx="1066800" cy="621175"/>
            <a:chOff x="7239000" y="6084425"/>
            <a:chExt cx="1066800" cy="621175"/>
          </a:xfrm>
        </p:grpSpPr>
        <p:sp>
          <p:nvSpPr>
            <p:cNvPr id="32" name="Arc 31"/>
            <p:cNvSpPr/>
            <p:nvPr/>
          </p:nvSpPr>
          <p:spPr>
            <a:xfrm flipV="1">
              <a:off x="7239000" y="6096000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flipH="1" flipV="1">
              <a:off x="7772400" y="6084425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81801" y="3810001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 rot="7073322">
            <a:off x="7036060" y="5301590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 rot="4607606">
            <a:off x="7497102" y="5274398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327512">
            <a:off x="7973538" y="4712116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09800" y="32766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86200" y="2286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0555 L 0.32622 -3.302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 " pathEditMode="relative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/>
      <p:bldP spid="11" grpId="0" animBg="1"/>
      <p:bldP spid="13" grpId="0" animBg="1"/>
      <p:bldP spid="27" grpId="0" animBg="1"/>
      <p:bldP spid="28" grpId="0" animBg="1"/>
      <p:bldP spid="2054" grpId="0" animBg="1"/>
      <p:bldP spid="2055" grpId="0" animBg="1"/>
      <p:bldP spid="41" grpId="0"/>
      <p:bldP spid="42" grpId="0"/>
      <p:bldP spid="43" grpId="0"/>
      <p:bldP spid="3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 Renin-Angiotensin-Aldosterone System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2045" t="11736" r="13676" b="2674"/>
          <a:stretch>
            <a:fillRect/>
          </a:stretch>
        </p:blipFill>
        <p:spPr bwMode="auto">
          <a:xfrm>
            <a:off x="228600" y="152399"/>
            <a:ext cx="7315200" cy="6326659"/>
          </a:xfrm>
          <a:prstGeom prst="rect">
            <a:avLst/>
          </a:prstGeom>
          <a:noFill/>
        </p:spPr>
      </p:pic>
      <p:sp>
        <p:nvSpPr>
          <p:cNvPr id="3" name="Arc 2"/>
          <p:cNvSpPr/>
          <p:nvPr/>
        </p:nvSpPr>
        <p:spPr>
          <a:xfrm>
            <a:off x="5181600" y="3112625"/>
            <a:ext cx="762000" cy="6096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0048907" flipV="1">
            <a:off x="4927925" y="2355450"/>
            <a:ext cx="921150" cy="8083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667470"/>
            <a:ext cx="1766830" cy="923330"/>
          </a:xfrm>
          <a:prstGeom prst="rect">
            <a:avLst/>
          </a:prstGeom>
          <a:solidFill>
            <a:srgbClr val="FEDD9A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669268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050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8988" y="1295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7780" y="274320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Suprarenal Gland</a:t>
            </a:r>
            <a:endParaRPr lang="en-US" b="1" i="1" dirty="0">
              <a:solidFill>
                <a:srgbClr val="386129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1910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41910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854714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808" y="4654739"/>
            <a:ext cx="18288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</a:t>
            </a:r>
            <a:r>
              <a:rPr lang="en-US" sz="20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O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456" y="4191000"/>
            <a:ext cx="16764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492 C 0.01076 0.05851 0.02135 0.0821 0.02413 0.10592 C 0.02691 0.12974 0.01649 0.16142 0.01649 0.17831 C 0.01649 0.19519 -0.00608 0.20051 0.02413 0.20698 C 0.05434 0.21346 0.16684 0.20513 0.19757 0.21716 C 0.2283 0.22919 0.20711 0.2692 0.20902 0.279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201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451 0.00191 0.09043 0 0.12304 C -0.00191 0.15565 0.01041 0.1827 -0.01129 0.19542 C -0.03299 0.20814 -0.09775 0.19658 -0.13038 0.19889 C -0.16302 0.20121 -0.19341 0.19565 -0.20747 0.20907 C -0.22153 0.22248 -0.21389 0.26804 -0.21511 0.27984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-0.00462 L -0.13524 -0.00462 " pathEditMode="relative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3515 -0.00712 0.07031 -0.00243 0.09783 C 0.00226 0.12512 -0.03733 0.15056 0.02795 0.16536 C 0.09323 0.18016 0.32899 0.16605 0.38993 0.1871 C 0.45087 0.20814 0.39271 0.27243 0.39375 0.29186 C 0.39479 0.31129 0.39583 0.3018 0.39618 0.30365 " pathEditMode="relative" ptsTypes="aaaa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3169 C 0.01024 0.05343 0.02066 0.07516 -0.00261 0.08719 C -0.02587 0.09922 -0.01545 0.10639 -0.13924 0.10407 C -0.26302 0.10176 -0.64462 0.07886 -0.74566 0.0737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8" grpId="0" animBg="1"/>
      <p:bldP spid="18" grpId="1" animBg="1"/>
      <p:bldP spid="21" grpId="0" animBg="1"/>
      <p:bldP spid="21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4" grpId="0" animBg="1"/>
      <p:bldP spid="24" grpId="1" animBg="1"/>
      <p:bldP spid="26" grpId="0"/>
      <p:bldP spid="25" grpId="0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OMNIA\My Documents\My Pictures\AT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906" y="990600"/>
            <a:ext cx="6519606" cy="5562600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1450" y="2684052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solidFill>
                  <a:srgbClr val="CC0066"/>
                </a:solidFill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685006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44494" y="1866106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76200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6235E-6 L -3.05556E-6 0.106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sp>
          <p:nvSpPr>
            <p:cNvPr id="27" name="Arc 26"/>
            <p:cNvSpPr/>
            <p:nvPr/>
          </p:nvSpPr>
          <p:spPr>
            <a:xfrm flipH="1">
              <a:off x="6400800" y="855240"/>
              <a:ext cx="533400" cy="150696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Lisinopril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5791200"/>
            <a:ext cx="2481488" cy="923330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ALDOSTERONE </a:t>
            </a:r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Antagonists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1650"/>
            <a:ext cx="364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Bradykinin</a:t>
            </a:r>
            <a:r>
              <a:rPr lang="en-US" b="1" dirty="0" smtClean="0"/>
              <a:t> is a vasodilator peptides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81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" y="3025914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Inflammation &amp; Exudation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Exocrine gland secretion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51054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602468"/>
            <a:ext cx="1066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544592"/>
            <a:ext cx="1295400" cy="369332"/>
          </a:xfrm>
          <a:prstGeom prst="rect">
            <a:avLst/>
          </a:prstGeom>
          <a:solidFill>
            <a:srgbClr val="CC00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ritannic Bold" pitchFamily="34" charset="0"/>
              </a:rPr>
              <a:t>Bradykinin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4196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19400" y="838200"/>
            <a:ext cx="2438400" cy="1393371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72390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1767114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105400" y="2756688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18225" y="2396925"/>
            <a:ext cx="160576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530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2600" y="1066800"/>
            <a:ext cx="1295400" cy="606197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C0066"/>
                  </a:solidFill>
                  <a:latin typeface="Britannic Bold" pitchFamily="34" charset="0"/>
                </a:rPr>
                <a:t>Kininogen</a:t>
              </a:r>
              <a:endParaRPr lang="en-US" dirty="0">
                <a:solidFill>
                  <a:srgbClr val="CC0066"/>
                </a:solidFill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150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37" grpId="0"/>
      <p:bldP spid="38" grpId="0" animBg="1"/>
      <p:bldP spid="16" grpId="0" animBg="1"/>
      <p:bldP spid="26" grpId="0" animBg="1"/>
      <p:bldP spid="35" grpId="0" animBg="1"/>
      <p:bldP spid="42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3048000" cy="2513263"/>
          </a:xfrm>
          <a:prstGeom prst="rect">
            <a:avLst/>
          </a:prstGeom>
          <a:noFill/>
        </p:spPr>
      </p:pic>
      <p:pic>
        <p:nvPicPr>
          <p:cNvPr id="5223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2667000" cy="2274796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-76200" y="10668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200" y="39624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2609671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Secreted by one cell &amp; acts upon adjacent cells or surrounding extracellular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matrix [ECM]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86400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Secreted from a cell and acts on the same cell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LOCAL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19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6858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066800"/>
            <a:ext cx="381000" cy="44196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9600" y="5257800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69544" y="1806690"/>
            <a:ext cx="6664656" cy="3222510"/>
            <a:chOff x="269544" y="1806690"/>
            <a:chExt cx="6664656" cy="3222510"/>
          </a:xfrm>
        </p:grpSpPr>
        <p:sp>
          <p:nvSpPr>
            <p:cNvPr id="37" name="Oval 36"/>
            <p:cNvSpPr/>
            <p:nvPr/>
          </p:nvSpPr>
          <p:spPr>
            <a:xfrm>
              <a:off x="533400" y="2754074"/>
              <a:ext cx="6400800" cy="1600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544" y="3189188"/>
              <a:ext cx="60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 </a:t>
              </a:r>
              <a:endParaRPr lang="en-US" sz="2000" dirty="0" smtClean="0"/>
            </a:p>
            <a:p>
              <a:r>
                <a:rPr lang="en-US" sz="2000" dirty="0" smtClean="0"/>
                <a:t>             </a:t>
              </a:r>
              <a:r>
                <a:rPr lang="en-US" sz="2000" b="1" dirty="0" smtClean="0"/>
                <a:t>L-</a:t>
              </a:r>
              <a:r>
                <a:rPr lang="en-US" sz="2000" b="1" dirty="0" err="1" smtClean="0"/>
                <a:t>arginine</a:t>
              </a:r>
              <a:r>
                <a:rPr lang="en-US" sz="2000" b="1" dirty="0" smtClean="0"/>
                <a:t> + 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     	 	</a:t>
              </a:r>
              <a:r>
                <a:rPr lang="en-US" sz="24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NO</a:t>
              </a:r>
              <a:r>
                <a:rPr lang="en-US" sz="20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b="1" dirty="0" smtClean="0"/>
                <a:t>+ </a:t>
              </a:r>
              <a:r>
                <a:rPr lang="en-US" sz="2000" b="1" dirty="0" err="1" smtClean="0"/>
                <a:t>Citrulline</a:t>
              </a:r>
              <a:r>
                <a:rPr lang="en-US" sz="2000" b="1" dirty="0" smtClean="0"/>
                <a:t> + 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0587" y="3268364"/>
              <a:ext cx="797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eNOS</a:t>
              </a:r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)</a:t>
              </a:r>
              <a:endParaRPr lang="en-US" sz="20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76184" y="3717378"/>
              <a:ext cx="10668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95600" y="2525474"/>
              <a:ext cx="685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  <a:reflection blurRad="6350" stA="55000" endA="300" endPos="45500" dir="5400000" sy="-100000" algn="bl" rotWithShape="0"/>
                  </a:effectLst>
                  <a:latin typeface="Britannic Bold" pitchFamily="34" charset="0"/>
                </a:rPr>
                <a:t>BK R</a:t>
              </a:r>
              <a:endParaRPr 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3051638" y="3019980"/>
              <a:ext cx="381000" cy="1588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0800" y="1806690"/>
              <a:ext cx="1295400" cy="369332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3051638" y="2363748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3812844" y="4316174"/>
              <a:ext cx="6858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60760" y="4659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Vasodilatation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39294" y="2260140"/>
            <a:ext cx="5324674" cy="664029"/>
            <a:chOff x="3239294" y="2260140"/>
            <a:chExt cx="5324674" cy="664029"/>
          </a:xfrm>
        </p:grpSpPr>
        <p:cxnSp>
          <p:nvCxnSpPr>
            <p:cNvPr id="45" name="Straight Arrow Connector 44"/>
            <p:cNvCxnSpPr>
              <a:stCxn id="20" idx="0"/>
            </p:cNvCxnSpPr>
            <p:nvPr/>
          </p:nvCxnSpPr>
          <p:spPr>
            <a:xfrm rot="5400000" flipH="1" flipV="1">
              <a:off x="5200650" y="563324"/>
              <a:ext cx="1588" cy="3924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811368" y="2260140"/>
              <a:ext cx="1752600" cy="66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Inactive metabolites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48200" y="1066800"/>
            <a:ext cx="1401346" cy="1809942"/>
            <a:chOff x="4648200" y="1066800"/>
            <a:chExt cx="1401346" cy="1809942"/>
          </a:xfrm>
        </p:grpSpPr>
        <p:sp>
          <p:nvSpPr>
            <p:cNvPr id="50" name="TextBox 49"/>
            <p:cNvSpPr txBox="1"/>
            <p:nvPr/>
          </p:nvSpPr>
          <p:spPr>
            <a:xfrm>
              <a:off x="4939352" y="216885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000" b="1" dirty="0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648200" y="1066800"/>
              <a:ext cx="1401346" cy="1295400"/>
              <a:chOff x="4648200" y="1066800"/>
              <a:chExt cx="1401346" cy="1295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648200" y="1066800"/>
                <a:ext cx="1401346" cy="454740"/>
              </a:xfrm>
              <a:prstGeom prst="rect">
                <a:avLst/>
              </a:prstGeom>
              <a:solidFill>
                <a:srgbClr val="FEDD9A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  <a:reflection blurRad="6350" stA="55000" endA="300" endPos="45500" dir="5400000" sy="-100000" algn="bl" rotWithShape="0"/>
                    </a:effectLst>
                    <a:latin typeface="Bernard MT Condensed" pitchFamily="18" charset="0"/>
                  </a:rPr>
                  <a:t>ACE Inhibitors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4819022" y="1900226"/>
                <a:ext cx="900752" cy="231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974608" y="1807192"/>
                <a:ext cx="58541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</a:effectLst>
                    <a:latin typeface="Bernard MT Condensed" pitchFamily="18" charset="0"/>
                  </a:rPr>
                  <a:t>ACE</a:t>
                </a:r>
                <a:endParaRPr lang="en-US" sz="2400" dirty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8688" y="128971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000" b="1" dirty="0">
                  <a:solidFill>
                    <a:srgbClr val="FF0000"/>
                  </a:solidFill>
                  <a:latin typeface="Berlin Sans FB Demi" pitchFamily="34" charset="0"/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>
          <a:xfrm>
            <a:off x="3886200" y="3440668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 flipV="1">
            <a:off x="2743200" y="2362200"/>
            <a:ext cx="10668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914400"/>
            <a:ext cx="8153400" cy="5029200"/>
            <a:chOff x="228600" y="762000"/>
            <a:chExt cx="8153400" cy="4800600"/>
          </a:xfrm>
        </p:grpSpPr>
        <p:pic>
          <p:nvPicPr>
            <p:cNvPr id="15" name="Picture 2" descr="ACE influences the activity of both the renin-angiotensin and kallikrein-kininogen systems. Since AI"/>
            <p:cNvPicPr>
              <a:picLocks noChangeAspect="1" noChangeArrowheads="1"/>
            </p:cNvPicPr>
            <p:nvPr/>
          </p:nvPicPr>
          <p:blipFill>
            <a:blip r:embed="rId2" cstate="print"/>
            <a:srcRect l="2703" t="12020" r="901" b="12251"/>
            <a:stretch>
              <a:fillRect/>
            </a:stretch>
          </p:blipFill>
          <p:spPr bwMode="auto">
            <a:xfrm>
              <a:off x="228600" y="762000"/>
              <a:ext cx="8153400" cy="48006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886200" y="38100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52600" y="38264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3311324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3810000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iamond 7"/>
          <p:cNvSpPr/>
          <p:nvPr/>
        </p:nvSpPr>
        <p:spPr>
          <a:xfrm>
            <a:off x="5105400" y="5334000"/>
            <a:ext cx="990600" cy="609600"/>
          </a:xfrm>
          <a:prstGeom prst="diamond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1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495800" y="4724400"/>
            <a:ext cx="1066800" cy="609600"/>
          </a:xfrm>
          <a:prstGeom prst="diamond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4054" y="1563469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4248" y="5410200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2438400"/>
            <a:ext cx="838200" cy="769441"/>
            <a:chOff x="3352800" y="246925"/>
            <a:chExt cx="838200" cy="769441"/>
          </a:xfrm>
        </p:grpSpPr>
        <p:sp>
          <p:nvSpPr>
            <p:cNvPr id="23" name="Rectangle 22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246925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10200" y="2484700"/>
            <a:ext cx="838200" cy="769441"/>
            <a:chOff x="4495800" y="381000"/>
            <a:chExt cx="838200" cy="769441"/>
          </a:xfrm>
        </p:grpSpPr>
        <p:sp>
          <p:nvSpPr>
            <p:cNvPr id="24" name="Rectangle 23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4876800"/>
            <a:ext cx="838200" cy="769441"/>
            <a:chOff x="4495800" y="381000"/>
            <a:chExt cx="838200" cy="769441"/>
          </a:xfrm>
        </p:grpSpPr>
        <p:sp>
          <p:nvSpPr>
            <p:cNvPr id="28" name="Rectangle 27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8200" y="4259759"/>
            <a:ext cx="838200" cy="769441"/>
            <a:chOff x="3352800" y="304800"/>
            <a:chExt cx="838200" cy="769441"/>
          </a:xfrm>
        </p:grpSpPr>
        <p:sp>
          <p:nvSpPr>
            <p:cNvPr id="31" name="Rectangle 30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048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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6324600" y="3276600"/>
            <a:ext cx="15240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257800" y="3657600"/>
            <a:ext cx="1143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400" y="5334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+ decrease degradation of </a:t>
            </a:r>
            <a:r>
              <a:rPr lang="en-US" sz="2200" b="1" dirty="0" err="1" smtClean="0"/>
              <a:t>bradykinin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59977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that is causing vasoconstriction</a:t>
            </a:r>
          </a:p>
          <a:p>
            <a:pPr>
              <a:lnSpc>
                <a:spcPts val="2400"/>
              </a:lnSpc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 on non-blocked AT2 on endothelial cells causing vasodilatation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069E-8 L 0.1375 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67345E-6 L -0.14166 -2.67345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4" grpId="0" animBg="1"/>
      <p:bldP spid="42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24200"/>
            <a:ext cx="2418516" cy="1994215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777741" y="238235"/>
            <a:ext cx="2116475" cy="180523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87" y="762000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lin Sans FB Demi" pitchFamily="34" charset="0"/>
              </a:rPr>
              <a:t>Chemically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000" dirty="0" smtClean="0">
                <a:latin typeface="Berlin Sans FB Demi" pitchFamily="34" charset="0"/>
              </a:rPr>
              <a:t>they are classified into</a:t>
            </a: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8613" y="3976667"/>
            <a:ext cx="1728787" cy="10525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MONOAMINES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Histamine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Serotonin …etc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86200" y="2590800"/>
            <a:ext cx="1891332" cy="3505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PEPTIDES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Contractants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Angiotensin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Endothelin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NPY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Vasopressin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Relaxants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Kinines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ANP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Tachykinins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[SP]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VIP ….etc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39500" y="1752600"/>
            <a:ext cx="2057400" cy="14507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EICOSANOIDS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Prostaglandins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Arial Narrow" pitchFamily="34" charset="0"/>
                <a:ea typeface="Arial" pitchFamily="34" charset="0"/>
                <a:cs typeface="Arial" pitchFamily="34" charset="0"/>
              </a:rPr>
              <a:t>Prostacyclines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Thromboxane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A</a:t>
            </a:r>
            <a:r>
              <a:rPr kumimoji="0" lang="en-US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2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Leukotrienes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…</a:t>
            </a:r>
            <a:r>
              <a:rPr lang="en-US" sz="2000" b="1" dirty="0" smtClean="0">
                <a:latin typeface="Arial Narrow" pitchFamily="34" charset="0"/>
                <a:ea typeface="Arial" pitchFamily="34" charset="0"/>
                <a:cs typeface="Arial" pitchFamily="34" charset="0"/>
              </a:rPr>
              <a:t>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09800" y="3505200"/>
            <a:ext cx="1447800" cy="914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PURINES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ATP / ADP</a:t>
            </a:r>
          </a:p>
          <a:p>
            <a:pPr marL="0" marR="0" lvl="0" indent="0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Adenosine</a:t>
            </a:r>
            <a:endParaRPr kumimoji="0" lang="en-US" sz="2000" b="1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352800" y="1905000"/>
            <a:ext cx="609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NO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19800" y="1828800"/>
            <a:ext cx="1905000" cy="15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OTHERS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Cytokines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Chemokine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Growth Factors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….etc.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3598520" y="1387475"/>
            <a:ext cx="0" cy="5175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656707" y="1385447"/>
            <a:ext cx="0" cy="35655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81000" y="1376446"/>
            <a:ext cx="0" cy="2585954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770225" y="1371600"/>
            <a:ext cx="0" cy="35586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932413" y="1399294"/>
            <a:ext cx="0" cy="210590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381000" y="1371600"/>
            <a:ext cx="638270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724400" y="1387474"/>
            <a:ext cx="0" cy="12033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3500" y="1310825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962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100" y="1600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895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4648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1284" y="304800"/>
            <a:ext cx="1504116" cy="1240236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233576" y="52083"/>
            <a:ext cx="1376384" cy="1173975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819090"/>
            <a:ext cx="2137124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General Features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50" y="1295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Act mostly 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</a:rPr>
              <a:t>SMOOTH MUSCLES </a:t>
            </a:r>
            <a:r>
              <a:rPr lang="en-US" sz="2200" b="1" dirty="0" smtClean="0">
                <a:latin typeface="Arial Narrow" pitchFamily="34" charset="0"/>
              </a:rPr>
              <a:t>(</a:t>
            </a:r>
            <a:r>
              <a:rPr lang="en-US" sz="2200" b="1" dirty="0" smtClean="0">
                <a:latin typeface="Arial Narrow" pitchFamily="34" charset="0"/>
              </a:rPr>
              <a:t>SMC) [vascular (VSMC) or non vascular (NVSMC)]</a:t>
            </a:r>
          </a:p>
          <a:p>
            <a:r>
              <a:rPr lang="en-US" sz="2200" b="1" dirty="0" smtClean="0">
                <a:latin typeface="Arial Narrow" pitchFamily="34" charset="0"/>
              </a:rPr>
              <a:t>    nerve endings [&gt; </a:t>
            </a:r>
            <a:r>
              <a:rPr lang="en-US" sz="2200" b="1" dirty="0" err="1" smtClean="0">
                <a:latin typeface="Arial Narrow" pitchFamily="34" charset="0"/>
              </a:rPr>
              <a:t>nonadrenergic</a:t>
            </a:r>
            <a:r>
              <a:rPr lang="en-US" sz="2200" b="1" dirty="0" smtClean="0">
                <a:latin typeface="Arial Narrow" pitchFamily="34" charset="0"/>
              </a:rPr>
              <a:t> non-cholinergic </a:t>
            </a: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</a:rPr>
              <a:t>(NANC) co-transmission] 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heart + exocrine glands + CNS …etc</a:t>
            </a:r>
          </a:p>
        </p:txBody>
      </p:sp>
      <p:pic>
        <p:nvPicPr>
          <p:cNvPr id="21" name="Picture 2" descr="http://www.lionden.com/thumbnails/slides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23" t="19704" r="11984" b="27094"/>
          <a:stretch>
            <a:fillRect/>
          </a:stretch>
        </p:blipFill>
        <p:spPr bwMode="auto">
          <a:xfrm>
            <a:off x="7086600" y="2362200"/>
            <a:ext cx="1905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650" y="2743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Exist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b="1" u="sng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Preformed &amp; stored in tissues &amp; released  by a stimulus </a:t>
            </a:r>
          </a:p>
          <a:p>
            <a:pPr lvl="1"/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000" b="1" i="1" dirty="0" smtClean="0">
                <a:latin typeface="Arial Narrow" pitchFamily="34" charset="0"/>
              </a:rPr>
              <a:t>Monoamines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(histamine), </a:t>
            </a:r>
            <a:r>
              <a:rPr lang="en-US" sz="2000" b="1" i="1" dirty="0" smtClean="0">
                <a:latin typeface="Arial Narrow" pitchFamily="34" charset="0"/>
              </a:rPr>
              <a:t>most peptides 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  <a:endParaRPr lang="en-US" sz="2000" b="1" i="1" u="sng" dirty="0" smtClean="0">
              <a:solidFill>
                <a:srgbClr val="6600FF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     Formed de novo in response to a stimulus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</a:t>
            </a:r>
            <a:r>
              <a:rPr lang="en-US" sz="2000" i="1" dirty="0" smtClean="0">
                <a:latin typeface="Arial Narrow" pitchFamily="34" charset="0"/>
              </a:rPr>
              <a:t>[</a:t>
            </a:r>
            <a:r>
              <a:rPr lang="en-US" sz="2000" b="1" i="1" dirty="0" smtClean="0">
                <a:solidFill>
                  <a:srgbClr val="6600FF"/>
                </a:solidFill>
              </a:rPr>
              <a:t>NO, </a:t>
            </a:r>
            <a:r>
              <a:rPr lang="en-US" sz="2000" b="1" i="1" dirty="0" err="1" smtClean="0">
                <a:solidFill>
                  <a:srgbClr val="6600FF"/>
                </a:solidFill>
              </a:rPr>
              <a:t>eicosanoids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some peptides, cytokines</a:t>
            </a:r>
            <a:r>
              <a:rPr lang="en-US" sz="2000" i="1" dirty="0" smtClean="0"/>
              <a:t>]</a:t>
            </a:r>
            <a:r>
              <a:rPr lang="en-US" sz="2000" i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0" y="4572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Their presence is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Constitutive: </a:t>
            </a:r>
            <a:r>
              <a:rPr lang="en-US" sz="2200" b="1" dirty="0" smtClean="0">
                <a:latin typeface="Arial Narrow" pitchFamily="34" charset="0"/>
              </a:rPr>
              <a:t>present all times, to share in normal basic functional  regulation within the cells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eNOS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  <a:endParaRPr lang="en-US" sz="2200" b="1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Inducible: </a:t>
            </a:r>
            <a:r>
              <a:rPr lang="en-US" sz="2200" b="1" dirty="0" smtClean="0">
                <a:latin typeface="Arial Narrow" pitchFamily="34" charset="0"/>
              </a:rPr>
              <a:t>only present upon demand i.e. gets expressed [gene transcription, mRNA formation and ribosomal translation into protein]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II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hometestingblog.testcountry.com/wp-content/uploads/2009/09/inflammation_cells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3829736"/>
            <a:ext cx="2857500" cy="2286001"/>
          </a:xfrm>
          <a:prstGeom prst="ellipse">
            <a:avLst/>
          </a:prstGeom>
          <a:noFill/>
        </p:spPr>
      </p:pic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04800"/>
            <a:ext cx="1939047" cy="1598863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76200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1007727"/>
            <a:ext cx="8915400" cy="135447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On</a:t>
            </a:r>
          </a:p>
          <a:p>
            <a:pPr>
              <a:lnSpc>
                <a:spcPts val="4900"/>
              </a:lnSpc>
            </a:pP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667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400" b="1" dirty="0" smtClean="0"/>
              <a:t> Nitric Oxide</a:t>
            </a:r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Angiotensin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Bradykinin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Eicosanoids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Histamines</a:t>
            </a:r>
            <a:endParaRPr lang="en-US" sz="2400" b="1" dirty="0"/>
          </a:p>
        </p:txBody>
      </p:sp>
      <p:pic>
        <p:nvPicPr>
          <p:cNvPr id="4915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7" cstate="print"/>
          <a:srcRect t="10631"/>
          <a:stretch>
            <a:fillRect/>
          </a:stretch>
        </p:blipFill>
        <p:spPr bwMode="auto">
          <a:xfrm>
            <a:off x="4191000" y="3048000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Picture 2" descr="C:\Users\Administrator\Pictures\hhh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775" y="3677336"/>
            <a:ext cx="1683429" cy="2514600"/>
          </a:xfrm>
          <a:prstGeom prst="rect">
            <a:avLst/>
          </a:prstGeom>
          <a:noFill/>
        </p:spPr>
      </p:pic>
      <p:sp>
        <p:nvSpPr>
          <p:cNvPr id="18" name="Right Brace 17"/>
          <p:cNvSpPr/>
          <p:nvPr/>
        </p:nvSpPr>
        <p:spPr>
          <a:xfrm>
            <a:off x="4098400" y="2678575"/>
            <a:ext cx="228600" cy="6858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2286000" y="3810000"/>
            <a:ext cx="228600" cy="6858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2895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I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II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/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 </a:t>
            </a:r>
            <a:r>
              <a:rPr lang="en-US" sz="20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55626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29000" y="51054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66565" grpId="0" animBg="1"/>
      <p:bldP spid="21" grpId="0" animBg="1"/>
      <p:bldP spid="2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-762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6" descr="http://medicalmyths.files.wordpress.com/2008/07/noendoschemat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FF0"/>
              </a:clrFrom>
              <a:clrTo>
                <a:srgbClr val="F3EFF0">
                  <a:alpha val="0"/>
                </a:srgbClr>
              </a:clrTo>
            </a:clrChange>
            <a:lum bright="-10000" contrast="40000"/>
          </a:blip>
          <a:srcRect l="5177" t="3252" r="5524" b="5438"/>
          <a:stretch>
            <a:fillRect/>
          </a:stretch>
        </p:blipFill>
        <p:spPr bwMode="auto">
          <a:xfrm>
            <a:off x="228600" y="145197"/>
            <a:ext cx="7391400" cy="533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400800" y="38789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43600" y="2213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57600" y="-7203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29400" y="2126397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668010"/>
            <a:ext cx="891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D60093"/>
                </a:solidFill>
                <a:latin typeface="Berlin Sans FB Demi" pitchFamily="34" charset="0"/>
                <a:ea typeface="Times New Roman"/>
              </a:rPr>
              <a:t>Role of NO in blood vessels 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ea typeface="Times New Roman"/>
              </a:rPr>
              <a:t>Relaxation of VSMC (Vasodilatation) + </a:t>
            </a:r>
            <a:r>
              <a:rPr lang="en-US" sz="2400" b="1" dirty="0" err="1" smtClean="0">
                <a:ea typeface="Times New Roman"/>
              </a:rPr>
              <a:t>Cytoprotection</a:t>
            </a:r>
            <a:r>
              <a:rPr lang="en-US" sz="2400" b="1" dirty="0" smtClean="0">
                <a:ea typeface="Times New Roman"/>
              </a:rPr>
              <a:t> on ECs</a:t>
            </a:r>
            <a:endParaRPr lang="en-US" sz="2400" b="1" dirty="0">
              <a:ea typeface="Times New Roman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4876800" y="2625072"/>
            <a:ext cx="457200" cy="4572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007 C -0.00208 -0.03909 -0.00364 -0.04834 0.00226 -0.05782 C 0.00816 -0.0673 0.02101 -0.08048 0.03594 -0.08673 C 0.05105 -0.09297 0.07205 -0.09575 0.09271 -0.09482 C 0.11337 -0.0939 0.14514 -0.0939 0.16025 -0.08095 C 0.17535 -0.06823 0.17952 -0.02799 0.18334 -0.01712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8289</TotalTime>
  <Words>944</Words>
  <Application>Microsoft Office PowerPoint</Application>
  <PresentationFormat>On-screen Show (4:3)</PresentationFormat>
  <Paragraphs>292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404</cp:revision>
  <dcterms:created xsi:type="dcterms:W3CDTF">2011-03-05T17:05:47Z</dcterms:created>
  <dcterms:modified xsi:type="dcterms:W3CDTF">2014-11-02T08:53:05Z</dcterms:modified>
</cp:coreProperties>
</file>