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1" r:id="rId2"/>
    <p:sldId id="256" r:id="rId3"/>
    <p:sldId id="388" r:id="rId4"/>
    <p:sldId id="314" r:id="rId5"/>
    <p:sldId id="318" r:id="rId6"/>
    <p:sldId id="315" r:id="rId7"/>
    <p:sldId id="262" r:id="rId8"/>
    <p:sldId id="265" r:id="rId9"/>
    <p:sldId id="266" r:id="rId10"/>
    <p:sldId id="305" r:id="rId11"/>
    <p:sldId id="306" r:id="rId12"/>
    <p:sldId id="375" r:id="rId13"/>
    <p:sldId id="379" r:id="rId14"/>
    <p:sldId id="380" r:id="rId15"/>
    <p:sldId id="38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CC"/>
    <a:srgbClr val="FF00FF"/>
    <a:srgbClr val="0000FF"/>
    <a:srgbClr val="33CCCC"/>
    <a:srgbClr val="A1E9E7"/>
    <a:srgbClr val="0000CC"/>
    <a:srgbClr val="FFCCFF"/>
    <a:srgbClr val="FF6600"/>
    <a:srgbClr val="CCFFFF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63" d="100"/>
          <a:sy n="63" d="100"/>
        </p:scale>
        <p:origin x="-137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C3EA043-7FE3-47D5-A512-E13B2753FD1D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B3A181C-82A3-482C-BC53-F8B0921D7EE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95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D36E11-8749-4FA0-899C-5915B0B7891D}" type="slidenum">
              <a:rPr lang="ar-SA" smtClean="0">
                <a:cs typeface="Arial" pitchFamily="34" charset="0"/>
              </a:rPr>
              <a:pPr/>
              <a:t>2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3F09F1-4CCB-47C7-8C2C-0AADEDFD1257}" type="slidenum">
              <a:rPr lang="ar-SA" smtClean="0">
                <a:cs typeface="Arial" pitchFamily="34" charset="0"/>
              </a:rPr>
              <a:pPr/>
              <a:t>7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A609898-B78A-49DC-8FDE-27E81576EFB2}" type="slidenum">
              <a:rPr lang="ar-SA" smtClean="0">
                <a:cs typeface="Arial" pitchFamily="34" charset="0"/>
              </a:rPr>
              <a:pPr/>
              <a:t>9</a:t>
            </a:fld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72637E8-C721-47F3-9631-DC9F21D00E1D}" type="slidenum">
              <a:rPr lang="ar-SA" sz="1200">
                <a:latin typeface="Calibri" pitchFamily="34" charset="0"/>
              </a:rPr>
              <a:pPr algn="r"/>
              <a:t>10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27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339897-BEBB-47D1-B92D-268CB422A913}" type="slidenum">
              <a:rPr lang="ar-SA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0FF83-58C2-4A67-ABF5-0907C7BE0FB2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8E63A-8FC9-4CA9-8626-08D18DA3A7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6629-0C78-4509-A659-D621FFF0DDCA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EB3C9-A463-4F50-9ABB-EBC1181215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99A2E-F20D-455B-91CC-527E5FAA4BA4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386CA-40D7-4C98-9B53-A29236C95A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04464A-2121-41B9-8A03-4D2005C66136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7CEAA-ED53-414F-A6F6-62C5E0F9BF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B7B52-318C-4E66-BC72-7B1B8AE8DFE9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97B7E-5592-4BB8-BA10-38AB41D2FC9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6FA8-542A-4D71-8256-A46AFFBE5673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A8E3B-8438-4E29-A329-1F680F4915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509F1-0EAD-4330-AAA9-BC8A684E8955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8399-4919-4690-8DCC-420244D9229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66E25-129D-48A9-AF27-2085C754CEA0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95A9-FB19-42E9-B167-06DBC70156A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1852D-C0F7-4F71-8B2D-78B8F54F567D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D1AF71-8CDB-400B-A1CC-0D58CF9862D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F1F9D-3517-4FB9-BEA0-2E6F234610E0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159E1-16B4-46A7-A781-B0F949EC036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0D447-F0D4-4BB2-9948-9F36EB7CC8F2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10777-B0AF-4BA7-A7AB-B5621A9B91A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07DCE3-9647-46D3-9F7E-364B9851798C}" type="datetimeFigureOut">
              <a:rPr lang="en-US"/>
              <a:pPr>
                <a:defRPr/>
              </a:pPr>
              <a:t>10/23/2014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114D95B1-4587-42FE-973A-7DF9C04D5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2261" y="4511554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  <p:pic>
        <p:nvPicPr>
          <p:cNvPr id="5" name="Picture 7" descr="prescription_drugs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28601" y="228600"/>
            <a:ext cx="2187172" cy="3276600"/>
          </a:xfrm>
          <a:prstGeom prst="rect">
            <a:avLst/>
          </a:prstGeom>
          <a:noFill/>
        </p:spPr>
      </p:pic>
      <p:pic>
        <p:nvPicPr>
          <p:cNvPr id="143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1716088"/>
            <a:ext cx="3200400" cy="308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743200" y="1676400"/>
            <a:ext cx="6224781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Arial" charset="0"/>
                <a:cs typeface="Arial" charset="0"/>
              </a:rPr>
              <a:t>PHARMACOLOGY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700" name="Rectangle 14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endParaRPr lang="en-US" sz="2400" b="1">
              <a:latin typeface="Arial Narrow" pitchFamily="34" charset="0"/>
            </a:endParaRPr>
          </a:p>
        </p:txBody>
      </p:sp>
      <p:sp>
        <p:nvSpPr>
          <p:cNvPr id="29701" name="TextBox 1"/>
          <p:cNvSpPr txBox="1">
            <a:spLocks noChangeArrowheads="1"/>
          </p:cNvSpPr>
          <p:nvPr/>
        </p:nvSpPr>
        <p:spPr bwMode="auto">
          <a:xfrm>
            <a:off x="914400" y="381000"/>
            <a:ext cx="8229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tendency of a drug to bind to the receptors</a:t>
            </a:r>
            <a:r>
              <a:rPr lang="en-US"/>
              <a:t> is governed by its </a:t>
            </a:r>
            <a:r>
              <a:rPr lang="en-US" sz="2200" b="1" i="1">
                <a:solidFill>
                  <a:srgbClr val="0060A2"/>
                </a:solidFill>
              </a:rPr>
              <a:t>affinity. </a:t>
            </a:r>
            <a:endParaRPr lang="en-US" sz="2200" b="1">
              <a:solidFill>
                <a:srgbClr val="0060A2"/>
              </a:solidFill>
            </a:endParaRPr>
          </a:p>
        </p:txBody>
      </p:sp>
      <p:sp>
        <p:nvSpPr>
          <p:cNvPr id="31750" name="TextBox 52"/>
          <p:cNvSpPr txBox="1">
            <a:spLocks noChangeArrowheads="1"/>
          </p:cNvSpPr>
          <p:nvPr/>
        </p:nvSpPr>
        <p:spPr bwMode="auto">
          <a:xfrm>
            <a:off x="2286000" y="3276600"/>
            <a:ext cx="701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onstantia" pitchFamily="18" charset="0"/>
              </a:rPr>
              <a:t>Is that inherent property </a:t>
            </a:r>
            <a:r>
              <a:rPr lang="en-US" sz="2200" b="1" i="1">
                <a:latin typeface="Constantia" pitchFamily="18" charset="0"/>
              </a:rPr>
              <a:t>intrinsic</a:t>
            </a:r>
            <a:r>
              <a:rPr lang="en-US" sz="2200" b="1">
                <a:latin typeface="Constantia" pitchFamily="18" charset="0"/>
              </a:rPr>
              <a:t> to the agonist that determines how "good" an agonist is. </a:t>
            </a: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52400" y="2743200"/>
            <a:ext cx="1371600" cy="461962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76200" y="5638800"/>
            <a:ext cx="1981200" cy="461962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31753" name="TextBox 1"/>
          <p:cNvSpPr txBox="1">
            <a:spLocks noChangeArrowheads="1"/>
          </p:cNvSpPr>
          <p:nvPr/>
        </p:nvSpPr>
        <p:spPr bwMode="auto">
          <a:xfrm>
            <a:off x="1600200" y="2778125"/>
            <a:ext cx="66294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A drug that possesses both affinity and efficacy</a:t>
            </a:r>
            <a:endParaRPr lang="en-US" sz="2200" dirty="0"/>
          </a:p>
        </p:txBody>
      </p:sp>
      <p:sp>
        <p:nvSpPr>
          <p:cNvPr id="31754" name="TextBox 1"/>
          <p:cNvSpPr txBox="1">
            <a:spLocks noChangeArrowheads="1"/>
          </p:cNvSpPr>
          <p:nvPr/>
        </p:nvSpPr>
        <p:spPr bwMode="auto">
          <a:xfrm>
            <a:off x="1981200" y="5653087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A drug that possesses an affinity but no efficacy</a:t>
            </a:r>
            <a:endParaRPr lang="en-US" sz="2400" dirty="0"/>
          </a:p>
        </p:txBody>
      </p:sp>
      <p:sp>
        <p:nvSpPr>
          <p:cNvPr id="31755" name="TextBox 21"/>
          <p:cNvSpPr txBox="1">
            <a:spLocks noChangeArrowheads="1"/>
          </p:cNvSpPr>
          <p:nvPr/>
        </p:nvSpPr>
        <p:spPr bwMode="auto">
          <a:xfrm>
            <a:off x="2819400" y="4419600"/>
            <a:ext cx="28194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high intrinsic efficacy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800" b="1">
                <a:solidFill>
                  <a:srgbClr val="00E600"/>
                </a:solidFill>
                <a:latin typeface="Arial Narrow" pitchFamily="34" charset="0"/>
              </a:rPr>
              <a:t>a</a:t>
            </a: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 full agonist </a:t>
            </a:r>
          </a:p>
        </p:txBody>
      </p:sp>
      <p:sp>
        <p:nvSpPr>
          <p:cNvPr id="31756" name="TextBox 22"/>
          <p:cNvSpPr txBox="1">
            <a:spLocks noChangeArrowheads="1"/>
          </p:cNvSpPr>
          <p:nvPr/>
        </p:nvSpPr>
        <p:spPr bwMode="auto">
          <a:xfrm>
            <a:off x="5867400" y="44196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latin typeface="Arial Narrow" pitchFamily="34" charset="0"/>
              </a:rPr>
              <a:t>low intrinsic efficacy </a:t>
            </a:r>
            <a:r>
              <a:rPr lang="en-US" sz="2400" b="1">
                <a:latin typeface="Calibri" pitchFamily="34" charset="0"/>
              </a:rPr>
              <a:t>↓ </a:t>
            </a:r>
          </a:p>
          <a:p>
            <a:pPr algn="ctr">
              <a:lnSpc>
                <a:spcPts val="2400"/>
              </a:lnSpc>
            </a:pPr>
            <a:r>
              <a:rPr lang="en-US" sz="2400" b="1">
                <a:solidFill>
                  <a:srgbClr val="00E600"/>
                </a:solidFill>
                <a:latin typeface="Arial Narrow" pitchFamily="34" charset="0"/>
              </a:rPr>
              <a:t>a partial agonist. 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76200" y="213460"/>
            <a:ext cx="1676400" cy="1615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710" name="TextBox 2"/>
          <p:cNvSpPr txBox="1">
            <a:spLocks noChangeArrowheads="1"/>
          </p:cNvSpPr>
          <p:nvPr/>
        </p:nvSpPr>
        <p:spPr bwMode="auto">
          <a:xfrm>
            <a:off x="228600" y="1676400"/>
            <a:ext cx="891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</a:t>
            </a:r>
            <a:r>
              <a:rPr lang="en-US" b="1"/>
              <a:t>ability for it, once bound, to activate the receptor is</a:t>
            </a:r>
            <a:r>
              <a:rPr lang="en-US"/>
              <a:t> denoted by its </a:t>
            </a:r>
            <a:r>
              <a:rPr lang="en-US" sz="2200" b="1" i="1">
                <a:solidFill>
                  <a:srgbClr val="0060A2"/>
                </a:solidFill>
              </a:rPr>
              <a:t>efficacy.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762000"/>
            <a:ext cx="4648200" cy="457200"/>
            <a:chOff x="1676400" y="762000"/>
            <a:chExt cx="4648200" cy="457200"/>
          </a:xfrm>
        </p:grpSpPr>
        <p:sp>
          <p:nvSpPr>
            <p:cNvPr id="29720" name="TextBox 30"/>
            <p:cNvSpPr txBox="1">
              <a:spLocks noChangeArrowheads="1"/>
            </p:cNvSpPr>
            <p:nvPr/>
          </p:nvSpPr>
          <p:spPr bwMode="auto">
            <a:xfrm>
              <a:off x="2590800" y="7620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AFFINITY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676400" y="762000"/>
              <a:ext cx="46482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990600" y="2057400"/>
            <a:ext cx="5257800" cy="457200"/>
            <a:chOff x="990600" y="2057400"/>
            <a:chExt cx="5257800" cy="457200"/>
          </a:xfrm>
        </p:grpSpPr>
        <p:sp>
          <p:nvSpPr>
            <p:cNvPr id="29718" name="TextBox 30"/>
            <p:cNvSpPr txBox="1">
              <a:spLocks noChangeArrowheads="1"/>
            </p:cNvSpPr>
            <p:nvPr/>
          </p:nvSpPr>
          <p:spPr bwMode="auto">
            <a:xfrm>
              <a:off x="2590800" y="2057400"/>
              <a:ext cx="1905000" cy="4572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400" b="1">
                  <a:solidFill>
                    <a:srgbClr val="2CB5B2"/>
                  </a:solidFill>
                  <a:latin typeface="Constantia" pitchFamily="18" charset="0"/>
                </a:rPr>
                <a:t>EFFICACY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990600" y="2057400"/>
              <a:ext cx="5257800" cy="158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7772400" y="3165475"/>
            <a:ext cx="762000" cy="228600"/>
            <a:chOff x="7467600" y="3505200"/>
            <a:chExt cx="762000" cy="229394"/>
          </a:xfrm>
        </p:grpSpPr>
        <p:cxnSp>
          <p:nvCxnSpPr>
            <p:cNvPr id="25" name="Straight Arrow Connector 24"/>
            <p:cNvCxnSpPr/>
            <p:nvPr/>
          </p:nvCxnSpPr>
          <p:spPr>
            <a:xfrm rot="5400000">
              <a:off x="7733904" y="3618309"/>
              <a:ext cx="229394" cy="3175"/>
            </a:xfrm>
            <a:prstGeom prst="straightConnector1">
              <a:avLst/>
            </a:prstGeom>
            <a:ln w="38100">
              <a:solidFill>
                <a:srgbClr val="00E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7467600" y="3505200"/>
              <a:ext cx="762000" cy="1593"/>
            </a:xfrm>
            <a:prstGeom prst="line">
              <a:avLst/>
            </a:prstGeom>
            <a:ln w="38100">
              <a:solidFill>
                <a:srgbClr val="00E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/>
          <p:cNvCxnSpPr/>
          <p:nvPr/>
        </p:nvCxnSpPr>
        <p:spPr>
          <a:xfrm>
            <a:off x="5638800" y="39624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4876800" y="3962400"/>
            <a:ext cx="685800" cy="381000"/>
          </a:xfrm>
          <a:prstGeom prst="straightConnector1">
            <a:avLst/>
          </a:prstGeom>
          <a:ln w="38100">
            <a:solidFill>
              <a:srgbClr val="00E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7590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3000" y="609600"/>
            <a:ext cx="230981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81000" y="5029200"/>
            <a:ext cx="61722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latin typeface="Arial Narrow" pitchFamily="34" charset="0"/>
              </a:rPr>
              <a:t>Has Agonistic-Antagonistic Potentials</a:t>
            </a:r>
            <a:endParaRPr lang="en-US" sz="2200" b="1" dirty="0">
              <a:latin typeface="Arial Narrow" pitchFamily="34" charset="0"/>
            </a:endParaRPr>
          </a:p>
        </p:txBody>
      </p:sp>
      <p:pic>
        <p:nvPicPr>
          <p:cNvPr id="67592" name="Picture 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600075"/>
            <a:ext cx="2762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3" name="Line 19"/>
          <p:cNvSpPr>
            <a:spLocks noChangeShapeType="1"/>
          </p:cNvSpPr>
          <p:nvPr/>
        </p:nvSpPr>
        <p:spPr bwMode="auto">
          <a:xfrm>
            <a:off x="1357313" y="914400"/>
            <a:ext cx="152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152400" y="5638800"/>
            <a:ext cx="4800600" cy="105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sx="80000" sy="8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200" b="1" dirty="0" err="1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Pindolol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,</a:t>
            </a:r>
            <a:r>
              <a:rPr lang="en-US" sz="2200" dirty="0">
                <a:latin typeface="Arial Narrow" pitchFamily="34" charset="0"/>
              </a:rPr>
              <a:t> </a:t>
            </a:r>
            <a:r>
              <a:rPr lang="en-US" sz="2200" dirty="0" smtClean="0">
                <a:latin typeface="Arial Narrow" pitchFamily="34" charset="0"/>
              </a:rPr>
              <a:t>is </a:t>
            </a:r>
            <a:r>
              <a:rPr lang="en-US" sz="2200" dirty="0">
                <a:latin typeface="Arial Narrow" pitchFamily="34" charset="0"/>
              </a:rPr>
              <a:t>a </a:t>
            </a:r>
            <a:r>
              <a:rPr lang="en-US" sz="2200" b="1" dirty="0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partial agonist</a:t>
            </a:r>
            <a:r>
              <a:rPr lang="en-US" sz="2200" dirty="0">
                <a:latin typeface="Arial Narrow" pitchFamily="34" charset="0"/>
              </a:rPr>
              <a:t>, produces less decrease in heart rate than pure antagonists such as </a:t>
            </a:r>
            <a:r>
              <a:rPr lang="en-US" sz="2200" dirty="0" err="1">
                <a:latin typeface="Arial Narrow" pitchFamily="34" charset="0"/>
              </a:rPr>
              <a:t>propranolol</a:t>
            </a:r>
            <a:r>
              <a:rPr lang="en-US" sz="2200" dirty="0">
                <a:latin typeface="Arial Narrow" pitchFamily="34" charset="0"/>
              </a:rPr>
              <a:t>. </a:t>
            </a:r>
          </a:p>
        </p:txBody>
      </p:sp>
      <p:sp>
        <p:nvSpPr>
          <p:cNvPr id="67595" name="TextBox 21"/>
          <p:cNvSpPr txBox="1">
            <a:spLocks noChangeArrowheads="1"/>
          </p:cNvSpPr>
          <p:nvPr/>
        </p:nvSpPr>
        <p:spPr bwMode="auto">
          <a:xfrm>
            <a:off x="-381000" y="2971800"/>
            <a:ext cx="28194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ts val="2400"/>
              </a:lnSpc>
            </a:pPr>
            <a:r>
              <a:rPr lang="en-US" sz="2200" b="1" spc="-150" dirty="0">
                <a:latin typeface="Arial Narrow" pitchFamily="34" charset="0"/>
              </a:rPr>
              <a:t>High intrinsic efficacy</a:t>
            </a:r>
          </a:p>
          <a:p>
            <a:pPr algn="r">
              <a:lnSpc>
                <a:spcPts val="2400"/>
              </a:lnSpc>
            </a:pPr>
            <a:r>
              <a:rPr lang="en-US" sz="2200" b="1" dirty="0">
                <a:latin typeface="Calibri" pitchFamily="34" charset="0"/>
              </a:rPr>
              <a:t>↓</a:t>
            </a:r>
          </a:p>
          <a:p>
            <a:pPr algn="r"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Max response </a:t>
            </a:r>
          </a:p>
        </p:txBody>
      </p:sp>
      <p:sp>
        <p:nvSpPr>
          <p:cNvPr id="67596" name="TextBox 22"/>
          <p:cNvSpPr txBox="1">
            <a:spLocks noChangeArrowheads="1"/>
          </p:cNvSpPr>
          <p:nvPr/>
        </p:nvSpPr>
        <p:spPr bwMode="auto">
          <a:xfrm>
            <a:off x="2743200" y="2997200"/>
            <a:ext cx="228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spc="-150" dirty="0">
                <a:latin typeface="Arial Narrow" pitchFamily="34" charset="0"/>
              </a:rPr>
              <a:t>L</a:t>
            </a:r>
            <a:r>
              <a:rPr lang="en-US" sz="2200" b="1" spc="-150" dirty="0" smtClean="0">
                <a:latin typeface="Arial Narrow" pitchFamily="34" charset="0"/>
              </a:rPr>
              <a:t>ow </a:t>
            </a:r>
            <a:r>
              <a:rPr lang="en-US" sz="2200" b="1" spc="-150" dirty="0">
                <a:latin typeface="Arial Narrow" pitchFamily="34" charset="0"/>
              </a:rPr>
              <a:t>intrinsic efficacy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Calibri" pitchFamily="34" charset="0"/>
              </a:rPr>
              <a:t>↓ </a:t>
            </a:r>
          </a:p>
          <a:p>
            <a:pPr>
              <a:lnSpc>
                <a:spcPts val="2400"/>
              </a:lnSpc>
            </a:pP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err="1">
                <a:latin typeface="Arial Narrow" pitchFamily="34" charset="0"/>
              </a:rPr>
              <a:t>Submax</a:t>
            </a:r>
            <a:r>
              <a:rPr lang="en-US" sz="2200" b="1" dirty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response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67597" name="TextBox 16"/>
          <p:cNvSpPr txBox="1">
            <a:spLocks noChangeArrowheads="1"/>
          </p:cNvSpPr>
          <p:nvPr/>
        </p:nvSpPr>
        <p:spPr bwMode="auto">
          <a:xfrm>
            <a:off x="1143000" y="4145583"/>
            <a:ext cx="12192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>
                <a:solidFill>
                  <a:schemeClr val="bg1"/>
                </a:solidFill>
                <a:latin typeface="Arial Narrow" pitchFamily="34" charset="0"/>
              </a:rPr>
              <a:t>A Full Agonist</a:t>
            </a:r>
          </a:p>
        </p:txBody>
      </p:sp>
      <p:sp>
        <p:nvSpPr>
          <p:cNvPr id="67598" name="TextBox 17"/>
          <p:cNvSpPr txBox="1">
            <a:spLocks noChangeArrowheads="1"/>
          </p:cNvSpPr>
          <p:nvPr/>
        </p:nvSpPr>
        <p:spPr bwMode="auto">
          <a:xfrm>
            <a:off x="2971800" y="4145583"/>
            <a:ext cx="1447800" cy="708025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 Partial</a:t>
            </a:r>
          </a:p>
          <a:p>
            <a:pPr algn="ctr">
              <a:lnSpc>
                <a:spcPts val="2400"/>
              </a:lnSpc>
            </a:pPr>
            <a:r>
              <a:rPr lang="en-US" sz="2400" b="1" dirty="0">
                <a:solidFill>
                  <a:schemeClr val="bg1"/>
                </a:solidFill>
                <a:latin typeface="Arial Narrow" pitchFamily="34" charset="0"/>
              </a:rPr>
              <a:t>Agonist</a:t>
            </a:r>
          </a:p>
        </p:txBody>
      </p:sp>
      <p:sp>
        <p:nvSpPr>
          <p:cNvPr id="67599" name="TextBox 19"/>
          <p:cNvSpPr txBox="1">
            <a:spLocks noChangeArrowheads="1"/>
          </p:cNvSpPr>
          <p:nvPr/>
        </p:nvSpPr>
        <p:spPr bwMode="auto">
          <a:xfrm>
            <a:off x="2057400" y="152400"/>
            <a:ext cx="1600200" cy="425450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>
                <a:solidFill>
                  <a:schemeClr val="bg1"/>
                </a:solidFill>
              </a:rPr>
              <a:t>Agonist</a:t>
            </a:r>
          </a:p>
        </p:txBody>
      </p:sp>
      <p:sp>
        <p:nvSpPr>
          <p:cNvPr id="23" name="Down Arrow 22"/>
          <p:cNvSpPr/>
          <p:nvPr/>
        </p:nvSpPr>
        <p:spPr>
          <a:xfrm>
            <a:off x="3581400" y="48768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601" name="TextBox 23"/>
          <p:cNvSpPr txBox="1">
            <a:spLocks noChangeArrowheads="1"/>
          </p:cNvSpPr>
          <p:nvPr/>
        </p:nvSpPr>
        <p:spPr bwMode="auto">
          <a:xfrm>
            <a:off x="152400" y="111125"/>
            <a:ext cx="1295400" cy="4254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600"/>
              </a:lnSpc>
            </a:pPr>
            <a:r>
              <a:rPr lang="en-US" sz="2400" b="1" i="1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17" name="Oval 16"/>
          <p:cNvSpPr/>
          <p:nvPr/>
        </p:nvSpPr>
        <p:spPr>
          <a:xfrm>
            <a:off x="2985052" y="4038600"/>
            <a:ext cx="1447800" cy="914400"/>
          </a:xfrm>
          <a:prstGeom prst="ellipse">
            <a:avLst/>
          </a:prstGeom>
          <a:noFill/>
          <a:ln w="762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029200" y="3352800"/>
            <a:ext cx="4343400" cy="2667000"/>
            <a:chOff x="2667000" y="2057400"/>
            <a:chExt cx="4330700" cy="2714625"/>
          </a:xfrm>
        </p:grpSpPr>
        <p:pic>
          <p:nvPicPr>
            <p:cNvPr id="19" name="Picture 14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67000" y="2286000"/>
              <a:ext cx="4111625" cy="2486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Freeform 20"/>
            <p:cNvSpPr/>
            <p:nvPr/>
          </p:nvSpPr>
          <p:spPr>
            <a:xfrm>
              <a:off x="4174067" y="2607733"/>
              <a:ext cx="1576916" cy="1519767"/>
            </a:xfrm>
            <a:custGeom>
              <a:avLst/>
              <a:gdLst>
                <a:gd name="connsiteX0" fmla="*/ 4233 w 1576916"/>
                <a:gd name="connsiteY0" fmla="*/ 1519767 h 1519767"/>
                <a:gd name="connsiteX1" fmla="*/ 4233 w 1576916"/>
                <a:gd name="connsiteY1" fmla="*/ 1100667 h 1519767"/>
                <a:gd name="connsiteX2" fmla="*/ 29633 w 1576916"/>
                <a:gd name="connsiteY2" fmla="*/ 656167 h 1519767"/>
                <a:gd name="connsiteX3" fmla="*/ 182033 w 1576916"/>
                <a:gd name="connsiteY3" fmla="*/ 313267 h 1519767"/>
                <a:gd name="connsiteX4" fmla="*/ 791633 w 1576916"/>
                <a:gd name="connsiteY4" fmla="*/ 71967 h 1519767"/>
                <a:gd name="connsiteX5" fmla="*/ 1464733 w 1576916"/>
                <a:gd name="connsiteY5" fmla="*/ 8467 h 1519767"/>
                <a:gd name="connsiteX6" fmla="*/ 1464733 w 1576916"/>
                <a:gd name="connsiteY6" fmla="*/ 21167 h 1519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76916" h="1519767">
                  <a:moveTo>
                    <a:pt x="4233" y="1519767"/>
                  </a:moveTo>
                  <a:cubicBezTo>
                    <a:pt x="2116" y="1382183"/>
                    <a:pt x="0" y="1244600"/>
                    <a:pt x="4233" y="1100667"/>
                  </a:cubicBezTo>
                  <a:cubicBezTo>
                    <a:pt x="8466" y="956734"/>
                    <a:pt x="0" y="787400"/>
                    <a:pt x="29633" y="656167"/>
                  </a:cubicBezTo>
                  <a:cubicBezTo>
                    <a:pt x="59266" y="524934"/>
                    <a:pt x="55033" y="410634"/>
                    <a:pt x="182033" y="313267"/>
                  </a:cubicBezTo>
                  <a:cubicBezTo>
                    <a:pt x="309033" y="215900"/>
                    <a:pt x="577850" y="122767"/>
                    <a:pt x="791633" y="71967"/>
                  </a:cubicBezTo>
                  <a:cubicBezTo>
                    <a:pt x="1005416" y="21167"/>
                    <a:pt x="1352550" y="16934"/>
                    <a:pt x="1464733" y="8467"/>
                  </a:cubicBezTo>
                  <a:cubicBezTo>
                    <a:pt x="1576916" y="0"/>
                    <a:pt x="1520824" y="10583"/>
                    <a:pt x="1464733" y="21167"/>
                  </a:cubicBezTo>
                </a:path>
              </a:pathLst>
            </a:custGeom>
            <a:ln w="38100"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02300" y="2057400"/>
              <a:ext cx="12954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 pitchFamily="66" charset="0"/>
                  <a:ea typeface="Batang" pitchFamily="18" charset="-127"/>
                </a:rPr>
                <a:t>Ligand</a:t>
              </a:r>
              <a:endPara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itchFamily="66" charset="0"/>
                <a:ea typeface="Batang" pitchFamily="18" charset="-127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5400000">
              <a:off x="5638800" y="2400300"/>
              <a:ext cx="152400" cy="152400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0"/>
            <a:ext cx="412750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Down Arrow 25"/>
          <p:cNvSpPr/>
          <p:nvPr/>
        </p:nvSpPr>
        <p:spPr>
          <a:xfrm>
            <a:off x="3581400" y="5486400"/>
            <a:ext cx="228600" cy="228600"/>
          </a:xfrm>
          <a:prstGeom prst="downArrow">
            <a:avLst/>
          </a:prstGeom>
          <a:solidFill>
            <a:srgbClr val="00E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sp>
        <p:nvSpPr>
          <p:cNvPr id="32778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Vincristine</a:t>
            </a:r>
            <a:r>
              <a:rPr lang="en-US" sz="2800" b="1" dirty="0" smtClean="0">
                <a:latin typeface="Arial Narrow" pitchFamily="34" charset="0"/>
              </a:rPr>
              <a:t> binds to: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</a:t>
            </a:r>
          </a:p>
          <a:p>
            <a:pPr marL="609600" indent="-609600" algn="l" rtl="0">
              <a:spcBef>
                <a:spcPts val="600"/>
              </a:spcBef>
            </a:pPr>
            <a:r>
              <a:rPr lang="en-US" sz="2800" b="1" dirty="0" smtClean="0">
                <a:latin typeface="Arial Narrow" pitchFamily="34" charset="0"/>
              </a:rPr>
              <a:t>        A</a:t>
            </a:r>
            <a:r>
              <a:rPr lang="en-US" sz="2800" b="1" dirty="0">
                <a:latin typeface="Arial Narrow" pitchFamily="34" charset="0"/>
              </a:rPr>
              <a:t>) </a:t>
            </a:r>
            <a:r>
              <a:rPr lang="en-US" sz="2800" b="1" dirty="0" smtClean="0">
                <a:latin typeface="Arial Narrow" pitchFamily="34" charset="0"/>
              </a:rPr>
              <a:t>a structural protein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B) </a:t>
            </a:r>
            <a:r>
              <a:rPr lang="en-US" sz="2800" b="1" dirty="0" smtClean="0">
                <a:latin typeface="Arial Narrow" pitchFamily="34" charset="0"/>
              </a:rPr>
              <a:t>an ion channel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C) </a:t>
            </a:r>
            <a:r>
              <a:rPr lang="en-US" sz="2800" b="1" dirty="0" smtClean="0">
                <a:latin typeface="Arial Narrow" pitchFamily="34" charset="0"/>
              </a:rPr>
              <a:t>an enzyme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r>
              <a:rPr lang="en-US" sz="2800" b="1" dirty="0">
                <a:latin typeface="Arial Narrow" pitchFamily="34" charset="0"/>
              </a:rPr>
              <a:t>D) </a:t>
            </a:r>
            <a:r>
              <a:rPr lang="en-US" sz="2800" b="1" dirty="0" smtClean="0">
                <a:latin typeface="Arial Narrow" pitchFamily="34" charset="0"/>
              </a:rPr>
              <a:t>a carrier molecule</a:t>
            </a:r>
            <a:r>
              <a:rPr lang="en-US" sz="2800" b="1" dirty="0">
                <a:latin typeface="Arial Narrow" pitchFamily="34" charset="0"/>
              </a:rPr>
              <a:t/>
            </a:r>
            <a:br>
              <a:rPr lang="en-US" sz="2800" b="1" dirty="0">
                <a:latin typeface="Arial Narrow" pitchFamily="34" charset="0"/>
              </a:rPr>
            </a:br>
            <a:endParaRPr lang="en-US" sz="2800" b="1" dirty="0">
              <a:latin typeface="Arial Narrow" pitchFamily="34" charset="0"/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Local </a:t>
            </a:r>
            <a:r>
              <a:rPr lang="en-US" sz="2800" b="1" dirty="0" err="1" smtClean="0">
                <a:latin typeface="Arial Narrow" pitchFamily="34" charset="0"/>
              </a:rPr>
              <a:t>anaesthetics</a:t>
            </a:r>
            <a:r>
              <a:rPr lang="en-US" sz="2800" b="1" dirty="0" smtClean="0">
                <a:latin typeface="Arial Narrow" pitchFamily="34" charset="0"/>
              </a:rPr>
              <a:t> are: </a:t>
            </a:r>
            <a:endParaRPr lang="en-US" sz="2800" b="1" dirty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enzyme inhibitors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Irreversible enzyme inhibitors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Channel blockers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Channel modulators</a:t>
            </a:r>
            <a:endParaRPr lang="en-US" sz="28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 algn="l" rtl="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An agent that can bind and maximally activate the receptor .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Reversible antagonist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Full agonist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Partial agonist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Irreversible antagonist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FF00">
                  <a:alpha val="19000"/>
                </a:srgbClr>
              </a:gs>
              <a:gs pos="91000">
                <a:schemeClr val="bg1"/>
              </a:gs>
              <a:gs pos="10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3600000" scaled="0"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152400"/>
            <a:ext cx="3238500" cy="6553200"/>
            <a:chOff x="0" y="0"/>
            <a:chExt cx="2016" cy="4320"/>
          </a:xfrm>
        </p:grpSpPr>
        <p:sp>
          <p:nvSpPr>
            <p:cNvPr id="3277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2" name="Rectangle 4"/>
            <p:cNvSpPr>
              <a:spLocks noChangeArrowheads="1"/>
            </p:cNvSpPr>
            <p:nvPr/>
          </p:nvSpPr>
          <p:spPr bwMode="auto">
            <a:xfrm>
              <a:off x="432" y="0"/>
              <a:ext cx="1584" cy="672"/>
            </a:xfrm>
            <a:prstGeom prst="rect">
              <a:avLst/>
            </a:prstGeom>
            <a:solidFill>
              <a:srgbClr val="99CC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1028700" y="9144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838200" y="1447800"/>
            <a:ext cx="7391400" cy="319088"/>
            <a:chOff x="144" y="1248"/>
            <a:chExt cx="4656" cy="201"/>
          </a:xfrm>
        </p:grpSpPr>
        <p:sp>
          <p:nvSpPr>
            <p:cNvPr id="32775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0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6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rgbClr val="00336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77" name="Rectangle 9"/>
          <p:cNvSpPr>
            <a:spLocks noChangeArrowheads="1"/>
          </p:cNvSpPr>
          <p:nvPr/>
        </p:nvSpPr>
        <p:spPr bwMode="auto">
          <a:xfrm>
            <a:off x="1181100" y="914400"/>
            <a:ext cx="7734300" cy="5334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en-US" sz="3600" b="1">
                <a:solidFill>
                  <a:schemeClr val="tx2"/>
                </a:solidFill>
              </a:rPr>
              <a:t>Quiz?</a:t>
            </a:r>
            <a:endParaRPr lang="en-US" sz="4400">
              <a:solidFill>
                <a:schemeClr val="tx2"/>
              </a:solidFill>
            </a:endParaRPr>
          </a:p>
        </p:txBody>
      </p:sp>
      <p:pic>
        <p:nvPicPr>
          <p:cNvPr id="32779" name="Picture 11" descr="QUESTION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88125" y="2420938"/>
            <a:ext cx="2376488" cy="4103687"/>
          </a:xfrm>
          <a:prstGeom prst="rect">
            <a:avLst/>
          </a:prstGeom>
          <a:noFill/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539750" y="1752600"/>
            <a:ext cx="6264275" cy="510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err="1" smtClean="0">
                <a:latin typeface="Arial Narrow" pitchFamily="34" charset="0"/>
              </a:rPr>
              <a:t>Tubocurarine</a:t>
            </a:r>
            <a:r>
              <a:rPr lang="en-US" sz="2800" b="1" dirty="0" smtClean="0">
                <a:latin typeface="Arial Narrow" pitchFamily="34" charset="0"/>
              </a:rPr>
              <a:t> is a drug that possesses</a:t>
            </a:r>
          </a:p>
          <a:p>
            <a:pPr marL="609600" indent="-609600">
              <a:spcBef>
                <a:spcPct val="20000"/>
              </a:spcBef>
              <a:buFontTx/>
              <a:buChar char="•"/>
            </a:pPr>
            <a:endParaRPr lang="en-US" sz="2800" b="1" dirty="0" smtClean="0">
              <a:latin typeface="Arial Narrow" pitchFamily="34" charset="0"/>
            </a:endParaRPr>
          </a:p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2800" b="1" dirty="0" smtClean="0">
                <a:latin typeface="Arial Narrow" pitchFamily="34" charset="0"/>
              </a:rPr>
              <a:t>A) Affinity and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B) Affinity but no efficacy 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C) No affinity but efficacy</a:t>
            </a:r>
            <a:br>
              <a:rPr lang="en-US" sz="2800" b="1" dirty="0" smtClean="0">
                <a:latin typeface="Arial Narrow" pitchFamily="34" charset="0"/>
              </a:rPr>
            </a:br>
            <a:r>
              <a:rPr lang="en-US" sz="2800" b="1" dirty="0" smtClean="0">
                <a:latin typeface="Arial Narrow" pitchFamily="34" charset="0"/>
              </a:rPr>
              <a:t>D) No affinity and efficacy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5105400"/>
            <a:ext cx="19050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7300E6"/>
                </a:solidFill>
                <a:latin typeface="Broadway" pitchFamily="82" charset="0"/>
                <a:cs typeface="+mn-cs"/>
              </a:rPr>
              <a:t>RESPONSE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19800" y="5408613"/>
            <a:ext cx="381000" cy="1587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11"/>
          <p:cNvSpPr txBox="1">
            <a:spLocks noChangeArrowheads="1"/>
          </p:cNvSpPr>
          <p:nvPr/>
        </p:nvSpPr>
        <p:spPr bwMode="auto">
          <a:xfrm>
            <a:off x="2438400" y="4191000"/>
            <a:ext cx="6629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To alter </a:t>
            </a:r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their biochemical &amp;/or biophysical activity </a:t>
            </a:r>
          </a:p>
        </p:txBody>
      </p:sp>
      <p:sp>
        <p:nvSpPr>
          <p:cNvPr id="15375" name="TextBox 14"/>
          <p:cNvSpPr txBox="1">
            <a:spLocks noChangeArrowheads="1"/>
          </p:cNvSpPr>
          <p:nvPr/>
        </p:nvSpPr>
        <p:spPr bwMode="auto">
          <a:xfrm>
            <a:off x="6400800" y="4691063"/>
            <a:ext cx="1600200" cy="1938337"/>
          </a:xfrm>
          <a:prstGeom prst="rect">
            <a:avLst/>
          </a:prstGeom>
          <a:solidFill>
            <a:schemeClr val="bg1">
              <a:alpha val="10196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Depress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Activate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Replace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Irritate </a:t>
            </a:r>
          </a:p>
          <a:p>
            <a:pPr>
              <a:buFont typeface="Wingdings" pitchFamily="2" charset="2"/>
              <a:buChar char="Ø"/>
            </a:pPr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Destroy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4001294" y="4914106"/>
            <a:ext cx="3810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76400" y="595378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600994" y="32766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1" name="TextBox 21"/>
          <p:cNvSpPr txBox="1">
            <a:spLocks noChangeArrowheads="1"/>
          </p:cNvSpPr>
          <p:nvPr/>
        </p:nvSpPr>
        <p:spPr bwMode="auto">
          <a:xfrm>
            <a:off x="1295400" y="533400"/>
            <a:ext cx="19812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Absorb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Distribute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Metabolize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>
                <a:solidFill>
                  <a:srgbClr val="0000CC"/>
                </a:solidFill>
                <a:latin typeface="Calibri" pitchFamily="34" charset="0"/>
              </a:rPr>
              <a:t>Excrete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200" y="76200"/>
            <a:ext cx="3657600" cy="461665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PHARMACOKINETICS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2692400" y="3009900"/>
            <a:ext cx="6172200" cy="46166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Interacts with </a:t>
            </a:r>
            <a:r>
              <a:rPr lang="en-US" sz="2400" dirty="0" smtClean="0">
                <a:solidFill>
                  <a:srgbClr val="07044C"/>
                </a:solidFill>
                <a:latin typeface="Britannic Bold" pitchFamily="34" charset="0"/>
              </a:rPr>
              <a:t>body’s biological  </a:t>
            </a:r>
            <a:r>
              <a:rPr lang="en-US" sz="2400" dirty="0">
                <a:solidFill>
                  <a:srgbClr val="07044C"/>
                </a:solidFill>
                <a:latin typeface="Britannic Bold" pitchFamily="34" charset="0"/>
              </a:rPr>
              <a:t>molecules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5400000">
            <a:off x="3771900" y="3847306"/>
            <a:ext cx="838200" cy="1588"/>
          </a:xfrm>
          <a:prstGeom prst="straightConnector1">
            <a:avLst/>
          </a:prstGeom>
          <a:ln w="57150">
            <a:solidFill>
              <a:srgbClr val="7300E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86" name="TextBox 25"/>
          <p:cNvSpPr txBox="1">
            <a:spLocks noChangeArrowheads="1"/>
          </p:cNvSpPr>
          <p:nvPr/>
        </p:nvSpPr>
        <p:spPr bwMode="auto">
          <a:xfrm>
            <a:off x="4495800" y="3429000"/>
            <a:ext cx="4343400" cy="46166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Broadway" pitchFamily="82" charset="0"/>
              </a:rPr>
              <a:t>TARGETS Of Drug Action</a:t>
            </a:r>
            <a:endParaRPr lang="en-US" sz="2400" dirty="0">
              <a:solidFill>
                <a:srgbClr val="FFFFFF"/>
              </a:solidFill>
              <a:latin typeface="Broadway" pitchFamily="82" charset="0"/>
            </a:endParaRPr>
          </a:p>
        </p:txBody>
      </p:sp>
      <p:pic>
        <p:nvPicPr>
          <p:cNvPr id="164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43200"/>
            <a:ext cx="24511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Arrow Connector 21"/>
          <p:cNvCxnSpPr/>
          <p:nvPr/>
        </p:nvCxnSpPr>
        <p:spPr>
          <a:xfrm rot="5400000" flipH="1" flipV="1">
            <a:off x="1066800" y="2743200"/>
            <a:ext cx="1067594" cy="794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1"/>
          <p:cNvSpPr txBox="1">
            <a:spLocks noChangeArrowheads="1"/>
          </p:cNvSpPr>
          <p:nvPr/>
        </p:nvSpPr>
        <p:spPr bwMode="auto">
          <a:xfrm>
            <a:off x="-76200" y="1041400"/>
            <a:ext cx="1600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The body</a:t>
            </a:r>
            <a:endParaRPr lang="en-US" sz="2400" b="1" dirty="0">
              <a:solidFill>
                <a:srgbClr val="07044C"/>
              </a:solidFill>
              <a:latin typeface="Calibri" pitchFamily="34" charset="0"/>
            </a:endParaRPr>
          </a:p>
        </p:txBody>
      </p:sp>
      <p:sp>
        <p:nvSpPr>
          <p:cNvPr id="25" name="TextBox 25"/>
          <p:cNvSpPr txBox="1">
            <a:spLocks noChangeArrowheads="1"/>
          </p:cNvSpPr>
          <p:nvPr/>
        </p:nvSpPr>
        <p:spPr bwMode="auto">
          <a:xfrm>
            <a:off x="533400" y="4953000"/>
            <a:ext cx="1524000" cy="446088"/>
          </a:xfrm>
          <a:prstGeom prst="rect">
            <a:avLst/>
          </a:prstGeom>
          <a:solidFill>
            <a:srgbClr val="00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dirty="0" smtClean="0">
                <a:solidFill>
                  <a:srgbClr val="FFFFFF"/>
                </a:solidFill>
                <a:latin typeface="Britannic Bold" pitchFamily="34" charset="0"/>
              </a:rPr>
              <a:t>The DRUG</a:t>
            </a:r>
            <a:endParaRPr lang="en-US" sz="2200" dirty="0">
              <a:solidFill>
                <a:srgbClr val="FFFFFF"/>
              </a:solidFill>
              <a:latin typeface="Britannic Bold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6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524000" y="2057400"/>
            <a:ext cx="1755775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00" y="3048000"/>
            <a:ext cx="2590800" cy="251440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8" name="Picture 7" descr="prescription_drug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ACD3D0"/>
              </a:clrFrom>
              <a:clrTo>
                <a:srgbClr val="ACD3D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04800"/>
            <a:ext cx="250507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3"/>
          <p:cNvSpPr txBox="1">
            <a:spLocks noChangeArrowheads="1"/>
          </p:cNvSpPr>
          <p:nvPr/>
        </p:nvSpPr>
        <p:spPr bwMode="auto">
          <a:xfrm>
            <a:off x="0" y="3671888"/>
            <a:ext cx="9144000" cy="519112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Broadway" pitchFamily="82" charset="0"/>
              </a:rPr>
              <a:t>MOLECULAR  MECHANISMS  OF  DRUG  ACTION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66800" y="4191000"/>
            <a:ext cx="2590800" cy="249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1981200" y="228600"/>
            <a:ext cx="914400" cy="523220"/>
          </a:xfrm>
          <a:prstGeom prst="rect">
            <a:avLst/>
          </a:prstGeom>
          <a:solidFill>
            <a:srgbClr val="FFFFFF"/>
          </a:solidFill>
          <a:ln>
            <a:solidFill>
              <a:srgbClr val="00206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00FF"/>
                </a:solidFill>
                <a:latin typeface="Algerian" pitchFamily="82" charset="0"/>
                <a:cs typeface="+mn-cs"/>
              </a:rPr>
              <a:t>ilo</a:t>
            </a:r>
            <a:r>
              <a:rPr lang="en-US" sz="2800" dirty="0" err="1">
                <a:solidFill>
                  <a:srgbClr val="FF00FF"/>
                </a:solidFill>
                <a:latin typeface="Britannic Bold" pitchFamily="34" charset="0"/>
                <a:cs typeface="+mn-cs"/>
              </a:rPr>
              <a:t>s</a:t>
            </a:r>
            <a:endParaRPr lang="en-US" sz="2800" dirty="0">
              <a:solidFill>
                <a:srgbClr val="FF00FF"/>
              </a:solidFill>
              <a:latin typeface="Britannic Bold" pitchFamily="34" charset="0"/>
              <a:cs typeface="+mn-cs"/>
            </a:endParaRPr>
          </a:p>
        </p:txBody>
      </p:sp>
      <p:sp>
        <p:nvSpPr>
          <p:cNvPr id="20" name="TextBox 5"/>
          <p:cNvSpPr txBox="1">
            <a:spLocks noChangeArrowheads="1"/>
          </p:cNvSpPr>
          <p:nvPr/>
        </p:nvSpPr>
        <p:spPr bwMode="auto">
          <a:xfrm>
            <a:off x="3124200" y="300038"/>
            <a:ext cx="6019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00"/>
                </a:solidFill>
                <a:latin typeface="Calibri" pitchFamily="34" charset="0"/>
              </a:rPr>
              <a:t>By the end of this lecture you will be able to :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3505200" y="1295400"/>
            <a:ext cx="53879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Differentiate between their patterns of </a:t>
            </a:r>
            <a:br>
              <a:rPr lang="en-US" sz="2400">
                <a:solidFill>
                  <a:srgbClr val="07044C"/>
                </a:solidFill>
                <a:latin typeface="Calibri" pitchFamily="34" charset="0"/>
              </a:rPr>
            </a:b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      action; agonism versus antagonism</a:t>
            </a:r>
          </a:p>
        </p:txBody>
      </p:sp>
      <p:sp>
        <p:nvSpPr>
          <p:cNvPr id="22" name="TextBox 8"/>
          <p:cNvSpPr txBox="1">
            <a:spLocks noChangeArrowheads="1"/>
          </p:cNvSpPr>
          <p:nvPr/>
        </p:nvSpPr>
        <p:spPr bwMode="auto">
          <a:xfrm>
            <a:off x="3505200" y="762000"/>
            <a:ext cx="5638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Identify  different targets of drug action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603625" y="2293938"/>
            <a:ext cx="53879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>
                <a:solidFill>
                  <a:srgbClr val="07044C"/>
                </a:solidFill>
                <a:latin typeface="Calibri" pitchFamily="34" charset="0"/>
              </a:rPr>
              <a:t> Elaborate on drug binding to receptors </a:t>
            </a:r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3505200" y="5410200"/>
            <a:ext cx="5181600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By</a:t>
            </a: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Prof.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Omnia</a:t>
            </a: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Nayel</a:t>
            </a:r>
            <a:endParaRPr lang="en-US" sz="2800" dirty="0" smtClean="0">
              <a:solidFill>
                <a:srgbClr val="0099CC"/>
              </a:solidFill>
              <a:latin typeface="Berlin Sans FB Demi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800" dirty="0" smtClean="0">
                <a:solidFill>
                  <a:srgbClr val="0099CC"/>
                </a:solidFill>
                <a:latin typeface="Berlin Sans FB Demi" pitchFamily="34" charset="0"/>
              </a:rPr>
              <a:t>Assoc. Prof. Osama </a:t>
            </a:r>
            <a:r>
              <a:rPr lang="en-US" sz="2800" dirty="0" err="1" smtClean="0">
                <a:solidFill>
                  <a:srgbClr val="0099CC"/>
                </a:solidFill>
                <a:latin typeface="Berlin Sans FB Demi" pitchFamily="34" charset="0"/>
              </a:rPr>
              <a:t>Yousif</a:t>
            </a:r>
            <a:endParaRPr lang="en-US" sz="2800" dirty="0">
              <a:solidFill>
                <a:srgbClr val="0099CC"/>
              </a:solidFill>
              <a:latin typeface="Berlin Sans FB Dem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29000" y="1726842"/>
            <a:ext cx="2133600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reflection blurRad="6350" stA="50000" endA="300" endPos="55000" dir="5400000" sy="-100000" algn="bl" rotWithShape="0"/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FF00FF"/>
                </a:solidFill>
                <a:latin typeface="Broadway" pitchFamily="82" charset="0"/>
                <a:cs typeface="+mn-cs"/>
              </a:rPr>
              <a:t>&gt; Proteins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222500" y="1993900"/>
            <a:ext cx="1143000" cy="1588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7" name="TextBox 18"/>
          <p:cNvSpPr txBox="1">
            <a:spLocks noChangeArrowheads="1"/>
          </p:cNvSpPr>
          <p:nvPr/>
        </p:nvSpPr>
        <p:spPr bwMode="auto">
          <a:xfrm>
            <a:off x="152400" y="16764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17416" name="TextBox 20"/>
          <p:cNvSpPr txBox="1">
            <a:spLocks noChangeArrowheads="1"/>
          </p:cNvSpPr>
          <p:nvPr/>
        </p:nvSpPr>
        <p:spPr bwMode="auto">
          <a:xfrm>
            <a:off x="533400" y="3036888"/>
            <a:ext cx="22098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STRUCTURAL</a:t>
            </a:r>
          </a:p>
        </p:txBody>
      </p:sp>
      <p:grpSp>
        <p:nvGrpSpPr>
          <p:cNvPr id="27" name="Group 26"/>
          <p:cNvGrpSpPr>
            <a:grpSpLocks/>
          </p:cNvGrpSpPr>
          <p:nvPr/>
        </p:nvGrpSpPr>
        <p:grpSpPr bwMode="auto">
          <a:xfrm>
            <a:off x="1054100" y="2286000"/>
            <a:ext cx="6935788" cy="736600"/>
            <a:chOff x="1054100" y="1066800"/>
            <a:chExt cx="6935788" cy="736600"/>
          </a:xfrm>
        </p:grpSpPr>
        <p:cxnSp>
          <p:nvCxnSpPr>
            <p:cNvPr id="13" name="Straight Arrow Connector 12"/>
            <p:cNvCxnSpPr/>
            <p:nvPr/>
          </p:nvCxnSpPr>
          <p:spPr>
            <a:xfrm rot="5400000">
              <a:off x="4267994" y="1294606"/>
              <a:ext cx="4572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prstDash val="solid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6572" name="Group 35"/>
            <p:cNvGrpSpPr>
              <a:grpSpLocks/>
            </p:cNvGrpSpPr>
            <p:nvPr/>
          </p:nvGrpSpPr>
          <p:grpSpPr bwMode="auto">
            <a:xfrm>
              <a:off x="1054100" y="1498600"/>
              <a:ext cx="6935788" cy="304800"/>
              <a:chOff x="1053921" y="1447800"/>
              <a:chExt cx="6935788" cy="304800"/>
            </a:xfrm>
          </p:grpSpPr>
          <p:cxnSp>
            <p:nvCxnSpPr>
              <p:cNvPr id="28" name="Straight Arrow Connector 27"/>
              <p:cNvCxnSpPr/>
              <p:nvPr/>
            </p:nvCxnSpPr>
            <p:spPr>
              <a:xfrm rot="5400000">
                <a:off x="913428" y="1599406"/>
                <a:ext cx="304800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rot="5400000">
                <a:off x="7836515" y="1599406"/>
                <a:ext cx="304800" cy="1588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>
                <a:off x="1053921" y="1447800"/>
                <a:ext cx="6934200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2438400" y="4114800"/>
            <a:ext cx="1752600" cy="1196975"/>
            <a:chOff x="2438400" y="2895600"/>
            <a:chExt cx="1752600" cy="1196975"/>
          </a:xfrm>
        </p:grpSpPr>
        <p:cxnSp>
          <p:nvCxnSpPr>
            <p:cNvPr id="42" name="Straight Arrow Connector 41"/>
            <p:cNvCxnSpPr/>
            <p:nvPr/>
          </p:nvCxnSpPr>
          <p:spPr>
            <a:xfrm rot="5400000">
              <a:off x="3123407" y="3047206"/>
              <a:ext cx="304800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384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CARRIER MOLECULE</a:t>
              </a:r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381000" y="3522663"/>
            <a:ext cx="7621588" cy="1430337"/>
            <a:chOff x="381000" y="2261830"/>
            <a:chExt cx="7621588" cy="1430695"/>
          </a:xfrm>
        </p:grpSpPr>
        <p:grpSp>
          <p:nvGrpSpPr>
            <p:cNvPr id="66580" name="Group 46"/>
            <p:cNvGrpSpPr>
              <a:grpSpLocks/>
            </p:cNvGrpSpPr>
            <p:nvPr/>
          </p:nvGrpSpPr>
          <p:grpSpPr bwMode="auto">
            <a:xfrm>
              <a:off x="1066800" y="2261830"/>
              <a:ext cx="6935788" cy="912812"/>
              <a:chOff x="1066800" y="2286794"/>
              <a:chExt cx="6934994" cy="913606"/>
            </a:xfrm>
          </p:grpSpPr>
          <p:cxnSp>
            <p:nvCxnSpPr>
              <p:cNvPr id="38" name="Straight Arrow Connector 37"/>
              <p:cNvCxnSpPr/>
              <p:nvPr/>
            </p:nvCxnSpPr>
            <p:spPr>
              <a:xfrm rot="5400000">
                <a:off x="926135" y="3047264"/>
                <a:ext cx="305141" cy="1587"/>
              </a:xfrm>
              <a:prstGeom prst="straightConnector1">
                <a:avLst/>
              </a:prstGeom>
              <a:ln w="57150">
                <a:solidFill>
                  <a:srgbClr val="7300E6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1066800" y="2895487"/>
                <a:ext cx="6933406" cy="1590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rot="5400000">
                <a:off x="7696654" y="2590347"/>
                <a:ext cx="608693" cy="1588"/>
              </a:xfrm>
              <a:prstGeom prst="line">
                <a:avLst/>
              </a:prstGeom>
              <a:ln w="38100">
                <a:solidFill>
                  <a:srgbClr val="7300E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381000" y="3200277"/>
              <a:ext cx="1447800" cy="492248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ENZYME</a:t>
              </a:r>
            </a:p>
          </p:txBody>
        </p:sp>
      </p:grpSp>
      <p:grpSp>
        <p:nvGrpSpPr>
          <p:cNvPr id="29" name="Group 28"/>
          <p:cNvGrpSpPr>
            <a:grpSpLocks/>
          </p:cNvGrpSpPr>
          <p:nvPr/>
        </p:nvGrpSpPr>
        <p:grpSpPr bwMode="auto">
          <a:xfrm>
            <a:off x="4876800" y="4114800"/>
            <a:ext cx="1752600" cy="1196975"/>
            <a:chOff x="4876800" y="2895600"/>
            <a:chExt cx="1752600" cy="1196975"/>
          </a:xfrm>
        </p:grpSpPr>
        <p:cxnSp>
          <p:nvCxnSpPr>
            <p:cNvPr id="41" name="Straight Arrow Connector 40"/>
            <p:cNvCxnSpPr/>
            <p:nvPr/>
          </p:nvCxnSpPr>
          <p:spPr>
            <a:xfrm rot="5400000">
              <a:off x="5563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/>
            <p:cNvSpPr txBox="1"/>
            <p:nvPr/>
          </p:nvSpPr>
          <p:spPr>
            <a:xfrm>
              <a:off x="4876800" y="3200400"/>
              <a:ext cx="1752600" cy="89217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ION CHANNEL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7086600" y="4114800"/>
            <a:ext cx="1752600" cy="796925"/>
            <a:chOff x="7086600" y="2895600"/>
            <a:chExt cx="1752600" cy="796925"/>
          </a:xfrm>
        </p:grpSpPr>
        <p:cxnSp>
          <p:nvCxnSpPr>
            <p:cNvPr id="39" name="Straight Arrow Connector 38"/>
            <p:cNvCxnSpPr/>
            <p:nvPr/>
          </p:nvCxnSpPr>
          <p:spPr>
            <a:xfrm rot="5400000">
              <a:off x="7849394" y="3047206"/>
              <a:ext cx="304800" cy="1588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/>
          </p:nvSpPr>
          <p:spPr>
            <a:xfrm>
              <a:off x="7086600" y="3200400"/>
              <a:ext cx="1752600" cy="492125"/>
            </a:xfrm>
            <a:prstGeom prst="rect">
              <a:avLst/>
            </a:prstGeom>
            <a:gradFill flip="none" rotWithShape="1">
              <a:gsLst>
                <a:gs pos="35000">
                  <a:schemeClr val="bg1"/>
                </a:gs>
                <a:gs pos="57000">
                  <a:srgbClr val="FFFFCC"/>
                </a:gs>
                <a:gs pos="92000">
                  <a:srgbClr val="FFFF00">
                    <a:alpha val="56000"/>
                  </a:srgb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8100000" scaled="1"/>
              <a:tileRect/>
            </a:gradFill>
            <a:ln w="28575">
              <a:solidFill>
                <a:srgbClr val="7300E6"/>
              </a:solidFill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600" b="1" dirty="0">
                  <a:solidFill>
                    <a:srgbClr val="FF00FF"/>
                  </a:solidFill>
                  <a:latin typeface="+mn-lt"/>
                  <a:cs typeface="+mn-cs"/>
                </a:rPr>
                <a:t>RECEPTOR</a:t>
              </a:r>
            </a:p>
          </p:txBody>
        </p:sp>
      </p:grpSp>
      <p:sp>
        <p:nvSpPr>
          <p:cNvPr id="17417" name="TextBox 23"/>
          <p:cNvSpPr txBox="1">
            <a:spLocks noChangeArrowheads="1"/>
          </p:cNvSpPr>
          <p:nvPr/>
        </p:nvSpPr>
        <p:spPr bwMode="auto">
          <a:xfrm>
            <a:off x="6324600" y="3022600"/>
            <a:ext cx="2387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solidFill>
                  <a:srgbClr val="FF00FF"/>
                </a:solidFill>
                <a:latin typeface="Calibri" pitchFamily="34" charset="0"/>
              </a:rPr>
              <a:t>REGULATORY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04800" y="457200"/>
            <a:ext cx="4555862" cy="52322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glow rad="139700">
              <a:schemeClr val="accent2">
                <a:lumMod val="20000"/>
                <a:lumOff val="80000"/>
                <a:alpha val="40000"/>
              </a:schemeClr>
            </a:glow>
            <a:softEdge rad="6350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rgbClr val="7300E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itchFamily="82" charset="0"/>
                <a:cs typeface="+mn-cs"/>
              </a:rPr>
              <a:t>PHARMACODYNAMICS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6350" y="635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rgbClr val="CCFFFF">
                  <a:alpha val="65882"/>
                </a:srgb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extBox 26"/>
          <p:cNvSpPr txBox="1">
            <a:spLocks noChangeArrowheads="1"/>
          </p:cNvSpPr>
          <p:nvPr/>
        </p:nvSpPr>
        <p:spPr bwMode="auto">
          <a:xfrm>
            <a:off x="381000" y="2286000"/>
            <a:ext cx="65532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Tubulin</a:t>
            </a:r>
            <a:r>
              <a:rPr lang="en-US" sz="2800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itchFamily="18" charset="0"/>
              </a:rPr>
              <a:t> </a:t>
            </a:r>
            <a:r>
              <a:rPr lang="en-US" sz="2200" dirty="0" smtClean="0">
                <a:latin typeface="Britannic Bold" pitchFamily="34" charset="0"/>
              </a:rPr>
              <a:t>are </a:t>
            </a:r>
          </a:p>
          <a:p>
            <a:endParaRPr lang="en-US" sz="2200" dirty="0" smtClean="0">
              <a:latin typeface="Britannic Bold" pitchFamily="34" charset="0"/>
            </a:endParaRPr>
          </a:p>
          <a:p>
            <a:r>
              <a:rPr lang="en-US" sz="2800" b="1" dirty="0" smtClean="0">
                <a:solidFill>
                  <a:srgbClr val="7300E6"/>
                </a:solidFill>
                <a:latin typeface="Calibri" pitchFamily="34" charset="0"/>
              </a:rPr>
              <a:t>              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Vincristine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  <a:p>
            <a:r>
              <a:rPr lang="en-US" sz="2400" b="1" dirty="0">
                <a:solidFill>
                  <a:srgbClr val="07044C"/>
                </a:solidFill>
                <a:latin typeface="Calibri" pitchFamily="34" charset="0"/>
              </a:rPr>
              <a:t>                 </a:t>
            </a:r>
            <a:r>
              <a:rPr lang="en-US" sz="2400" b="1" dirty="0" smtClean="0">
                <a:solidFill>
                  <a:srgbClr val="07044C"/>
                </a:solidFill>
                <a:latin typeface="Calibri" pitchFamily="34" charset="0"/>
              </a:rPr>
              <a:t> </a:t>
            </a:r>
            <a:r>
              <a:rPr lang="en-US" sz="2400" b="1" dirty="0" err="1" smtClean="0">
                <a:solidFill>
                  <a:srgbClr val="7300E6"/>
                </a:solidFill>
                <a:latin typeface="Calibri" pitchFamily="34" charset="0"/>
              </a:rPr>
              <a:t>Colchicine</a:t>
            </a:r>
            <a:r>
              <a:rPr lang="en-US" sz="2400" b="1" dirty="0" smtClean="0">
                <a:solidFill>
                  <a:srgbClr val="7300E6"/>
                </a:solidFill>
                <a:latin typeface="Calibri" pitchFamily="34" charset="0"/>
              </a:rPr>
              <a:t> </a:t>
            </a:r>
            <a:endParaRPr lang="en-US" sz="2400" b="1" dirty="0">
              <a:solidFill>
                <a:srgbClr val="7300E6"/>
              </a:solidFill>
              <a:latin typeface="Calibri" pitchFamily="34" charset="0"/>
            </a:endParaRPr>
          </a:p>
        </p:txBody>
      </p:sp>
      <p:sp>
        <p:nvSpPr>
          <p:cNvPr id="8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657600" cy="523875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STRUCTURAL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0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04800" y="1524000"/>
            <a:ext cx="38170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Examples of drugs acting on: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591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67593" name="Group 46"/>
          <p:cNvGrpSpPr>
            <a:grpSpLocks/>
          </p:cNvGrpSpPr>
          <p:nvPr/>
        </p:nvGrpSpPr>
        <p:grpSpPr bwMode="auto">
          <a:xfrm>
            <a:off x="1066800" y="1066800"/>
            <a:ext cx="4114800" cy="912813"/>
            <a:chOff x="1066800" y="2286794"/>
            <a:chExt cx="6934994" cy="913606"/>
          </a:xfrm>
        </p:grpSpPr>
        <p:cxnSp>
          <p:nvCxnSpPr>
            <p:cNvPr id="38" name="Straight Arrow Connector 3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TextBox 48"/>
          <p:cNvSpPr txBox="1"/>
          <p:nvPr/>
        </p:nvSpPr>
        <p:spPr>
          <a:xfrm>
            <a:off x="381000" y="1979613"/>
            <a:ext cx="1447800" cy="49371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ENZYME</a:t>
            </a:r>
          </a:p>
        </p:txBody>
      </p:sp>
      <p:sp>
        <p:nvSpPr>
          <p:cNvPr id="20490" name="TextBox 51"/>
          <p:cNvSpPr txBox="1">
            <a:spLocks noChangeArrowheads="1"/>
          </p:cNvSpPr>
          <p:nvPr/>
        </p:nvSpPr>
        <p:spPr bwMode="auto">
          <a:xfrm>
            <a:off x="2133600" y="1905000"/>
            <a:ext cx="6553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competes with the natural substrate </a:t>
            </a:r>
          </a:p>
          <a:p>
            <a:pPr algn="ctr"/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for the enzyme </a:t>
            </a:r>
          </a:p>
        </p:txBody>
      </p:sp>
      <p:sp>
        <p:nvSpPr>
          <p:cNvPr id="18443" name="TextBox 52"/>
          <p:cNvSpPr txBox="1">
            <a:spLocks noChangeArrowheads="1"/>
          </p:cNvSpPr>
          <p:nvPr/>
        </p:nvSpPr>
        <p:spPr bwMode="auto">
          <a:xfrm>
            <a:off x="228600" y="3505200"/>
            <a:ext cx="1905000" cy="4619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Britannic Bold" pitchFamily="34" charset="0"/>
              </a:rPr>
              <a:t>REVERSIBLE</a:t>
            </a:r>
          </a:p>
        </p:txBody>
      </p:sp>
      <p:sp>
        <p:nvSpPr>
          <p:cNvPr id="18444" name="TextBox 53"/>
          <p:cNvSpPr txBox="1">
            <a:spLocks noChangeArrowheads="1"/>
          </p:cNvSpPr>
          <p:nvPr/>
        </p:nvSpPr>
        <p:spPr bwMode="auto">
          <a:xfrm>
            <a:off x="228600" y="5105400"/>
            <a:ext cx="2209800" cy="469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Britannic Bold" pitchFamily="34" charset="0"/>
              </a:rPr>
              <a:t>IRREVERSIBLE</a:t>
            </a:r>
          </a:p>
        </p:txBody>
      </p:sp>
      <p:sp>
        <p:nvSpPr>
          <p:cNvPr id="18445" name="TextBox 54"/>
          <p:cNvSpPr txBox="1">
            <a:spLocks noChangeArrowheads="1"/>
          </p:cNvSpPr>
          <p:nvPr/>
        </p:nvSpPr>
        <p:spPr bwMode="auto">
          <a:xfrm>
            <a:off x="228600" y="5791200"/>
            <a:ext cx="8915400" cy="457200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7300E6"/>
                </a:solidFill>
                <a:latin typeface="Calibri" pitchFamily="34" charset="0"/>
              </a:rPr>
              <a:t>Organophosphates </a:t>
            </a:r>
            <a:r>
              <a:rPr lang="en-US" sz="2200" b="1" i="1">
                <a:latin typeface="Calibri" pitchFamily="34" charset="0"/>
              </a:rPr>
              <a:t>irreversibly competes with ACH for </a:t>
            </a:r>
            <a:r>
              <a:rPr lang="en-US" sz="2400" b="1">
                <a:solidFill>
                  <a:srgbClr val="FF00FF"/>
                </a:solidFill>
                <a:latin typeface="Calibri" pitchFamily="34" charset="0"/>
              </a:rPr>
              <a:t>cholinestrase</a:t>
            </a:r>
          </a:p>
        </p:txBody>
      </p:sp>
      <p:sp>
        <p:nvSpPr>
          <p:cNvPr id="18446" name="TextBox 55"/>
          <p:cNvSpPr txBox="1">
            <a:spLocks noChangeArrowheads="1"/>
          </p:cNvSpPr>
          <p:nvPr/>
        </p:nvSpPr>
        <p:spPr bwMode="auto">
          <a:xfrm>
            <a:off x="228600" y="4130675"/>
            <a:ext cx="8915400" cy="461963"/>
          </a:xfrm>
          <a:prstGeom prst="rect">
            <a:avLst/>
          </a:prstGeom>
          <a:solidFill>
            <a:srgbClr val="FFFFFF">
              <a:alpha val="2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solidFill>
                  <a:srgbClr val="7300E6"/>
                </a:solidFill>
                <a:latin typeface="Calibri" pitchFamily="34" charset="0"/>
              </a:rPr>
              <a:t>Neostigmine</a:t>
            </a:r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 </a:t>
            </a:r>
            <a:r>
              <a:rPr lang="en-US" sz="2200" b="1" dirty="0">
                <a:latin typeface="Calibri" pitchFamily="34" charset="0"/>
              </a:rPr>
              <a:t>reversibly compete with ACH for </a:t>
            </a:r>
            <a:r>
              <a:rPr lang="en-US" sz="2400" b="1" dirty="0" err="1">
                <a:solidFill>
                  <a:srgbClr val="FF00FF"/>
                </a:solidFill>
                <a:latin typeface="Calibri" pitchFamily="34" charset="0"/>
              </a:rPr>
              <a:t>cholinestrase</a:t>
            </a:r>
            <a:r>
              <a:rPr lang="en-US" sz="2400" b="1" dirty="0">
                <a:solidFill>
                  <a:srgbClr val="FF00FF"/>
                </a:solidFill>
                <a:latin typeface="Calibri" pitchFamily="34" charset="0"/>
              </a:rPr>
              <a:t> at MEP</a:t>
            </a:r>
          </a:p>
        </p:txBody>
      </p:sp>
      <p:sp>
        <p:nvSpPr>
          <p:cNvPr id="19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2895600"/>
            <a:ext cx="3419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Examples of drugs acting:</a:t>
            </a:r>
            <a:endParaRPr lang="en-US" sz="2200" dirty="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04800" y="17526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CARRIER MOLECULE</a:t>
            </a:r>
          </a:p>
        </p:txBody>
      </p:sp>
      <p:sp>
        <p:nvSpPr>
          <p:cNvPr id="24" name="TextBox 16"/>
          <p:cNvSpPr txBox="1">
            <a:spLocks noChangeArrowheads="1"/>
          </p:cNvSpPr>
          <p:nvPr/>
        </p:nvSpPr>
        <p:spPr bwMode="auto">
          <a:xfrm>
            <a:off x="2399357" y="1841186"/>
            <a:ext cx="5562600" cy="73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The drug binds to such molecules altering their transport ability</a:t>
            </a:r>
          </a:p>
        </p:txBody>
      </p:sp>
      <p:sp>
        <p:nvSpPr>
          <p:cNvPr id="25" name="TextBox 55"/>
          <p:cNvSpPr txBox="1">
            <a:spLocks noChangeArrowheads="1"/>
          </p:cNvSpPr>
          <p:nvPr/>
        </p:nvSpPr>
        <p:spPr bwMode="auto">
          <a:xfrm>
            <a:off x="152400" y="4567238"/>
            <a:ext cx="8839200" cy="461962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Cocaine  </a:t>
            </a:r>
            <a:r>
              <a:rPr lang="en-US" sz="2200" b="1" dirty="0">
                <a:latin typeface="Calibri" pitchFamily="34" charset="0"/>
              </a:rPr>
              <a:t> blocks transport of </a:t>
            </a:r>
            <a:r>
              <a:rPr lang="en-US" sz="2200" b="1" dirty="0" err="1">
                <a:solidFill>
                  <a:srgbClr val="FF00FF"/>
                </a:solidFill>
                <a:latin typeface="Calibri" pitchFamily="34" charset="0"/>
              </a:rPr>
              <a:t>catecholamines</a:t>
            </a:r>
            <a:r>
              <a:rPr lang="en-US" sz="2200" b="1" dirty="0">
                <a:latin typeface="Calibri" pitchFamily="34" charset="0"/>
              </a:rPr>
              <a:t> at synaptic </a:t>
            </a:r>
            <a:r>
              <a:rPr lang="en-US" sz="2200" b="1" dirty="0" smtClean="0">
                <a:latin typeface="Calibri" pitchFamily="34" charset="0"/>
              </a:rPr>
              <a:t>cleft in CNS</a:t>
            </a:r>
            <a:endParaRPr lang="en-US" sz="24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21" name="TextBox 52"/>
          <p:cNvSpPr txBox="1">
            <a:spLocks noChangeArrowheads="1"/>
          </p:cNvSpPr>
          <p:nvPr/>
        </p:nvSpPr>
        <p:spPr bwMode="auto">
          <a:xfrm>
            <a:off x="228600" y="4114800"/>
            <a:ext cx="335280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>
                <a:solidFill>
                  <a:srgbClr val="7300E6"/>
                </a:solidFill>
                <a:latin typeface="Britannic Bold" pitchFamily="34" charset="0"/>
              </a:rPr>
              <a:t>On a Passive Transporter</a:t>
            </a:r>
            <a:endParaRPr lang="en-US" sz="20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grpSp>
        <p:nvGrpSpPr>
          <p:cNvPr id="27" name="Group 46"/>
          <p:cNvGrpSpPr>
            <a:grpSpLocks/>
          </p:cNvGrpSpPr>
          <p:nvPr/>
        </p:nvGrpSpPr>
        <p:grpSpPr bwMode="auto">
          <a:xfrm>
            <a:off x="1066800" y="1066801"/>
            <a:ext cx="4114800" cy="762000"/>
            <a:chOff x="1066800" y="2286794"/>
            <a:chExt cx="6934994" cy="913606"/>
          </a:xfrm>
        </p:grpSpPr>
        <p:cxnSp>
          <p:nvCxnSpPr>
            <p:cNvPr id="28" name="Straight Arrow Connector 27"/>
            <p:cNvCxnSpPr/>
            <p:nvPr/>
          </p:nvCxnSpPr>
          <p:spPr>
            <a:xfrm rot="5400000">
              <a:off x="926173" y="3047074"/>
              <a:ext cx="305065" cy="1587"/>
            </a:xfrm>
            <a:prstGeom prst="straightConnector1">
              <a:avLst/>
            </a:prstGeom>
            <a:ln w="57150">
              <a:solidFill>
                <a:srgbClr val="7300E6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1066800" y="2895335"/>
              <a:ext cx="6933406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5400000">
              <a:off x="7696729" y="2590271"/>
              <a:ext cx="608541" cy="1588"/>
            </a:xfrm>
            <a:prstGeom prst="line">
              <a:avLst/>
            </a:prstGeom>
            <a:ln w="38100">
              <a:solidFill>
                <a:srgbClr val="7300E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3581400"/>
            <a:ext cx="341952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Examples of drugs acting:</a:t>
            </a:r>
            <a:endParaRPr lang="en-US" sz="2200" dirty="0"/>
          </a:p>
        </p:txBody>
      </p:sp>
      <p:sp>
        <p:nvSpPr>
          <p:cNvPr id="34" name="TextBox 52"/>
          <p:cNvSpPr txBox="1">
            <a:spLocks noChangeArrowheads="1"/>
          </p:cNvSpPr>
          <p:nvPr/>
        </p:nvSpPr>
        <p:spPr bwMode="auto">
          <a:xfrm>
            <a:off x="228600" y="5105400"/>
            <a:ext cx="3352800" cy="40011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 smtClean="0">
                <a:solidFill>
                  <a:srgbClr val="7300E6"/>
                </a:solidFill>
                <a:latin typeface="Britannic Bold" pitchFamily="34" charset="0"/>
              </a:rPr>
              <a:t>On an Active Transporter</a:t>
            </a:r>
            <a:endParaRPr lang="en-US" sz="2000" dirty="0">
              <a:solidFill>
                <a:srgbClr val="7300E6"/>
              </a:solidFill>
              <a:latin typeface="Britannic Bold" pitchFamily="34" charset="0"/>
            </a:endParaRPr>
          </a:p>
        </p:txBody>
      </p:sp>
      <p:sp>
        <p:nvSpPr>
          <p:cNvPr id="35" name="TextBox 55"/>
          <p:cNvSpPr txBox="1">
            <a:spLocks noChangeArrowheads="1"/>
          </p:cNvSpPr>
          <p:nvPr/>
        </p:nvSpPr>
        <p:spPr bwMode="auto">
          <a:xfrm>
            <a:off x="228600" y="5634335"/>
            <a:ext cx="8839200" cy="461665"/>
          </a:xfrm>
          <a:prstGeom prst="rect">
            <a:avLst/>
          </a:prstGeom>
          <a:solidFill>
            <a:srgbClr val="FFFFFF">
              <a:alpha val="38823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Arial Narrow" pitchFamily="34" charset="0"/>
              </a:rPr>
              <a:t>Digitalis</a:t>
            </a:r>
            <a:r>
              <a:rPr lang="en-US" sz="2400" b="1" dirty="0">
                <a:latin typeface="Arial Narrow" pitchFamily="34" charset="0"/>
              </a:rPr>
              <a:t> blocks efflux of Na by </a:t>
            </a:r>
            <a:r>
              <a:rPr lang="en-US" sz="2400" b="1" dirty="0">
                <a:solidFill>
                  <a:srgbClr val="FF00FF"/>
                </a:solidFill>
                <a:latin typeface="Arial Narrow" pitchFamily="34" charset="0"/>
              </a:rPr>
              <a:t>Na pump</a:t>
            </a:r>
            <a:endParaRPr lang="en-US" sz="2800" b="1" dirty="0">
              <a:solidFill>
                <a:srgbClr val="FF00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934200" y="304800"/>
            <a:ext cx="1752600" cy="893762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ION CHANNEL</a:t>
            </a:r>
          </a:p>
        </p:txBody>
      </p:sp>
      <p:pic>
        <p:nvPicPr>
          <p:cNvPr id="17" name="Picture 2" descr="C:\Users\Administrator\Desktop\pharma\RANGE Pharmacology 5th edition\Images\3.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7993" t="26667" r="10094" b="60000"/>
          <a:stretch>
            <a:fillRect/>
          </a:stretch>
        </p:blipFill>
        <p:spPr bwMode="auto">
          <a:xfrm>
            <a:off x="3962400" y="1828800"/>
            <a:ext cx="4953000" cy="2133600"/>
          </a:xfrm>
          <a:prstGeom prst="rect">
            <a:avLst/>
          </a:prstGeom>
          <a:noFill/>
        </p:spPr>
      </p:pic>
      <p:sp>
        <p:nvSpPr>
          <p:cNvPr id="23" name="TextBox 55"/>
          <p:cNvSpPr txBox="1">
            <a:spLocks noChangeArrowheads="1"/>
          </p:cNvSpPr>
          <p:nvPr/>
        </p:nvSpPr>
        <p:spPr bwMode="auto">
          <a:xfrm>
            <a:off x="228600" y="4313872"/>
            <a:ext cx="8763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Local Anesthetics </a:t>
            </a:r>
            <a:r>
              <a:rPr lang="en-US" sz="2200" i="1" dirty="0">
                <a:latin typeface="Calibri" pitchFamily="34" charset="0"/>
              </a:rPr>
              <a:t>block Na influx through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Na channel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nerve fibers</a:t>
            </a:r>
            <a:r>
              <a:rPr lang="en-US" sz="2200" i="1" dirty="0" smtClean="0">
                <a:latin typeface="Calibri" pitchFamily="34" charset="0"/>
              </a:rPr>
              <a:t>.</a:t>
            </a:r>
          </a:p>
          <a:p>
            <a:r>
              <a:rPr lang="en-US" sz="2200" i="1" dirty="0" smtClean="0">
                <a:latin typeface="Calibri" pitchFamily="34" charset="0"/>
              </a:rPr>
              <a:t>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Na channel Blockers.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27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2209800"/>
            <a:ext cx="269336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smtClean="0">
                <a:latin typeface="Britannic Bold" pitchFamily="34" charset="0"/>
              </a:rPr>
              <a:t>Drugs can act as a:</a:t>
            </a:r>
          </a:p>
          <a:p>
            <a:r>
              <a:rPr lang="en-US" sz="2200" dirty="0" smtClean="0">
                <a:latin typeface="Britannic Bold" pitchFamily="34" charset="0"/>
              </a:rPr>
              <a:t>*Channel blocker </a:t>
            </a:r>
          </a:p>
          <a:p>
            <a:r>
              <a:rPr lang="en-US" sz="2200" dirty="0" smtClean="0">
                <a:latin typeface="Britannic Bold" pitchFamily="34" charset="0"/>
              </a:rPr>
              <a:t>or </a:t>
            </a:r>
          </a:p>
          <a:p>
            <a:r>
              <a:rPr lang="en-US" sz="2200" dirty="0" smtClean="0">
                <a:latin typeface="Britannic Bold" pitchFamily="34" charset="0"/>
              </a:rPr>
              <a:t>*Channel modulator</a:t>
            </a:r>
            <a:endParaRPr lang="en-US" sz="2200" dirty="0"/>
          </a:p>
        </p:txBody>
      </p:sp>
      <p:sp>
        <p:nvSpPr>
          <p:cNvPr id="14" name="TextBox 55"/>
          <p:cNvSpPr txBox="1">
            <a:spLocks noChangeArrowheads="1"/>
          </p:cNvSpPr>
          <p:nvPr/>
        </p:nvSpPr>
        <p:spPr bwMode="auto">
          <a:xfrm>
            <a:off x="228600" y="5295781"/>
            <a:ext cx="8382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7300E6"/>
                </a:solidFill>
                <a:latin typeface="Calibri" pitchFamily="34" charset="0"/>
              </a:rPr>
              <a:t>Sulfonylurea drugs  </a:t>
            </a:r>
            <a:r>
              <a:rPr lang="en-US" sz="2200" i="1" dirty="0">
                <a:latin typeface="Calibri" pitchFamily="34" charset="0"/>
              </a:rPr>
              <a:t>block   K</a:t>
            </a:r>
            <a:r>
              <a:rPr lang="en-US" sz="2200" i="1" baseline="30000" dirty="0">
                <a:latin typeface="Calibri" pitchFamily="34" charset="0"/>
              </a:rPr>
              <a:t>+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 </a:t>
            </a:r>
            <a:r>
              <a:rPr lang="en-US" sz="2200" i="1" dirty="0">
                <a:latin typeface="Calibri" pitchFamily="34" charset="0"/>
              </a:rPr>
              <a:t>out flux via the </a:t>
            </a:r>
            <a:r>
              <a:rPr lang="en-US" sz="2200" b="1" dirty="0">
                <a:solidFill>
                  <a:srgbClr val="FF00FF"/>
                </a:solidFill>
                <a:latin typeface="Calibri" pitchFamily="34" charset="0"/>
              </a:rPr>
              <a:t>K </a:t>
            </a:r>
            <a:r>
              <a:rPr lang="en-US" sz="2200" b="1" dirty="0" smtClean="0">
                <a:solidFill>
                  <a:srgbClr val="FF00FF"/>
                </a:solidFill>
                <a:latin typeface="Calibri" pitchFamily="34" charset="0"/>
              </a:rPr>
              <a:t>channels </a:t>
            </a:r>
            <a:r>
              <a:rPr lang="en-US" sz="2200" i="1" dirty="0" smtClean="0">
                <a:latin typeface="Calibri" pitchFamily="34" charset="0"/>
              </a:rPr>
              <a:t>in </a:t>
            </a:r>
            <a:r>
              <a:rPr lang="en-US" sz="2200" i="1" dirty="0">
                <a:latin typeface="Calibri" pitchFamily="34" charset="0"/>
              </a:rPr>
              <a:t>pancreatic cells </a:t>
            </a:r>
            <a:r>
              <a:rPr lang="en-US" sz="2200" i="1" dirty="0" smtClean="0">
                <a:latin typeface="Calibri" pitchFamily="34" charset="0"/>
              </a:rPr>
              <a:t>. They </a:t>
            </a:r>
            <a:r>
              <a:rPr lang="en-US" sz="2200" i="1" dirty="0">
                <a:latin typeface="Calibri" pitchFamily="34" charset="0"/>
              </a:rPr>
              <a:t>are </a:t>
            </a:r>
            <a:r>
              <a:rPr lang="en-US" sz="2200" b="1" i="1" dirty="0">
                <a:solidFill>
                  <a:srgbClr val="7300E6"/>
                </a:solidFill>
                <a:latin typeface="Calibri" pitchFamily="34" charset="0"/>
              </a:rPr>
              <a:t>K</a:t>
            </a:r>
            <a:r>
              <a:rPr lang="en-US" sz="2200" b="1" dirty="0">
                <a:solidFill>
                  <a:srgbClr val="7300E6"/>
                </a:solidFill>
                <a:latin typeface="Calibri" pitchFamily="34" charset="0"/>
              </a:rPr>
              <a:t> Channel  Modulator</a:t>
            </a:r>
            <a:endParaRPr lang="en-US" sz="2400" i="1" dirty="0">
              <a:solidFill>
                <a:srgbClr val="7300E6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35000">
                <a:schemeClr val="accent1">
                  <a:tint val="66000"/>
                  <a:satMod val="160000"/>
                  <a:alpha val="66000"/>
                </a:schemeClr>
              </a:gs>
              <a:gs pos="56000">
                <a:schemeClr val="accent6">
                  <a:lumMod val="20000"/>
                  <a:lumOff val="80000"/>
                </a:schemeClr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543" name="TextBox 16"/>
          <p:cNvSpPr txBox="1">
            <a:spLocks noChangeArrowheads="1"/>
          </p:cNvSpPr>
          <p:nvPr/>
        </p:nvSpPr>
        <p:spPr bwMode="auto">
          <a:xfrm>
            <a:off x="304800" y="1219200"/>
            <a:ext cx="8153400" cy="404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Drugs bind and alter </a:t>
            </a:r>
            <a:r>
              <a:rPr lang="en-US" sz="2400" dirty="0" smtClean="0">
                <a:solidFill>
                  <a:srgbClr val="07044C"/>
                </a:solidFill>
                <a:latin typeface="Calibri" pitchFamily="34" charset="0"/>
              </a:rPr>
              <a:t>receptor (R) </a:t>
            </a:r>
            <a:r>
              <a:rPr lang="en-US" sz="2400" dirty="0">
                <a:solidFill>
                  <a:srgbClr val="07044C"/>
                </a:solidFill>
                <a:latin typeface="Calibri" pitchFamily="34" charset="0"/>
              </a:rPr>
              <a:t>signal transduction machinery.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43053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43434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2133600" y="3806825"/>
            <a:ext cx="2019300" cy="1295400"/>
            <a:chOff x="2933163" y="2362200"/>
            <a:chExt cx="2019837" cy="1295400"/>
          </a:xfrm>
        </p:grpSpPr>
        <p:sp>
          <p:nvSpPr>
            <p:cNvPr id="27" name="Oval 26"/>
            <p:cNvSpPr/>
            <p:nvPr/>
          </p:nvSpPr>
          <p:spPr>
            <a:xfrm>
              <a:off x="2971273" y="2362200"/>
              <a:ext cx="1981727" cy="1295400"/>
            </a:xfrm>
            <a:prstGeom prst="ellipse">
              <a:avLst/>
            </a:prstGeom>
            <a:solidFill>
              <a:srgbClr val="32CCC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2933163" y="2590800"/>
              <a:ext cx="342991" cy="304800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00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>
                  <a:solidFill>
                    <a:srgbClr val="269996"/>
                  </a:solidFill>
                </a:rPr>
                <a:t>R</a:t>
              </a:r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4648200" y="41878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673600" y="5548312"/>
            <a:ext cx="344488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019800" y="41878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914400" y="41878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00E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00E600"/>
                </a:solidFill>
              </a:rPr>
              <a:t>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952500" y="5548312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858000" y="4010025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Pharmacological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6172200" y="5510212"/>
            <a:ext cx="220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NO RESPONSE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14400" y="25876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4635500" y="2905125"/>
            <a:ext cx="342900" cy="304800"/>
          </a:xfrm>
          <a:prstGeom prst="roundRect">
            <a:avLst/>
          </a:prstGeom>
          <a:solidFill>
            <a:srgbClr val="FFFF00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269996"/>
                </a:solidFill>
              </a:rPr>
              <a:t>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4292600" y="2892425"/>
            <a:ext cx="304800" cy="304800"/>
          </a:xfrm>
          <a:prstGeom prst="roundRect">
            <a:avLst/>
          </a:prstGeom>
          <a:solidFill>
            <a:schemeClr val="bg1"/>
          </a:solidFill>
          <a:ln>
            <a:solidFill>
              <a:srgbClr val="99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6948488" y="2727325"/>
            <a:ext cx="1676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Physiological</a:t>
            </a:r>
          </a:p>
          <a:p>
            <a:pPr algn="ctr"/>
            <a:r>
              <a:rPr lang="en-US" b="1"/>
              <a:t>RESPONSE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019800" y="2892425"/>
            <a:ext cx="609600" cy="304800"/>
          </a:xfrm>
          <a:prstGeom prst="roundRect">
            <a:avLst/>
          </a:prstGeom>
          <a:gradFill flip="none"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rgbClr val="9933FF"/>
                </a:solidFill>
              </a:rPr>
              <a:t>L</a:t>
            </a:r>
            <a:r>
              <a:rPr lang="en-US" b="1" dirty="0">
                <a:solidFill>
                  <a:srgbClr val="269996"/>
                </a:solidFill>
              </a:rPr>
              <a:t>R*</a:t>
            </a: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228600" y="3044825"/>
            <a:ext cx="2057400" cy="554038"/>
          </a:xfrm>
          <a:prstGeom prst="rect">
            <a:avLst/>
          </a:prstGeom>
          <a:solidFill>
            <a:srgbClr val="9933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ENDOGENOUS</a:t>
            </a:r>
          </a:p>
          <a:p>
            <a:pPr algn="ctr">
              <a:lnSpc>
                <a:spcPts val="1800"/>
              </a:lnSpc>
            </a:pPr>
            <a:r>
              <a:rPr lang="en-US" b="1" dirty="0">
                <a:solidFill>
                  <a:schemeClr val="bg1"/>
                </a:solidFill>
              </a:rPr>
              <a:t>LIGAND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10400" y="457200"/>
            <a:ext cx="1752600" cy="493713"/>
          </a:xfrm>
          <a:prstGeom prst="rect">
            <a:avLst/>
          </a:prstGeom>
          <a:gradFill flip="none" rotWithShape="1">
            <a:gsLst>
              <a:gs pos="35000">
                <a:schemeClr val="bg1"/>
              </a:gs>
              <a:gs pos="57000">
                <a:srgbClr val="FFFFCC"/>
              </a:gs>
              <a:gs pos="92000">
                <a:srgbClr val="FFFF00">
                  <a:alpha val="56000"/>
                </a:srgb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rgbClr val="7300E6"/>
            </a:solidFill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solidFill>
                  <a:srgbClr val="FF00FF"/>
                </a:solidFill>
                <a:latin typeface="+mn-lt"/>
                <a:cs typeface="+mn-cs"/>
              </a:rPr>
              <a:t>RECEPTOR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4038600" y="2246312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Bind</a:t>
            </a:r>
          </a:p>
          <a:p>
            <a:pPr algn="ctr"/>
            <a:r>
              <a:rPr lang="en-US" b="1"/>
              <a:t>Occupy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5562600" y="2209800"/>
            <a:ext cx="1447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Initiate</a:t>
            </a:r>
          </a:p>
          <a:p>
            <a:pPr algn="ctr"/>
            <a:r>
              <a:rPr lang="en-US" b="1"/>
              <a:t>Activate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6705600" y="3044825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6705600" y="4338638"/>
            <a:ext cx="304800" cy="158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520700" y="4111625"/>
            <a:ext cx="12192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Agonist</a:t>
            </a:r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6096000" y="5700712"/>
            <a:ext cx="304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33400" y="5483225"/>
            <a:ext cx="1600200" cy="369887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</a:rPr>
              <a:t>Antagonist</a:t>
            </a: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457200" y="4492625"/>
            <a:ext cx="1219200" cy="369887"/>
          </a:xfrm>
          <a:prstGeom prst="rect">
            <a:avLst/>
          </a:prstGeom>
          <a:solidFill>
            <a:schemeClr val="bg1"/>
          </a:solidFill>
          <a:ln w="9525">
            <a:solidFill>
              <a:srgbClr val="00E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E600"/>
                </a:solidFill>
              </a:rPr>
              <a:t>ACh</a:t>
            </a: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457200" y="5853112"/>
            <a:ext cx="1689100" cy="369888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 err="1">
                <a:solidFill>
                  <a:srgbClr val="FF0000"/>
                </a:solidFill>
              </a:rPr>
              <a:t>Tubocurarine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810000" y="3273425"/>
            <a:ext cx="1524000" cy="369887"/>
          </a:xfrm>
          <a:prstGeom prst="rect">
            <a:avLst/>
          </a:prstGeom>
          <a:gradFill flip="none" rotWithShape="1">
            <a:gsLst>
              <a:gs pos="0">
                <a:srgbClr val="00FF00"/>
              </a:gs>
              <a:gs pos="90000">
                <a:srgbClr val="FF00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  <a:latin typeface="Arial" charset="0"/>
                <a:cs typeface="Arial" charset="0"/>
              </a:rPr>
              <a:t>AFFINITY</a:t>
            </a:r>
          </a:p>
        </p:txBody>
      </p:sp>
      <p:sp>
        <p:nvSpPr>
          <p:cNvPr id="62" name="TextBox 61"/>
          <p:cNvSpPr txBox="1">
            <a:spLocks noChangeArrowheads="1"/>
          </p:cNvSpPr>
          <p:nvPr/>
        </p:nvSpPr>
        <p:spPr bwMode="auto">
          <a:xfrm>
            <a:off x="5638800" y="3273425"/>
            <a:ext cx="1447800" cy="369888"/>
          </a:xfrm>
          <a:prstGeom prst="rect">
            <a:avLst/>
          </a:prstGeom>
          <a:solidFill>
            <a:srgbClr val="00E6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EFFICACY</a:t>
            </a:r>
          </a:p>
        </p:txBody>
      </p:sp>
      <p:sp>
        <p:nvSpPr>
          <p:cNvPr id="53" name="TextBox 1"/>
          <p:cNvSpPr txBox="1">
            <a:spLocks noChangeArrowheads="1"/>
          </p:cNvSpPr>
          <p:nvPr/>
        </p:nvSpPr>
        <p:spPr bwMode="auto">
          <a:xfrm>
            <a:off x="457200" y="5026025"/>
            <a:ext cx="6629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 dirty="0"/>
              <a:t>A drug that possesses both affinity and efficacy</a:t>
            </a:r>
            <a:endParaRPr lang="en-US" sz="2200" dirty="0"/>
          </a:p>
        </p:txBody>
      </p:sp>
      <p:sp>
        <p:nvSpPr>
          <p:cNvPr id="63" name="TextBox 1"/>
          <p:cNvSpPr txBox="1">
            <a:spLocks noChangeArrowheads="1"/>
          </p:cNvSpPr>
          <p:nvPr/>
        </p:nvSpPr>
        <p:spPr bwMode="auto">
          <a:xfrm>
            <a:off x="457200" y="6302375"/>
            <a:ext cx="6248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/>
              <a:t>A drug that possesses an affinity but no efficacy</a:t>
            </a:r>
            <a:endParaRPr lang="en-US" sz="20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2222500" y="762000"/>
            <a:ext cx="520700" cy="12700"/>
          </a:xfrm>
          <a:prstGeom prst="straightConnector1">
            <a:avLst/>
          </a:prstGeom>
          <a:ln w="76200">
            <a:solidFill>
              <a:srgbClr val="FF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/>
          <p:cNvSpPr txBox="1">
            <a:spLocks noChangeArrowheads="1"/>
          </p:cNvSpPr>
          <p:nvPr/>
        </p:nvSpPr>
        <p:spPr bwMode="auto">
          <a:xfrm>
            <a:off x="152400" y="457200"/>
            <a:ext cx="1981200" cy="523875"/>
          </a:xfrm>
          <a:prstGeom prst="rect">
            <a:avLst/>
          </a:prstGeom>
          <a:solidFill>
            <a:srgbClr val="FF00FF"/>
          </a:solidFill>
          <a:ln w="19050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>
                <a:solidFill>
                  <a:srgbClr val="FFFFFF"/>
                </a:solidFill>
                <a:latin typeface="Broadway" pitchFamily="82" charset="0"/>
              </a:rPr>
              <a:t>TARGETS</a:t>
            </a:r>
          </a:p>
        </p:txBody>
      </p:sp>
      <p:sp>
        <p:nvSpPr>
          <p:cNvPr id="51" name="TextBox 20"/>
          <p:cNvSpPr txBox="1">
            <a:spLocks noChangeArrowheads="1"/>
          </p:cNvSpPr>
          <p:nvPr/>
        </p:nvSpPr>
        <p:spPr bwMode="auto">
          <a:xfrm>
            <a:off x="2743200" y="466725"/>
            <a:ext cx="3733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7300E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FF"/>
                </a:solidFill>
                <a:latin typeface="Calibri" pitchFamily="34" charset="0"/>
              </a:rPr>
              <a:t>REGULATORY PROTEIN</a:t>
            </a:r>
            <a:endParaRPr lang="en-US" sz="2800" b="1" dirty="0">
              <a:solidFill>
                <a:srgbClr val="FF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4271</TotalTime>
  <Words>507</Words>
  <Application>Microsoft Office PowerPoint</Application>
  <PresentationFormat>On-screen Show (4:3)</PresentationFormat>
  <Paragraphs>157</Paragraphs>
  <Slides>15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Aljawharah Alkabbani</cp:lastModifiedBy>
  <cp:revision>251</cp:revision>
  <dcterms:created xsi:type="dcterms:W3CDTF">2010-09-28T15:47:12Z</dcterms:created>
  <dcterms:modified xsi:type="dcterms:W3CDTF">2014-10-23T08:54:40Z</dcterms:modified>
</cp:coreProperties>
</file>