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8" r:id="rId4"/>
    <p:sldId id="279" r:id="rId5"/>
    <p:sldId id="258" r:id="rId6"/>
    <p:sldId id="260" r:id="rId7"/>
    <p:sldId id="259" r:id="rId8"/>
    <p:sldId id="290" r:id="rId9"/>
    <p:sldId id="291" r:id="rId10"/>
    <p:sldId id="294" r:id="rId11"/>
    <p:sldId id="293" r:id="rId12"/>
    <p:sldId id="300" r:id="rId13"/>
    <p:sldId id="278" r:id="rId14"/>
    <p:sldId id="269" r:id="rId15"/>
    <p:sldId id="270" r:id="rId16"/>
    <p:sldId id="271" r:id="rId17"/>
    <p:sldId id="272" r:id="rId18"/>
    <p:sldId id="273" r:id="rId19"/>
    <p:sldId id="297" r:id="rId20"/>
    <p:sldId id="298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301" r:id="rId32"/>
    <p:sldId id="296" r:id="rId33"/>
    <p:sldId id="295" r:id="rId34"/>
    <p:sldId id="287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911B45-0CD4-4024-BD32-3FC0D87885E1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933398-14D9-48DA-9B5D-94FCC9DB14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30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33398-14D9-48DA-9B5D-94FCC9DB140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ersonl\Desktop\Design\blood template\blood template tit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l\Desktop\Design\blood template\blood templa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05C2-F183-417F-B690-BCE83D898DE8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864" y="764704"/>
            <a:ext cx="7772400" cy="23762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b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Clotting Time and Bleeding Time</a:t>
            </a:r>
            <a:b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 descr="800px-US_Navy_060105-N-8154G-010_A_hospital_corpsman_with_the_Blood_Donor_Team_from_Portsmouth_Naval_Hospital_takes_samples_of_blood_from_a_donor_for_t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17-15_BloodTypi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52728" cy="66693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blood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5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Clinical Applications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Important in the following conditions:</a:t>
            </a:r>
          </a:p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Blood transfusion.</a:t>
            </a:r>
          </a:p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Hemolytic disease of the newborn (HDN).</a:t>
            </a:r>
          </a:p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Blood products.</a:t>
            </a:r>
            <a:endParaRPr lang="ar-S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blood-donation-transfusion-pic-rex-image-1-169611750-11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4921" cy="266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332656"/>
            <a:ext cx="7772400" cy="115212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Content Placeholder 3" descr="activated-clotting-ti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434" y="2132856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</a:t>
            </a:r>
            <a:endParaRPr lang="ar-SA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</a:t>
            </a:r>
            <a:r>
              <a:rPr lang="en-US" sz="3200" dirty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required for blood to form a </a:t>
            </a:r>
            <a:r>
              <a:rPr lang="en-US" sz="32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clot.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normal coagulation time in glass tubes</a:t>
            </a:r>
            <a:r>
              <a:rPr lang="en-US" sz="3200" dirty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is 5 to 15 minutes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3200" dirty="0" smtClean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whole blood clotting time is a rough measure of all </a:t>
            </a:r>
            <a:r>
              <a:rPr lang="en-US" sz="3200" dirty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intrinsic clotting factors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in the absence of tissue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factors.</a:t>
            </a:r>
          </a:p>
          <a:p>
            <a:pPr algn="just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sed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diagnosis of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hemophilia. 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Its chief application is in monitoring anti-coagulant therapy. </a:t>
            </a:r>
            <a:endParaRPr lang="ar-SA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2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36504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Capillary tubes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of uniform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size ( non heparinized)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petri-dish.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Alcohol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swabs.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Cotton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wool.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Plasticine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water bath set at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37°C.</a:t>
            </a:r>
            <a:endParaRPr lang="ar-S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9538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Clean finger with alcohol swap, prick it with lancet and </a:t>
            </a:r>
            <a:r>
              <a:rPr lang="en-US" sz="32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note </a:t>
            </a:r>
            <a:r>
              <a:rPr lang="en-US" sz="3200" dirty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that the prick is made.</a:t>
            </a: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Wipe away the first drop of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blood. Then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while the blood is still flowing freely place one end of a capillary tube in the blood.  Holding the tube horizontally let it fill by capillary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action, fill more than one tube.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Close the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end of the capillary tube with </a:t>
            </a:r>
            <a:r>
              <a:rPr lang="en-US" sz="320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plasticine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 Place the tube in the water bath.</a:t>
            </a:r>
          </a:p>
          <a:p>
            <a:pPr lvl="0"/>
            <a:endParaRPr lang="en-US" sz="3200" b="1" dirty="0" smtClean="0">
              <a:effectLst/>
            </a:endParaRPr>
          </a:p>
          <a:p>
            <a:pPr marL="0" lvl="0" indent="0">
              <a:buNone/>
            </a:pP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54269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511480" cy="5572472"/>
          </a:xfrm>
        </p:spPr>
        <p:txBody>
          <a:bodyPr>
            <a:noAutofit/>
          </a:bodyPr>
          <a:lstStyle/>
          <a:p>
            <a:pPr lvl="0"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Two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 after making the puncture, break a capillary tube and separate the two halves slowly.</a:t>
            </a: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Repeat the procedure at 30 second intervals with the remaining tubes.</a:t>
            </a: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When the blood forms a </a:t>
            </a:r>
            <a:r>
              <a:rPr lang="en-US" sz="3200" u="sng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continuous </a:t>
            </a:r>
            <a:r>
              <a:rPr lang="en-US" sz="3200" u="sng" dirty="0" smtClean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thread-like </a:t>
            </a:r>
            <a:r>
              <a:rPr lang="en-US" sz="3200" u="sng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</a:t>
            </a:r>
            <a:r>
              <a:rPr lang="en-US" sz="3200" u="sng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between the broken ends of the tube, the end-point has been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reached, note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time.  </a:t>
            </a:r>
            <a:endParaRPr lang="en-US" sz="3200" dirty="0" smtClean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 from pricking the finger to the appearance of the clot is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clotting time                        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45341903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541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86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47244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446772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l\Desktop\Design\blood template\t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Aims of the Practical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determine: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Blood groups.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Clotting time.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Bleeding time.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16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48" y="1196752"/>
            <a:ext cx="756084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endParaRPr lang="ar-SA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/>
          <a:lstStyle/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Usually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clotting time measured by this method is in the </a:t>
            </a:r>
            <a:r>
              <a:rPr lang="en-US" sz="32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range 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3-6 </a:t>
            </a:r>
            <a:r>
              <a:rPr lang="en-US" sz="32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Prolong clotting time seen in deficiencies in the intrinsic coagulation pathway.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Example: </a:t>
            </a:r>
          </a:p>
          <a:p>
            <a:pPr algn="just">
              <a:buNone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hemophilia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due to deficiency of Factor VIII (8).</a:t>
            </a:r>
          </a:p>
          <a:p>
            <a:endParaRPr lang="en-US" b="1" dirty="0">
              <a:effectLst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547281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 using Test Tube </a:t>
            </a:r>
            <a:b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endParaRPr lang="ar-S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Place 2 ml blood into non </a:t>
            </a:r>
            <a:r>
              <a:rPr lang="en-US" sz="32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heparinized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test tube incubated in water bath. 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Every 30 second invert gentle to check for clot formation.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 from pricking finger to clot formation is </a:t>
            </a:r>
            <a:r>
              <a:rPr lang="en-US" sz="3200" u="sng" dirty="0" smtClean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clotting time</a:t>
            </a:r>
            <a:r>
              <a:rPr lang="en-US" sz="3200" u="sng" dirty="0" smtClean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Normally 6-10 min by this method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Measurement of the clotting factors are better used.</a:t>
            </a:r>
            <a:endParaRPr lang="ar-SA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2720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Clotting Time using Test Tube </a:t>
            </a:r>
            <a:br>
              <a:rPr lang="en-US" sz="4000" b="1" dirty="0" smtClean="0"/>
            </a:br>
            <a:r>
              <a:rPr lang="en-US" sz="4000" b="1" dirty="0" smtClean="0"/>
              <a:t>Method</a:t>
            </a:r>
            <a:endParaRPr lang="ar-SA" sz="4000" b="1" dirty="0"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599"/>
            <a:ext cx="3505200" cy="27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0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Clot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formed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10787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 Clotting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4654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21170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620688"/>
            <a:ext cx="7772400" cy="15841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hemophili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24536" cy="2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3733875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The time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taking for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bleeding to stop (time for a platelet plug to form).</a:t>
            </a:r>
            <a:endParaRPr lang="ar-S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time is a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test of </a:t>
            </a:r>
            <a:r>
              <a:rPr 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platelet </a:t>
            </a:r>
            <a:r>
              <a:rPr lang="en-US" sz="3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function.</a:t>
            </a:r>
            <a:endParaRPr lang="en-US" sz="32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32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template </a:t>
            </a:r>
            <a:r>
              <a:rPr lang="en-US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32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is used when the test is performed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by standard template method.</a:t>
            </a:r>
          </a:p>
        </p:txBody>
      </p:sp>
    </p:spTree>
    <p:extLst>
      <p:ext uri="{BB962C8B-B14F-4D97-AF65-F5344CB8AC3E}">
        <p14:creationId xmlns:p14="http://schemas.microsoft.com/office/powerpoint/2010/main" val="366737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Alcohol swabs. </a:t>
            </a:r>
          </a:p>
          <a:p>
            <a:pPr algn="just"/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Filter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paper.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stop-watch.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stylette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to prick an ear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lobe.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buNone/>
            </a:pP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601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Clean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lobe of the ear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alcohol swab.</a:t>
            </a:r>
          </a:p>
          <a:p>
            <a:pPr lvl="0" algn="just"/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When it is dry, make a single puncture with a stylette (about 3mm deep).  </a:t>
            </a:r>
            <a:endParaRPr lang="en-US" sz="3200" dirty="0" smtClean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Note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3200" dirty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 at which the puncture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is made.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skin of the ear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should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not be touched once the puncture has been made until the experiment is over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4035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cont….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Apply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piece of filter paper to the blood-drop every 30 seconds until the bleeding stops.</a:t>
            </a:r>
          </a:p>
          <a:p>
            <a:pPr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bleeding time estimated by this method of a normal subject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within </a:t>
            </a:r>
            <a:r>
              <a:rPr lang="en-US" sz="3200" dirty="0" smtClean="0">
                <a:solidFill>
                  <a:schemeClr val="tx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2-5 </a:t>
            </a:r>
            <a:r>
              <a:rPr lang="en-US" sz="3200" dirty="0">
                <a:solidFill>
                  <a:schemeClr val="tx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minutes.</a:t>
            </a:r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70957786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13407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88560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139470"/>
            <a:ext cx="28083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9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 the end of this lab you should be able to: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Understand and practice the method used in determining blood groups (</a:t>
            </a:r>
            <a:r>
              <a:rPr lang="en-US" sz="32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ABO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sz="32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Rhesus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(Rh)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systems).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Determine your own </a:t>
            </a:r>
            <a:r>
              <a:rPr lang="en-US" sz="32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Bleeding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sz="32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clotting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Recognize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importance of bleeding time and clotting time in haemostasis.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Standardized Template Method</a:t>
            </a:r>
            <a:endParaRPr lang="ar-SA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41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4100" dirty="0">
                <a:solidFill>
                  <a:schemeClr val="tx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sphygmomanometer cuff </a:t>
            </a:r>
            <a:r>
              <a:rPr lang="en-US" sz="41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is applied to the subject’s arm and inflated to 40mmHg.</a:t>
            </a:r>
          </a:p>
          <a:p>
            <a:pPr lvl="0" algn="just"/>
            <a:r>
              <a:rPr lang="en-US" sz="41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volar surface is cleaned with 70% alcohol.</a:t>
            </a:r>
          </a:p>
          <a:p>
            <a:pPr lvl="0" algn="just"/>
            <a:r>
              <a:rPr lang="en-US" sz="41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sterile metal template with a linear slit (11mm long) is pressed firmly against the skin.</a:t>
            </a:r>
          </a:p>
          <a:p>
            <a:pPr lvl="0" algn="just"/>
            <a:r>
              <a:rPr lang="en-US" sz="41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scalpel blade, with a guard, is carefully introduced so that it protrudes 1mm through the template slit.  An incision, 1mm deep and 9mm long can then be made.</a:t>
            </a:r>
          </a:p>
          <a:p>
            <a:endParaRPr lang="ar-SA" sz="2200" b="1" dirty="0"/>
          </a:p>
        </p:txBody>
      </p:sp>
    </p:spTree>
    <p:extLst>
      <p:ext uri="{BB962C8B-B14F-4D97-AF65-F5344CB8AC3E}">
        <p14:creationId xmlns:p14="http://schemas.microsoft.com/office/powerpoint/2010/main" val="161519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Blood is gently, but completely removed with filter paper at 15 second intervals until the bleeding stops.  </a:t>
            </a:r>
          </a:p>
          <a:p>
            <a:pPr lvl="0" algn="just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Normal bleeding times determined with this method are in the range </a:t>
            </a:r>
            <a:r>
              <a:rPr 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2.5-9.5 minutes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852613"/>
            <a:ext cx="4905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9312" y="1861294"/>
            <a:ext cx="4905375" cy="3144094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928992" cy="57606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Standardized Template Method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Note:</a:t>
            </a:r>
          </a:p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If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bleeding time exceeds 15 minutes:</a:t>
            </a:r>
            <a:b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Stop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procedure. </a:t>
            </a:r>
            <a:b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Apply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pressure to stop the bleeding. </a:t>
            </a:r>
            <a:b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Report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 greater than 15 min.</a:t>
            </a:r>
            <a:endParaRPr lang="ar-S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 descr="stop-w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12976"/>
            <a:ext cx="223224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Clinical Application</a:t>
            </a:r>
            <a:endParaRPr lang="ar-SA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0560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time is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prolonged in the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following conditions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32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latelet dysfunction.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Blood vessel wall disorders.</a:t>
            </a:r>
          </a:p>
          <a:p>
            <a:r>
              <a:rPr lang="en-US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Haemophilia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Von </a:t>
            </a:r>
            <a:r>
              <a:rPr lang="en-US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Willebrand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Disease.</a:t>
            </a:r>
          </a:p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Thrombocytopenia.</a:t>
            </a:r>
          </a:p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Vitamin K deficiency.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Medications: Aspirin. </a:t>
            </a:r>
          </a:p>
          <a:p>
            <a:pPr>
              <a:buNone/>
            </a:pPr>
            <a:endParaRPr lang="ar-SA" sz="2800" b="1" dirty="0"/>
          </a:p>
        </p:txBody>
      </p:sp>
      <p:pic>
        <p:nvPicPr>
          <p:cNvPr id="5" name="Picture 4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34918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0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58417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Thank you</a:t>
            </a:r>
            <a:endParaRPr lang="ar-SA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 descr="Blood-Donation-Campaign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3200" cy="41010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88640"/>
            <a:ext cx="7772400" cy="13681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 descr="Blood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ABO System:</a:t>
            </a:r>
          </a:p>
          <a:p>
            <a:pPr lvl="1" algn="just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antigen A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 B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pPr lvl="1" algn="just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Antigen B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 A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pPr lvl="1" algn="just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Antigen A and B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antibodies in plasma.</a:t>
            </a:r>
          </a:p>
          <a:p>
            <a:pPr lvl="1" algn="just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antigen on RBC membrane both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 A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 B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Rhesus Blood 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Group(Rh)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antigen 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positive (</a:t>
            </a:r>
            <a:r>
              <a:rPr lang="en-US" sz="3200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Rh+ve</a:t>
            </a:r>
            <a:r>
              <a:rPr lang="en-US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en-US" sz="32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Antigen D </a:t>
            </a:r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 RBC (96-98%).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negative (</a:t>
            </a:r>
            <a:r>
              <a:rPr lang="en-US" sz="3200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Rh-ve</a:t>
            </a:r>
            <a:r>
              <a:rPr lang="en-US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en-US" sz="32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 </a:t>
            </a:r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Antigen D on RBC (2-4%).</a:t>
            </a:r>
          </a:p>
          <a:p>
            <a:endParaRPr lang="ar-SA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 Antigens</a:t>
            </a:r>
            <a:endParaRPr lang="ar-SA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Content Placeholder 5" descr="blood grou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24736" cy="45259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928992" cy="4176464"/>
          </a:xfrm>
        </p:spPr>
        <p:txBody>
          <a:bodyPr>
            <a:normAutofit/>
          </a:bodyPr>
          <a:lstStyle/>
          <a:p>
            <a:pPr lvl="0"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High titer anti-A, anti-B and anti-D sera.</a:t>
            </a:r>
          </a:p>
          <a:p>
            <a:pPr lvl="0"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grease pencil.</a:t>
            </a:r>
          </a:p>
          <a:p>
            <a:pPr lvl="0"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Microscope slides.</a:t>
            </a:r>
          </a:p>
          <a:p>
            <a:pPr lvl="0"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Alcohol swab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pricker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456384" cy="25603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r>
              <a:rPr lang="en-US" sz="4400" b="1" dirty="0" smtClean="0">
                <a:solidFill>
                  <a:schemeClr val="accent1"/>
                </a:solidFill>
                <a:effectLst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50197"/>
          </a:xfrm>
        </p:spPr>
        <p:txBody>
          <a:bodyPr>
            <a:noAutofit/>
          </a:bodyPr>
          <a:lstStyle/>
          <a:p>
            <a:pPr lvl="0"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Prick a finger and place one drop of blood in each of the compartments A, B and D (these are clearly labeled on the microscope slides provided).</a:t>
            </a:r>
          </a:p>
          <a:p>
            <a:pPr lvl="0"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Quickly add a drop of anti-A, anti-B and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anti-D-sera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each compartment </a:t>
            </a:r>
          </a:p>
          <a:p>
            <a:pPr lvl="0" algn="just"/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Mix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serum with the drop of blood by moving the slides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gently for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minute or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two, Then examine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mixtures for signs of RBC agglutination or clump formation.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emplate">
  <a:themeElements>
    <a:clrScheme name="Blood Template">
      <a:dk1>
        <a:sysClr val="windowText" lastClr="000000"/>
      </a:dk1>
      <a:lt1>
        <a:sysClr val="window" lastClr="FFFFFF"/>
      </a:lt1>
      <a:dk2>
        <a:srgbClr val="CC0000"/>
      </a:dk2>
      <a:lt2>
        <a:srgbClr val="A6A6A6"/>
      </a:lt2>
      <a:accent1>
        <a:srgbClr val="CC0000"/>
      </a:accent1>
      <a:accent2>
        <a:srgbClr val="F43156"/>
      </a:accent2>
      <a:accent3>
        <a:srgbClr val="990723"/>
      </a:accent3>
      <a:accent4>
        <a:srgbClr val="0C0C0C"/>
      </a:accent4>
      <a:accent5>
        <a:srgbClr val="A6A6A6"/>
      </a:accent5>
      <a:accent6>
        <a:srgbClr val="CC0000"/>
      </a:accent6>
      <a:hlink>
        <a:srgbClr val="6B0518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 template</Template>
  <TotalTime>420</TotalTime>
  <Words>977</Words>
  <Application>Microsoft Office PowerPoint</Application>
  <PresentationFormat>On-screen Show (4:3)</PresentationFormat>
  <Paragraphs>114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Blood template</vt:lpstr>
      <vt:lpstr> Blood Groups  Clotting Time and Bleeding Time </vt:lpstr>
      <vt:lpstr> Aims of the Practical</vt:lpstr>
      <vt:lpstr>Objectives</vt:lpstr>
      <vt:lpstr>Blood Groups</vt:lpstr>
      <vt:lpstr> Blood Groups</vt:lpstr>
      <vt:lpstr>Rhesus Blood Group(Rh)</vt:lpstr>
      <vt:lpstr>Blood Groups Antigens</vt:lpstr>
      <vt:lpstr>Materials</vt:lpstr>
      <vt:lpstr>Procedure </vt:lpstr>
      <vt:lpstr>PowerPoint Presentation</vt:lpstr>
      <vt:lpstr>PowerPoint Presentation</vt:lpstr>
      <vt:lpstr>Clinical Applications</vt:lpstr>
      <vt:lpstr>Clotting Time</vt:lpstr>
      <vt:lpstr>Clotting Time</vt:lpstr>
      <vt:lpstr>Materials</vt:lpstr>
      <vt:lpstr>Procedure</vt:lpstr>
      <vt:lpstr>PowerPoint Presentation</vt:lpstr>
      <vt:lpstr>PowerPoint Presentation</vt:lpstr>
      <vt:lpstr>PowerPoint Presentation</vt:lpstr>
      <vt:lpstr>PowerPoint Presentation</vt:lpstr>
      <vt:lpstr>Results</vt:lpstr>
      <vt:lpstr>Clotting Time using Test Tube  Method</vt:lpstr>
      <vt:lpstr>Clotting Time using Test Tube  Method</vt:lpstr>
      <vt:lpstr>Bleeding Time</vt:lpstr>
      <vt:lpstr>Bleeding Time</vt:lpstr>
      <vt:lpstr>Materials</vt:lpstr>
      <vt:lpstr>Procedure</vt:lpstr>
      <vt:lpstr>Procedure cont….</vt:lpstr>
      <vt:lpstr>Bleeding Time</vt:lpstr>
      <vt:lpstr>The Standardized Template Method</vt:lpstr>
      <vt:lpstr>PowerPoint Presentation</vt:lpstr>
      <vt:lpstr>The Standardized Template Method</vt:lpstr>
      <vt:lpstr>PowerPoint Presentation</vt:lpstr>
      <vt:lpstr>Clinical Application</vt:lpstr>
      <vt:lpstr>Thank you</vt:lpstr>
    </vt:vector>
  </TitlesOfParts>
  <Company>m62 visualcommunications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Text Here</dc:title>
  <dc:creator>pynej</dc:creator>
  <cp:lastModifiedBy>DR SHERIF</cp:lastModifiedBy>
  <cp:revision>94</cp:revision>
  <dcterms:created xsi:type="dcterms:W3CDTF">2011-11-28T20:19:15Z</dcterms:created>
  <dcterms:modified xsi:type="dcterms:W3CDTF">2014-09-23T11:02:51Z</dcterms:modified>
</cp:coreProperties>
</file>