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28" r:id="rId2"/>
    <p:sldId id="330" r:id="rId3"/>
    <p:sldId id="287" r:id="rId4"/>
    <p:sldId id="289" r:id="rId5"/>
    <p:sldId id="285" r:id="rId6"/>
    <p:sldId id="333" r:id="rId7"/>
    <p:sldId id="361" r:id="rId8"/>
    <p:sldId id="294" r:id="rId9"/>
    <p:sldId id="344" r:id="rId10"/>
    <p:sldId id="337" r:id="rId11"/>
    <p:sldId id="339" r:id="rId12"/>
    <p:sldId id="338" r:id="rId13"/>
    <p:sldId id="340" r:id="rId14"/>
    <p:sldId id="364" r:id="rId15"/>
    <p:sldId id="300" r:id="rId16"/>
    <p:sldId id="341" r:id="rId17"/>
    <p:sldId id="342" r:id="rId18"/>
    <p:sldId id="343" r:id="rId19"/>
    <p:sldId id="346" r:id="rId20"/>
    <p:sldId id="347" r:id="rId21"/>
    <p:sldId id="348" r:id="rId22"/>
    <p:sldId id="349" r:id="rId23"/>
    <p:sldId id="320" r:id="rId24"/>
    <p:sldId id="33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E39"/>
    <a:srgbClr val="FA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2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44DD6-47C8-4E06-B0F6-B2E9B22024AF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3CF92-91F4-4B5C-B9AC-548039353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9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3CF92-91F4-4B5C-B9AC-54803935323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3CF92-91F4-4B5C-B9AC-54803935323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91FC2A-8516-45FF-8442-D058B30D15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D37EA8-4988-4ACC-A68F-6BFD3F90D240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23893" y="3962400"/>
            <a:ext cx="253370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Saeed Vohra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26179" y="3962400"/>
            <a:ext cx="323511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Jamila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El-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Medany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47800"/>
            <a:ext cx="9144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8" algn="ctr"/>
            <a:r>
              <a:rPr lang="en-US" sz="540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HAND &amp; </a:t>
            </a:r>
            <a:r>
              <a:rPr lang="en-US" sz="54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WRIST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67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Short Muscles of Thumb &amp; Little  Finger</a:t>
            </a:r>
            <a:endParaRPr lang="ar-SA" sz="3200" b="1" dirty="0">
              <a:solidFill>
                <a:srgbClr val="0000FF"/>
              </a:solidFill>
            </a:endParaRPr>
          </a:p>
        </p:txBody>
      </p:sp>
      <p:pic>
        <p:nvPicPr>
          <p:cNvPr id="4" name="Picture 2" descr="C:\Documents and Settings\User\My Documents\Student Gray\7. Upper limb\F66122-007-f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73" r="3636" b="5705"/>
          <a:stretch>
            <a:fillRect/>
          </a:stretch>
        </p:blipFill>
        <p:spPr bwMode="auto">
          <a:xfrm>
            <a:off x="609600" y="1905000"/>
            <a:ext cx="7772400" cy="46481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3429000" y="2133600"/>
            <a:ext cx="1600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10200" y="5715000"/>
            <a:ext cx="2286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Hypothenar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Eminence </a:t>
            </a:r>
            <a:r>
              <a:rPr lang="en-US" sz="4400" b="1" dirty="0" smtClean="0">
                <a:solidFill>
                  <a:schemeClr val="tx1"/>
                </a:solidFill>
              </a:rPr>
              <a:t>(3)</a:t>
            </a:r>
            <a:endParaRPr lang="ar-SA" sz="44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06728265"/>
              </p:ext>
            </p:extLst>
          </p:nvPr>
        </p:nvGraphicFramePr>
        <p:xfrm>
          <a:off x="4725390" y="990600"/>
          <a:ext cx="4266210" cy="50292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164772"/>
                <a:gridCol w="758874"/>
                <a:gridCol w="836898"/>
                <a:gridCol w="877286"/>
                <a:gridCol w="628380"/>
              </a:tblGrid>
              <a:tr h="411480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Action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NS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i="1" dirty="0" smtClean="0"/>
                        <a:t>Insertion</a:t>
                      </a:r>
                      <a:endParaRPr lang="ar-SA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i="1" dirty="0" smtClean="0"/>
                        <a:t>Origin</a:t>
                      </a:r>
                      <a:endParaRPr lang="ar-SA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036320">
                <a:tc>
                  <a:txBody>
                    <a:bodyPr/>
                    <a:lstStyle/>
                    <a:p>
                      <a:pPr rtl="1"/>
                      <a:r>
                        <a:rPr lang="en-US" sz="1800" b="1" i="0" dirty="0" smtClean="0">
                          <a:latin typeface="+mj-lt"/>
                        </a:rPr>
                        <a:t>Abduction</a:t>
                      </a:r>
                      <a:endParaRPr lang="ar-SA" sz="18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i="0" dirty="0" smtClean="0">
                          <a:latin typeface="+mj-lt"/>
                        </a:rPr>
                        <a:t>All by </a:t>
                      </a:r>
                      <a:r>
                        <a:rPr lang="en-US" sz="1800" b="1" i="0" dirty="0" smtClean="0">
                          <a:solidFill>
                            <a:srgbClr val="0000FF"/>
                          </a:solidFill>
                          <a:latin typeface="+mj-lt"/>
                        </a:rPr>
                        <a:t>Deep branch</a:t>
                      </a:r>
                    </a:p>
                    <a:p>
                      <a:pPr algn="l" rtl="0"/>
                      <a:r>
                        <a:rPr lang="en-US" sz="1800" b="1" i="0" dirty="0" smtClean="0">
                          <a:solidFill>
                            <a:srgbClr val="0000FF"/>
                          </a:solidFill>
                          <a:latin typeface="+mj-lt"/>
                        </a:rPr>
                        <a:t>of Ulnar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smtClean="0">
                          <a:latin typeface="+mj-lt"/>
                        </a:rPr>
                        <a:t>Base of </a:t>
                      </a:r>
                      <a:r>
                        <a:rPr lang="en-US" sz="1600" b="1" i="0" dirty="0" err="1" smtClean="0">
                          <a:latin typeface="+mj-lt"/>
                        </a:rPr>
                        <a:t>Prox</a:t>
                      </a:r>
                      <a:r>
                        <a:rPr lang="en-US" sz="1600" b="1" i="0" dirty="0" smtClean="0">
                          <a:latin typeface="+mj-lt"/>
                        </a:rPr>
                        <a:t> </a:t>
                      </a:r>
                      <a:r>
                        <a:rPr lang="en-US" sz="1600" b="1" i="0" baseline="0" dirty="0" smtClean="0">
                          <a:latin typeface="+mj-lt"/>
                        </a:rPr>
                        <a:t> p</a:t>
                      </a:r>
                      <a:r>
                        <a:rPr lang="en-US" sz="1600" b="1" i="0" dirty="0" smtClean="0">
                          <a:latin typeface="+mj-lt"/>
                        </a:rPr>
                        <a:t>h</a:t>
                      </a:r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err="1" smtClean="0">
                          <a:solidFill>
                            <a:srgbClr val="0000FF"/>
                          </a:solidFill>
                          <a:latin typeface="+mj-lt"/>
                        </a:rPr>
                        <a:t>Pisiform</a:t>
                      </a:r>
                      <a:endParaRPr lang="ar-SA" sz="1600" b="1" i="0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lang="en-US" sz="16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1"/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Dig Min</a:t>
                      </a:r>
                      <a:endParaRPr lang="ar-SA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800" b="1" i="0" dirty="0" smtClean="0">
                          <a:latin typeface="+mj-lt"/>
                        </a:rPr>
                        <a:t>Flexion</a:t>
                      </a:r>
                      <a:endParaRPr lang="ar-SA" sz="18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1" dirty="0" smtClean="0">
                          <a:latin typeface="+mj-lt"/>
                        </a:rPr>
                        <a:t>With</a:t>
                      </a:r>
                    </a:p>
                    <a:p>
                      <a:pPr rtl="1"/>
                      <a:r>
                        <a:rPr lang="en-US" sz="1600" b="1" i="1" dirty="0" smtClean="0">
                          <a:latin typeface="+mj-lt"/>
                        </a:rPr>
                        <a:t>AB</a:t>
                      </a:r>
                      <a:r>
                        <a:rPr lang="en-US" sz="1600" b="1" i="1" baseline="0" dirty="0" smtClean="0">
                          <a:latin typeface="+mj-lt"/>
                        </a:rPr>
                        <a:t> DIG MIN</a:t>
                      </a:r>
                      <a:endParaRPr lang="ar-SA" sz="1600" b="1" i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0" dirty="0" smtClean="0">
                          <a:latin typeface="+mj-lt"/>
                        </a:rPr>
                        <a:t>FR</a:t>
                      </a:r>
                      <a:endParaRPr lang="ar-SA" sz="18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Flx</a:t>
                      </a:r>
                      <a:endParaRPr lang="en-US" b="1" i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Dig</a:t>
                      </a:r>
                      <a:r>
                        <a:rPr lang="en-US" b="1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Min</a:t>
                      </a:r>
                      <a:endParaRPr lang="ar-SA" b="1" i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kumimoji="0"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Pulls</a:t>
                      </a:r>
                      <a:r>
                        <a:rPr kumimoji="0" lang="en-US" sz="16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5</a:t>
                      </a:r>
                      <a:r>
                        <a:rPr kumimoji="0" lang="en-US" sz="1600" b="1" i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16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metacarpal forward</a:t>
                      </a:r>
                    </a:p>
                    <a:p>
                      <a:pPr rtl="1"/>
                      <a:r>
                        <a:rPr kumimoji="0"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(Cup the palm</a:t>
                      </a:r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err="1" smtClean="0">
                          <a:latin typeface="+mj-lt"/>
                        </a:rPr>
                        <a:t>Palmar</a:t>
                      </a:r>
                      <a:r>
                        <a:rPr lang="en-US" sz="1600" b="1" i="0" dirty="0" smtClean="0">
                          <a:latin typeface="+mj-lt"/>
                        </a:rPr>
                        <a:t> surface of 5</a:t>
                      </a:r>
                      <a:r>
                        <a:rPr lang="en-US" sz="1600" b="1" i="0" baseline="30000" dirty="0" smtClean="0">
                          <a:latin typeface="+mj-lt"/>
                        </a:rPr>
                        <a:t>th</a:t>
                      </a:r>
                      <a:r>
                        <a:rPr lang="en-US" sz="1600" b="1" i="0" dirty="0" smtClean="0">
                          <a:latin typeface="+mj-lt"/>
                        </a:rPr>
                        <a:t> metacarpal</a:t>
                      </a:r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0" dirty="0" err="1" smtClean="0">
                          <a:latin typeface="+mj-lt"/>
                        </a:rPr>
                        <a:t>Opp</a:t>
                      </a:r>
                      <a:endParaRPr lang="en-US" b="1" i="0" dirty="0" smtClean="0"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Dig Min</a:t>
                      </a:r>
                      <a:endParaRPr lang="ar-SA" b="1" i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 rtl="0"/>
                      <a:endParaRPr lang="en-US" i="0" dirty="0" smtClean="0">
                        <a:latin typeface="+mj-lt"/>
                      </a:endParaRPr>
                    </a:p>
                    <a:p>
                      <a:pPr rtl="1"/>
                      <a:endParaRPr lang="ar-SA" i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www.eorthopod.com/sites/default/files/images/hand_anatomy_muscles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07"/>
          <a:stretch/>
        </p:blipFill>
        <p:spPr bwMode="auto">
          <a:xfrm>
            <a:off x="31668" y="1066800"/>
            <a:ext cx="4391528" cy="3429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i="1" dirty="0" err="1" smtClean="0">
                <a:solidFill>
                  <a:srgbClr val="0000FF"/>
                </a:solidFill>
              </a:rPr>
              <a:t>Thenar</a:t>
            </a:r>
            <a:r>
              <a:rPr lang="en-US" sz="4000" b="1" i="1" dirty="0" smtClean="0">
                <a:solidFill>
                  <a:srgbClr val="0000FF"/>
                </a:solidFill>
              </a:rPr>
              <a:t> Eminence </a:t>
            </a:r>
            <a:r>
              <a:rPr lang="en-US" sz="3200" b="1" i="1" dirty="0" smtClean="0">
                <a:solidFill>
                  <a:schemeClr val="tx1"/>
                </a:solidFill>
              </a:rPr>
              <a:t>(3)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70168"/>
              </p:ext>
            </p:extLst>
          </p:nvPr>
        </p:nvGraphicFramePr>
        <p:xfrm>
          <a:off x="4419601" y="838200"/>
          <a:ext cx="4571999" cy="3749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38250"/>
                <a:gridCol w="916830"/>
                <a:gridCol w="1089881"/>
                <a:gridCol w="1120457"/>
                <a:gridCol w="706581"/>
              </a:tblGrid>
              <a:tr h="59898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ACT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Insertion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Origin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rtl="1"/>
                      <a:r>
                        <a:rPr lang="en-US" sz="2400" b="1" i="1" dirty="0" smtClean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All from </a:t>
                      </a:r>
                      <a:r>
                        <a:rPr lang="en-US" b="1" i="1" dirty="0" smtClean="0">
                          <a:solidFill>
                            <a:srgbClr val="0000FF"/>
                          </a:solidFill>
                        </a:rPr>
                        <a:t>Median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 (Base of </a:t>
                      </a:r>
                      <a:r>
                        <a:rPr lang="en-US" b="1" i="1" dirty="0" err="1" smtClean="0"/>
                        <a:t>Prox</a:t>
                      </a:r>
                      <a:r>
                        <a:rPr lang="en-US" b="1" i="1" dirty="0" smtClean="0"/>
                        <a:t> ph</a:t>
                      </a:r>
                      <a:r>
                        <a:rPr lang="en-US" b="1" dirty="0" smtClean="0"/>
                        <a:t>)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1" dirty="0" smtClean="0">
                          <a:solidFill>
                            <a:srgbClr val="C00000"/>
                          </a:solidFill>
                        </a:rPr>
                        <a:t>FR</a:t>
                      </a:r>
                      <a:r>
                        <a:rPr lang="en-US" sz="1800" b="1" i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 i="0" baseline="0" dirty="0" err="1" smtClean="0"/>
                        <a:t>S</a:t>
                      </a:r>
                      <a:r>
                        <a:rPr kumimoji="0"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caphd</a:t>
                      </a:r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&amp; </a:t>
                      </a:r>
                      <a:r>
                        <a:rPr kumimoji="0" lang="en-US" sz="1600" b="1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rapez</a:t>
                      </a:r>
                      <a:endParaRPr lang="ar-SA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0" i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Ab</a:t>
                      </a:r>
                      <a:r>
                        <a:rPr lang="en-US" sz="2000" b="1" i="1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Poll B</a:t>
                      </a:r>
                      <a:endParaRPr lang="ar-SA" b="1" i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FLX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SA" b="1" i="1" dirty="0" smtClean="0"/>
                    </a:p>
                    <a:p>
                      <a:pPr algn="l" rtl="0"/>
                      <a:endParaRPr lang="en-US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With</a:t>
                      </a:r>
                    </a:p>
                    <a:p>
                      <a:pPr rtl="1"/>
                      <a:r>
                        <a:rPr lang="en-US" b="1" i="1" dirty="0" smtClean="0"/>
                        <a:t>AB Poll</a:t>
                      </a:r>
                    </a:p>
                    <a:p>
                      <a:pPr rtl="1"/>
                      <a:r>
                        <a:rPr lang="en-US" b="1" i="1" dirty="0" smtClean="0"/>
                        <a:t>B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FR</a:t>
                      </a:r>
                      <a:endParaRPr lang="ar-SA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Flex</a:t>
                      </a:r>
                    </a:p>
                    <a:p>
                      <a:pPr rtl="1"/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Poll</a:t>
                      </a:r>
                    </a:p>
                    <a:p>
                      <a:pPr rtl="1"/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ar-SA" sz="20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8982"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 err="1" smtClean="0"/>
                        <a:t>Opp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SA" b="1" i="1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Lateral</a:t>
                      </a:r>
                      <a:r>
                        <a:rPr lang="en-US" b="1" i="1" baseline="0" dirty="0" smtClean="0"/>
                        <a:t>  part of </a:t>
                      </a:r>
                      <a:r>
                        <a:rPr lang="en-US" b="1" i="1" dirty="0" smtClean="0"/>
                        <a:t>1</a:t>
                      </a:r>
                      <a:r>
                        <a:rPr lang="en-US" b="1" i="1" baseline="30000" dirty="0" smtClean="0"/>
                        <a:t>ST</a:t>
                      </a:r>
                      <a:r>
                        <a:rPr lang="en-US" b="1" i="1" dirty="0" smtClean="0"/>
                        <a:t> Met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FR</a:t>
                      </a:r>
                      <a:endParaRPr lang="ar-SA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i="1" dirty="0" err="1" smtClean="0">
                          <a:solidFill>
                            <a:srgbClr val="007E39"/>
                          </a:solidFill>
                          <a:latin typeface="Arial" pitchFamily="34" charset="0"/>
                          <a:cs typeface="Arial" pitchFamily="34" charset="0"/>
                        </a:rPr>
                        <a:t>Opp</a:t>
                      </a:r>
                      <a:endParaRPr lang="en-US" sz="2000" b="1" i="1" dirty="0" smtClean="0">
                        <a:solidFill>
                          <a:srgbClr val="007E3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rtl="1"/>
                      <a:r>
                        <a:rPr lang="en-US" sz="2000" b="1" i="1" dirty="0" smtClean="0">
                          <a:solidFill>
                            <a:srgbClr val="007E39"/>
                          </a:solidFill>
                          <a:latin typeface="Arial" pitchFamily="34" charset="0"/>
                          <a:cs typeface="Arial" pitchFamily="34" charset="0"/>
                        </a:rPr>
                        <a:t>Poll</a:t>
                      </a:r>
                      <a:endParaRPr lang="ar-SA" sz="2000" b="1" i="1" dirty="0">
                        <a:solidFill>
                          <a:srgbClr val="007E3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http://www.eorthopod.com/sites/default/files/images/hand_anatomy_muscles0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07"/>
          <a:stretch/>
        </p:blipFill>
        <p:spPr bwMode="auto">
          <a:xfrm>
            <a:off x="152400" y="1066800"/>
            <a:ext cx="4191000" cy="4876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My Documents\Student Gray\7. Upper limb\F66122-007-f1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4117"/>
          <a:stretch>
            <a:fillRect/>
          </a:stretch>
        </p:blipFill>
        <p:spPr bwMode="auto">
          <a:xfrm>
            <a:off x="152400" y="1143001"/>
            <a:ext cx="4080803" cy="44957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221565"/>
              </p:ext>
            </p:extLst>
          </p:nvPr>
        </p:nvGraphicFramePr>
        <p:xfrm>
          <a:off x="4343400" y="2377440"/>
          <a:ext cx="4495800" cy="2651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23950"/>
                <a:gridCol w="951182"/>
                <a:gridCol w="1296718"/>
                <a:gridCol w="1123950"/>
              </a:tblGrid>
              <a:tr h="30480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NS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Action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Insertion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Origin</a:t>
                      </a:r>
                      <a:endParaRPr lang="ar-SA" sz="16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800" b="1" i="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Deep</a:t>
                      </a:r>
                      <a:r>
                        <a:rPr kumimoji="0"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branch</a:t>
                      </a:r>
                    </a:p>
                    <a:p>
                      <a:pPr algn="l" rtl="0"/>
                      <a:r>
                        <a:rPr kumimoji="0"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endParaRPr lang="en-US" b="1" i="1" dirty="0" smtClean="0"/>
                    </a:p>
                    <a:p>
                      <a:pPr rtl="1"/>
                      <a:r>
                        <a:rPr lang="en-US" b="1" i="1" dirty="0" err="1" smtClean="0">
                          <a:solidFill>
                            <a:srgbClr val="0000FF"/>
                          </a:solidFill>
                        </a:rPr>
                        <a:t>Ulna</a:t>
                      </a:r>
                      <a:r>
                        <a:rPr lang="en-US" b="1" i="1" dirty="0" err="1" smtClean="0"/>
                        <a:t>r</a:t>
                      </a:r>
                      <a:endParaRPr lang="en-US" b="1" i="1" dirty="0" smtClean="0"/>
                    </a:p>
                    <a:p>
                      <a:pPr rtl="1"/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b="1" i="1" dirty="0" smtClean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Med</a:t>
                      </a:r>
                      <a:r>
                        <a:rPr lang="en-US" b="1" i="1" dirty="0" smtClean="0">
                          <a:solidFill>
                            <a:schemeClr val="dk1"/>
                          </a:solidFill>
                        </a:rPr>
                        <a:t>ial</a:t>
                      </a:r>
                      <a:r>
                        <a:rPr lang="en-US" b="1" i="1" baseline="0" dirty="0" smtClean="0">
                          <a:solidFill>
                            <a:schemeClr val="dk1"/>
                          </a:solidFill>
                        </a:rPr>
                        <a:t> side</a:t>
                      </a:r>
                      <a:r>
                        <a:rPr lang="en-US" b="1" i="1" dirty="0" smtClean="0"/>
                        <a:t> of base  of prox.ph</a:t>
                      </a:r>
                    </a:p>
                    <a:p>
                      <a:pPr rtl="1"/>
                      <a:r>
                        <a:rPr lang="en-US" b="1" i="1" dirty="0" smtClean="0"/>
                        <a:t>of thumb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Oblique Head</a:t>
                      </a:r>
                      <a:r>
                        <a:rPr lang="en-US" b="1" i="1" dirty="0" smtClean="0"/>
                        <a:t>:</a:t>
                      </a:r>
                    </a:p>
                    <a:p>
                      <a:pPr algn="l" rtl="0"/>
                      <a:r>
                        <a:rPr lang="en-US" b="1" i="1" dirty="0" smtClean="0"/>
                        <a:t>Ant. bases of 2</a:t>
                      </a:r>
                      <a:r>
                        <a:rPr lang="en-US" b="1" i="1" baseline="30000" dirty="0" smtClean="0"/>
                        <a:t>nd</a:t>
                      </a:r>
                      <a:r>
                        <a:rPr lang="en-US" b="1" i="1" dirty="0" smtClean="0"/>
                        <a:t> &amp;3</a:t>
                      </a:r>
                      <a:r>
                        <a:rPr lang="en-US" b="1" i="1" baseline="30000" dirty="0" smtClean="0"/>
                        <a:t>rd</a:t>
                      </a:r>
                      <a:r>
                        <a:rPr lang="en-US" b="1" i="1" dirty="0" smtClean="0"/>
                        <a:t> meta</a:t>
                      </a:r>
                    </a:p>
                    <a:p>
                      <a:pPr algn="l" rtl="0"/>
                      <a:r>
                        <a:rPr lang="en-US" b="1" i="1" dirty="0" smtClean="0">
                          <a:solidFill>
                            <a:srgbClr val="0000FF"/>
                          </a:solidFill>
                        </a:rPr>
                        <a:t>Trans H</a:t>
                      </a:r>
                      <a:r>
                        <a:rPr lang="en-US" b="1" i="1" dirty="0" smtClean="0"/>
                        <a:t>:</a:t>
                      </a:r>
                    </a:p>
                    <a:p>
                      <a:pPr algn="l" rtl="0"/>
                      <a:r>
                        <a:rPr lang="en-US" b="1" i="1" dirty="0" smtClean="0"/>
                        <a:t>3</a:t>
                      </a:r>
                      <a:r>
                        <a:rPr lang="en-US" b="1" i="1" baseline="30000" dirty="0" smtClean="0"/>
                        <a:t>rd</a:t>
                      </a:r>
                      <a:r>
                        <a:rPr lang="en-US" b="1" i="1" dirty="0" smtClean="0"/>
                        <a:t> meta</a:t>
                      </a:r>
                      <a:endParaRPr lang="ar-SA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9688" y="228600"/>
            <a:ext cx="9173688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Adductor  </a:t>
            </a:r>
            <a:r>
              <a:rPr lang="en-US" sz="3600" b="1" dirty="0" err="1" smtClean="0">
                <a:solidFill>
                  <a:srgbClr val="0000FF"/>
                </a:solidFill>
              </a:rPr>
              <a:t>Pollicis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4495800"/>
            <a:ext cx="3810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90800" y="2514600"/>
            <a:ext cx="5334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49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Movements of Thumb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istrator\Documents\Student Gray\7. Upper limb\F66122-007-f01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r="19873" b="2366"/>
          <a:stretch/>
        </p:blipFill>
        <p:spPr bwMode="auto">
          <a:xfrm>
            <a:off x="2362200" y="1143000"/>
            <a:ext cx="5410200" cy="55626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3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Insertion of </a:t>
            </a:r>
            <a:b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Flexor Dig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Superficialis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Profundus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114800" cy="495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Flexor dig </a:t>
            </a:r>
            <a:r>
              <a:rPr lang="en-US" sz="24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superficialis</a:t>
            </a: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ach tendon: </a:t>
            </a:r>
          </a:p>
          <a:p>
            <a:pPr lvl="1"/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Divides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into two halves &amp; pass around the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Profundus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Tendon.</a:t>
            </a:r>
          </a:p>
          <a:p>
            <a:pPr lvl="1"/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The two halves </a:t>
            </a:r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Meet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on the posterior aspect of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Profundus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tendon (partial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decussation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of fibers).</a:t>
            </a:r>
          </a:p>
          <a:p>
            <a:pPr lvl="1"/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Reunion</a:t>
            </a:r>
            <a:r>
              <a:rPr lang="en-US" sz="18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of the two halves.</a:t>
            </a:r>
          </a:p>
          <a:p>
            <a:pPr lvl="1"/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Further Division into two slips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attached to the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Borders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Middle Phalanx.</a:t>
            </a:r>
          </a:p>
          <a:p>
            <a:r>
              <a:rPr lang="en-US" sz="2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Flexor dig </a:t>
            </a:r>
            <a:r>
              <a:rPr lang="en-US" sz="2400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Profundus</a:t>
            </a:r>
            <a:endParaRPr lang="en-US" sz="2400" b="1" i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Inserted into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Base of the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Distal Phalanx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C:\Documents and Settings\User\My Documents\Student Gray\7. Upper limb\F66122-007-f1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5688"/>
          <a:stretch>
            <a:fillRect/>
          </a:stretch>
        </p:blipFill>
        <p:spPr bwMode="auto">
          <a:xfrm>
            <a:off x="4419600" y="1524000"/>
            <a:ext cx="4724399" cy="5029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419600" y="3733800"/>
            <a:ext cx="10668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29200" y="2895600"/>
            <a:ext cx="609600" cy="304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Fibrous Flexor (Digital) Sheath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371601"/>
            <a:ext cx="3352800" cy="43433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Strong Fibrous Sheath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which covers the anterior surface of the fingers and attached to the sides of the phalanges.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Its Proximal end is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Its Distal end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closed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Sheath with the anterior surfaces of the phalanges &amp;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nterphalangeal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joints form an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Osteofibrous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blind Tunnel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  the long flexor tendons of the fingers.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817439" cy="526274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1066800"/>
            <a:ext cx="10668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Synovial Flexor Sheaths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920084"/>
            <a:ext cx="3810000" cy="45569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i="1" u="sng" dirty="0" smtClean="0">
                <a:solidFill>
                  <a:srgbClr val="0000FF"/>
                </a:solidFill>
              </a:rPr>
              <a:t>Common Synovial </a:t>
            </a:r>
            <a:r>
              <a:rPr lang="en-US" sz="2000" b="1" u="sng" dirty="0" smtClean="0">
                <a:solidFill>
                  <a:srgbClr val="0000FF"/>
                </a:solidFill>
              </a:rPr>
              <a:t>sheath</a:t>
            </a:r>
            <a:r>
              <a:rPr lang="en-US" sz="2000" b="1" u="sng" dirty="0" smtClean="0"/>
              <a:t> </a:t>
            </a:r>
            <a:r>
              <a:rPr lang="en-US" sz="2000" b="1" i="1" dirty="0" smtClean="0"/>
              <a:t>(</a:t>
            </a:r>
            <a:r>
              <a:rPr lang="en-US" sz="2000" b="1" i="1" dirty="0" smtClean="0">
                <a:solidFill>
                  <a:srgbClr val="C00000"/>
                </a:solidFill>
              </a:rPr>
              <a:t>Ulnar Bursa</a:t>
            </a:r>
            <a:r>
              <a:rPr lang="en-US" sz="2000" b="1" i="1" dirty="0" smtClean="0"/>
              <a:t>)</a:t>
            </a:r>
            <a:r>
              <a:rPr lang="en-US" sz="2000" dirty="0" smtClean="0"/>
              <a:t> </a:t>
            </a:r>
          </a:p>
          <a:p>
            <a:pPr lvl="1"/>
            <a:r>
              <a:rPr lang="en-US" sz="1700" b="1" dirty="0" smtClean="0"/>
              <a:t>Contains </a:t>
            </a:r>
            <a:r>
              <a:rPr lang="en-US" sz="1700" dirty="0" smtClean="0"/>
              <a:t>tendons of Flexor </a:t>
            </a:r>
            <a:r>
              <a:rPr lang="en-US" sz="1700" dirty="0" err="1" smtClean="0"/>
              <a:t>Digitorum</a:t>
            </a:r>
            <a:r>
              <a:rPr lang="en-US" sz="1700" dirty="0" smtClean="0"/>
              <a:t> </a:t>
            </a:r>
            <a:r>
              <a:rPr lang="en-US" sz="1700" dirty="0" err="1" smtClean="0"/>
              <a:t>Superficialis</a:t>
            </a:r>
            <a:r>
              <a:rPr lang="en-US" sz="1700" dirty="0" smtClean="0"/>
              <a:t> &amp; </a:t>
            </a:r>
            <a:r>
              <a:rPr lang="en-US" sz="1700" dirty="0" err="1" smtClean="0"/>
              <a:t>Profundus</a:t>
            </a:r>
            <a:endParaRPr lang="en-US" sz="1700" dirty="0" smtClean="0"/>
          </a:p>
          <a:p>
            <a:pPr lvl="1"/>
            <a:r>
              <a:rPr lang="en-US" sz="1700" dirty="0" smtClean="0"/>
              <a:t>The </a:t>
            </a:r>
            <a:r>
              <a:rPr lang="en-US" sz="1700" b="1" i="1" u="sng" dirty="0" smtClean="0">
                <a:solidFill>
                  <a:srgbClr val="FF0000"/>
                </a:solidFill>
              </a:rPr>
              <a:t>Medial</a:t>
            </a:r>
            <a:r>
              <a:rPr lang="en-US" sz="1700" b="1" i="1" dirty="0" smtClean="0"/>
              <a:t> </a:t>
            </a:r>
            <a:r>
              <a:rPr lang="en-US" sz="1700" dirty="0" smtClean="0"/>
              <a:t>part of the sheath</a:t>
            </a:r>
            <a:r>
              <a:rPr lang="en-US" sz="1700" b="1" i="1" dirty="0" smtClean="0"/>
              <a:t> </a:t>
            </a:r>
            <a:r>
              <a:rPr lang="en-US" sz="1700" dirty="0" smtClean="0"/>
              <a:t>extends distally (without interruption) on the tendons of the </a:t>
            </a:r>
            <a:r>
              <a:rPr lang="en-US" sz="1700" b="1" i="1" dirty="0" smtClean="0"/>
              <a:t>little finger.</a:t>
            </a:r>
          </a:p>
          <a:p>
            <a:pPr lvl="1"/>
            <a:r>
              <a:rPr lang="en-US" sz="1700" dirty="0" smtClean="0"/>
              <a:t>The </a:t>
            </a:r>
            <a:r>
              <a:rPr lang="en-US" sz="1700" b="1" i="1" u="sng" dirty="0" smtClean="0">
                <a:solidFill>
                  <a:srgbClr val="FF0000"/>
                </a:solidFill>
              </a:rPr>
              <a:t>Lateral part </a:t>
            </a:r>
            <a:r>
              <a:rPr lang="en-US" sz="1700" dirty="0" smtClean="0"/>
              <a:t>of the sheath </a:t>
            </a:r>
            <a:r>
              <a:rPr lang="en-US" sz="1700" b="1" dirty="0" smtClean="0"/>
              <a:t>stops</a:t>
            </a:r>
            <a:r>
              <a:rPr lang="en-US" sz="1700" dirty="0" smtClean="0"/>
              <a:t> on the middle of the palm.</a:t>
            </a:r>
          </a:p>
          <a:p>
            <a:pPr lvl="1"/>
            <a:r>
              <a:rPr lang="en-US" sz="1700" dirty="0" smtClean="0"/>
              <a:t>The distal ends of the long flexor tendons to</a:t>
            </a:r>
            <a:r>
              <a:rPr lang="en-US" sz="1700" b="1" i="1" dirty="0" smtClean="0"/>
              <a:t>(Index, Middle &amp; Ring) </a:t>
            </a:r>
            <a:r>
              <a:rPr lang="en-US" sz="1700" dirty="0" smtClean="0"/>
              <a:t>fingers acquire </a:t>
            </a:r>
            <a:r>
              <a:rPr lang="en-US" sz="1700" b="1" i="1" dirty="0" smtClean="0">
                <a:solidFill>
                  <a:srgbClr val="0000FF"/>
                </a:solidFill>
              </a:rPr>
              <a:t>Digital </a:t>
            </a:r>
            <a:r>
              <a:rPr lang="en-US" sz="1700" b="1" i="1" dirty="0" err="1" smtClean="0">
                <a:solidFill>
                  <a:srgbClr val="0000FF"/>
                </a:solidFill>
              </a:rPr>
              <a:t>Synovila</a:t>
            </a:r>
            <a:r>
              <a:rPr lang="en-US" sz="1700" b="1" i="1" dirty="0" smtClean="0">
                <a:solidFill>
                  <a:srgbClr val="0000FF"/>
                </a:solidFill>
              </a:rPr>
              <a:t> Sheaths.</a:t>
            </a:r>
            <a:endParaRPr lang="en-US" sz="1700" b="1" i="1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7010400" y="4572000"/>
            <a:ext cx="609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classconnection.s3.amazonaws.com/677/flashcards/1672677/png/carpal_tunnel1342939737082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87"/>
          <a:stretch/>
        </p:blipFill>
        <p:spPr bwMode="auto">
          <a:xfrm>
            <a:off x="4038600" y="1752600"/>
            <a:ext cx="4876800" cy="4876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10400" y="5562600"/>
            <a:ext cx="1219200" cy="381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Synovial Flexor Sheaths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20085"/>
            <a:ext cx="3581400" cy="4434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Flexor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Pollicis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Longus</a:t>
            </a:r>
            <a:r>
              <a:rPr lang="en-US" sz="2400" b="1" i="1" dirty="0" smtClean="0">
                <a:solidFill>
                  <a:srgbClr val="C00000"/>
                </a:solidFill>
              </a:rPr>
              <a:t>  </a:t>
            </a:r>
            <a:r>
              <a:rPr lang="en-US" sz="2400" dirty="0" smtClean="0"/>
              <a:t>tendon has its own synovial sheath (</a:t>
            </a:r>
            <a:r>
              <a:rPr lang="en-US" sz="2400" b="1" i="1" u="sng" dirty="0" smtClean="0">
                <a:solidFill>
                  <a:srgbClr val="0000FF"/>
                </a:solidFill>
              </a:rPr>
              <a:t>Radial Bursa)</a:t>
            </a:r>
          </a:p>
          <a:p>
            <a:r>
              <a:rPr lang="en-US" sz="2400" b="1" i="1" u="sng" dirty="0" smtClean="0">
                <a:solidFill>
                  <a:srgbClr val="FF0000"/>
                </a:solidFill>
              </a:rPr>
              <a:t>Function of Synovial Sheaths:</a:t>
            </a:r>
          </a:p>
          <a:p>
            <a:r>
              <a:rPr lang="en-US" sz="2400" b="1" i="1" dirty="0" smtClean="0"/>
              <a:t>They allow the long tendons to move smoothly with a minimum of friction beneath the flexor </a:t>
            </a:r>
            <a:r>
              <a:rPr lang="en-US" sz="2400" b="1" i="1" dirty="0" err="1" smtClean="0"/>
              <a:t>retinaculum</a:t>
            </a:r>
            <a:r>
              <a:rPr lang="en-US" sz="2400" b="1" i="1" dirty="0" smtClean="0"/>
              <a:t> and the fibrous flexor sheaths.</a:t>
            </a:r>
            <a:endParaRPr lang="en-US" sz="2400" b="1" i="1" dirty="0"/>
          </a:p>
        </p:txBody>
      </p:sp>
      <p:pic>
        <p:nvPicPr>
          <p:cNvPr id="5" name="Picture 2" descr="E:\hand-wrist\scan0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-10000"/>
          </a:blip>
          <a:srcRect l="1887" r="1887"/>
          <a:stretch>
            <a:fillRect/>
          </a:stretch>
        </p:blipFill>
        <p:spPr bwMode="auto">
          <a:xfrm>
            <a:off x="304800" y="1752600"/>
            <a:ext cx="4572000" cy="4800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895600" y="2895600"/>
            <a:ext cx="1219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51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Lumbrical</a:t>
            </a:r>
            <a:r>
              <a:rPr lang="en-US" sz="3200" b="1" dirty="0" smtClean="0">
                <a:solidFill>
                  <a:schemeClr val="tx1"/>
                </a:solidFill>
              </a:rPr>
              <a:t> Muscles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(4)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06085577"/>
              </p:ext>
            </p:extLst>
          </p:nvPr>
        </p:nvGraphicFramePr>
        <p:xfrm>
          <a:off x="3886200" y="990600"/>
          <a:ext cx="5029199" cy="1681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4818"/>
                <a:gridCol w="1315329"/>
                <a:gridCol w="20890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chemeClr val="tx1"/>
                          </a:solidFill>
                        </a:rPr>
                        <a:t>Origin</a:t>
                      </a:r>
                      <a:endParaRPr lang="en-US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bg1"/>
                          </a:solidFill>
                        </a:rPr>
                        <a:t>Insertion</a:t>
                      </a:r>
                      <a:endParaRPr lang="en-US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NS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00FF"/>
                          </a:solidFill>
                        </a:rPr>
                        <a:t>Tendons of</a:t>
                      </a:r>
                    </a:p>
                    <a:p>
                      <a:r>
                        <a:rPr lang="en-US" b="1" i="0" dirty="0" smtClean="0">
                          <a:solidFill>
                            <a:srgbClr val="0000FF"/>
                          </a:solidFill>
                        </a:rPr>
                        <a:t>Flex.dig.</a:t>
                      </a:r>
                    </a:p>
                    <a:p>
                      <a:r>
                        <a:rPr lang="en-US" b="1" i="0" dirty="0" err="1" smtClean="0">
                          <a:solidFill>
                            <a:srgbClr val="0000FF"/>
                          </a:solidFill>
                        </a:rPr>
                        <a:t>profundus</a:t>
                      </a:r>
                      <a:endParaRPr lang="en-US" b="1" i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</a:rPr>
                        <a:t>EXT. EXP </a:t>
                      </a:r>
                      <a:r>
                        <a:rPr kumimoji="0"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medial four fingers</a:t>
                      </a:r>
                      <a:endParaRPr lang="en-US" sz="18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dirty="0" smtClean="0"/>
                        <a:t>1</a:t>
                      </a:r>
                      <a:r>
                        <a:rPr lang="en-US" sz="1600" b="1" i="0" baseline="30000" dirty="0" smtClean="0"/>
                        <a:t>ST</a:t>
                      </a:r>
                      <a:r>
                        <a:rPr lang="en-US" sz="1600" b="1" i="0" dirty="0" smtClean="0"/>
                        <a:t> &amp; 2</a:t>
                      </a:r>
                      <a:r>
                        <a:rPr lang="en-US" sz="1600" b="1" i="0" baseline="30000" dirty="0" smtClean="0"/>
                        <a:t>ND</a:t>
                      </a:r>
                      <a:r>
                        <a:rPr lang="en-US" sz="1600" b="1" i="0" dirty="0" smtClean="0"/>
                        <a:t> (Lateral two) : </a:t>
                      </a:r>
                      <a:r>
                        <a:rPr lang="en-US" sz="1600" b="1" i="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b="1" i="0" dirty="0" smtClean="0">
                          <a:solidFill>
                            <a:srgbClr val="0000FF"/>
                          </a:solidFill>
                        </a:rPr>
                        <a:t>Median</a:t>
                      </a:r>
                      <a:r>
                        <a:rPr lang="en-US" sz="1600" b="1" i="0" baseline="0" dirty="0" smtClean="0">
                          <a:solidFill>
                            <a:srgbClr val="0000FF"/>
                          </a:solidFill>
                        </a:rPr>
                        <a:t> N.</a:t>
                      </a:r>
                    </a:p>
                    <a:p>
                      <a:r>
                        <a:rPr lang="en-US" sz="1600" b="1" i="0" baseline="0" dirty="0" smtClean="0"/>
                        <a:t>3</a:t>
                      </a:r>
                      <a:r>
                        <a:rPr lang="en-US" sz="1600" b="1" i="0" baseline="30000" dirty="0" smtClean="0"/>
                        <a:t>RD</a:t>
                      </a:r>
                      <a:r>
                        <a:rPr lang="en-US" sz="1600" b="1" i="0" baseline="0" dirty="0" smtClean="0"/>
                        <a:t> &amp; 4</a:t>
                      </a:r>
                      <a:r>
                        <a:rPr lang="en-US" sz="1600" b="1" i="0" baseline="30000" dirty="0" smtClean="0"/>
                        <a:t>TH :</a:t>
                      </a:r>
                      <a:r>
                        <a:rPr lang="en-US" sz="1600" b="1" i="0" baseline="0" dirty="0" smtClean="0"/>
                        <a:t> </a:t>
                      </a:r>
                    </a:p>
                    <a:p>
                      <a:r>
                        <a:rPr lang="en-US" sz="1600" b="1" i="0" baseline="0" dirty="0" smtClean="0">
                          <a:solidFill>
                            <a:srgbClr val="C00000"/>
                          </a:solidFill>
                        </a:rPr>
                        <a:t>Ulnar N </a:t>
                      </a:r>
                      <a:r>
                        <a:rPr lang="en-US" sz="1600" b="1" i="0" baseline="0" dirty="0" smtClean="0"/>
                        <a:t>(Deep branch)</a:t>
                      </a:r>
                      <a:endParaRPr lang="en-US" sz="1600" b="1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User\My Documents\My Pictures\Picture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032125"/>
            <a:ext cx="2895600" cy="2667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7" name="Picture 3" descr="C:\Documents and Settings\User\My Documents\My Pictures\Picture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032125"/>
            <a:ext cx="2286000" cy="2743200"/>
          </a:xfrm>
          <a:prstGeom prst="rect">
            <a:avLst/>
          </a:prstGeom>
          <a:noFill/>
        </p:spPr>
      </p:pic>
      <p:pic>
        <p:nvPicPr>
          <p:cNvPr id="9" name="Picture 2" descr="http://www.eorthopod.com/images/ContentImages/hand/hand_anatomy/hand_anatomy_muscles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95"/>
          <a:stretch/>
        </p:blipFill>
        <p:spPr bwMode="auto">
          <a:xfrm>
            <a:off x="304800" y="1089025"/>
            <a:ext cx="3200400" cy="46101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5791200"/>
            <a:ext cx="76962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Action:</a:t>
            </a:r>
          </a:p>
          <a:p>
            <a:r>
              <a:rPr lang="en-US" b="1" dirty="0" smtClean="0"/>
              <a:t>Flex </a:t>
            </a:r>
            <a:r>
              <a:rPr lang="en-US" b="1" dirty="0" err="1"/>
              <a:t>metacarpophalangeal</a:t>
            </a:r>
            <a:r>
              <a:rPr lang="en-US" b="1" dirty="0"/>
              <a:t> joints and extend </a:t>
            </a:r>
            <a:r>
              <a:rPr lang="en-US" b="1" dirty="0" err="1"/>
              <a:t>interphalangeal</a:t>
            </a:r>
            <a:r>
              <a:rPr lang="en-US" b="1" dirty="0"/>
              <a:t> joints of fingers </a:t>
            </a:r>
            <a:r>
              <a:rPr lang="en-US" b="1" dirty="0" smtClean="0">
                <a:solidFill>
                  <a:srgbClr val="0000FF"/>
                </a:solidFill>
              </a:rPr>
              <a:t>Except </a:t>
            </a:r>
            <a:r>
              <a:rPr lang="en-US" b="1" dirty="0">
                <a:solidFill>
                  <a:srgbClr val="0000FF"/>
                </a:solidFill>
              </a:rPr>
              <a:t>thumb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deep fascia of the wrist &amp; hand (flexor &amp; extensor </a:t>
            </a:r>
            <a:r>
              <a:rPr lang="en-US" b="1" dirty="0" err="1" smtClean="0">
                <a:solidFill>
                  <a:schemeClr val="tx1"/>
                </a:solidFill>
              </a:rPr>
              <a:t>retinaculae</a:t>
            </a:r>
            <a:r>
              <a:rPr lang="en-US" b="1" dirty="0" smtClean="0">
                <a:solidFill>
                  <a:schemeClr val="tx1"/>
                </a:solidFill>
              </a:rPr>
              <a:t> &amp; palmar  </a:t>
            </a:r>
            <a:r>
              <a:rPr lang="en-US" b="1" dirty="0" err="1" smtClean="0">
                <a:solidFill>
                  <a:schemeClr val="tx1"/>
                </a:solidFill>
              </a:rPr>
              <a:t>aponeurosis</a:t>
            </a:r>
            <a:r>
              <a:rPr lang="en-US" b="1" dirty="0" smtClean="0">
                <a:solidFill>
                  <a:schemeClr val="tx1"/>
                </a:solidFill>
              </a:rPr>
              <a:t>).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List the structures passing superficial &amp; deep to flexor </a:t>
            </a:r>
            <a:r>
              <a:rPr lang="en-US" b="1" dirty="0" err="1" smtClean="0">
                <a:solidFill>
                  <a:schemeClr val="tx1"/>
                </a:solidFill>
              </a:rPr>
              <a:t>retinaculum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insertion of long flexor &amp; extensor tendons.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small muscles of the hand (origin, insertion action &amp; nerve supply)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51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</a:rPr>
              <a:t>Palmar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Interossei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(4)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1" y="3276600"/>
            <a:ext cx="38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2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352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657600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4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4191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74347258"/>
              </p:ext>
            </p:extLst>
          </p:nvPr>
        </p:nvGraphicFramePr>
        <p:xfrm>
          <a:off x="3886198" y="1920875"/>
          <a:ext cx="5257801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2"/>
                <a:gridCol w="2362200"/>
                <a:gridCol w="9143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+mn-lt"/>
                        </a:rPr>
                        <a:t>Origin</a:t>
                      </a:r>
                      <a:endParaRPr lang="en-US" sz="20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Insertion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2400" b="1" i="0" u="sng" dirty="0" smtClean="0">
                          <a:solidFill>
                            <a:srgbClr val="0000FF"/>
                          </a:solidFill>
                          <a:latin typeface="+mn-lt"/>
                        </a:rPr>
                        <a:t>1</a:t>
                      </a:r>
                      <a:r>
                        <a:rPr lang="en-US" sz="2400" b="1" i="0" u="sng" baseline="30000" dirty="0" smtClean="0">
                          <a:solidFill>
                            <a:srgbClr val="0000FF"/>
                          </a:solidFill>
                          <a:latin typeface="+mn-lt"/>
                        </a:rPr>
                        <a:t>s</a:t>
                      </a:r>
                      <a:r>
                        <a:rPr lang="en-US" sz="2400" b="1" i="0" baseline="30000" dirty="0" smtClean="0">
                          <a:solidFill>
                            <a:srgbClr val="0000FF"/>
                          </a:solidFill>
                          <a:latin typeface="+mn-lt"/>
                        </a:rPr>
                        <a:t>t</a:t>
                      </a:r>
                      <a:r>
                        <a:rPr lang="en-US" b="1" i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 </a:t>
                      </a:r>
                      <a:r>
                        <a:rPr lang="en-US" b="0" i="0" dirty="0" smtClean="0">
                          <a:latin typeface="+mn-lt"/>
                        </a:rPr>
                        <a:t>: Base of 1</a:t>
                      </a:r>
                      <a:r>
                        <a:rPr lang="en-US" b="0" i="0" baseline="30000" dirty="0" smtClean="0">
                          <a:latin typeface="+mn-lt"/>
                        </a:rPr>
                        <a:t>st</a:t>
                      </a:r>
                      <a:r>
                        <a:rPr lang="en-US" b="0" i="0" dirty="0" smtClean="0">
                          <a:latin typeface="+mn-lt"/>
                        </a:rPr>
                        <a:t> metacarpal.</a:t>
                      </a:r>
                    </a:p>
                    <a:p>
                      <a:pPr rtl="0"/>
                      <a:r>
                        <a:rPr lang="en-US" b="1" i="0" u="sng" dirty="0" smtClean="0">
                          <a:solidFill>
                            <a:srgbClr val="C00000"/>
                          </a:solidFill>
                          <a:latin typeface="+mn-lt"/>
                        </a:rPr>
                        <a:t>Other three:</a:t>
                      </a:r>
                    </a:p>
                    <a:p>
                      <a:pPr rtl="0"/>
                      <a:r>
                        <a:rPr lang="en-US" b="0" i="0" dirty="0" smtClean="0">
                          <a:latin typeface="+mn-lt"/>
                        </a:rPr>
                        <a:t>Ant. Surface of </a:t>
                      </a:r>
                    </a:p>
                    <a:p>
                      <a:pPr rtl="0"/>
                      <a:r>
                        <a:rPr lang="en-US" b="0" i="0" dirty="0" smtClean="0">
                          <a:latin typeface="+mn-lt"/>
                        </a:rPr>
                        <a:t>Shafts of 2</a:t>
                      </a:r>
                      <a:r>
                        <a:rPr lang="en-US" b="0" i="0" baseline="30000" dirty="0" smtClean="0">
                          <a:latin typeface="+mn-lt"/>
                        </a:rPr>
                        <a:t>nd</a:t>
                      </a:r>
                      <a:r>
                        <a:rPr lang="en-US" b="0" i="0" dirty="0" smtClean="0">
                          <a:latin typeface="+mn-lt"/>
                        </a:rPr>
                        <a:t> , 4</a:t>
                      </a:r>
                      <a:r>
                        <a:rPr lang="en-US" b="0" i="0" baseline="30000" dirty="0" smtClean="0">
                          <a:latin typeface="+mn-lt"/>
                        </a:rPr>
                        <a:t>rd</a:t>
                      </a:r>
                      <a:r>
                        <a:rPr lang="en-US" b="0" i="0" dirty="0" smtClean="0">
                          <a:latin typeface="+mn-lt"/>
                        </a:rPr>
                        <a:t> &amp; 5</a:t>
                      </a:r>
                      <a:r>
                        <a:rPr lang="en-US" b="0" i="0" baseline="30000" dirty="0" smtClean="0">
                          <a:latin typeface="+mn-lt"/>
                        </a:rPr>
                        <a:t>th</a:t>
                      </a:r>
                      <a:r>
                        <a:rPr lang="en-US" b="0" i="0" baseline="0" dirty="0" smtClean="0">
                          <a:latin typeface="+mn-lt"/>
                        </a:rPr>
                        <a:t>  metacarpals.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Proximal phalanges of thumb ,index, ring, &amp; little fingers and </a:t>
                      </a:r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Extensor</a:t>
                      </a:r>
                      <a:r>
                        <a:rPr kumimoji="0"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expansion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Un:</a:t>
                      </a:r>
                    </a:p>
                    <a:p>
                      <a:r>
                        <a:rPr lang="en-US" sz="1600" b="1" i="0" dirty="0" smtClean="0"/>
                        <a:t>deep</a:t>
                      </a:r>
                    </a:p>
                    <a:p>
                      <a:r>
                        <a:rPr lang="en-US" sz="1600" b="1" i="0" dirty="0" smtClean="0"/>
                        <a:t>Branch</a:t>
                      </a:r>
                      <a:endParaRPr lang="en-US" sz="1600" b="1" i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C:\Documents and Settings\User\My Documents\Student Gray\7. Upper limb\F66122-007-f1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2500" r="14286" b="5836"/>
          <a:stretch>
            <a:fillRect/>
          </a:stretch>
        </p:blipFill>
        <p:spPr bwMode="auto">
          <a:xfrm>
            <a:off x="76200" y="1676400"/>
            <a:ext cx="3733800" cy="4800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362200" y="4267201"/>
            <a:ext cx="304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2</a:t>
            </a:r>
            <a:endParaRPr lang="ar-SA" sz="3200" b="1" dirty="0"/>
          </a:p>
        </p:txBody>
      </p:sp>
      <p:cxnSp>
        <p:nvCxnSpPr>
          <p:cNvPr id="19" name="Straight Connector 18"/>
          <p:cNvCxnSpPr>
            <a:endCxn id="11" idx="1"/>
          </p:cNvCxnSpPr>
          <p:nvPr/>
        </p:nvCxnSpPr>
        <p:spPr>
          <a:xfrm>
            <a:off x="2057400" y="4419600"/>
            <a:ext cx="304800" cy="1399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38200" y="4572000"/>
            <a:ext cx="30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" y="4876800"/>
            <a:ext cx="381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4</a:t>
            </a:r>
            <a:endParaRPr lang="ar-SA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371600" y="4343400"/>
            <a:ext cx="228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3</a:t>
            </a:r>
            <a:endParaRPr lang="ar-SA" sz="2800" dirty="0"/>
          </a:p>
        </p:txBody>
      </p:sp>
      <p:sp>
        <p:nvSpPr>
          <p:cNvPr id="14" name="Rectangle 13"/>
          <p:cNvSpPr/>
          <p:nvPr/>
        </p:nvSpPr>
        <p:spPr>
          <a:xfrm>
            <a:off x="2514600" y="5410200"/>
            <a:ext cx="838200" cy="304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62400" y="5029200"/>
            <a:ext cx="4572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Action:</a:t>
            </a:r>
          </a:p>
          <a:p>
            <a:r>
              <a:rPr lang="en-US" b="1" dirty="0" smtClean="0"/>
              <a:t>Adduction of  </a:t>
            </a:r>
            <a:r>
              <a:rPr lang="en-US" b="1" dirty="0"/>
              <a:t>fingers toward center </a:t>
            </a:r>
            <a:r>
              <a:rPr lang="en-US" b="1" dirty="0" smtClean="0"/>
              <a:t>of the 3</a:t>
            </a:r>
            <a:r>
              <a:rPr lang="en-US" b="1" baseline="30000" dirty="0" smtClean="0"/>
              <a:t>rd</a:t>
            </a:r>
            <a:r>
              <a:rPr lang="en-US" b="1" dirty="0" smtClean="0"/>
              <a:t> one.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Dorsal </a:t>
            </a:r>
            <a:r>
              <a:rPr lang="en-US" sz="3200" b="1" dirty="0" err="1" smtClean="0">
                <a:solidFill>
                  <a:srgbClr val="0000FF"/>
                </a:solidFill>
              </a:rPr>
              <a:t>Interossei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(4)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11936548"/>
              </p:ext>
            </p:extLst>
          </p:nvPr>
        </p:nvGraphicFramePr>
        <p:xfrm>
          <a:off x="3962400" y="2286000"/>
          <a:ext cx="5029200" cy="2758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5800"/>
                <a:gridCol w="1536700"/>
                <a:gridCol w="15367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pPr rtl="0"/>
                      <a:r>
                        <a:rPr lang="en-US" b="1" i="0" dirty="0" smtClean="0"/>
                        <a:t>Contiguous sides of shafts of Metacarpals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b="1" i="0" dirty="0" smtClean="0"/>
                        <a:t>Proximal</a:t>
                      </a:r>
                    </a:p>
                    <a:p>
                      <a:pPr rtl="0"/>
                      <a:r>
                        <a:rPr lang="en-US" b="1" i="0" dirty="0" err="1" smtClean="0"/>
                        <a:t>Phalang</a:t>
                      </a:r>
                      <a:endParaRPr lang="en-US" b="1" i="0" dirty="0" smtClean="0"/>
                    </a:p>
                    <a:p>
                      <a:pPr rtl="0"/>
                      <a:r>
                        <a:rPr lang="en-US" b="1" i="0" dirty="0" smtClean="0"/>
                        <a:t>of index, ring ,mid</a:t>
                      </a:r>
                    </a:p>
                    <a:p>
                      <a:pPr rtl="0"/>
                      <a:r>
                        <a:rPr lang="en-US" b="1" i="0" dirty="0" smtClean="0"/>
                        <a:t>finger &amp; 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/>
                        <a:t>Un</a:t>
                      </a:r>
                    </a:p>
                    <a:p>
                      <a:r>
                        <a:rPr lang="en-US" sz="2400" b="1" i="0" dirty="0" smtClean="0"/>
                        <a:t>deep</a:t>
                      </a:r>
                    </a:p>
                    <a:p>
                      <a:r>
                        <a:rPr lang="en-US" sz="2400" b="1" i="0" dirty="0" smtClean="0"/>
                        <a:t>Branch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i="0" dirty="0" smtClean="0"/>
                    </a:p>
                    <a:p>
                      <a:pPr rtl="0"/>
                      <a:endParaRPr lang="en-US" sz="2400" b="1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E:\hand-wrist\scan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887" r="49073" b="29169"/>
          <a:stretch>
            <a:fillRect/>
          </a:stretch>
        </p:blipFill>
        <p:spPr bwMode="auto">
          <a:xfrm>
            <a:off x="304800" y="2209800"/>
            <a:ext cx="3505200" cy="441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62200" y="4343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1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962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2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962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3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038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4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228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62400" y="5486400"/>
            <a:ext cx="32766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Action</a:t>
            </a:r>
            <a:r>
              <a:rPr lang="en-US" b="1" u="sng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Abduction of fingers away from the 3</a:t>
            </a:r>
            <a:r>
              <a:rPr lang="en-US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rd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one.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67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Action of </a:t>
            </a:r>
            <a:r>
              <a:rPr lang="en-US" sz="3200" b="1" dirty="0" err="1" smtClean="0">
                <a:solidFill>
                  <a:schemeClr val="tx1"/>
                </a:solidFill>
              </a:rPr>
              <a:t>Lumbricals</a:t>
            </a:r>
            <a:r>
              <a:rPr lang="en-US" sz="3200" b="1" dirty="0" smtClean="0">
                <a:solidFill>
                  <a:schemeClr val="tx1"/>
                </a:solidFill>
              </a:rPr>
              <a:t> &amp; </a:t>
            </a:r>
            <a:r>
              <a:rPr lang="en-US" sz="3200" b="1" dirty="0" err="1" smtClean="0">
                <a:solidFill>
                  <a:schemeClr val="tx1"/>
                </a:solidFill>
              </a:rPr>
              <a:t>Interossei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Documents and Settings\me\My Documents\My Pictures\Picture2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705600" cy="449580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219200" y="3048000"/>
            <a:ext cx="1905000" cy="6096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05400" y="2895600"/>
            <a:ext cx="16764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91000" y="1752600"/>
            <a:ext cx="1981200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24600" y="1943100"/>
            <a:ext cx="2209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Writing position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0000FF"/>
                </a:solidFill>
              </a:rPr>
              <a:t>Extensor Expansion</a:t>
            </a:r>
            <a:endParaRPr lang="en-US" sz="4000" b="1" i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295400"/>
            <a:ext cx="3276600" cy="50444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2000" i="1" dirty="0" smtClean="0"/>
              <a:t>Formed from the expansion of the tendons of extensor dig. at the </a:t>
            </a:r>
            <a:r>
              <a:rPr lang="en-US" sz="2000" b="1" i="1" dirty="0" smtClean="0"/>
              <a:t>PIJ,</a:t>
            </a:r>
            <a:r>
              <a:rPr lang="en-US" sz="2000" i="1" dirty="0" smtClean="0"/>
              <a:t> </a:t>
            </a:r>
          </a:p>
          <a:p>
            <a:endParaRPr lang="en-US" sz="2000" i="1" dirty="0" smtClean="0"/>
          </a:p>
          <a:p>
            <a:r>
              <a:rPr lang="en-US" sz="2000" b="1" i="1" dirty="0" smtClean="0"/>
              <a:t>The tendon splits into three parts:</a:t>
            </a:r>
          </a:p>
          <a:p>
            <a:pPr lvl="1"/>
            <a:r>
              <a:rPr lang="en-US" sz="1800" b="1" i="1" u="sng" dirty="0" smtClean="0">
                <a:solidFill>
                  <a:srgbClr val="0000FF"/>
                </a:solidFill>
              </a:rPr>
              <a:t>One Central</a:t>
            </a:r>
            <a:r>
              <a:rPr lang="en-US" sz="1800" b="1" i="1" dirty="0" smtClean="0">
                <a:solidFill>
                  <a:srgbClr val="0000FF"/>
                </a:solidFill>
              </a:rPr>
              <a:t>:</a:t>
            </a:r>
            <a:r>
              <a:rPr lang="en-US" sz="1800" i="1" dirty="0" smtClean="0"/>
              <a:t> inserted into the </a:t>
            </a:r>
            <a:r>
              <a:rPr lang="en-US" sz="1800" b="1" i="1" dirty="0" smtClean="0"/>
              <a:t>base </a:t>
            </a:r>
            <a:r>
              <a:rPr lang="en-US" sz="1800" i="1" dirty="0" smtClean="0"/>
              <a:t>of </a:t>
            </a:r>
            <a:r>
              <a:rPr lang="en-US" sz="1800" b="1" i="1" dirty="0" smtClean="0">
                <a:solidFill>
                  <a:srgbClr val="C00000"/>
                </a:solidFill>
              </a:rPr>
              <a:t>Middle phalanx</a:t>
            </a:r>
            <a:r>
              <a:rPr lang="en-US" sz="1800" i="1" dirty="0" smtClean="0"/>
              <a:t>.</a:t>
            </a:r>
          </a:p>
          <a:p>
            <a:pPr lvl="1"/>
            <a:r>
              <a:rPr lang="en-US" sz="1800" b="1" i="1" u="sng" dirty="0" smtClean="0">
                <a:solidFill>
                  <a:srgbClr val="0000FF"/>
                </a:solidFill>
              </a:rPr>
              <a:t>Two laterals</a:t>
            </a:r>
            <a:r>
              <a:rPr lang="en-US" sz="1800" i="1" dirty="0" smtClean="0"/>
              <a:t>: inserted into the </a:t>
            </a:r>
            <a:r>
              <a:rPr lang="en-US" sz="1800" b="1" i="1" dirty="0" smtClean="0"/>
              <a:t>base of the </a:t>
            </a:r>
            <a:r>
              <a:rPr lang="en-US" sz="1800" b="1" i="1" dirty="0" smtClean="0">
                <a:solidFill>
                  <a:srgbClr val="C00000"/>
                </a:solidFill>
              </a:rPr>
              <a:t>Distal phalanx.</a:t>
            </a:r>
          </a:p>
          <a:p>
            <a:r>
              <a:rPr lang="en-US" sz="2000" b="1" i="1" u="sng" dirty="0" smtClean="0"/>
              <a:t>The Expansion Receives the insertions of:</a:t>
            </a:r>
          </a:p>
          <a:p>
            <a:pPr lvl="1"/>
            <a:r>
              <a:rPr lang="en-US" sz="1800" b="1" i="1" dirty="0" smtClean="0"/>
              <a:t> </a:t>
            </a:r>
            <a:r>
              <a:rPr lang="en-US" sz="1800" i="1" dirty="0" smtClean="0"/>
              <a:t>Corresponding </a:t>
            </a:r>
            <a:r>
              <a:rPr lang="en-US" sz="1800" b="1" i="1" dirty="0" err="1" smtClean="0">
                <a:solidFill>
                  <a:srgbClr val="FF0000"/>
                </a:solidFill>
              </a:rPr>
              <a:t>Interosseous</a:t>
            </a:r>
            <a:r>
              <a:rPr lang="en-US" sz="1800" b="1" i="1" dirty="0" smtClean="0">
                <a:solidFill>
                  <a:srgbClr val="FF0000"/>
                </a:solidFill>
              </a:rPr>
              <a:t> </a:t>
            </a:r>
            <a:r>
              <a:rPr lang="en-US" sz="1800" b="1" i="1" dirty="0" smtClean="0"/>
              <a:t>muscle  (on each side).</a:t>
            </a:r>
          </a:p>
          <a:p>
            <a:pPr lvl="1"/>
            <a:r>
              <a:rPr lang="en-US" sz="1800" b="1" i="1" dirty="0" err="1" smtClean="0">
                <a:solidFill>
                  <a:srgbClr val="0000FF"/>
                </a:solidFill>
              </a:rPr>
              <a:t>Lumbrical</a:t>
            </a:r>
            <a:r>
              <a:rPr lang="en-US" sz="1800" b="1" i="1" dirty="0" smtClean="0">
                <a:solidFill>
                  <a:srgbClr val="0000FF"/>
                </a:solidFill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</a:rPr>
              <a:t>muscle </a:t>
            </a:r>
            <a:r>
              <a:rPr lang="en-US" sz="1800" b="1" i="1" dirty="0" smtClean="0"/>
              <a:t> (on the lateral side)</a:t>
            </a:r>
            <a:r>
              <a:rPr lang="en-US" sz="1800" b="1" i="1" dirty="0" smtClean="0">
                <a:solidFill>
                  <a:srgbClr val="002060"/>
                </a:solidFill>
              </a:rPr>
              <a:t>.</a:t>
            </a:r>
            <a:r>
              <a:rPr lang="en-US" sz="1800" b="1" i="1" dirty="0" smtClean="0">
                <a:solidFill>
                  <a:srgbClr val="FF0000"/>
                </a:solidFill>
              </a:rPr>
              <a:t>  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pic>
        <p:nvPicPr>
          <p:cNvPr id="13" name="Picture 4" descr="https://encrypted-tbn0.gstatic.com/images?q=tbn:ANd9GcQaQeBmQyV7vmCSDAAzoZhBj95iBVcyunloRn3VtVRaCouF9p-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5105400" cy="243808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me\My Documents\My Pictures\Picture22.jpg"/>
          <p:cNvPicPr>
            <a:picLocks noGrp="1" noChangeAspect="1" noChangeArrowheads="1"/>
          </p:cNvPicPr>
          <p:nvPr/>
        </p:nvPicPr>
        <p:blipFill>
          <a:blip r:embed="rId3" cstate="print"/>
          <a:srcRect l="8333"/>
          <a:stretch>
            <a:fillRect/>
          </a:stretch>
        </p:blipFill>
        <p:spPr bwMode="auto">
          <a:xfrm>
            <a:off x="377536" y="1524000"/>
            <a:ext cx="2899064" cy="2362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29200"/>
            <a:ext cx="9144000" cy="1161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ar-SA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Retinacula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4267200" cy="487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</a:rPr>
              <a:t>Flexor &amp; Extensor </a:t>
            </a:r>
            <a:r>
              <a:rPr lang="en-US" sz="2000" b="1" i="1" u="sng" dirty="0" err="1" smtClean="0">
                <a:solidFill>
                  <a:srgbClr val="FF0000"/>
                </a:solidFill>
              </a:rPr>
              <a:t>Retinaculua</a:t>
            </a:r>
            <a:r>
              <a:rPr lang="en-US" sz="2000" b="1" i="1" u="sng" dirty="0">
                <a:solidFill>
                  <a:srgbClr val="FF0000"/>
                </a:solidFill>
              </a:rPr>
              <a:t>:</a:t>
            </a:r>
            <a:endParaRPr lang="en-US" sz="2000" b="1" i="1" u="sng" dirty="0" smtClean="0">
              <a:solidFill>
                <a:srgbClr val="FF0000"/>
              </a:solidFill>
            </a:endParaRPr>
          </a:p>
          <a:p>
            <a:r>
              <a:rPr lang="en-US" sz="1800" b="1" i="1" dirty="0" smtClean="0"/>
              <a:t>Bands of Deep Fascia at the Wrist</a:t>
            </a:r>
          </a:p>
          <a:p>
            <a:r>
              <a:rPr lang="en-US" sz="2000" b="1" i="1" u="sng" dirty="0" smtClean="0">
                <a:solidFill>
                  <a:srgbClr val="0000FF"/>
                </a:solidFill>
              </a:rPr>
              <a:t>Function:</a:t>
            </a:r>
          </a:p>
          <a:p>
            <a:pPr lvl="1"/>
            <a:r>
              <a:rPr lang="en-US" sz="1800" i="1" dirty="0" smtClean="0"/>
              <a:t>Hold the long flexor and extensor </a:t>
            </a:r>
            <a:r>
              <a:rPr lang="en-US" sz="1800" i="1" dirty="0"/>
              <a:t>tendons at the wrist </a:t>
            </a:r>
            <a:r>
              <a:rPr lang="en-US" sz="1800" i="1" dirty="0" smtClean="0"/>
              <a:t>in position.</a:t>
            </a:r>
          </a:p>
          <a:p>
            <a:r>
              <a:rPr lang="en-US" sz="2000" b="1" i="1" u="sng" dirty="0" smtClean="0">
                <a:solidFill>
                  <a:srgbClr val="0000FF"/>
                </a:solidFill>
              </a:rPr>
              <a:t>Attachments:</a:t>
            </a:r>
          </a:p>
          <a:p>
            <a:pPr lvl="1"/>
            <a:r>
              <a:rPr lang="en-US" sz="1800" b="1" i="1" u="sng" dirty="0" smtClean="0">
                <a:solidFill>
                  <a:srgbClr val="FF0000"/>
                </a:solidFill>
              </a:rPr>
              <a:t>Medially</a:t>
            </a:r>
            <a:r>
              <a:rPr lang="en-US" sz="1800" b="1" i="1" dirty="0" smtClean="0">
                <a:solidFill>
                  <a:srgbClr val="FF0000"/>
                </a:solidFill>
              </a:rPr>
              <a:t>:   </a:t>
            </a:r>
            <a:r>
              <a:rPr lang="en-US" sz="1800" b="1" i="1" dirty="0">
                <a:solidFill>
                  <a:schemeClr val="tx1"/>
                </a:solidFill>
              </a:rPr>
              <a:t>B</a:t>
            </a:r>
            <a:r>
              <a:rPr lang="en-US" sz="1800" b="1" i="1" dirty="0" smtClean="0">
                <a:solidFill>
                  <a:schemeClr val="tx1"/>
                </a:solidFill>
              </a:rPr>
              <a:t>oth </a:t>
            </a:r>
            <a:r>
              <a:rPr lang="en-US" sz="1800" b="1" i="1" dirty="0"/>
              <a:t>r</a:t>
            </a:r>
            <a:r>
              <a:rPr lang="en-US" sz="1800" b="1" i="1" dirty="0" smtClean="0"/>
              <a:t>etinacula</a:t>
            </a:r>
            <a:r>
              <a:rPr lang="en-US" sz="1800" b="1" i="1" dirty="0" smtClean="0">
                <a:solidFill>
                  <a:schemeClr val="tx1"/>
                </a:solidFill>
              </a:rPr>
              <a:t> attached to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b="1" i="1" dirty="0" smtClean="0"/>
              <a:t>Pisiform &amp; Hook of Hamate. </a:t>
            </a:r>
          </a:p>
          <a:p>
            <a:pPr lvl="1"/>
            <a:r>
              <a:rPr lang="en-US" sz="1800" b="1" i="1" u="sng" dirty="0" smtClean="0">
                <a:solidFill>
                  <a:srgbClr val="FF0000"/>
                </a:solidFill>
              </a:rPr>
              <a:t>Laterally:</a:t>
            </a:r>
            <a:r>
              <a:rPr lang="en-US" sz="1800" b="1" i="1" u="sng" dirty="0" smtClean="0"/>
              <a:t> </a:t>
            </a:r>
          </a:p>
          <a:p>
            <a:pPr lvl="1"/>
            <a:r>
              <a:rPr lang="en-US" sz="1800" b="1" i="1" dirty="0" smtClean="0"/>
              <a:t>Flexor Retinaculum attached to </a:t>
            </a:r>
            <a:r>
              <a:rPr lang="en-US" sz="1800" b="1" i="1" dirty="0" smtClean="0">
                <a:solidFill>
                  <a:srgbClr val="0000FF"/>
                </a:solidFill>
              </a:rPr>
              <a:t>Tubercle of Scaphoid &amp; Trapezium.</a:t>
            </a:r>
          </a:p>
          <a:p>
            <a:pPr lvl="1"/>
            <a:r>
              <a:rPr lang="en-US" sz="1800" b="1" i="1" dirty="0" smtClean="0"/>
              <a:t>Extensor Retinaculum attached to </a:t>
            </a:r>
            <a:r>
              <a:rPr lang="en-US" sz="1800" b="1" i="1" dirty="0" smtClean="0">
                <a:solidFill>
                  <a:srgbClr val="0000FF"/>
                </a:solidFill>
              </a:rPr>
              <a:t>Distal end of Radius</a:t>
            </a:r>
          </a:p>
        </p:txBody>
      </p:sp>
      <p:sp>
        <p:nvSpPr>
          <p:cNvPr id="17" name="Oval 16"/>
          <p:cNvSpPr/>
          <p:nvPr/>
        </p:nvSpPr>
        <p:spPr>
          <a:xfrm>
            <a:off x="2667000" y="6858000"/>
            <a:ext cx="2286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667000" y="2590800"/>
            <a:ext cx="228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http://www.hoverstop.com/content-img/image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3733800" cy="22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encrypted-tbn3.gstatic.com/images?q=tbn:ANd9GcTEPOadKzeSkAiZjWuFhVg2BdOgoUYq-pxTBdP0o9o8hb83hb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89547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0601"/>
            <a:ext cx="4556774" cy="31242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152400" y="1066800"/>
            <a:ext cx="3581400" cy="3505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</a:rPr>
              <a:t>From Medial to Lateral</a:t>
            </a:r>
          </a:p>
          <a:p>
            <a:pPr marL="457200" indent="-457200">
              <a:buAutoNum type="arabicPeriod"/>
            </a:pPr>
            <a:r>
              <a:rPr lang="en-US" sz="2000" b="1" i="1" dirty="0" smtClean="0"/>
              <a:t>Tendon of Flexor </a:t>
            </a:r>
            <a:r>
              <a:rPr lang="en-US" sz="2000" b="1" i="1" dirty="0" err="1" smtClean="0"/>
              <a:t>carpi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ulnaris</a:t>
            </a:r>
            <a:r>
              <a:rPr lang="en-US" sz="2000" b="1" i="1" dirty="0" smtClean="0"/>
              <a:t>. 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Ulnar</a:t>
            </a:r>
            <a:r>
              <a:rPr lang="en-US" sz="2000" b="1" i="1" dirty="0" smtClean="0"/>
              <a:t> nerve.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Ulnar</a:t>
            </a:r>
            <a:r>
              <a:rPr lang="en-US" sz="2000" b="1" i="1" dirty="0" smtClean="0"/>
              <a:t> artery.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Palmar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cutaneous</a:t>
            </a:r>
            <a:r>
              <a:rPr lang="en-US" sz="2000" b="1" i="1" dirty="0" smtClean="0"/>
              <a:t> branch of </a:t>
            </a:r>
            <a:r>
              <a:rPr lang="en-US" sz="2000" b="1" i="1" dirty="0" err="1" smtClean="0"/>
              <a:t>ulnar</a:t>
            </a:r>
            <a:r>
              <a:rPr lang="en-US" sz="2000" b="1" i="1" dirty="0" smtClean="0"/>
              <a:t> nerve.</a:t>
            </a:r>
          </a:p>
          <a:p>
            <a:pPr marL="457200" indent="-457200">
              <a:buAutoNum type="arabicPeriod"/>
            </a:pPr>
            <a:r>
              <a:rPr lang="en-US" sz="2000" b="1" i="1" dirty="0" smtClean="0"/>
              <a:t>Palmaris </a:t>
            </a:r>
            <a:r>
              <a:rPr lang="en-US" sz="2000" b="1" i="1" dirty="0" err="1" smtClean="0"/>
              <a:t>longus</a:t>
            </a:r>
            <a:r>
              <a:rPr lang="en-US" sz="2000" b="1" i="1" dirty="0" smtClean="0"/>
              <a:t> tendon.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Palmar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cutaneous</a:t>
            </a:r>
            <a:r>
              <a:rPr lang="en-US" sz="2000" b="1" i="1" dirty="0" smtClean="0"/>
              <a:t> branch of median nerve.</a:t>
            </a:r>
            <a:endParaRPr lang="en-US" sz="2000" b="1" i="1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Structures Superficial to Flexor Retinaculum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3" name="Picture 8" descr="http://bp2.blogger.com/_VLrD3Mzh67s/R8xnthg6tdI/AAAAAAAAABk/ezSTri5RBis/s320/flexor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3200400" cy="22273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1219199"/>
            <a:ext cx="3124985" cy="327660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Carpal Tunnel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572000" cy="313463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1219200"/>
            <a:ext cx="3886200" cy="34163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00FF"/>
                </a:solidFill>
              </a:rPr>
              <a:t>Formed from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/>
              <a:t>Concave anterior surface of the Carpus  covered by Flexor Retinaculum</a:t>
            </a:r>
          </a:p>
          <a:p>
            <a:r>
              <a:rPr lang="en-US" b="1" u="sng" dirty="0" smtClean="0">
                <a:solidFill>
                  <a:srgbClr val="0000FF"/>
                </a:solidFill>
              </a:rPr>
              <a:t>Contents</a:t>
            </a:r>
          </a:p>
          <a:p>
            <a:r>
              <a:rPr lang="en-US" b="1" i="1" u="sng" dirty="0" smtClean="0">
                <a:solidFill>
                  <a:srgbClr val="C00000"/>
                </a:solidFill>
              </a:rPr>
              <a:t>From </a:t>
            </a:r>
            <a:r>
              <a:rPr lang="en-US" b="1" i="1" u="sng" dirty="0">
                <a:solidFill>
                  <a:srgbClr val="C00000"/>
                </a:solidFill>
              </a:rPr>
              <a:t>Medial to Lateral</a:t>
            </a:r>
            <a:endParaRPr lang="en-US" b="1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Tendons of flexor </a:t>
            </a:r>
            <a:r>
              <a:rPr lang="en-US" b="1" dirty="0" err="1"/>
              <a:t>digitorum</a:t>
            </a:r>
            <a:r>
              <a:rPr lang="en-US" b="1" dirty="0"/>
              <a:t> </a:t>
            </a:r>
            <a:r>
              <a:rPr lang="en-US" b="1" dirty="0" err="1"/>
              <a:t>superficialis</a:t>
            </a:r>
            <a:r>
              <a:rPr lang="en-US" b="1" dirty="0"/>
              <a:t> &amp; </a:t>
            </a:r>
            <a:r>
              <a:rPr lang="en-US" b="1" dirty="0" err="1"/>
              <a:t>profundus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Median nerve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Flexor </a:t>
            </a:r>
            <a:r>
              <a:rPr lang="en-US" b="1" dirty="0" err="1"/>
              <a:t>Pollicis</a:t>
            </a:r>
            <a:r>
              <a:rPr lang="en-US" b="1" dirty="0"/>
              <a:t> </a:t>
            </a:r>
            <a:r>
              <a:rPr lang="en-US" b="1" dirty="0" err="1"/>
              <a:t>Longus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(Flexor </a:t>
            </a:r>
            <a:r>
              <a:rPr lang="en-US" b="1" dirty="0"/>
              <a:t>carpi </a:t>
            </a:r>
            <a:r>
              <a:rPr lang="en-US" b="1" dirty="0" err="1" smtClean="0"/>
              <a:t>radialis</a:t>
            </a:r>
            <a:r>
              <a:rPr lang="en-US" b="1" dirty="0" smtClean="0"/>
              <a:t>)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encrypted-tbn3.gstatic.com/images?q=tbn:ANd9GcSJEfbKvc9WT3pSfpK5xWoIAR2d7Rd5rK5NqXfAG0s5sF4f3JJybQ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893088" cy="3276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_CJ4JyVtxylg/TTrjfZtWejI/AAAAAAAAAU4/qjxsmGt7JAs/s1600/carp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667078" cy="2971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381000"/>
            <a:ext cx="9144000" cy="627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Carpal Tunnel Syndrome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4724400"/>
            <a:ext cx="6143539" cy="18374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i="1" u="sng" dirty="0">
                <a:solidFill>
                  <a:srgbClr val="0000FF"/>
                </a:solidFill>
              </a:rPr>
              <a:t>Causes :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Compression of the median nerve within the carpal tunnel</a:t>
            </a:r>
          </a:p>
          <a:p>
            <a:pPr>
              <a:lnSpc>
                <a:spcPct val="90000"/>
              </a:lnSpc>
            </a:pPr>
            <a:r>
              <a:rPr lang="en-US" b="1" i="1" u="sng" dirty="0" smtClean="0">
                <a:solidFill>
                  <a:srgbClr val="FF0000"/>
                </a:solidFill>
              </a:rPr>
              <a:t>Manifestations</a:t>
            </a:r>
            <a:r>
              <a:rPr lang="en-US" b="1" i="1" u="sng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 smtClean="0"/>
              <a:t>1. Burning </a:t>
            </a:r>
            <a:r>
              <a:rPr lang="en-US" b="1" i="1" dirty="0"/>
              <a:t>pain (pins and needles ) in the lateral three and half fingers.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No </a:t>
            </a:r>
            <a:r>
              <a:rPr lang="en-US" b="1" i="1" dirty="0" err="1"/>
              <a:t>paresthesia</a:t>
            </a:r>
            <a:r>
              <a:rPr lang="en-US" b="1" i="1" dirty="0"/>
              <a:t> over the </a:t>
            </a:r>
            <a:r>
              <a:rPr lang="en-US" b="1" i="1" dirty="0" err="1"/>
              <a:t>thenar</a:t>
            </a:r>
            <a:r>
              <a:rPr lang="en-US" b="1" i="1" dirty="0"/>
              <a:t> eminence?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encrypted-tbn3.gstatic.com/images?q=tbn:ANd9GcQUp-ZUIWyVseGGo1xzrG9cGqJUQoYK-FG0SMShDWDgU44rGJH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1295400"/>
            <a:ext cx="4840111" cy="2667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encrypted-tbn3.gstatic.com/images?q=tbn:ANd9GcSB72l7rkeX1R7e5ff4mIRnipoWKOZW5qdDONQMtyTeTMyNrR3vy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6200" y="762000"/>
            <a:ext cx="3886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Carpal </a:t>
            </a:r>
            <a:r>
              <a:rPr lang="en-US" sz="4000" b="1" dirty="0">
                <a:solidFill>
                  <a:schemeClr val="tx1"/>
                </a:solidFill>
              </a:rPr>
              <a:t>Tunnel Syndrome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4724400"/>
            <a:ext cx="8382000" cy="11449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2. Weakness or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atrophy of the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thenar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muscles 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(Ape Hand)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Inability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Oppose</a:t>
            </a:r>
            <a:r>
              <a:rPr lang="en-US" b="1" i="1" dirty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the thumb.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62600" y="2362200"/>
            <a:ext cx="89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</a:rPr>
              <a:t>Palmar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Aponeurosis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447800"/>
            <a:ext cx="4648200" cy="480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Thickened deep fascia of the Palm.</a:t>
            </a:r>
          </a:p>
          <a:p>
            <a:r>
              <a:rPr lang="en-US" sz="3200" dirty="0" smtClean="0"/>
              <a:t>It is Triangular in shape , occupies the central area of the palm</a:t>
            </a:r>
            <a:r>
              <a:rPr lang="en-US" sz="3200" i="1" dirty="0" smtClean="0"/>
              <a:t>.</a:t>
            </a:r>
          </a:p>
          <a:p>
            <a:r>
              <a:rPr lang="en-US" sz="3200" b="1" u="sng" dirty="0" smtClean="0">
                <a:solidFill>
                  <a:srgbClr val="0000FF"/>
                </a:solidFill>
              </a:rPr>
              <a:t>Apex:</a:t>
            </a:r>
          </a:p>
          <a:p>
            <a:pPr lvl="1"/>
            <a:r>
              <a:rPr lang="en-US" sz="2900" b="1" dirty="0"/>
              <a:t>A</a:t>
            </a:r>
            <a:r>
              <a:rPr lang="en-US" sz="2900" b="1" dirty="0" smtClean="0"/>
              <a:t>ttached to the distal border of flexor retinaculum and receives the insertion of </a:t>
            </a:r>
            <a:r>
              <a:rPr lang="en-US" sz="2900" b="1" dirty="0" err="1" smtClean="0"/>
              <a:t>palmaris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longus</a:t>
            </a:r>
            <a:r>
              <a:rPr lang="en-US" sz="2900" b="1" dirty="0" smtClean="0"/>
              <a:t> tendon.</a:t>
            </a:r>
          </a:p>
          <a:p>
            <a:r>
              <a:rPr lang="en-US" sz="3200" b="1" u="sng" dirty="0" smtClean="0">
                <a:solidFill>
                  <a:srgbClr val="0000FF"/>
                </a:solidFill>
              </a:rPr>
              <a:t>Base:</a:t>
            </a:r>
          </a:p>
          <a:p>
            <a:pPr lvl="1"/>
            <a:r>
              <a:rPr lang="en-US" sz="2900" b="1" dirty="0"/>
              <a:t>D</a:t>
            </a:r>
            <a:r>
              <a:rPr lang="en-US" sz="2900" b="1" dirty="0" smtClean="0"/>
              <a:t>ivides at the bases of the fingers into four slips that pass into the fingers.</a:t>
            </a:r>
          </a:p>
          <a:p>
            <a:r>
              <a:rPr lang="en-US" sz="3200" b="1" u="sng" dirty="0" smtClean="0">
                <a:solidFill>
                  <a:srgbClr val="0000FF"/>
                </a:solidFill>
              </a:rPr>
              <a:t>Functions:</a:t>
            </a:r>
          </a:p>
          <a:p>
            <a:pPr lvl="1"/>
            <a:r>
              <a:rPr lang="en-US" sz="2900" b="1" dirty="0" smtClean="0"/>
              <a:t>1. Firmly attached to the overlying skin and improves the grip.</a:t>
            </a:r>
          </a:p>
          <a:p>
            <a:pPr lvl="1"/>
            <a:r>
              <a:rPr lang="en-US" sz="2900" b="1" dirty="0" smtClean="0"/>
              <a:t>2. Protects the underlying tendons, vessels &amp; nerves.</a:t>
            </a:r>
          </a:p>
          <a:p>
            <a:pPr lvl="1"/>
            <a:r>
              <a:rPr lang="en-US" sz="2900" b="1" dirty="0" smtClean="0"/>
              <a:t>3. Gives origin to </a:t>
            </a:r>
            <a:r>
              <a:rPr lang="en-US" sz="2900" b="1" dirty="0" err="1" smtClean="0"/>
              <a:t>palmaris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brevis</a:t>
            </a:r>
            <a:r>
              <a:rPr lang="en-US" sz="2900" b="1" dirty="0" smtClean="0"/>
              <a:t> muscle.</a:t>
            </a:r>
          </a:p>
          <a:p>
            <a:endParaRPr lang="en-US" sz="2000" b="1" dirty="0" smtClean="0"/>
          </a:p>
          <a:p>
            <a:endParaRPr lang="en-US" sz="2000" b="1" dirty="0"/>
          </a:p>
        </p:txBody>
      </p:sp>
      <p:pic>
        <p:nvPicPr>
          <p:cNvPr id="7" name="Picture 2" descr="http://home.comcast.net/~wnor/livepalmofhandpalmaponeu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r="13409"/>
          <a:stretch/>
        </p:blipFill>
        <p:spPr bwMode="auto">
          <a:xfrm>
            <a:off x="76200" y="1524000"/>
            <a:ext cx="1978925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g.tfd.com/mk/A/X2604-A-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2362200" cy="22381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Palmaris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Brevis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37603661"/>
              </p:ext>
            </p:extLst>
          </p:nvPr>
        </p:nvGraphicFramePr>
        <p:xfrm>
          <a:off x="76200" y="3048000"/>
          <a:ext cx="4648200" cy="1972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1295400"/>
                <a:gridCol w="1524000"/>
              </a:tblGrid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Origin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Insertion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Action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1393371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FR and PA</a:t>
                      </a:r>
                      <a:r>
                        <a:rPr lang="en-US" i="1" dirty="0" smtClean="0"/>
                        <a:t>.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Skin of Palm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UN</a:t>
                      </a:r>
                    </a:p>
                    <a:p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(Superficial).</a:t>
                      </a:r>
                    </a:p>
                    <a:p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Branch</a:t>
                      </a:r>
                      <a:endParaRPr lang="en-US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Corrugation of skin to</a:t>
                      </a:r>
                      <a:r>
                        <a:rPr lang="en-US" b="1" i="1" baseline="0" dirty="0" smtClean="0"/>
                        <a:t> </a:t>
                      </a:r>
                      <a:r>
                        <a:rPr lang="en-US" b="1" i="1" dirty="0" smtClean="0"/>
                        <a:t>improve</a:t>
                      </a:r>
                    </a:p>
                    <a:p>
                      <a:r>
                        <a:rPr lang="en-US" b="1" i="1" dirty="0" smtClean="0"/>
                        <a:t>grip </a:t>
                      </a:r>
                      <a:endParaRPr lang="en-US" b="1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://www.dupuytrens.me.uk/assets/Hand-Anatom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18330"/>
            <a:ext cx="4114800" cy="4495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48600" y="5715000"/>
            <a:ext cx="838200" cy="304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1542</TotalTime>
  <Words>1051</Words>
  <Application>Microsoft Office PowerPoint</Application>
  <PresentationFormat>On-screen Show (4:3)</PresentationFormat>
  <Paragraphs>224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PowerPoint Presentation</vt:lpstr>
      <vt:lpstr>OBJECTIVES</vt:lpstr>
      <vt:lpstr>Retinacula</vt:lpstr>
      <vt:lpstr>Structures Superficial to Flexor Retinaculum</vt:lpstr>
      <vt:lpstr>Carpal Tunnel</vt:lpstr>
      <vt:lpstr>PowerPoint Presentation</vt:lpstr>
      <vt:lpstr>Carpal Tunnel Syndrome</vt:lpstr>
      <vt:lpstr>Palmar Aponeurosis</vt:lpstr>
      <vt:lpstr>Palmaris  Brevis</vt:lpstr>
      <vt:lpstr>Short Muscles of Thumb &amp; Little  Finger</vt:lpstr>
      <vt:lpstr>Hypothenar Eminence (3)</vt:lpstr>
      <vt:lpstr>Thenar Eminence (3)</vt:lpstr>
      <vt:lpstr>Adductor  Pollicis</vt:lpstr>
      <vt:lpstr>Movements of Thumb</vt:lpstr>
      <vt:lpstr>Insertion of  Flexor Dig Superficialis &amp; Profundus</vt:lpstr>
      <vt:lpstr>Fibrous Flexor (Digital) Sheath</vt:lpstr>
      <vt:lpstr>Synovial Flexor Sheaths</vt:lpstr>
      <vt:lpstr>Synovial Flexor Sheaths</vt:lpstr>
      <vt:lpstr>Lumbrical Muscles (4)</vt:lpstr>
      <vt:lpstr>Palmar Interossei (4)</vt:lpstr>
      <vt:lpstr>Dorsal Interossei (4)</vt:lpstr>
      <vt:lpstr>Action of Lumbricals &amp; Interossei</vt:lpstr>
      <vt:lpstr>Extensor Expansion</vt:lpstr>
      <vt:lpstr>Thank You</vt:lpstr>
    </vt:vector>
  </TitlesOfParts>
  <Company>King Khalid University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&amp; WRIST</dc:title>
  <dc:creator>User</dc:creator>
  <cp:lastModifiedBy>Gamilah H. Al-Madani</cp:lastModifiedBy>
  <cp:revision>199</cp:revision>
  <dcterms:created xsi:type="dcterms:W3CDTF">2010-12-28T10:24:27Z</dcterms:created>
  <dcterms:modified xsi:type="dcterms:W3CDTF">2014-12-15T08:50:01Z</dcterms:modified>
</cp:coreProperties>
</file>