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336" r:id="rId2"/>
    <p:sldId id="337" r:id="rId3"/>
    <p:sldId id="308" r:id="rId4"/>
    <p:sldId id="262" r:id="rId5"/>
    <p:sldId id="341" r:id="rId6"/>
    <p:sldId id="312" r:id="rId7"/>
    <p:sldId id="319" r:id="rId8"/>
    <p:sldId id="321" r:id="rId9"/>
    <p:sldId id="264" r:id="rId10"/>
    <p:sldId id="317" r:id="rId11"/>
    <p:sldId id="322" r:id="rId12"/>
    <p:sldId id="339" r:id="rId13"/>
    <p:sldId id="338" r:id="rId14"/>
    <p:sldId id="324" r:id="rId15"/>
    <p:sldId id="325" r:id="rId16"/>
    <p:sldId id="326" r:id="rId17"/>
    <p:sldId id="332" r:id="rId18"/>
    <p:sldId id="333" r:id="rId19"/>
    <p:sldId id="334" r:id="rId20"/>
    <p:sldId id="33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45"/>
    <a:srgbClr val="0E13E2"/>
    <a:srgbClr val="214F37"/>
    <a:srgbClr val="45A573"/>
    <a:srgbClr val="72A376"/>
    <a:srgbClr val="6127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75" d="100"/>
          <a:sy n="75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637" y="3821400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 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9554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 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400" y="2156346"/>
            <a:ext cx="42164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From medial to lateral: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1.</a:t>
            </a:r>
            <a:r>
              <a:rPr lang="en-US" sz="2800" b="1" i="1" u="sng" dirty="0" smtClean="0">
                <a:solidFill>
                  <a:schemeClr val="tx1"/>
                </a:solidFill>
              </a:rPr>
              <a:t>T</a:t>
            </a:r>
            <a:r>
              <a:rPr lang="en-US" sz="2800" b="1" i="1" dirty="0" smtClean="0">
                <a:solidFill>
                  <a:schemeClr val="tx1"/>
                </a:solidFill>
              </a:rPr>
              <a:t>om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2.</a:t>
            </a:r>
            <a:r>
              <a:rPr lang="en-US" sz="2800" b="1" i="1" u="sng" dirty="0" smtClean="0">
                <a:solidFill>
                  <a:schemeClr val="tx1"/>
                </a:solidFill>
              </a:rPr>
              <a:t>H</a:t>
            </a:r>
            <a:r>
              <a:rPr lang="en-US" sz="2800" b="1" i="1" dirty="0" smtClean="0">
                <a:solidFill>
                  <a:schemeClr val="tx1"/>
                </a:solidFill>
              </a:rPr>
              <a:t>as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3.</a:t>
            </a:r>
            <a:r>
              <a:rPr lang="en-US" sz="2800" b="1" i="1" u="sng" dirty="0" smtClean="0">
                <a:solidFill>
                  <a:srgbClr val="C00000"/>
                </a:solidFill>
              </a:rPr>
              <a:t>V</a:t>
            </a:r>
            <a:r>
              <a:rPr lang="en-US" sz="2800" b="1" i="1" dirty="0" smtClean="0">
                <a:solidFill>
                  <a:srgbClr val="C00000"/>
                </a:solidFill>
              </a:rPr>
              <a:t>ery</a:t>
            </a:r>
            <a:r>
              <a:rPr lang="en-US" sz="2800" b="1" i="1" dirty="0" smtClean="0">
                <a:solidFill>
                  <a:schemeClr val="tx1"/>
                </a:solidFill>
              </a:rPr>
              <a:t> (vessels)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4.</a:t>
            </a:r>
            <a:r>
              <a:rPr lang="en-US" sz="2800" b="1" i="1" u="sng" dirty="0" smtClean="0">
                <a:solidFill>
                  <a:srgbClr val="0E13E2"/>
                </a:solidFill>
              </a:rPr>
              <a:t>N</a:t>
            </a:r>
            <a:r>
              <a:rPr lang="en-US" sz="2800" b="1" i="1" dirty="0" smtClean="0">
                <a:solidFill>
                  <a:srgbClr val="0E13E2"/>
                </a:solidFill>
              </a:rPr>
              <a:t>ice</a:t>
            </a:r>
            <a:r>
              <a:rPr lang="en-US" sz="2800" b="1" i="1" dirty="0" smtClean="0">
                <a:solidFill>
                  <a:schemeClr val="tx1"/>
                </a:solidFill>
              </a:rPr>
              <a:t> ( nerve)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5.</a:t>
            </a:r>
            <a:r>
              <a:rPr lang="en-US" sz="2800" b="1" i="1" u="sng" dirty="0" smtClean="0">
                <a:solidFill>
                  <a:schemeClr val="tx1"/>
                </a:solidFill>
              </a:rPr>
              <a:t>D</a:t>
            </a:r>
            <a:r>
              <a:rPr lang="en-US" sz="2800" b="1" i="1" dirty="0" smtClean="0">
                <a:solidFill>
                  <a:schemeClr val="tx1"/>
                </a:solidFill>
              </a:rPr>
              <a:t>og &amp;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6.</a:t>
            </a:r>
            <a:r>
              <a:rPr lang="en-US" sz="2800" b="1" i="1" u="sng" dirty="0" smtClean="0">
                <a:solidFill>
                  <a:schemeClr val="tx1"/>
                </a:solidFill>
              </a:rPr>
              <a:t>P</a:t>
            </a:r>
            <a:r>
              <a:rPr lang="en-US" sz="2800" b="1" i="1" dirty="0" smtClean="0">
                <a:solidFill>
                  <a:schemeClr val="tx1"/>
                </a:solidFill>
              </a:rPr>
              <a:t>igion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637969" y="2846567"/>
            <a:ext cx="588396" cy="151075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37506" y="5972755"/>
            <a:ext cx="944880" cy="181555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46782" y="5679882"/>
            <a:ext cx="816335" cy="19613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00399" y="5450619"/>
            <a:ext cx="852986" cy="172259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31736" y="6061545"/>
            <a:ext cx="1015116" cy="20408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45920" y="5705062"/>
            <a:ext cx="708992" cy="20408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8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76635"/>
              </p:ext>
            </p:extLst>
          </p:nvPr>
        </p:nvGraphicFramePr>
        <p:xfrm>
          <a:off x="0" y="2209800"/>
          <a:ext cx="5145205" cy="195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0360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lateral-Compartment.png"/>
          <p:cNvPicPr>
            <a:picLocks noChangeAspect="1" noChangeArrowheads="1"/>
          </p:cNvPicPr>
          <p:nvPr/>
        </p:nvPicPr>
        <p:blipFill rotWithShape="1">
          <a:blip r:embed="rId2" cstate="print"/>
          <a:srcRect l="22249"/>
          <a:stretch/>
        </p:blipFill>
        <p:spPr bwMode="auto">
          <a:xfrm>
            <a:off x="5626100" y="1346200"/>
            <a:ext cx="3073400" cy="5715000"/>
          </a:xfrm>
          <a:prstGeom prst="rect">
            <a:avLst/>
          </a:prstGeom>
          <a:noFill/>
        </p:spPr>
      </p:pic>
      <p:pic>
        <p:nvPicPr>
          <p:cNvPr id="5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3" cstate="print"/>
          <a:srcRect l="8375" t="57701" r="75898" b="13477"/>
          <a:stretch/>
        </p:blipFill>
        <p:spPr bwMode="auto">
          <a:xfrm>
            <a:off x="1549400" y="4368800"/>
            <a:ext cx="1765300" cy="223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43300" y="4673600"/>
            <a:ext cx="1676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Action: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Plantar flexion &amp; </a:t>
            </a:r>
            <a:r>
              <a:rPr lang="en-US" b="1" u="sng" dirty="0" smtClean="0">
                <a:solidFill>
                  <a:srgbClr val="426645"/>
                </a:solidFill>
              </a:rPr>
              <a:t>Eversion</a:t>
            </a:r>
            <a:endParaRPr lang="en-US" dirty="0">
              <a:solidFill>
                <a:srgbClr val="4266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2956" y="1323833"/>
            <a:ext cx="1378423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Origin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0311" y="1351128"/>
            <a:ext cx="188339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Insertion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30055" y="1337481"/>
            <a:ext cx="1828800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Action</a:t>
            </a:r>
            <a:endParaRPr lang="en-US" sz="2000" b="1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935687"/>
              </p:ext>
            </p:extLst>
          </p:nvPr>
        </p:nvGraphicFramePr>
        <p:xfrm>
          <a:off x="0" y="1815151"/>
          <a:ext cx="5472753" cy="510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51"/>
                <a:gridCol w="1824251"/>
                <a:gridCol w="1824251"/>
              </a:tblGrid>
              <a:tr h="473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18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18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Base of first metatarsal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&amp;</a:t>
                      </a:r>
                      <a:r>
                        <a:rPr lang="en-US" sz="1800" b="1" baseline="0" dirty="0" smtClean="0">
                          <a:solidFill>
                            <a:srgbClr val="61272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the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medial cuneiform</a:t>
                      </a:r>
                      <a:endParaRPr lang="en-US" sz="18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(Insertion of?)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Plantar flexes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 err="1" smtClean="0">
                          <a:solidFill>
                            <a:srgbClr val="426645"/>
                          </a:solidFill>
                        </a:rPr>
                        <a:t>Everts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8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8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18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Lateral longitudinal &amp;</a:t>
                      </a:r>
                      <a:r>
                        <a:rPr lang="en-US" sz="1800" b="1" u="sng" baseline="0" dirty="0" smtClean="0">
                          <a:solidFill>
                            <a:srgbClr val="C00000"/>
                          </a:solidFill>
                        </a:rPr>
                        <a:t> T</a:t>
                      </a: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ransverse arches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    Insertion 	   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570433"/>
              </p:ext>
            </p:extLst>
          </p:nvPr>
        </p:nvGraphicFramePr>
        <p:xfrm>
          <a:off x="204713" y="1719618"/>
          <a:ext cx="5063322" cy="55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5192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bone </a:t>
                      </a:r>
                      <a:r>
                        <a:rPr lang="en-US" sz="1800" b="1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(Insertion of?)</a:t>
                      </a:r>
                      <a:endParaRPr lang="en-US" sz="1800" b="1" dirty="0" smtClean="0">
                        <a:solidFill>
                          <a:srgbClr val="0E13E2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sng" kern="1200" dirty="0" err="1" smtClean="0">
                          <a:solidFill>
                            <a:srgbClr val="426645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18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</a:t>
                      </a:r>
                      <a:r>
                        <a:rPr kumimoji="0" lang="en-US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arch</a:t>
                      </a: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0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sidecalf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1416050"/>
            <a:ext cx="2514600" cy="526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Tendons of peronei are surrounded by a single common  tubular 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retinaculum, they have 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565779"/>
            <a:ext cx="1446663" cy="3002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0925" y="4462818"/>
            <a:ext cx="1255594" cy="382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77454"/>
              </p:ext>
            </p:extLst>
          </p:nvPr>
        </p:nvGraphicFramePr>
        <p:xfrm>
          <a:off x="27296" y="2019856"/>
          <a:ext cx="3903260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Extensor </a:t>
                      </a:r>
                      <a:r>
                        <a:rPr lang="en-US" sz="1600" b="1" dirty="0" err="1" smtClean="0"/>
                        <a:t>Digitorum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dirty="0" err="1" smtClean="0"/>
                        <a:t>Brevis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Dorsalis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DEEP &amp;</a:t>
                      </a:r>
                      <a:r>
                        <a:rPr lang="en-US" sz="1600" b="1" dirty="0" smtClean="0"/>
                        <a:t> Superficial</a:t>
                      </a:r>
                    </a:p>
                    <a:p>
                      <a:r>
                        <a:rPr lang="en-US" sz="1600" b="1" dirty="0" err="1" smtClean="0"/>
                        <a:t>Peroneal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 descr="4FEAB48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17249" r="38313" b="15070"/>
          <a:stretch>
            <a:fillRect/>
          </a:stretch>
        </p:blipFill>
        <p:spPr>
          <a:xfrm>
            <a:off x="1658964" y="4453548"/>
            <a:ext cx="1678550" cy="2797584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8571605"/>
              </p:ext>
            </p:extLst>
          </p:nvPr>
        </p:nvGraphicFramePr>
        <p:xfrm>
          <a:off x="232013" y="2764415"/>
          <a:ext cx="4421874" cy="312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four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(ex hall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brevis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Jamila\Desktop\image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730501"/>
            <a:ext cx="4241800" cy="275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708900" y="5194300"/>
            <a:ext cx="723900" cy="2921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Insertion of Long Extensor Tendons </a:t>
            </a:r>
            <a:r>
              <a:rPr lang="en-US" sz="28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(Extensor Expansion)</a:t>
            </a:r>
            <a:endParaRPr lang="en-US" sz="2800" b="1" dirty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783604"/>
            <a:ext cx="43307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tendons of Extensor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pass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lateral four toes.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tendon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 the 2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, 3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4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toes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extensor tendons form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Expansion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(Extensor Expansion)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the dorsum of each toe.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expansion divides into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Central  part: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inserted into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inserted  into 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Distal ph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(Extensor  Expansion)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receives insertion of 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their own synovial sheath)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5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 lateral 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 of 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1700" y="1270000"/>
            <a:ext cx="5232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149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8603" y="4847565"/>
            <a:ext cx="4217157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A thin &amp; strong membrane, that binds the </a:t>
            </a:r>
            <a:r>
              <a:rPr lang="en-US" sz="2000" b="1" dirty="0" err="1" smtClean="0">
                <a:latin typeface="Garamond" pitchFamily="18" charset="0"/>
              </a:rPr>
              <a:t>interosseous</a:t>
            </a:r>
            <a:r>
              <a:rPr lang="en-US" sz="2000" b="1" dirty="0" smtClean="0">
                <a:latin typeface="Garamond" pitchFamily="18" charset="0"/>
              </a:rPr>
              <a:t> borders of  </a:t>
            </a:r>
            <a:r>
              <a:rPr lang="en-US" sz="2000" b="1" dirty="0">
                <a:latin typeface="Garamond" pitchFamily="18" charset="0"/>
              </a:rPr>
              <a:t>tibia </a:t>
            </a:r>
            <a:r>
              <a:rPr lang="en-US" sz="2000" b="1" dirty="0" smtClean="0">
                <a:latin typeface="Garamond" pitchFamily="18" charset="0"/>
              </a:rPr>
              <a:t>&amp; fibula. It binds the two bones  </a:t>
            </a:r>
            <a:r>
              <a:rPr lang="en-US" sz="2000" b="1" dirty="0">
                <a:latin typeface="Garamond" pitchFamily="18" charset="0"/>
              </a:rPr>
              <a:t>and provides attachment for </a:t>
            </a:r>
            <a:r>
              <a:rPr lang="en-US" sz="2000" b="1" dirty="0" smtClean="0">
                <a:latin typeface="Garamond" pitchFamily="18" charset="0"/>
              </a:rPr>
              <a:t>muscles.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1412875"/>
            <a:ext cx="4729707" cy="504031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047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5558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22801" y="1163977"/>
            <a:ext cx="445653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 to be attached to :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0E13E2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19500" y="17846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3400" y="1596787"/>
            <a:ext cx="3435068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nterosseus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intermuscular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septa divide the leg into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Compartments  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1-Anterior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2-Lateral (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3-Posterior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one has its own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(with specific action),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vessels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Nerves.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t="15402"/>
          <a:stretch/>
        </p:blipFill>
        <p:spPr bwMode="auto">
          <a:xfrm>
            <a:off x="88900" y="1854200"/>
            <a:ext cx="5435600" cy="36275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921000" y="1943100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0" y="5295900"/>
            <a:ext cx="762000" cy="1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4000500"/>
            <a:ext cx="546100" cy="241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Criteria of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the Anterior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Compartment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2600" y="1920085"/>
            <a:ext cx="4394200" cy="443484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Muscles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muscles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origin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fibula EXCEPT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Anterior .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Nerve  supply:</a:t>
            </a:r>
          </a:p>
          <a:p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</a:p>
          <a:p>
            <a:r>
              <a:rPr lang="en-US" sz="24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 Supply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4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u="sng" dirty="0" smtClean="0">
                <a:solidFill>
                  <a:srgbClr val="214F37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Dorsiflexion</a:t>
            </a: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of the ankle joint &amp; Extension of the toes &amp; (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Inversion</a:t>
            </a:r>
            <a:r>
              <a:rPr lang="en-US" sz="24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4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l="7710" t="23102" r="74766" b="45503"/>
          <a:stretch/>
        </p:blipFill>
        <p:spPr bwMode="auto">
          <a:xfrm>
            <a:off x="7086600" y="3479799"/>
            <a:ext cx="1384300" cy="1828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5" descr="F:\New Folder\scan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70100"/>
            <a:ext cx="3251200" cy="46609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53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Muscles of 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8847686"/>
              </p:ext>
            </p:extLst>
          </p:nvPr>
        </p:nvGraphicFramePr>
        <p:xfrm>
          <a:off x="4711700" y="2001860"/>
          <a:ext cx="4432300" cy="471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548"/>
                <a:gridCol w="208280"/>
                <a:gridCol w="1442472"/>
              </a:tblGrid>
              <a:tr h="851848">
                <a:tc>
                  <a:txBody>
                    <a:bodyPr/>
                    <a:lstStyle/>
                    <a:p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E13E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endParaRPr lang="en-US" sz="2000" b="1" dirty="0" smtClean="0">
                        <a:solidFill>
                          <a:srgbClr val="0E13E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0E13E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2000" b="1" dirty="0">
                        <a:solidFill>
                          <a:srgbClr val="0E13E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2664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Extensor </a:t>
                      </a:r>
                      <a:r>
                        <a:rPr lang="en-US" sz="2000" b="1" dirty="0" err="1" smtClean="0">
                          <a:solidFill>
                            <a:srgbClr val="42664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Hallucius</a:t>
                      </a:r>
                      <a:endParaRPr lang="en-US" sz="2000" b="1" dirty="0" smtClean="0">
                        <a:solidFill>
                          <a:srgbClr val="42664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42664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Longus</a:t>
                      </a:r>
                      <a:endParaRPr lang="en-US" sz="2000" b="1" dirty="0" smtClean="0">
                        <a:solidFill>
                          <a:srgbClr val="42664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Extensor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Digitorum</a:t>
                      </a:r>
                      <a:endParaRPr lang="en-US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Longus</a:t>
                      </a:r>
                      <a:endParaRPr lang="en-US" sz="2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 smtClean="0">
                        <a:solidFill>
                          <a:srgbClr val="42664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dirty="0">
                        <a:solidFill>
                          <a:srgbClr val="6127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6127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Peroneus</a:t>
                      </a:r>
                      <a:r>
                        <a:rPr lang="en-US" sz="2000" b="1" dirty="0" smtClean="0">
                          <a:solidFill>
                            <a:srgbClr val="6127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61272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Tertius</a:t>
                      </a:r>
                      <a:endParaRPr lang="en-US" sz="2000" b="1" dirty="0">
                        <a:solidFill>
                          <a:srgbClr val="42664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Jamila\Desktop\Anterior-Compart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663700"/>
            <a:ext cx="4089400" cy="496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21109"/>
              </p:ext>
            </p:extLst>
          </p:nvPr>
        </p:nvGraphicFramePr>
        <p:xfrm>
          <a:off x="-228600" y="1642659"/>
          <a:ext cx="5878772" cy="33997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52500"/>
                <a:gridCol w="1524000"/>
                <a:gridCol w="1371600"/>
                <a:gridCol w="2030672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Muscle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Origin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Insertion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Action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/>
                        <a:t>Lateral</a:t>
                      </a:r>
                      <a:r>
                        <a:rPr lang="en-US" sz="1600" b="1" dirty="0"/>
                        <a:t> surface of shaft of </a:t>
                      </a:r>
                      <a:r>
                        <a:rPr lang="en-US" sz="1600" b="1" u="sng" dirty="0"/>
                        <a:t>tibia </a:t>
                      </a:r>
                      <a:r>
                        <a:rPr lang="en-US" sz="1600" b="1" u="sng" dirty="0" smtClean="0"/>
                        <a:t>&amp;</a:t>
                      </a:r>
                      <a:r>
                        <a:rPr lang="en-US" sz="1600" b="1" u="sng" baseline="0" dirty="0" smtClean="0"/>
                        <a:t> </a:t>
                      </a:r>
                      <a:r>
                        <a:rPr lang="en-US" sz="1600" b="1" dirty="0" err="1" smtClean="0"/>
                        <a:t>interosseous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membrane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Medial cuneiform </a:t>
                      </a:r>
                      <a:r>
                        <a:rPr lang="en-US" sz="1600" b="1" dirty="0" smtClean="0"/>
                        <a:t>&amp;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base </a:t>
                      </a:r>
                      <a:r>
                        <a:rPr lang="en-US" sz="1600" b="1" dirty="0"/>
                        <a:t>of </a:t>
                      </a:r>
                      <a:r>
                        <a:rPr lang="en-US" sz="1600" b="1" dirty="0" smtClean="0"/>
                        <a:t>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metatarsal </a:t>
                      </a:r>
                      <a:r>
                        <a:rPr lang="en-US" sz="1600" b="1" dirty="0"/>
                        <a:t>bone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800" b="1" dirty="0"/>
                        <a:t>foot at ankle joint; </a:t>
                      </a:r>
                      <a:r>
                        <a:rPr lang="en-US" sz="1800" b="1" i="1" u="sng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sz="1800" b="1" i="1" u="sng" dirty="0" smtClean="0">
                          <a:solidFill>
                            <a:srgbClr val="C00000"/>
                          </a:solidFill>
                        </a:rPr>
                        <a:t>nverts </a:t>
                      </a:r>
                      <a:r>
                        <a:rPr lang="en-US" sz="1800" b="1" dirty="0"/>
                        <a:t>foot at </a:t>
                      </a:r>
                      <a:r>
                        <a:rPr lang="en-US" sz="1800" b="1" dirty="0" err="1" smtClean="0"/>
                        <a:t>subtalar</a:t>
                      </a:r>
                      <a:r>
                        <a:rPr lang="en-US" sz="1800" b="1" dirty="0" smtClean="0"/>
                        <a:t> &amp; transverse </a:t>
                      </a:r>
                      <a:r>
                        <a:rPr lang="en-US" sz="1800" b="1" dirty="0"/>
                        <a:t>tarsal </a:t>
                      </a:r>
                      <a:r>
                        <a:rPr lang="en-US" sz="18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800" b="1" u="sng" dirty="0">
                          <a:solidFill>
                            <a:srgbClr val="C00000"/>
                          </a:solidFill>
                        </a:rPr>
                        <a:t>up </a:t>
                      </a:r>
                      <a:r>
                        <a:rPr lang="en-US" sz="1800" b="1" u="sng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medial </a:t>
                      </a:r>
                      <a:r>
                        <a:rPr lang="en-US" sz="1800" b="1" u="sng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longitudinal </a:t>
                      </a:r>
                      <a:r>
                        <a:rPr lang="en-US" sz="18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arch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</a:rPr>
                        <a:t>of foot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64177"/>
              </p:ext>
            </p:extLst>
          </p:nvPr>
        </p:nvGraphicFramePr>
        <p:xfrm>
          <a:off x="0" y="5067154"/>
          <a:ext cx="5663821" cy="12611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0800"/>
                <a:gridCol w="1121488"/>
                <a:gridCol w="1368439"/>
                <a:gridCol w="1853094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Digitorum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ongus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/>
                        <a:t>Anterior </a:t>
                      </a:r>
                      <a:r>
                        <a:rPr lang="en-US" sz="1600" b="1" dirty="0"/>
                        <a:t>surface of shaft of </a:t>
                      </a:r>
                      <a:r>
                        <a:rPr lang="en-US" sz="1600" b="1" u="sng" dirty="0"/>
                        <a:t>fibula</a:t>
                      </a:r>
                      <a:endParaRPr lang="en-US" sz="16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/>
                        <a:t>Extensor expansion of lateral four toes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6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Dorsi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</a:rPr>
                        <a:t> flex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foot </a:t>
                      </a:r>
                      <a:r>
                        <a:rPr lang="en-US" sz="1600" b="1" dirty="0"/>
                        <a:t>at ankle joint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407892" y="55174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22258"/>
              </p:ext>
            </p:extLst>
          </p:nvPr>
        </p:nvGraphicFramePr>
        <p:xfrm>
          <a:off x="136479" y="1683601"/>
          <a:ext cx="5117908" cy="278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621"/>
                <a:gridCol w="1270000"/>
                <a:gridCol w="1041400"/>
                <a:gridCol w="16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Insertion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8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8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8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8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Dorsi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  flex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foot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at ankle joint; 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dirty="0" err="1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8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25035"/>
              </p:ext>
            </p:extLst>
          </p:nvPr>
        </p:nvGraphicFramePr>
        <p:xfrm>
          <a:off x="109184" y="5193818"/>
          <a:ext cx="6646460" cy="15049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/>
                        <a:t>Anterior </a:t>
                      </a:r>
                      <a:r>
                        <a:rPr lang="en-US" sz="1600" b="1" dirty="0"/>
                        <a:t>surface of shaft of </a:t>
                      </a:r>
                      <a:r>
                        <a:rPr lang="en-US" sz="1600" b="1" u="sng" dirty="0"/>
                        <a:t>fibula</a:t>
                      </a:r>
                      <a:endParaRPr lang="en-US" sz="16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Base of distal phalanx of great toe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600" b="1" dirty="0" smtClean="0"/>
                        <a:t>,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Dorsi</a:t>
                      </a:r>
                      <a:r>
                        <a:rPr lang="en-US" sz="1600" b="1" baseline="0" dirty="0" smtClean="0"/>
                        <a:t>  flex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foot </a:t>
                      </a:r>
                      <a:r>
                        <a:rPr lang="en-US" sz="1600" b="1" dirty="0"/>
                        <a:t>at ankle joint; </a:t>
                      </a:r>
                      <a:endParaRPr lang="en-US" sz="16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solidFill>
                            <a:srgbClr val="C00000"/>
                          </a:solidFill>
                        </a:rPr>
                        <a:t>Inverts</a:t>
                      </a: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foot</a:t>
                      </a:r>
                      <a:r>
                        <a:rPr lang="en-US" sz="1600" b="1" u="sng" dirty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sz="1600" b="1" dirty="0"/>
                        <a:t>at subtalar and transverse tarsal joints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3395</TotalTime>
  <Words>850</Words>
  <Application>Microsoft Office PowerPoint</Application>
  <PresentationFormat>On-screen Show (4:3)</PresentationFormat>
  <Paragraphs>168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Criteria of  the Anterior Compartment</vt:lpstr>
      <vt:lpstr>Muscles of Anterior Compartment</vt:lpstr>
      <vt:lpstr>PowerPoint Presentation</vt:lpstr>
      <vt:lpstr>PowerPoint Presentation</vt:lpstr>
      <vt:lpstr>Extensor Retinacula</vt:lpstr>
      <vt:lpstr>Structures Passing Deep to Extensor Retinacula 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 (Extensor Expansion)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Gamilah H. Al-Madani</cp:lastModifiedBy>
  <cp:revision>320</cp:revision>
  <dcterms:created xsi:type="dcterms:W3CDTF">2010-04-19T12:19:19Z</dcterms:created>
  <dcterms:modified xsi:type="dcterms:W3CDTF">2014-12-29T07:07:41Z</dcterms:modified>
</cp:coreProperties>
</file>