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71" r:id="rId14"/>
    <p:sldId id="287" r:id="rId15"/>
    <p:sldId id="288" r:id="rId16"/>
    <p:sldId id="289" r:id="rId17"/>
    <p:sldId id="283" r:id="rId18"/>
    <p:sldId id="280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9" autoAdjust="0"/>
  </p:normalViewPr>
  <p:slideViewPr>
    <p:cSldViewPr>
      <p:cViewPr varScale="1">
        <p:scale>
          <a:sx n="68" d="100"/>
          <a:sy n="68" d="100"/>
        </p:scale>
        <p:origin x="5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ar-SA" smtClean="0"/>
              <a:pPr/>
              <a:t>10/02/1436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0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46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13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7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19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604C-4B63-45C8-BF6E-EBB1E249010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5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31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12/2/2014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88" y="3798888"/>
            <a:ext cx="6361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latin typeface="Calibri" pitchFamily="34" charset="0"/>
              </a:rPr>
              <a:t>By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Dr.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Reem M. </a:t>
            </a:r>
            <a:r>
              <a:rPr lang="en-US" sz="3200" b="1" dirty="0" err="1" smtClean="0">
                <a:solidFill>
                  <a:srgbClr val="C00000"/>
                </a:solidFill>
                <a:latin typeface="Calibri" pitchFamily="34" charset="0"/>
              </a:rPr>
              <a:t>Sallam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3200" b="1" i="1" dirty="0">
                <a:solidFill>
                  <a:srgbClr val="C00000"/>
                </a:solidFill>
                <a:latin typeface="Calibri" pitchFamily="34" charset="0"/>
              </a:rPr>
              <a:t>MD, </a:t>
            </a:r>
            <a:r>
              <a:rPr lang="en-US" sz="3200" b="1" i="1" dirty="0" err="1" smtClean="0">
                <a:solidFill>
                  <a:srgbClr val="C00000"/>
                </a:solidFill>
                <a:latin typeface="Calibri" pitchFamily="34" charset="0"/>
              </a:rPr>
              <a:t>MSc</a:t>
            </a:r>
            <a:r>
              <a:rPr lang="en-US" sz="3200" b="1" i="1" dirty="0" smtClean="0">
                <a:solidFill>
                  <a:srgbClr val="C00000"/>
                </a:solidFill>
                <a:latin typeface="Calibri" pitchFamily="34" charset="0"/>
              </a:rPr>
              <a:t>, PhD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783357"/>
            <a:ext cx="2761684" cy="4525963"/>
          </a:xfr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5297" y="3356992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8" descr="11_008B.jpg"/>
          <p:cNvPicPr>
            <a:picLocks noChangeAspect="1"/>
          </p:cNvPicPr>
          <p:nvPr/>
        </p:nvPicPr>
        <p:blipFill>
          <a:blip r:embed="rId4" cstate="print"/>
          <a:srcRect l="45536" t="1272" r="2981" b="72044"/>
          <a:stretch>
            <a:fillRect/>
          </a:stretch>
        </p:blipFill>
        <p:spPr>
          <a:xfrm>
            <a:off x="5292080" y="2780928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Picture 4" descr="11_009.jpg"/>
          <p:cNvPicPr>
            <a:picLocks noChangeAspect="1"/>
          </p:cNvPicPr>
          <p:nvPr/>
        </p:nvPicPr>
        <p:blipFill>
          <a:blip r:embed="rId3" cstate="print"/>
          <a:srcRect l="24091" t="40992" r="24271" b="19091"/>
          <a:stretch>
            <a:fillRect/>
          </a:stretch>
        </p:blipFill>
        <p:spPr>
          <a:xfrm>
            <a:off x="2843808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11_010.jpg"/>
          <p:cNvPicPr>
            <a:picLocks noChangeAspect="1"/>
          </p:cNvPicPr>
          <p:nvPr/>
        </p:nvPicPr>
        <p:blipFill>
          <a:blip r:embed="rId3" cstate="print"/>
          <a:srcRect l="36594" r="30183" b="11853"/>
          <a:stretch>
            <a:fillRect/>
          </a:stretch>
        </p:blipFill>
        <p:spPr>
          <a:xfrm>
            <a:off x="6386952" y="167264"/>
            <a:ext cx="1857456" cy="637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 (GSD)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9"/>
            <a:ext cx="8143932" cy="120760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 algn="l" rtl="0"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</a:t>
            </a:r>
            <a:r>
              <a:rPr lang="en-US" sz="1800" b="1" dirty="0">
                <a:solidFill>
                  <a:srgbClr val="002060"/>
                </a:solidFill>
              </a:rPr>
              <a:t>of </a:t>
            </a:r>
            <a:r>
              <a:rPr lang="en-US" sz="1800" b="1" dirty="0" smtClean="0">
                <a:solidFill>
                  <a:srgbClr val="002060"/>
                </a:solidFill>
              </a:rPr>
              <a:t>skeletal muscle glycogen </a:t>
            </a:r>
            <a:r>
              <a:rPr lang="en-US" sz="1800" b="1" dirty="0" err="1" smtClean="0">
                <a:solidFill>
                  <a:srgbClr val="002060"/>
                </a:solidFill>
              </a:rPr>
              <a:t>phosphorylase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09772" y="2240204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2003808" y="3125978"/>
            <a:ext cx="1932168" cy="1380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THANK YOU </a:t>
            </a:r>
            <a:r>
              <a:rPr lang="en-US" sz="48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ar-SA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0465" y="80618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465" y="864163"/>
            <a:ext cx="828092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sz="2800" b="1" dirty="0" smtClean="0"/>
              <a:t> By the end of this lecture, students should be familiar with: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need to store carbohydrates in muscle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reason for carbohydrates to be stored as glycogen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An overview of glycogen synthesis (Glycogenesis)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An overview of glycogen breakdown (</a:t>
            </a:r>
            <a:r>
              <a:rPr lang="en-US" sz="2800" b="1" dirty="0" err="1" smtClean="0"/>
              <a:t>Glycogenolysis</a:t>
            </a:r>
            <a:r>
              <a:rPr lang="en-US" sz="2800" b="1" dirty="0" smtClean="0"/>
              <a:t>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Key elements in regulation of both </a:t>
            </a:r>
            <a:r>
              <a:rPr lang="en-US" sz="2800" b="1" dirty="0" err="1" smtClean="0"/>
              <a:t>Glycogenesis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Glycogenolysis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skeletal </a:t>
            </a:r>
            <a:r>
              <a:rPr lang="en-US" sz="2800" b="1" dirty="0">
                <a:solidFill>
                  <a:srgbClr val="002060"/>
                </a:solidFill>
              </a:rPr>
              <a:t>muscle &amp; </a:t>
            </a:r>
            <a:r>
              <a:rPr lang="en-US" sz="28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r>
              <a:rPr lang="en-US" sz="20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	100 g in </a:t>
            </a:r>
            <a:r>
              <a:rPr lang="en-US" sz="2000" b="1" dirty="0" smtClean="0">
                <a:solidFill>
                  <a:srgbClr val="FF0000"/>
                </a:solidFill>
              </a:rPr>
              <a:t>liver</a:t>
            </a:r>
            <a:r>
              <a:rPr lang="en-US" sz="20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muscle glycogen</a:t>
            </a:r>
            <a:r>
              <a:rPr lang="en-US" sz="2000" b="1" dirty="0"/>
              <a:t>: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fuel </a:t>
            </a:r>
            <a:r>
              <a:rPr lang="en-US" sz="2000" b="1" dirty="0">
                <a:solidFill>
                  <a:srgbClr val="002060"/>
                </a:solidFill>
              </a:rPr>
              <a:t>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</a:t>
            </a:r>
            <a:r>
              <a:rPr lang="en-US" sz="20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liver glycogen</a:t>
            </a:r>
            <a:r>
              <a:rPr lang="en-US" sz="2000" b="1" dirty="0"/>
              <a:t>: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1_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7" y="260351"/>
            <a:ext cx="5821363" cy="630872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71612"/>
            <a:ext cx="8607330" cy="509774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Glycogen is a branched-chain </a:t>
            </a:r>
            <a:r>
              <a:rPr lang="en-US" sz="2400" b="1" dirty="0" err="1"/>
              <a:t>homopolysaccharide</a:t>
            </a:r>
            <a:r>
              <a:rPr lang="en-US" sz="24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b="1" dirty="0"/>
              <a:t>      </a:t>
            </a:r>
            <a:r>
              <a:rPr lang="en-US" sz="2400" b="1" dirty="0" smtClean="0"/>
              <a:t> exclusively </a:t>
            </a:r>
            <a:r>
              <a:rPr lang="en-US" sz="2400" b="1" dirty="0"/>
              <a:t>from </a:t>
            </a:r>
            <a:r>
              <a:rPr lang="en-US" sz="28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u="sng" dirty="0">
                <a:solidFill>
                  <a:srgbClr val="000099"/>
                </a:solidFill>
              </a:rPr>
              <a:t>-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400" b="1" dirty="0"/>
          </a:p>
          <a:p>
            <a:pPr algn="l" rtl="0">
              <a:lnSpc>
                <a:spcPct val="80000"/>
              </a:lnSpc>
            </a:pPr>
            <a:r>
              <a:rPr lang="en-US" sz="2400" b="1" dirty="0"/>
              <a:t> Glucose residues are bound by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Branches </a:t>
            </a:r>
            <a:r>
              <a:rPr lang="en-US" sz="2400" b="1" dirty="0"/>
              <a:t>(every 8-10 residue) are linked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4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800" b="1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400" b="1" dirty="0"/>
              <a:t> Glycogen is present in the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400" b="1" dirty="0"/>
              <a:t> in the form of granules </a:t>
            </a:r>
            <a:r>
              <a:rPr lang="en-US" sz="2400" b="1" dirty="0" smtClean="0"/>
              <a:t>which contain </a:t>
            </a:r>
            <a:r>
              <a:rPr lang="en-US" sz="2400" b="1" dirty="0"/>
              <a:t>most of the enzymes necessary for glycogen synthesis </a:t>
            </a:r>
            <a:r>
              <a:rPr lang="en-US" sz="2400" b="1" dirty="0" smtClean="0"/>
              <a:t>&amp; degradation</a:t>
            </a: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357431"/>
            <a:ext cx="8280400" cy="2898775"/>
          </a:xfr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4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800" dirty="0"/>
          </a:p>
          <a:p>
            <a:pPr algn="ctr" rtl="0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611147"/>
            <a:ext cx="84644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8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sz="2000" b="1" dirty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       </a:t>
            </a:r>
          </a:p>
          <a:p>
            <a:r>
              <a:rPr lang="en-US" sz="2000" b="1" dirty="0"/>
              <a:t>  </a:t>
            </a:r>
            <a:r>
              <a:rPr lang="en-US" sz="20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 The use of </a:t>
            </a:r>
            <a:r>
              <a:rPr lang="en-US" sz="28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endParaRPr lang="en-US" sz="2000" b="1" dirty="0"/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3- </a:t>
            </a:r>
            <a:r>
              <a:rPr lang="en-US" sz="2800" b="1" dirty="0" smtClean="0">
                <a:solidFill>
                  <a:srgbClr val="C00000"/>
                </a:solidFill>
              </a:rPr>
              <a:t>ELONGATION: </a:t>
            </a:r>
            <a:r>
              <a:rPr lang="en-US" sz="2400" b="1" dirty="0" smtClean="0">
                <a:solidFill>
                  <a:srgbClr val="002060"/>
                </a:solidFill>
              </a:rPr>
              <a:t>Glycogen </a:t>
            </a:r>
            <a:r>
              <a:rPr lang="en-US" sz="24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(for 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1-4 linkages) 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4- BRANCHING:  </a:t>
            </a:r>
            <a:r>
              <a:rPr lang="en-US" sz="2000" b="1" dirty="0" smtClean="0">
                <a:solidFill>
                  <a:srgbClr val="002060"/>
                </a:solidFill>
              </a:rPr>
              <a:t>Branching enzyme </a:t>
            </a:r>
            <a:r>
              <a:rPr lang="en-US" sz="2000" dirty="0" smtClean="0">
                <a:solidFill>
                  <a:srgbClr val="002060"/>
                </a:solidFill>
              </a:rPr>
              <a:t>(for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1-6 linkages)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190291"/>
            <a:ext cx="832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Glycogen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cannot</a:t>
            </a:r>
            <a:r>
              <a:rPr lang="en-US" sz="2400" dirty="0" smtClean="0"/>
              <a:t> initiate synthesis but only elongates </a:t>
            </a:r>
          </a:p>
          <a:p>
            <a:r>
              <a:rPr lang="en-US" sz="2400" dirty="0" smtClean="0"/>
              <a:t>pre-existing glycogen fragment or glycogen primer (</a:t>
            </a:r>
            <a:r>
              <a:rPr lang="en-US" sz="2400" dirty="0" err="1" smtClean="0"/>
              <a:t>glycogenin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4"/>
            <a:ext cx="8445500" cy="4605339"/>
          </a:xfrm>
          <a:noFill/>
          <a:ln>
            <a:solidFill>
              <a:schemeClr val="tx1"/>
            </a:solidFill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537</Words>
  <Application>Microsoft Office PowerPoint</Application>
  <PresentationFormat>On-screen Show (4:3)</PresentationFormat>
  <Paragraphs>148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 (GSD)</vt:lpstr>
      <vt:lpstr>Glycogen Storage Diseases GSD Type V  (Mc Ardle Syndrome) </vt:lpstr>
      <vt:lpstr>THANK YOU 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Reem Sallam</cp:lastModifiedBy>
  <cp:revision>60</cp:revision>
  <dcterms:created xsi:type="dcterms:W3CDTF">2010-04-14T08:40:42Z</dcterms:created>
  <dcterms:modified xsi:type="dcterms:W3CDTF">2014-12-02T06:59:11Z</dcterms:modified>
</cp:coreProperties>
</file>