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5" r:id="rId3"/>
    <p:sldMasterId id="2147483666" r:id="rId4"/>
  </p:sldMasterIdLst>
  <p:notesMasterIdLst>
    <p:notesMasterId r:id="rId32"/>
  </p:notesMasterIdLst>
  <p:handoutMasterIdLst>
    <p:handoutMasterId r:id="rId33"/>
  </p:handoutMasterIdLst>
  <p:sldIdLst>
    <p:sldId id="256" r:id="rId5"/>
    <p:sldId id="363" r:id="rId6"/>
    <p:sldId id="558" r:id="rId7"/>
    <p:sldId id="564" r:id="rId8"/>
    <p:sldId id="566" r:id="rId9"/>
    <p:sldId id="565" r:id="rId10"/>
    <p:sldId id="568" r:id="rId11"/>
    <p:sldId id="570" r:id="rId12"/>
    <p:sldId id="571" r:id="rId13"/>
    <p:sldId id="569" r:id="rId14"/>
    <p:sldId id="553" r:id="rId15"/>
    <p:sldId id="579" r:id="rId16"/>
    <p:sldId id="580" r:id="rId17"/>
    <p:sldId id="581" r:id="rId18"/>
    <p:sldId id="572" r:id="rId19"/>
    <p:sldId id="573" r:id="rId20"/>
    <p:sldId id="574" r:id="rId21"/>
    <p:sldId id="575" r:id="rId22"/>
    <p:sldId id="576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78" r:id="rId31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FF9900"/>
    <a:srgbClr val="B9B9FF"/>
    <a:srgbClr val="000000"/>
    <a:srgbClr val="FFFFA7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7" autoAdjust="0"/>
    <p:restoredTop sz="94660" autoAdjust="0"/>
  </p:normalViewPr>
  <p:slideViewPr>
    <p:cSldViewPr>
      <p:cViewPr>
        <p:scale>
          <a:sx n="95" d="100"/>
          <a:sy n="95" d="100"/>
        </p:scale>
        <p:origin x="-102" y="-408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F822CB7-68D2-4E4A-B7E4-970BD6071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9DAD2C73-17FC-E545-85D0-21A6859E7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5794B-7808-5541-B946-747E5FCC315A}" type="slidenum">
              <a:rPr lang="en-US"/>
              <a:pPr/>
              <a:t>3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C1572D5E-8B4E-4878-A967-A39230EAEFC7}" type="slidenum">
              <a:rPr kumimoji="0"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21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CDDB3F-5A72-FE44-A727-D623DDBD6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7A88D-26F2-D745-8B38-D4C44D4BC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519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D1C9-5008-7847-B99C-EB5E66F46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98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845E-54D8-A242-9378-37E5187DA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BACD2-6B70-D148-BF5D-97C7D731D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72EBF-2E10-A748-9D4C-4EB420A93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6A69-4C10-8742-ABFA-E8AA3C4A2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7A51-98BD-7F4E-85ED-466BCF374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3D87-5069-7E41-8D78-A01BD37B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F01FE-08AD-504A-9377-60FC04E51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C30B9-CC60-874B-A2A6-AA25F2101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9926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C207-3CE2-CC41-8CB1-15D73F7D7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9F26B-9606-2249-9BC7-9974FB212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E52C0-DFC9-DE41-8A0A-F6330ACD1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00858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237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1691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1355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5858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6662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403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A6B0-9B83-8F45-AA2D-1672A657D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496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50862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45659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793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9288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3446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60316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64793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97311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33617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8419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129A-2034-F44B-AF64-F8C6145AD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7863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86810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5465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2699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56700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3055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26917-50C2-D841-8B26-2A6D4AC56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598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FC517-E74B-2141-90A6-B0D7CB60A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396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6B0E-B079-3D4C-A47D-7EA0C8949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618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ABE38-D603-1340-BC1B-4C735732E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922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2189-E8CD-A947-8DDA-B678EEAB1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109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A5E81C0-8900-5944-AD05-144B3F62C3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4FF6E20C-F407-ED40-88A9-8B5E55416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2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3286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472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Purine Degradation &amp; Gout</a:t>
            </a:r>
          </a:p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(Musculoskeletal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2133600"/>
            <a:ext cx="74390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/>
              <a:t>Purine degradation pathway</a:t>
            </a:r>
          </a:p>
          <a:p>
            <a:pPr algn="l">
              <a:buFontTx/>
              <a:buChar char="•"/>
            </a:pPr>
            <a:r>
              <a:rPr lang="en-US" sz="3200" b="1" dirty="0"/>
              <a:t>Fate of uric acid in humans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Gout and </a:t>
            </a:r>
            <a:r>
              <a:rPr lang="en-US" sz="3200" b="1" dirty="0" err="1">
                <a:solidFill>
                  <a:srgbClr val="FF9900"/>
                </a:solidFill>
              </a:rPr>
              <a:t>hyperuricemia</a:t>
            </a:r>
            <a:r>
              <a:rPr lang="en-US" sz="3200" b="1" dirty="0">
                <a:solidFill>
                  <a:srgbClr val="FF9900"/>
                </a:solidFill>
              </a:rPr>
              <a:t>: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Biochemistry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Types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Treatment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 i="1">
                <a:solidFill>
                  <a:schemeClr val="tx1"/>
                </a:solidFill>
              </a:rPr>
              <a:t>The Gout</a:t>
            </a:r>
            <a:r>
              <a:rPr lang="en-US">
                <a:solidFill>
                  <a:schemeClr val="tx1"/>
                </a:solidFill>
              </a:rPr>
              <a:t>, a cartoon by James Gilroy (1799)</a:t>
            </a:r>
          </a:p>
        </p:txBody>
      </p:sp>
      <p:pic>
        <p:nvPicPr>
          <p:cNvPr id="936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668338"/>
            <a:ext cx="8269287" cy="5275262"/>
          </a:xfrm>
        </p:spPr>
      </p:pic>
      <p:sp>
        <p:nvSpPr>
          <p:cNvPr id="936964" name="Text Box 4"/>
          <p:cNvSpPr txBox="1">
            <a:spLocks noChangeArrowheads="1"/>
          </p:cNvSpPr>
          <p:nvPr/>
        </p:nvSpPr>
        <p:spPr bwMode="auto">
          <a:xfrm rot="-5400000">
            <a:off x="-105569" y="4706144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Gout is a disease due to high levels of uric acid in body fluids</a:t>
            </a:r>
          </a:p>
          <a:p>
            <a:pPr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7.0 mg/dL and above</a:t>
            </a:r>
          </a:p>
          <a:p>
            <a:pPr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accumulates because of:</a:t>
            </a:r>
          </a:p>
          <a:p>
            <a:pPr lvl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Overproduction or</a:t>
            </a:r>
          </a:p>
          <a:p>
            <a:pPr lvl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Underexcretion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716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Painful arthritic joint inflammation due to deposits of insoluble sodium urate crystals (especially big toe)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Affects 3 per 1000 persons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  <a:p>
            <a:r>
              <a:rPr lang="en-US" sz="3200">
                <a:latin typeface="Palatino Linotype" charset="0"/>
              </a:rPr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52327" name="Picture 7" descr="Sodium%20Urate%20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4666" r="2226" b="7333"/>
          <a:stretch>
            <a:fillRect/>
          </a:stretch>
        </p:blipFill>
        <p:spPr bwMode="auto">
          <a:xfrm>
            <a:off x="723900" y="655638"/>
            <a:ext cx="90678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28" name="Rectangle 8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  <a:noFill/>
          <a:ln/>
        </p:spPr>
        <p:txBody>
          <a:bodyPr/>
          <a:lstStyle/>
          <a:p>
            <a:pPr algn="ctr"/>
            <a:r>
              <a:rPr lang="en-US"/>
              <a:t>Sodium urate crystals in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53349" name="Picture 5" descr="Gou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38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Inaccurately associated with overeating and drinking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Alcohol used to be contaminated with lead during manufacture and storage</a:t>
            </a:r>
          </a:p>
          <a:p>
            <a:r>
              <a:rPr lang="en-US" sz="3200">
                <a:latin typeface="Palatino Linotype" charset="0"/>
              </a:rPr>
              <a:t>Lead decreases excretion of uric acid from kidneys causing hyperuricemia and gout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meat comsumption increases uric acid production in some individuals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Two main causes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Overproduction of uric acid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Underexcretion of uric acid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Primary Gout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724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overproduction of uric acid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Genetic abnormality in the enzymes of purine degradation</a:t>
            </a:r>
          </a:p>
          <a:p>
            <a:r>
              <a:rPr lang="en-US" sz="3200">
                <a:latin typeface="Palatino Linotype" charset="0"/>
              </a:rPr>
              <a:t>Excessive production and degradation of purine bases (adenine, guanine, hypoxanthine)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variety of disorders and lifestyles cause secondary hyperuricemia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Underexcretion of uric acid due to chronic renal disease</a:t>
            </a:r>
          </a:p>
          <a:p>
            <a:r>
              <a:rPr lang="en-US" sz="3200">
                <a:latin typeface="Palatino Linotype" charset="0"/>
              </a:rPr>
              <a:t>Chemotherapy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consumption of purine-rich foods such as meat</a:t>
            </a:r>
          </a:p>
          <a:p>
            <a:r>
              <a:rPr lang="en-US" sz="3200">
                <a:latin typeface="Palatino Linotype" charset="0"/>
              </a:rPr>
              <a:t>Excessive alcohol intake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Hyperuricemia does not always cause gout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major source of dietary nucleic acids (purines and pyrimidines) is meat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Purine and pyrimidine bases are absorbed by the intestine</a:t>
            </a:r>
          </a:p>
          <a:p>
            <a:r>
              <a:rPr lang="en-US" sz="3200">
                <a:latin typeface="Palatino Linotype" charset="0"/>
              </a:rPr>
              <a:t>The ingested bases are mostly degraded into different products by degradation pathways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These products are then excreted by the body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485900" y="3810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Hyperuricemia- soft tissues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447800"/>
            <a:ext cx="4903788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Nodular masses of monosodium urate crystals (tophi) may be deposited in the soft tissues, resulting in </a:t>
            </a:r>
            <a:r>
              <a:rPr lang="en-US" altLang="en-US" smtClean="0">
                <a:solidFill>
                  <a:srgbClr val="FF0000"/>
                </a:solidFill>
              </a:rPr>
              <a:t>chronic tophaceous gout</a:t>
            </a:r>
          </a:p>
          <a:p>
            <a:pPr eaLnBrk="1" hangingPunct="1"/>
            <a:r>
              <a:rPr lang="en-US" altLang="en-US" smtClean="0"/>
              <a:t>Hyperuricemia is typically asymptomatic and does not lead to gout, but gout is preceded by hyperuricemia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828800"/>
            <a:ext cx="4543425" cy="3070225"/>
          </a:xfrm>
        </p:spPr>
      </p:pic>
    </p:spTree>
    <p:extLst>
      <p:ext uri="{BB962C8B-B14F-4D97-AF65-F5344CB8AC3E}">
        <p14:creationId xmlns:p14="http://schemas.microsoft.com/office/powerpoint/2010/main" val="22342814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Diagnostic features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447800"/>
            <a:ext cx="5715000" cy="5029200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altLang="en-US" sz="3200" smtClean="0"/>
              <a:t>usually affect  joints in the lower extremities (95%)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altLang="en-US" sz="3200" smtClean="0"/>
              <a:t>onset  is fast and sudden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altLang="en-US" sz="3200" smtClean="0"/>
              <a:t>pain is usually severe; joint may be swollen, red and hot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altLang="en-US" sz="3200" smtClean="0"/>
              <a:t>attack may be accompanied by fever, leukocytosis and an elevated ESR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n-US" altLang="en-US" sz="3200" smtClean="0"/>
          </a:p>
        </p:txBody>
      </p:sp>
      <p:pic>
        <p:nvPicPr>
          <p:cNvPr id="29700" name="Picture 2" descr="http://3.bp.blogspot.com/_yK4ZdaIIR8g/SegDAVgLk7I/AAAAAAAAADw/YnXpRig9znM/s400/gout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3995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4801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3048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Diagnosis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714875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definitive diagnosis of gout requires aspiration and examination of synovial fluid from an affected joint (or material from a tophus) using polarized light microscopy to confirm the presence of needle-shaped monosodium urate crystals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6684748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5146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2560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52500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Monosodium urate crystals</a:t>
            </a:r>
          </a:p>
        </p:txBody>
      </p:sp>
      <p:pic>
        <p:nvPicPr>
          <p:cNvPr id="32771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76400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51489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922972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Nonpharmacological Approaches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447800"/>
            <a:ext cx="90297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rial" charset="0"/>
              </a:rPr>
              <a:t>Avoid purine rich foods: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cs typeface="Arial" charset="0"/>
              </a:rPr>
              <a:t>red meat and organ meat (liver, kidneys)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cs typeface="Arial" charset="0"/>
              </a:rPr>
              <a:t>shellfish, anchovies, mackerel, herring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cs typeface="Arial" charset="0"/>
              </a:rPr>
              <a:t>meat extracts and gravies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cs typeface="Arial" charset="0"/>
              </a:rPr>
              <a:t>peas and beans, asparagus, lentils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cs typeface="Arial" charset="0"/>
              </a:rPr>
              <a:t>alcoholic beverages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rial" charset="0"/>
              </a:rPr>
              <a:t>Weight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rial" charset="0"/>
              </a:rPr>
              <a:t>Control alcohol </a:t>
            </a:r>
          </a:p>
        </p:txBody>
      </p:sp>
      <p:pic>
        <p:nvPicPr>
          <p:cNvPr id="36868" name="Picture 2" descr="Additional prevention methods include weight reduction and dietary change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46291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0485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Treatment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To reduce pain and inflammation (analgesics, anti-inflammatory drugs)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To increase uric acid excretion (uricosuric agents)</a:t>
            </a:r>
          </a:p>
          <a:p>
            <a:r>
              <a:rPr lang="en-US" sz="3200">
                <a:latin typeface="Palatino Linotype" charset="0"/>
              </a:rPr>
              <a:t>To reduce uric acid production</a:t>
            </a:r>
          </a:p>
          <a:p>
            <a:pPr lvl="1"/>
            <a:r>
              <a:rPr lang="en-US" sz="3000">
                <a:latin typeface="Palatino Linotype" charset="0"/>
              </a:rPr>
              <a:t>Allopurinol (xanthine oxidase inhibitor)</a:t>
            </a:r>
          </a:p>
        </p:txBody>
      </p:sp>
    </p:spTree>
    <p:extLst>
      <p:ext uri="{BB962C8B-B14F-4D97-AF65-F5344CB8AC3E}">
        <p14:creationId xmlns:p14="http://schemas.microsoft.com/office/powerpoint/2010/main" val="3539955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48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948227" name="Text Box 3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1093</a:t>
            </a:r>
            <a:endParaRPr lang="en-US" sz="1000">
              <a:latin typeface="Times" charset="0"/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Major pathways of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purine catabolism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69" name="Rectangle 45"/>
          <p:cNvSpPr>
            <a:spLocks noChangeArrowheads="1"/>
          </p:cNvSpPr>
          <p:nvPr/>
        </p:nvSpPr>
        <p:spPr bwMode="auto">
          <a:xfrm>
            <a:off x="876300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1968500" y="549275"/>
            <a:ext cx="172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Dietary</a:t>
            </a:r>
          </a:p>
          <a:p>
            <a:r>
              <a:rPr lang="en-US">
                <a:solidFill>
                  <a:schemeClr val="accent2"/>
                </a:solidFill>
              </a:rPr>
              <a:t>DNA / RNA</a:t>
            </a:r>
          </a:p>
        </p:txBody>
      </p:sp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6207125" y="760413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Nucleotides</a:t>
            </a:r>
          </a:p>
        </p:txBody>
      </p:sp>
      <p:sp>
        <p:nvSpPr>
          <p:cNvPr id="897031" name="Text Box 7"/>
          <p:cNvSpPr txBox="1">
            <a:spLocks noChangeArrowheads="1"/>
          </p:cNvSpPr>
          <p:nvPr/>
        </p:nvSpPr>
        <p:spPr bwMode="auto">
          <a:xfrm>
            <a:off x="6172200" y="2971800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Nucleosides</a:t>
            </a:r>
          </a:p>
        </p:txBody>
      </p:sp>
      <p:sp>
        <p:nvSpPr>
          <p:cNvPr id="897032" name="Text Box 8"/>
          <p:cNvSpPr txBox="1">
            <a:spLocks noChangeArrowheads="1"/>
          </p:cNvSpPr>
          <p:nvPr/>
        </p:nvSpPr>
        <p:spPr bwMode="auto">
          <a:xfrm>
            <a:off x="3848100" y="1143000"/>
            <a:ext cx="1519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Pancreatic</a:t>
            </a:r>
          </a:p>
          <a:p>
            <a:r>
              <a:rPr lang="en-US" i="1">
                <a:solidFill>
                  <a:schemeClr val="accent2"/>
                </a:solidFill>
              </a:rPr>
              <a:t>nucleases</a:t>
            </a:r>
          </a:p>
        </p:txBody>
      </p:sp>
      <p:sp>
        <p:nvSpPr>
          <p:cNvPr id="897035" name="Text Box 11"/>
          <p:cNvSpPr txBox="1">
            <a:spLocks noChangeArrowheads="1"/>
          </p:cNvSpPr>
          <p:nvPr/>
        </p:nvSpPr>
        <p:spPr bwMode="auto">
          <a:xfrm>
            <a:off x="1604963" y="2768600"/>
            <a:ext cx="2014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Free purine</a:t>
            </a:r>
          </a:p>
          <a:p>
            <a:r>
              <a:rPr lang="en-US">
                <a:solidFill>
                  <a:schemeClr val="accent2"/>
                </a:solidFill>
              </a:rPr>
              <a:t>bases + Ribose</a:t>
            </a:r>
          </a:p>
        </p:txBody>
      </p:sp>
      <p:sp>
        <p:nvSpPr>
          <p:cNvPr id="897037" name="Text Box 13"/>
          <p:cNvSpPr txBox="1">
            <a:spLocks noChangeArrowheads="1"/>
          </p:cNvSpPr>
          <p:nvPr/>
        </p:nvSpPr>
        <p:spPr bwMode="auto">
          <a:xfrm>
            <a:off x="7200900" y="1752600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Nucleotidases</a:t>
            </a:r>
          </a:p>
        </p:txBody>
      </p:sp>
      <p:sp>
        <p:nvSpPr>
          <p:cNvPr id="897039" name="Text Box 15"/>
          <p:cNvSpPr txBox="1">
            <a:spLocks noChangeArrowheads="1"/>
          </p:cNvSpPr>
          <p:nvPr/>
        </p:nvSpPr>
        <p:spPr bwMode="auto">
          <a:xfrm>
            <a:off x="4130675" y="25146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Nucleosidases</a:t>
            </a:r>
          </a:p>
        </p:txBody>
      </p:sp>
      <p:sp>
        <p:nvSpPr>
          <p:cNvPr id="897047" name="AutoShape 23"/>
          <p:cNvSpPr>
            <a:spLocks noChangeArrowheads="1"/>
          </p:cNvSpPr>
          <p:nvPr/>
        </p:nvSpPr>
        <p:spPr bwMode="auto"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6819900" y="1447800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1" name="AutoShape 27"/>
          <p:cNvSpPr>
            <a:spLocks noChangeArrowheads="1"/>
          </p:cNvSpPr>
          <p:nvPr/>
        </p:nvSpPr>
        <p:spPr bwMode="auto">
          <a:xfrm rot="5400000">
            <a:off x="1716088" y="4319587"/>
            <a:ext cx="1600200" cy="276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2" name="Text Box 28"/>
          <p:cNvSpPr txBox="1">
            <a:spLocks noChangeArrowheads="1"/>
          </p:cNvSpPr>
          <p:nvPr/>
        </p:nvSpPr>
        <p:spPr bwMode="auto">
          <a:xfrm>
            <a:off x="1854200" y="53340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Uric acid</a:t>
            </a: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919163" y="3810000"/>
            <a:ext cx="1481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Purine</a:t>
            </a:r>
          </a:p>
          <a:p>
            <a:r>
              <a:rPr lang="en-US" sz="2000" i="1">
                <a:solidFill>
                  <a:schemeClr val="accent2"/>
                </a:solidFill>
              </a:rPr>
              <a:t>Degradation</a:t>
            </a:r>
          </a:p>
          <a:p>
            <a:r>
              <a:rPr lang="en-US" sz="2000" i="1">
                <a:solidFill>
                  <a:schemeClr val="accent2"/>
                </a:solidFill>
              </a:rPr>
              <a:t>pathway</a:t>
            </a:r>
          </a:p>
        </p:txBody>
      </p:sp>
      <p:sp>
        <p:nvSpPr>
          <p:cNvPr id="897054" name="AutoShape 30"/>
          <p:cNvSpPr>
            <a:spLocks noChangeArrowheads="1"/>
          </p:cNvSpPr>
          <p:nvPr/>
        </p:nvSpPr>
        <p:spPr bwMode="auto"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1" name="AutoShape 37"/>
          <p:cNvSpPr>
            <a:spLocks noChangeArrowheads="1"/>
          </p:cNvSpPr>
          <p:nvPr/>
        </p:nvSpPr>
        <p:spPr bwMode="auto">
          <a:xfrm>
            <a:off x="4613275" y="31623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5" name="Text Box 41"/>
          <p:cNvSpPr txBox="1">
            <a:spLocks noChangeArrowheads="1"/>
          </p:cNvSpPr>
          <p:nvPr/>
        </p:nvSpPr>
        <p:spPr bwMode="auto">
          <a:xfrm>
            <a:off x="5521325" y="3698875"/>
            <a:ext cx="2136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Free pyrimidine</a:t>
            </a:r>
          </a:p>
          <a:p>
            <a:r>
              <a:rPr lang="en-US">
                <a:solidFill>
                  <a:schemeClr val="accent2"/>
                </a:solidFill>
              </a:rPr>
              <a:t>bases + Ribose</a:t>
            </a:r>
          </a:p>
        </p:txBody>
      </p:sp>
      <p:sp>
        <p:nvSpPr>
          <p:cNvPr id="897066" name="AutoShape 42"/>
          <p:cNvSpPr>
            <a:spLocks noChangeArrowheads="1"/>
          </p:cNvSpPr>
          <p:nvPr/>
        </p:nvSpPr>
        <p:spPr bwMode="auto">
          <a:xfrm rot="5400000">
            <a:off x="5891213" y="4967287"/>
            <a:ext cx="1219200" cy="276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7" name="Text Box 43"/>
          <p:cNvSpPr txBox="1">
            <a:spLocks noChangeArrowheads="1"/>
          </p:cNvSpPr>
          <p:nvPr/>
        </p:nvSpPr>
        <p:spPr bwMode="auto">
          <a:xfrm>
            <a:off x="5723281" y="5791200"/>
            <a:ext cx="3869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β</a:t>
            </a:r>
            <a:r>
              <a:rPr lang="en-US" dirty="0" smtClean="0">
                <a:solidFill>
                  <a:schemeClr val="accent2"/>
                </a:solidFill>
              </a:rPr>
              <a:t>-alanine, </a:t>
            </a:r>
            <a:r>
              <a:rPr lang="el-GR" dirty="0" smtClean="0">
                <a:solidFill>
                  <a:schemeClr val="accent2"/>
                </a:solidFill>
              </a:rPr>
              <a:t>β</a:t>
            </a: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err="1" smtClean="0">
                <a:solidFill>
                  <a:schemeClr val="accent2"/>
                </a:solidFill>
              </a:rPr>
              <a:t>aminobutyric</a:t>
            </a:r>
            <a:r>
              <a:rPr lang="en-US" dirty="0" smtClean="0">
                <a:solidFill>
                  <a:schemeClr val="accent2"/>
                </a:solidFill>
              </a:rPr>
              <a:t> acid, NH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 and CO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897068" name="Text Box 44"/>
          <p:cNvSpPr txBox="1">
            <a:spLocks noChangeArrowheads="1"/>
          </p:cNvSpPr>
          <p:nvPr/>
        </p:nvSpPr>
        <p:spPr bwMode="auto">
          <a:xfrm>
            <a:off x="4838700" y="4572000"/>
            <a:ext cx="1481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Pyrimidine</a:t>
            </a:r>
          </a:p>
          <a:p>
            <a:r>
              <a:rPr lang="en-US" sz="2000" i="1">
                <a:solidFill>
                  <a:schemeClr val="accent2"/>
                </a:solidFill>
              </a:rPr>
              <a:t>Degradation</a:t>
            </a:r>
          </a:p>
          <a:p>
            <a:r>
              <a:rPr lang="en-US" sz="2000" i="1">
                <a:solidFill>
                  <a:schemeClr val="accent2"/>
                </a:solidFill>
              </a:rPr>
              <a:t>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69" grpId="0" animBg="1"/>
      <p:bldP spid="897028" grpId="0"/>
      <p:bldP spid="897031" grpId="0"/>
      <p:bldP spid="897032" grpId="0"/>
      <p:bldP spid="897035" grpId="0"/>
      <p:bldP spid="897037" grpId="0"/>
      <p:bldP spid="897039" grpId="0"/>
      <p:bldP spid="897047" grpId="0" animBg="1"/>
      <p:bldP spid="897048" grpId="0" animBg="1"/>
      <p:bldP spid="897051" grpId="0" animBg="1"/>
      <p:bldP spid="897052" grpId="0"/>
      <p:bldP spid="897053" grpId="0"/>
      <p:bldP spid="897054" grpId="0" animBg="1"/>
      <p:bldP spid="897061" grpId="0" animBg="1"/>
      <p:bldP spid="897065" grpId="0"/>
      <p:bldP spid="897066" grpId="0" animBg="1"/>
      <p:bldP spid="897067" grpId="0"/>
      <p:bldP spid="897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Adenosine and guanosine (purines) are finally degraded to uric acid by:</a:t>
            </a:r>
          </a:p>
          <a:p>
            <a:pPr lvl="1"/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Purine degradation pathway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33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933892" name="Text Box 4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1093</a:t>
            </a:r>
            <a:endParaRPr lang="en-US" sz="1000">
              <a:latin typeface="Times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Major pathways of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purine catabolism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334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In humans, primates, birds and reptiles the final product of purine degradation is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uric acid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is excreted in the urine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Some animals convert uric acid to other products: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Allantoin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Allantoic acid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Urea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Ammonia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38400"/>
            <a:ext cx="3352800" cy="6096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Degradation of uric acid to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ammonia in some animals</a:t>
            </a:r>
          </a:p>
        </p:txBody>
      </p:sp>
      <p:pic>
        <p:nvPicPr>
          <p:cNvPr id="935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975" y="152400"/>
            <a:ext cx="2778125" cy="6477000"/>
          </a:xfrm>
        </p:spPr>
      </p:pic>
      <p:sp>
        <p:nvSpPr>
          <p:cNvPr id="935940" name="Text Box 4"/>
          <p:cNvSpPr txBox="1">
            <a:spLocks noChangeArrowheads="1"/>
          </p:cNvSpPr>
          <p:nvPr/>
        </p:nvSpPr>
        <p:spPr bwMode="auto">
          <a:xfrm rot="-5400000">
            <a:off x="-105569" y="4706144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Uric acid is less soluble in water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Reptiles, insects and birds excrete uric acid as a paste of crystals</a:t>
            </a:r>
          </a:p>
          <a:p>
            <a:r>
              <a:rPr lang="en-US" sz="3200">
                <a:latin typeface="Palatino Linotype" charset="0"/>
              </a:rPr>
              <a:t>To save water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Humans excrete uric acid in urine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Humans do not have enzymes to further degrade uric acid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production of uric acid causes deposition of uric acid crystals in the joints</a:t>
            </a:r>
            <a:r>
              <a:rPr lang="en-US" sz="3200">
                <a:latin typeface="Palatino Linotype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leading to:</a:t>
            </a:r>
          </a:p>
          <a:p>
            <a:pPr lvl="1"/>
            <a:r>
              <a:rPr lang="en-US" sz="3000">
                <a:latin typeface="Palatino Linotype" charset="0"/>
              </a:rPr>
              <a:t>Gout</a:t>
            </a:r>
          </a:p>
          <a:p>
            <a:pPr lvl="1"/>
            <a:r>
              <a:rPr lang="en-US" sz="3000">
                <a:latin typeface="Palatino Linotype" charset="0"/>
              </a:rPr>
              <a:t>Hyperuricemia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3982</TotalTime>
  <Words>736</Words>
  <Application>Microsoft Office PowerPoint</Application>
  <PresentationFormat>35mm Slides</PresentationFormat>
  <Paragraphs>139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Generic</vt:lpstr>
      <vt:lpstr>Blank</vt:lpstr>
      <vt:lpstr>voet_template2</vt:lpstr>
      <vt:lpstr>2_voet_template2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Primary Gout</vt:lpstr>
      <vt:lpstr>Secondary hyperuricemia</vt:lpstr>
      <vt:lpstr>Secondary hyperuricemia</vt:lpstr>
      <vt:lpstr>Hyperuricemia- soft tissues</vt:lpstr>
      <vt:lpstr>Diagnostic features</vt:lpstr>
      <vt:lpstr>Diagnosis</vt:lpstr>
      <vt:lpstr>PowerPoint Presentation</vt:lpstr>
      <vt:lpstr>Monosodium urate crystals</vt:lpstr>
      <vt:lpstr>Nonpharmacological Approaches</vt:lpstr>
      <vt:lpstr>Treatment</vt:lpstr>
      <vt:lpstr>Major pathways of purine catabolism in animals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Sumbul Fatma</cp:lastModifiedBy>
  <cp:revision>345</cp:revision>
  <cp:lastPrinted>1601-01-01T00:00:00Z</cp:lastPrinted>
  <dcterms:created xsi:type="dcterms:W3CDTF">2001-02-07T02:23:56Z</dcterms:created>
  <dcterms:modified xsi:type="dcterms:W3CDTF">2014-12-24T05:26:04Z</dcterms:modified>
</cp:coreProperties>
</file>