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4" r:id="rId2"/>
    <p:sldId id="285" r:id="rId3"/>
    <p:sldId id="260" r:id="rId4"/>
    <p:sldId id="262" r:id="rId5"/>
    <p:sldId id="264" r:id="rId6"/>
    <p:sldId id="265" r:id="rId7"/>
    <p:sldId id="291" r:id="rId8"/>
    <p:sldId id="292" r:id="rId9"/>
    <p:sldId id="294" r:id="rId10"/>
    <p:sldId id="295" r:id="rId11"/>
    <p:sldId id="266" r:id="rId12"/>
    <p:sldId id="267" r:id="rId13"/>
    <p:sldId id="297" r:id="rId14"/>
    <p:sldId id="298" r:id="rId15"/>
    <p:sldId id="299" r:id="rId16"/>
    <p:sldId id="286" r:id="rId17"/>
    <p:sldId id="271" r:id="rId18"/>
    <p:sldId id="301" r:id="rId19"/>
    <p:sldId id="300" r:id="rId20"/>
    <p:sldId id="289" r:id="rId21"/>
    <p:sldId id="283" r:id="rId22"/>
    <p:sldId id="296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29" autoAdjust="0"/>
  </p:normalViewPr>
  <p:slideViewPr>
    <p:cSldViewPr>
      <p:cViewPr varScale="1">
        <p:scale>
          <a:sx n="68" d="100"/>
          <a:sy n="68" d="100"/>
        </p:scale>
        <p:origin x="5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848924-F4C1-4B6C-BAA4-5E16C4D4F5D0}" type="datetimeFigureOut">
              <a:rPr lang="ar-SA" smtClean="0"/>
              <a:pPr/>
              <a:t>10/02/1436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FBEB2F-882A-474A-88F1-84321FCF016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204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5902-54F3-4E16-AA8C-BB6B583AD01C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2B73-F344-45BA-AC18-136FFF1B9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7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4F42A-E16B-4C45-8075-F13F1A370CA2}" type="slidenum">
              <a:rPr lang="ar-SA"/>
              <a:pPr/>
              <a:t>3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8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6750B-1DE1-49FC-9D7F-92B245AE359E}" type="slidenum">
              <a:rPr lang="ar-SA"/>
              <a:pPr/>
              <a:t>12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4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6750B-1DE1-49FC-9D7F-92B245AE359E}" type="slidenum">
              <a:rPr lang="ar-SA"/>
              <a:pPr/>
              <a:t>13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99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6750B-1DE1-49FC-9D7F-92B245AE359E}" type="slidenum">
              <a:rPr lang="ar-SA"/>
              <a:pPr/>
              <a:t>14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6750B-1DE1-49FC-9D7F-92B245AE359E}" type="slidenum">
              <a:rPr lang="ar-SA"/>
              <a:pPr/>
              <a:t>15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08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015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17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7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18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61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19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32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180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2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57BA9-DDC7-482A-AEAF-1556A9010820}" type="slidenum">
              <a:rPr lang="ar-SA"/>
              <a:pPr/>
              <a:t>4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5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2361A-E2D2-4F6E-B0DD-BF8C3653EC3A}" type="slidenum">
              <a:rPr lang="ar-SA"/>
              <a:pPr/>
              <a:t>5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A008-27FC-49A6-8305-539C7B132A7C}" type="slidenum">
              <a:rPr lang="ar-SA"/>
              <a:pPr/>
              <a:t>6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6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A008-27FC-49A6-8305-539C7B132A7C}" type="slidenum">
              <a:rPr lang="ar-SA"/>
              <a:pPr/>
              <a:t>7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0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A008-27FC-49A6-8305-539C7B132A7C}" type="slidenum">
              <a:rPr lang="ar-SA"/>
              <a:pPr/>
              <a:t>8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04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A008-27FC-49A6-8305-539C7B132A7C}" type="slidenum">
              <a:rPr lang="ar-SA"/>
              <a:pPr/>
              <a:t>9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51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A008-27FC-49A6-8305-539C7B132A7C}" type="slidenum">
              <a:rPr lang="ar-SA"/>
              <a:pPr/>
              <a:t>10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7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374CF-0498-4459-A936-4D908C600CB5}" type="slidenum">
              <a:rPr lang="ar-SA"/>
              <a:pPr/>
              <a:t>11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9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762000"/>
            <a:ext cx="8039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/>
              <a:t>Glycogen Metabolism</a:t>
            </a:r>
            <a:endParaRPr lang="en-US" sz="6000" b="1" dirty="0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411288" y="3798888"/>
            <a:ext cx="63611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latin typeface="Calibri" pitchFamily="34" charset="0"/>
              </a:rPr>
              <a:t>By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Dr. 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Reem M. </a:t>
            </a:r>
            <a:r>
              <a:rPr lang="en-US" sz="3200" b="1" dirty="0" err="1" smtClean="0">
                <a:solidFill>
                  <a:srgbClr val="C00000"/>
                </a:solidFill>
                <a:latin typeface="Calibri" pitchFamily="34" charset="0"/>
              </a:rPr>
              <a:t>Sallam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n-US" sz="3200" b="1" i="1" dirty="0">
                <a:solidFill>
                  <a:srgbClr val="C00000"/>
                </a:solidFill>
                <a:latin typeface="Calibri" pitchFamily="34" charset="0"/>
              </a:rPr>
              <a:t>MD, </a:t>
            </a:r>
            <a:r>
              <a:rPr lang="en-US" sz="3200" b="1" i="1" dirty="0" err="1" smtClean="0">
                <a:solidFill>
                  <a:srgbClr val="C00000"/>
                </a:solidFill>
                <a:latin typeface="Calibri" pitchFamily="34" charset="0"/>
              </a:rPr>
              <a:t>MSc</a:t>
            </a:r>
            <a:r>
              <a:rPr lang="en-US" sz="3200" b="1" i="1" dirty="0" smtClean="0">
                <a:solidFill>
                  <a:srgbClr val="C00000"/>
                </a:solidFill>
                <a:latin typeface="Calibri" pitchFamily="34" charset="0"/>
              </a:rPr>
              <a:t>, PhD</a:t>
            </a:r>
            <a:endParaRPr lang="en-US" sz="3200" b="1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latin typeface="Calibri" pitchFamily="34" charset="0"/>
              </a:rPr>
              <a:t>Clinical Chemistry Unit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Department of Pathology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College of Medicine, 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67544" y="1163361"/>
            <a:ext cx="846445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4- </a:t>
            </a:r>
            <a:r>
              <a:rPr lang="en-US" sz="2800" b="1" dirty="0" smtClean="0">
                <a:solidFill>
                  <a:srgbClr val="C00000"/>
                </a:solidFill>
              </a:rPr>
              <a:t>Branching: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Glycogen synthase will continue working till sufficient number of glucose residues has been added. Then a branch has to be introduced.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branching enzyme will transfer a chain of 6-8 glucose residues from the </a:t>
            </a:r>
            <a:r>
              <a:rPr lang="en-US" sz="2400" dirty="0" err="1" smtClean="0"/>
              <a:t>nonreducing</a:t>
            </a:r>
            <a:r>
              <a:rPr lang="en-US" sz="2400" dirty="0" smtClean="0"/>
              <a:t> end of the straight chain by breaking an  </a:t>
            </a:r>
            <a:r>
              <a:rPr lang="en-US" sz="2400" dirty="0" smtClean="0">
                <a:solidFill>
                  <a:srgbClr val="002060"/>
                </a:solidFill>
                <a:latin typeface="Symbol" pitchFamily="18" charset="2"/>
              </a:rPr>
              <a:t>a </a:t>
            </a:r>
            <a:r>
              <a:rPr lang="en-US" sz="2400" dirty="0" smtClean="0">
                <a:solidFill>
                  <a:srgbClr val="002060"/>
                </a:solidFill>
              </a:rPr>
              <a:t>1-4 linkage, to another residue on the chain, and will attach it by an </a:t>
            </a:r>
            <a:r>
              <a:rPr lang="en-US" sz="2400" dirty="0" smtClean="0">
                <a:solidFill>
                  <a:srgbClr val="002060"/>
                </a:solidFill>
                <a:latin typeface="Symbol" pitchFamily="18" charset="2"/>
              </a:rPr>
              <a:t>a </a:t>
            </a:r>
            <a:r>
              <a:rPr lang="en-US" sz="2400" dirty="0" smtClean="0">
                <a:solidFill>
                  <a:srgbClr val="002060"/>
                </a:solidFill>
              </a:rPr>
              <a:t>1-6 linkage.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This results in a molecule with 2 </a:t>
            </a:r>
            <a:r>
              <a:rPr lang="en-US" sz="2400" dirty="0" err="1" smtClean="0">
                <a:solidFill>
                  <a:srgbClr val="002060"/>
                </a:solidFill>
              </a:rPr>
              <a:t>nonreducing</a:t>
            </a:r>
            <a:r>
              <a:rPr lang="en-US" sz="2400" dirty="0" smtClean="0">
                <a:solidFill>
                  <a:srgbClr val="002060"/>
                </a:solidFill>
              </a:rPr>
              <a:t> ends and a branch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resulting new </a:t>
            </a:r>
            <a:r>
              <a:rPr lang="en-US" sz="2400" dirty="0" err="1" smtClean="0">
                <a:solidFill>
                  <a:srgbClr val="002060"/>
                </a:solidFill>
              </a:rPr>
              <a:t>nonreducing</a:t>
            </a:r>
            <a:r>
              <a:rPr lang="en-US" sz="2400" dirty="0" smtClean="0">
                <a:solidFill>
                  <a:srgbClr val="002060"/>
                </a:solidFill>
              </a:rPr>
              <a:t> end and the old </a:t>
            </a:r>
            <a:r>
              <a:rPr lang="en-US" sz="2400" dirty="0" err="1" smtClean="0">
                <a:solidFill>
                  <a:srgbClr val="002060"/>
                </a:solidFill>
              </a:rPr>
              <a:t>nonreducing</a:t>
            </a:r>
            <a:r>
              <a:rPr lang="en-US" sz="2400" dirty="0" smtClean="0">
                <a:solidFill>
                  <a:srgbClr val="002060"/>
                </a:solidFill>
              </a:rPr>
              <a:t> end from which the glucose residues were removed can now be further elongated by glycogen synthase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This process of elongation and branching continues.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80010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GLYCOGENESIS, </a:t>
            </a:r>
            <a:r>
              <a:rPr lang="en-GB" sz="1600" i="1" dirty="0" smtClean="0">
                <a:solidFill>
                  <a:srgbClr val="FF0000"/>
                </a:solidFill>
                <a:latin typeface="Arial Black" pitchFamily="34" charset="0"/>
              </a:rPr>
              <a:t>continued...</a:t>
            </a:r>
            <a:r>
              <a:rPr lang="en-GB" i="1" dirty="0" smtClean="0">
                <a:solidFill>
                  <a:srgbClr val="FF0000"/>
                </a:solidFill>
              </a:rPr>
              <a:t/>
            </a:r>
            <a:br>
              <a:rPr lang="en-GB" i="1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Synthesis </a:t>
            </a:r>
            <a:r>
              <a:rPr lang="en-GB" sz="2400" dirty="0" smtClean="0">
                <a:solidFill>
                  <a:srgbClr val="FF0000"/>
                </a:solidFill>
              </a:rPr>
              <a:t>of Glycogen in Skeletal Muscles)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628774"/>
            <a:ext cx="8445500" cy="4605339"/>
          </a:xfrm>
          <a:noFill/>
          <a:ln>
            <a:solidFill>
              <a:schemeClr val="tx1"/>
            </a:solidFill>
          </a:ln>
        </p:spPr>
      </p:pic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4639"/>
            <a:ext cx="8291512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Synthesis of Glycogen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274639"/>
            <a:ext cx="857256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erdana" pitchFamily="34" charset="0"/>
              </a:rPr>
              <a:t>Glycogenolysis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(B</a:t>
            </a:r>
            <a:r>
              <a:rPr lang="en-US" sz="2200" dirty="0" smtClean="0">
                <a:solidFill>
                  <a:srgbClr val="FF0000"/>
                </a:solidFill>
                <a:latin typeface="Verdana" pitchFamily="34" charset="0"/>
              </a:rPr>
              <a:t>reakdown of glycogen in skeletal muscles)</a:t>
            </a:r>
            <a:endParaRPr lang="en-US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9512" y="2132856"/>
            <a:ext cx="85360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Shortening </a:t>
            </a:r>
            <a:r>
              <a:rPr lang="en-US" b="1" dirty="0">
                <a:solidFill>
                  <a:srgbClr val="0070C0"/>
                </a:solidFill>
                <a:latin typeface="Arial Black" pitchFamily="34" charset="0"/>
              </a:rPr>
              <a:t>of glycogen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chain by glycogen phosphorylase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Removal of branches by </a:t>
            </a:r>
            <a:r>
              <a:rPr lang="en-US" b="1" dirty="0" err="1" smtClean="0">
                <a:solidFill>
                  <a:srgbClr val="0070C0"/>
                </a:solidFill>
                <a:latin typeface="Arial Black" pitchFamily="34" charset="0"/>
              </a:rPr>
              <a:t>debranching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 enzymes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Fate of glucose 1-phosphate (G-1-P)</a:t>
            </a:r>
            <a:endParaRPr lang="en-US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274639"/>
            <a:ext cx="857256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erdana" pitchFamily="34" charset="0"/>
              </a:rPr>
              <a:t>Glycogenolysis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(B</a:t>
            </a:r>
            <a:r>
              <a:rPr lang="en-US" sz="2200" dirty="0" smtClean="0">
                <a:solidFill>
                  <a:srgbClr val="FF0000"/>
                </a:solidFill>
                <a:latin typeface="Verdana" pitchFamily="34" charset="0"/>
              </a:rPr>
              <a:t>reakdown of glycogen in skeletal muscles)</a:t>
            </a:r>
            <a:endParaRPr lang="en-US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7" y="1484314"/>
            <a:ext cx="5689325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1-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Shortening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of glycogen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chain by glycogen phosphorylase: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enzyme requires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pyridoxal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phosphate as a coenzyme.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This enzyme sequentially cleaves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/>
              </a:rPr>
              <a:t>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(1-4) bonds from the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nonreducing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ends of the glycogen chain producing glucose 1-phosphate.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Glucose 1-phosphate is converted  to glucose 6-phosphate (by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phosphoglucomutase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enzyme)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Glycogen phosphorylase will continue its action of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phosphorolysis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until 4 glucose units remain on each chain of the glycogen molecule which will be called: limit dextrin.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glycogen phosphorylase cannot degrade the limit dextrin any further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58788" y="1340768"/>
            <a:ext cx="2761684" cy="4525963"/>
          </a:xfrm>
          <a:noFill/>
          <a:ln w="28575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760237" y="2914403"/>
            <a:ext cx="1818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(</a:t>
            </a:r>
            <a:r>
              <a:rPr lang="en-US" sz="1400" b="1" dirty="0" err="1" smtClean="0">
                <a:solidFill>
                  <a:srgbClr val="002060"/>
                </a:solidFill>
              </a:rPr>
              <a:t>Pyridoxal</a:t>
            </a:r>
            <a:r>
              <a:rPr lang="en-US" sz="1400" b="1" dirty="0" smtClean="0">
                <a:solidFill>
                  <a:srgbClr val="002060"/>
                </a:solidFill>
              </a:rPr>
              <a:t> phosphate)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274639"/>
            <a:ext cx="857256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erdana" pitchFamily="34" charset="0"/>
              </a:rPr>
              <a:t>Glycogenolysis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(B</a:t>
            </a:r>
            <a:r>
              <a:rPr lang="en-US" sz="2200" dirty="0" smtClean="0">
                <a:solidFill>
                  <a:srgbClr val="FF0000"/>
                </a:solidFill>
                <a:latin typeface="Verdana" pitchFamily="34" charset="0"/>
              </a:rPr>
              <a:t>reakdown of glycogen in skeletal muscles)</a:t>
            </a:r>
            <a:endParaRPr lang="en-US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556792"/>
            <a:ext cx="81472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2- Removal of branches by </a:t>
            </a:r>
            <a:r>
              <a:rPr lang="en-US" sz="1600" b="1" dirty="0" err="1" smtClean="0">
                <a:solidFill>
                  <a:srgbClr val="FF0000"/>
                </a:solidFill>
                <a:latin typeface="Arial Black" pitchFamily="34" charset="0"/>
              </a:rPr>
              <a:t>debranching</a:t>
            </a:r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 enzymes :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rPr>
              <a:t>The </a:t>
            </a:r>
            <a:r>
              <a:rPr lang="en-US" sz="1600" b="1" dirty="0" err="1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rPr>
              <a:t>debranching</a:t>
            </a:r>
            <a:r>
              <a:rPr lang="en-US" sz="1600" b="1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rPr>
              <a:t> enzyme has 2 </a:t>
            </a:r>
            <a:r>
              <a:rPr lang="en-US" sz="1600" b="1" dirty="0" err="1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rPr>
              <a:t>enzymic</a:t>
            </a:r>
            <a:r>
              <a:rPr lang="en-US" sz="1600" b="1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rPr>
              <a:t> activities: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(1-4)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(1-4)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transferase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It removes the outer 3 of the 4 glucose residues attached at a branch. It then transfers them to the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nonreducing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end of another chain. (i.e. an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(1-4) bond is broken and an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(1-4) bond is made.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Hydrolytic cleavage of the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(1-6) bond at the branch point producing free glucose.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274639"/>
            <a:ext cx="857256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erdana" pitchFamily="34" charset="0"/>
              </a:rPr>
              <a:t>Glycogenolysis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(B</a:t>
            </a:r>
            <a:r>
              <a:rPr lang="en-US" sz="2200" dirty="0" smtClean="0">
                <a:solidFill>
                  <a:srgbClr val="FF0000"/>
                </a:solidFill>
                <a:latin typeface="Verdana" pitchFamily="34" charset="0"/>
              </a:rPr>
              <a:t>reakdown of glycogen in skeletal muscles)</a:t>
            </a:r>
            <a:endParaRPr lang="en-US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556792"/>
            <a:ext cx="81472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2- Fate of glucose 1-phosphate (G-1-P):</a:t>
            </a:r>
            <a:endParaRPr lang="en-U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Glucose 1-Phosphate is converted to Glucose 6-Phosphate by </a:t>
            </a:r>
            <a:r>
              <a:rPr lang="en-US" sz="1600" dirty="0" err="1" smtClean="0">
                <a:solidFill>
                  <a:srgbClr val="0070C0"/>
                </a:solidFill>
                <a:latin typeface="Verdana" pitchFamily="34" charset="0"/>
              </a:rPr>
              <a:t>phosphoglucomutase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.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In the skeletal muscles: G-6-P is </a:t>
            </a:r>
            <a:r>
              <a:rPr lang="en-US" sz="1600" b="1" i="1" u="sng" dirty="0" smtClean="0">
                <a:solidFill>
                  <a:srgbClr val="002060"/>
                </a:solidFill>
                <a:latin typeface="Verdana" pitchFamily="34" charset="0"/>
              </a:rPr>
              <a:t>not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converted to free glucose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It is used as a source of energy for skeletal muscles during muscular  exercise (by anaerobic glycolysis starting from G-6-P step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700808"/>
            <a:ext cx="3932262" cy="4429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9" name="Picture 8" descr="11_008B.jpg"/>
          <p:cNvPicPr>
            <a:picLocks noChangeAspect="1"/>
          </p:cNvPicPr>
          <p:nvPr/>
        </p:nvPicPr>
        <p:blipFill>
          <a:blip r:embed="rId4" cstate="print"/>
          <a:srcRect l="45536" t="1272" r="2981" b="72044"/>
          <a:stretch>
            <a:fillRect/>
          </a:stretch>
        </p:blipFill>
        <p:spPr>
          <a:xfrm>
            <a:off x="5292080" y="2780928"/>
            <a:ext cx="324036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7" y="1484784"/>
            <a:ext cx="8893173" cy="5373216"/>
          </a:xfrm>
          <a:ln>
            <a:noFill/>
          </a:ln>
        </p:spPr>
        <p:txBody>
          <a:bodyPr>
            <a:noAutofit/>
          </a:bodyPr>
          <a:lstStyle/>
          <a:p>
            <a:pPr algn="ctr" rtl="0">
              <a:buFontTx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Verdana" pitchFamily="34" charset="0"/>
              </a:rPr>
              <a:t>Synthesis </a:t>
            </a:r>
            <a:r>
              <a:rPr lang="en-US" sz="1800" b="1" dirty="0">
                <a:solidFill>
                  <a:srgbClr val="0070C0"/>
                </a:solidFill>
                <a:latin typeface="Verdana" pitchFamily="34" charset="0"/>
              </a:rPr>
              <a:t>&amp; degradation of glycogen are tightly regulated</a:t>
            </a:r>
          </a:p>
          <a:p>
            <a:pPr algn="l" rtl="0">
              <a:buNone/>
            </a:pPr>
            <a:r>
              <a:rPr lang="en-US" sz="1800" b="1" u="sng" dirty="0" smtClean="0">
                <a:solidFill>
                  <a:srgbClr val="FF0000"/>
                </a:solidFill>
                <a:latin typeface="Verdana" pitchFamily="34" charset="0"/>
              </a:rPr>
              <a:t>In </a:t>
            </a:r>
            <a:r>
              <a:rPr lang="en-US" sz="1800" b="1" u="sng" dirty="0">
                <a:solidFill>
                  <a:srgbClr val="FF0000"/>
                </a:solidFill>
                <a:latin typeface="Verdana" pitchFamily="34" charset="0"/>
              </a:rPr>
              <a:t>Skeletal Muscles:</a:t>
            </a:r>
          </a:p>
          <a:p>
            <a:pPr algn="l" rtl="0"/>
            <a:r>
              <a:rPr lang="en-US" sz="1800" b="1" dirty="0" smtClean="0">
                <a:solidFill>
                  <a:srgbClr val="0070C0"/>
                </a:solidFill>
              </a:rPr>
              <a:t>Glycogen </a:t>
            </a:r>
            <a:r>
              <a:rPr lang="en-US" sz="1800" b="1" dirty="0">
                <a:solidFill>
                  <a:srgbClr val="0070C0"/>
                </a:solidFill>
              </a:rPr>
              <a:t>degradation occurs during active exercise</a:t>
            </a:r>
          </a:p>
          <a:p>
            <a:pPr algn="l" rtl="0"/>
            <a:r>
              <a:rPr lang="en-US" sz="1800" b="1" dirty="0" smtClean="0">
                <a:solidFill>
                  <a:srgbClr val="0070C0"/>
                </a:solidFill>
              </a:rPr>
              <a:t>Glycogen </a:t>
            </a:r>
            <a:r>
              <a:rPr lang="en-US" sz="1800" b="1" dirty="0">
                <a:solidFill>
                  <a:srgbClr val="0070C0"/>
                </a:solidFill>
              </a:rPr>
              <a:t>synthesis begins when the muscle is at </a:t>
            </a:r>
            <a:r>
              <a:rPr lang="en-US" sz="1800" b="1" dirty="0" smtClean="0">
                <a:solidFill>
                  <a:srgbClr val="0070C0"/>
                </a:solidFill>
              </a:rPr>
              <a:t>rest</a:t>
            </a:r>
          </a:p>
          <a:p>
            <a:pPr algn="l" rtl="0"/>
            <a:r>
              <a:rPr lang="en-US" sz="1800" b="1" dirty="0" smtClean="0">
                <a:solidFill>
                  <a:srgbClr val="0070C0"/>
                </a:solidFill>
              </a:rPr>
              <a:t>Regulation occurs by 2 mechanisms: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Verdana" pitchFamily="34" charset="0"/>
              </a:rPr>
              <a:t>1-</a:t>
            </a:r>
            <a:r>
              <a:rPr lang="en-US" sz="1800" b="1" dirty="0" smtClean="0">
                <a:latin typeface="Verdana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Verdana" pitchFamily="34" charset="0"/>
              </a:rPr>
              <a:t> Allosteric regulation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Verdana" pitchFamily="34" charset="0"/>
              </a:rPr>
              <a:t>2-</a:t>
            </a:r>
            <a:r>
              <a:rPr lang="en-US" sz="1800" b="1" dirty="0" smtClean="0">
                <a:latin typeface="Verdana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Verdana" pitchFamily="34" charset="0"/>
              </a:rPr>
              <a:t> Hormonal regulation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7" y="1484784"/>
            <a:ext cx="8893173" cy="537321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Verdana" pitchFamily="34" charset="0"/>
              </a:rPr>
              <a:t>1-</a:t>
            </a:r>
            <a:r>
              <a:rPr lang="en-US" sz="1800" b="1" dirty="0" smtClean="0">
                <a:latin typeface="Verdana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Verdana" pitchFamily="34" charset="0"/>
              </a:rPr>
              <a:t> Allosteric regulation</a:t>
            </a:r>
            <a:endParaRPr lang="en-US" sz="1800" b="1" dirty="0" smtClean="0">
              <a:latin typeface="Verdana" pitchFamily="34" charset="0"/>
            </a:endParaRPr>
          </a:p>
          <a:p>
            <a:r>
              <a:rPr lang="en-US" sz="1800" b="1" dirty="0" smtClean="0">
                <a:solidFill>
                  <a:srgbClr val="0070C0"/>
                </a:solidFill>
              </a:rPr>
              <a:t>Glycogen synthase is </a:t>
            </a:r>
            <a:r>
              <a:rPr lang="en-US" sz="1800" b="1" dirty="0" err="1" smtClean="0">
                <a:solidFill>
                  <a:srgbClr val="0070C0"/>
                </a:solidFill>
              </a:rPr>
              <a:t>allosterically</a:t>
            </a:r>
            <a:r>
              <a:rPr lang="en-US" sz="1800" b="1" dirty="0" smtClean="0">
                <a:solidFill>
                  <a:srgbClr val="0070C0"/>
                </a:solidFill>
              </a:rPr>
              <a:t> activated by glucose 6-P (when it is present in elevated concentrations in the well-fed state)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Glycogen phosphorylase is </a:t>
            </a:r>
            <a:r>
              <a:rPr lang="en-US" sz="1800" b="1" dirty="0" err="1" smtClean="0">
                <a:solidFill>
                  <a:srgbClr val="0070C0"/>
                </a:solidFill>
              </a:rPr>
              <a:t>allosterically</a:t>
            </a:r>
            <a:r>
              <a:rPr lang="en-US" sz="1800" b="1" dirty="0" smtClean="0">
                <a:solidFill>
                  <a:srgbClr val="0070C0"/>
                </a:solidFill>
              </a:rPr>
              <a:t> inhibited by glucose 6-P and by ATP (High energy signal in the cell)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Nerve impulses cause membrane depolarization</a:t>
            </a:r>
            <a:r>
              <a:rPr lang="en-US" sz="1800" b="1" dirty="0" smtClean="0">
                <a:solidFill>
                  <a:srgbClr val="0070C0"/>
                </a:solidFill>
                <a:sym typeface="Wingdings" pitchFamily="2" charset="2"/>
              </a:rPr>
              <a:t> Ca</a:t>
            </a:r>
            <a:r>
              <a:rPr lang="en-US" sz="1800" b="1" baseline="30000" dirty="0" smtClean="0">
                <a:solidFill>
                  <a:srgbClr val="0070C0"/>
                </a:solidFill>
                <a:sym typeface="Wingdings" pitchFamily="2" charset="2"/>
              </a:rPr>
              <a:t>2+ </a:t>
            </a:r>
            <a:r>
              <a:rPr lang="en-US" sz="1800" b="1" dirty="0" smtClean="0">
                <a:solidFill>
                  <a:srgbClr val="0070C0"/>
                </a:solidFill>
                <a:sym typeface="Wingdings" pitchFamily="2" charset="2"/>
              </a:rPr>
              <a:t>release from the </a:t>
            </a:r>
            <a:r>
              <a:rPr lang="en-US" sz="1800" b="1" dirty="0" err="1" smtClean="0">
                <a:solidFill>
                  <a:srgbClr val="0070C0"/>
                </a:solidFill>
                <a:sym typeface="Wingdings" pitchFamily="2" charset="2"/>
              </a:rPr>
              <a:t>sarcoplasmic</a:t>
            </a:r>
            <a:r>
              <a:rPr lang="en-US" sz="1800" b="1" dirty="0" smtClean="0">
                <a:solidFill>
                  <a:srgbClr val="0070C0"/>
                </a:solidFill>
                <a:sym typeface="Wingdings" pitchFamily="2" charset="2"/>
              </a:rPr>
              <a:t> reticulum into the </a:t>
            </a:r>
            <a:r>
              <a:rPr lang="en-US" sz="1800" b="1" dirty="0" err="1" smtClean="0">
                <a:solidFill>
                  <a:srgbClr val="0070C0"/>
                </a:solidFill>
                <a:sym typeface="Wingdings" pitchFamily="2" charset="2"/>
              </a:rPr>
              <a:t>sarcoplasm</a:t>
            </a:r>
            <a:r>
              <a:rPr lang="en-US" sz="1800" b="1" dirty="0" smtClean="0">
                <a:solidFill>
                  <a:srgbClr val="0070C0"/>
                </a:solidFill>
                <a:sym typeface="Wingdings" pitchFamily="2" charset="2"/>
              </a:rPr>
              <a:t>  Ca </a:t>
            </a:r>
            <a:r>
              <a:rPr lang="en-US" sz="1800" b="1" baseline="30000" dirty="0" smtClean="0">
                <a:solidFill>
                  <a:srgbClr val="0070C0"/>
                </a:solidFill>
                <a:sym typeface="Wingdings" pitchFamily="2" charset="2"/>
              </a:rPr>
              <a:t>2+ </a:t>
            </a:r>
            <a:r>
              <a:rPr lang="en-US" sz="1800" b="1" dirty="0" smtClean="0">
                <a:solidFill>
                  <a:srgbClr val="0070C0"/>
                </a:solidFill>
                <a:sym typeface="Wingdings" pitchFamily="2" charset="2"/>
              </a:rPr>
              <a:t>binds to </a:t>
            </a:r>
            <a:r>
              <a:rPr lang="en-US" sz="1800" b="1" dirty="0" err="1" smtClean="0">
                <a:solidFill>
                  <a:srgbClr val="0070C0"/>
                </a:solidFill>
                <a:sym typeface="Wingdings" pitchFamily="2" charset="2"/>
              </a:rPr>
              <a:t>calmodulin</a:t>
            </a:r>
            <a:r>
              <a:rPr lang="en-US" sz="1800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0070C0"/>
                </a:solidFill>
              </a:rPr>
              <a:t>Formation of Ca </a:t>
            </a:r>
            <a:r>
              <a:rPr lang="en-US" sz="1800" b="1" baseline="30000" dirty="0" smtClean="0">
                <a:solidFill>
                  <a:srgbClr val="0070C0"/>
                </a:solidFill>
                <a:sym typeface="Wingdings" pitchFamily="2" charset="2"/>
              </a:rPr>
              <a:t>2+</a:t>
            </a:r>
            <a:r>
              <a:rPr lang="en-US" sz="1800" b="1" dirty="0" smtClean="0">
                <a:solidFill>
                  <a:srgbClr val="0070C0"/>
                </a:solidFill>
              </a:rPr>
              <a:t> -</a:t>
            </a:r>
            <a:r>
              <a:rPr lang="en-US" sz="1800" b="1" dirty="0" err="1" smtClean="0">
                <a:solidFill>
                  <a:srgbClr val="0070C0"/>
                </a:solidFill>
              </a:rPr>
              <a:t>calmodulin</a:t>
            </a:r>
            <a:r>
              <a:rPr lang="en-US" sz="1800" b="1" dirty="0" smtClean="0">
                <a:solidFill>
                  <a:srgbClr val="0070C0"/>
                </a:solidFill>
              </a:rPr>
              <a:t> complex </a:t>
            </a:r>
            <a:r>
              <a:rPr lang="en-US" sz="1800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0070C0"/>
                </a:solidFill>
              </a:rPr>
              <a:t>Activation of Ca </a:t>
            </a:r>
            <a:r>
              <a:rPr lang="en-US" sz="1800" b="1" baseline="30000" dirty="0" smtClean="0">
                <a:solidFill>
                  <a:srgbClr val="0070C0"/>
                </a:solidFill>
                <a:sym typeface="Wingdings" pitchFamily="2" charset="2"/>
              </a:rPr>
              <a:t>2+</a:t>
            </a:r>
            <a:r>
              <a:rPr lang="en-US" sz="1800" b="1" dirty="0" smtClean="0">
                <a:solidFill>
                  <a:srgbClr val="0070C0"/>
                </a:solidFill>
              </a:rPr>
              <a:t> -dependent enzymes  (e.g., glycogen phosphorylase)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Muscle glycogen phosphorylase is </a:t>
            </a:r>
            <a:r>
              <a:rPr lang="en-US" sz="1800" b="1" dirty="0" err="1" smtClean="0">
                <a:solidFill>
                  <a:srgbClr val="0070C0"/>
                </a:solidFill>
              </a:rPr>
              <a:t>allosterically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activated </a:t>
            </a:r>
            <a:r>
              <a:rPr lang="en-US" sz="1800" b="1" dirty="0" smtClean="0">
                <a:solidFill>
                  <a:srgbClr val="0070C0"/>
                </a:solidFill>
              </a:rPr>
              <a:t>by AMP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4" name="Picture 3" descr="11_009.jpg"/>
          <p:cNvPicPr>
            <a:picLocks noChangeAspect="1"/>
          </p:cNvPicPr>
          <p:nvPr/>
        </p:nvPicPr>
        <p:blipFill>
          <a:blip r:embed="rId3" cstate="print"/>
          <a:srcRect l="24091" t="40992" r="24271" b="19091"/>
          <a:stretch>
            <a:fillRect/>
          </a:stretch>
        </p:blipFill>
        <p:spPr>
          <a:xfrm>
            <a:off x="5940152" y="4653136"/>
            <a:ext cx="1872208" cy="1872208"/>
          </a:xfrm>
          <a:prstGeom prst="rect">
            <a:avLst/>
          </a:prstGeom>
        </p:spPr>
      </p:pic>
      <p:pic>
        <p:nvPicPr>
          <p:cNvPr id="5" name="Picture 4" descr="11_010.jpg"/>
          <p:cNvPicPr>
            <a:picLocks noChangeAspect="1"/>
          </p:cNvPicPr>
          <p:nvPr/>
        </p:nvPicPr>
        <p:blipFill>
          <a:blip r:embed="rId4" cstate="print"/>
          <a:srcRect l="36594" r="30183" b="11853"/>
          <a:stretch>
            <a:fillRect/>
          </a:stretch>
        </p:blipFill>
        <p:spPr>
          <a:xfrm>
            <a:off x="7956376" y="4077072"/>
            <a:ext cx="760289" cy="260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7" y="1916832"/>
            <a:ext cx="8893173" cy="2880320"/>
          </a:xfrm>
          <a:ln>
            <a:noFill/>
          </a:ln>
        </p:spPr>
        <p:txBody>
          <a:bodyPr>
            <a:noAutofit/>
          </a:bodyPr>
          <a:lstStyle/>
          <a:p>
            <a:pPr marL="400050" indent="-400050"/>
            <a:r>
              <a:rPr lang="en-US" sz="1800" b="1" dirty="0" smtClean="0">
                <a:solidFill>
                  <a:srgbClr val="FF0000"/>
                </a:solidFill>
                <a:latin typeface="Verdana" pitchFamily="34" charset="0"/>
              </a:rPr>
              <a:t>2-</a:t>
            </a:r>
            <a:r>
              <a:rPr lang="en-US" sz="1800" b="1" dirty="0" smtClean="0">
                <a:latin typeface="Verdana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Verdana" pitchFamily="34" charset="0"/>
              </a:rPr>
              <a:t> Hormonal regulation (Covalent modification) by epinephrine:</a:t>
            </a:r>
          </a:p>
          <a:p>
            <a:pPr marL="400050" indent="-400050"/>
            <a:r>
              <a:rPr lang="en-US" sz="1800" b="1" dirty="0" smtClean="0">
                <a:solidFill>
                  <a:srgbClr val="0070C0"/>
                </a:solidFill>
              </a:rPr>
              <a:t>In muscle, epinephrine binds to membrane receptors  </a:t>
            </a:r>
            <a:r>
              <a:rPr lang="en-US" sz="1800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0070C0"/>
                </a:solidFill>
              </a:rPr>
              <a:t>signals the need for glycogen to be degraded to provide energy for exercising muscle.</a:t>
            </a:r>
          </a:p>
          <a:p>
            <a:pPr marL="400050" indent="-400050"/>
            <a:r>
              <a:rPr lang="en-US" sz="1800" b="1" dirty="0" smtClean="0">
                <a:solidFill>
                  <a:srgbClr val="0070C0"/>
                </a:solidFill>
              </a:rPr>
              <a:t>Epinephrine binds to cell-membrane receptors </a:t>
            </a:r>
            <a:r>
              <a:rPr lang="en-US" sz="1800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1800" b="1" dirty="0" err="1" smtClean="0">
                <a:solidFill>
                  <a:srgbClr val="0070C0"/>
                </a:solidFill>
                <a:sym typeface="Wingdings" pitchFamily="2" charset="2"/>
              </a:rPr>
              <a:t>cAMP</a:t>
            </a:r>
            <a:r>
              <a:rPr lang="en-US" sz="1800" b="1" dirty="0" smtClean="0">
                <a:solidFill>
                  <a:srgbClr val="0070C0"/>
                </a:solidFill>
                <a:sym typeface="Wingdings" pitchFamily="2" charset="2"/>
              </a:rPr>
              <a:t>-mediated activation of </a:t>
            </a:r>
            <a:r>
              <a:rPr lang="en-US" sz="1800" b="1" dirty="0" err="1" smtClean="0">
                <a:solidFill>
                  <a:srgbClr val="0070C0"/>
                </a:solidFill>
                <a:sym typeface="Wingdings" pitchFamily="2" charset="2"/>
              </a:rPr>
              <a:t>cAMP</a:t>
            </a:r>
            <a:r>
              <a:rPr lang="en-US" sz="1800" b="1" dirty="0" smtClean="0">
                <a:solidFill>
                  <a:srgbClr val="0070C0"/>
                </a:solidFill>
                <a:sym typeface="Wingdings" pitchFamily="2" charset="2"/>
              </a:rPr>
              <a:t>-dependent protein kinase </a:t>
            </a:r>
          </a:p>
          <a:p>
            <a:pPr marL="800100" lvl="1" indent="-400050">
              <a:buFont typeface="+mj-lt"/>
              <a:buAutoNum type="arabicPeriod"/>
            </a:pPr>
            <a:r>
              <a:rPr lang="en-US" sz="1800" b="1" dirty="0" smtClean="0">
                <a:solidFill>
                  <a:srgbClr val="0070C0"/>
                </a:solidFill>
                <a:sym typeface="Wingdings" pitchFamily="2" charset="2"/>
              </a:rPr>
              <a:t>phosphorylation and activation of glycogen phosphorylase enzyme activation of glycogen degradation</a:t>
            </a:r>
          </a:p>
          <a:p>
            <a:pPr marL="800100" lvl="1" indent="-400050">
              <a:buFont typeface="+mj-lt"/>
              <a:buAutoNum type="arabicPeriod"/>
            </a:pPr>
            <a:r>
              <a:rPr lang="en-US" sz="1800" b="1" dirty="0" smtClean="0">
                <a:solidFill>
                  <a:srgbClr val="0070C0"/>
                </a:solidFill>
                <a:sym typeface="Wingdings" pitchFamily="2" charset="2"/>
              </a:rPr>
              <a:t>Phosphorylation and inactivation of glycogen synthase enzyme  inhibition of glycogen synthesis.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 algn="l" rtl="0"/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0465" y="80618"/>
            <a:ext cx="803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/>
              <a:t>Objectives: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465" y="864163"/>
            <a:ext cx="828092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US" sz="2800" b="1" dirty="0" smtClean="0"/>
              <a:t> By the end of this lecture, students should be familiar with:</a:t>
            </a:r>
          </a:p>
          <a:p>
            <a:pPr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The need to store carbohydrates in muscle</a:t>
            </a:r>
          </a:p>
          <a:p>
            <a:pPr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The reason for carbohydrates to be stored as glycogen</a:t>
            </a:r>
          </a:p>
          <a:p>
            <a:pPr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An overview of glycogen synthesis (Glycogenesis)</a:t>
            </a:r>
          </a:p>
          <a:p>
            <a:pPr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 An overview of glycogen breakdown (</a:t>
            </a:r>
            <a:r>
              <a:rPr lang="en-US" sz="2800" b="1" dirty="0" err="1" smtClean="0"/>
              <a:t>Glycogenolysis</a:t>
            </a:r>
            <a:r>
              <a:rPr lang="en-US" sz="2800" b="1" dirty="0" smtClean="0"/>
              <a:t>)</a:t>
            </a:r>
          </a:p>
          <a:p>
            <a:pPr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 Key elements in regulation of both </a:t>
            </a:r>
            <a:r>
              <a:rPr lang="en-US" sz="2800" b="1" dirty="0" err="1" smtClean="0"/>
              <a:t>Glycogenesis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Glycogenolysis</a:t>
            </a:r>
            <a:endParaRPr lang="en-US" sz="2800" b="1" dirty="0" smtClean="0"/>
          </a:p>
          <a:p>
            <a:pPr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Example of glycogen storage diseases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086738" y="404813"/>
            <a:ext cx="7084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Regulation of Glycogen </a:t>
            </a:r>
            <a:r>
              <a:rPr lang="en-US" sz="3200" b="1" dirty="0" smtClean="0">
                <a:latin typeface="Calibri" pitchFamily="34" charset="0"/>
              </a:rPr>
              <a:t>Metabolism:</a:t>
            </a:r>
          </a:p>
          <a:p>
            <a:pPr algn="ctr"/>
            <a:r>
              <a:rPr lang="en-US" sz="3200" b="1" dirty="0" smtClean="0">
                <a:latin typeface="Calibri" pitchFamily="34" charset="0"/>
              </a:rPr>
              <a:t> 2. Hormonal Regulation by Epinephrine</a:t>
            </a:r>
            <a:endParaRPr lang="en-US" sz="3200" b="1" dirty="0">
              <a:latin typeface="Calibri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1275" y="1631950"/>
            <a:ext cx="8999538" cy="4764088"/>
            <a:chOff x="41267" y="1631950"/>
            <a:chExt cx="8999406" cy="4764544"/>
          </a:xfrm>
        </p:grpSpPr>
        <p:sp>
          <p:nvSpPr>
            <p:cNvPr id="4" name="TextBox 3"/>
            <p:cNvSpPr txBox="1"/>
            <p:nvPr/>
          </p:nvSpPr>
          <p:spPr>
            <a:xfrm>
              <a:off x="1450065" y="1631950"/>
              <a:ext cx="6099273" cy="19391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Muscle contraction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 release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Skeletal muscle: 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Epinephrine/receptor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binding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Second messenger: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cAMP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Response: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Enzyme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267" y="4145204"/>
              <a:ext cx="3960755" cy="22465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synthase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(Inactive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Inhibition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glycogenesis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2239" y="4149966"/>
              <a:ext cx="4508434" cy="22465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phosphorylase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Stimulation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glycogenolysis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 flipV="1">
              <a:off x="457186" y="4115038"/>
              <a:ext cx="2971756" cy="1143109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 flipH="1" flipV="1">
              <a:off x="4800522" y="4115038"/>
              <a:ext cx="3960755" cy="1124058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066802" y="3276600"/>
              <a:ext cx="585907" cy="652894"/>
              <a:chOff x="1006676" y="3513139"/>
              <a:chExt cx="431801" cy="431800"/>
            </a:xfrm>
          </p:grpSpPr>
          <p:sp>
            <p:nvSpPr>
              <p:cNvPr id="10" name="Diamond 9"/>
              <p:cNvSpPr/>
              <p:nvPr/>
            </p:nvSpPr>
            <p:spPr>
              <a:xfrm>
                <a:off x="1006658" y="3513243"/>
                <a:ext cx="431707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2" name="TextBox 10"/>
              <p:cNvSpPr txBox="1">
                <a:spLocks noChangeArrowheads="1"/>
              </p:cNvSpPr>
              <p:nvPr/>
            </p:nvSpPr>
            <p:spPr bwMode="auto">
              <a:xfrm>
                <a:off x="1116560" y="3613931"/>
                <a:ext cx="227062" cy="244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rot="10800000" flipV="1">
              <a:off x="2916188" y="3608577"/>
              <a:ext cx="1223944" cy="43184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49701" y="3608577"/>
              <a:ext cx="1144571" cy="43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315200" y="3276600"/>
              <a:ext cx="585906" cy="652894"/>
              <a:chOff x="764580" y="3532188"/>
              <a:chExt cx="431800" cy="431800"/>
            </a:xfrm>
          </p:grpSpPr>
          <p:sp>
            <p:nvSpPr>
              <p:cNvPr id="22" name="Diamond 21"/>
              <p:cNvSpPr/>
              <p:nvPr/>
            </p:nvSpPr>
            <p:spPr>
              <a:xfrm>
                <a:off x="764495" y="3532292"/>
                <a:ext cx="431706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0" name="TextBox 10"/>
              <p:cNvSpPr txBox="1">
                <a:spLocks noChangeArrowheads="1"/>
              </p:cNvSpPr>
              <p:nvPr/>
            </p:nvSpPr>
            <p:spPr bwMode="auto">
              <a:xfrm>
                <a:off x="876895" y="3613929"/>
                <a:ext cx="227062" cy="244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rot="5400000">
              <a:off x="6555444" y="5638391"/>
              <a:ext cx="606483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 bwMode="auto">
          <a:xfrm rot="5400000">
            <a:off x="1601787" y="5637213"/>
            <a:ext cx="608013" cy="15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    </a:t>
            </a:r>
            <a:r>
              <a:rPr lang="en-GB" sz="2800" b="1" dirty="0" smtClean="0">
                <a:solidFill>
                  <a:srgbClr val="0070C0"/>
                </a:solidFill>
              </a:rPr>
              <a:t>A group of genetic diseases that result from a defect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in an enzyme required for glycogen synthesis or degradation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They result in: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1- Formation of abnormal glycogen structure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OR</a:t>
            </a:r>
          </a:p>
          <a:p>
            <a:pPr marL="55563" indent="0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2- Excessive accumulation of normal glycogen in a specific tissue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 (GSD)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77500" lnSpcReduction="20000"/>
          </a:bodyPr>
          <a:lstStyle/>
          <a:p>
            <a:pPr marL="57150" indent="-1588"/>
            <a:r>
              <a:rPr lang="en-GB" sz="2800" b="1" dirty="0" smtClean="0">
                <a:solidFill>
                  <a:srgbClr val="0070C0"/>
                </a:solidFill>
              </a:rPr>
              <a:t>A syndrome due to deficiency of skeletal muscle glycogen </a:t>
            </a:r>
            <a:r>
              <a:rPr lang="en-GB" sz="2800" b="1" dirty="0" err="1" smtClean="0">
                <a:solidFill>
                  <a:srgbClr val="0070C0"/>
                </a:solidFill>
              </a:rPr>
              <a:t>phosphorylase</a:t>
            </a:r>
            <a:r>
              <a:rPr lang="en-GB" sz="2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The liver enzyme is normal, while the skeletal muscle is affected.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Skeletal muscle cells show high level of glycogen with normal structure.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It is a relatively benign, chronic condition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Normal mental development</a:t>
            </a:r>
          </a:p>
          <a:p>
            <a:r>
              <a:rPr lang="en-GB" sz="2800" b="1" u="sng" dirty="0" smtClean="0">
                <a:solidFill>
                  <a:srgbClr val="0070C0"/>
                </a:solidFill>
              </a:rPr>
              <a:t>Clinical picture:</a:t>
            </a:r>
          </a:p>
          <a:p>
            <a:pPr lvl="1"/>
            <a:r>
              <a:rPr lang="en-GB" sz="2400" b="1" dirty="0" smtClean="0">
                <a:solidFill>
                  <a:srgbClr val="0070C0"/>
                </a:solidFill>
              </a:rPr>
              <a:t>Temporary weakness and cramping of skeletal muscle after exercise.</a:t>
            </a:r>
          </a:p>
          <a:p>
            <a:r>
              <a:rPr lang="en-GB" sz="2800" b="1" u="sng" dirty="0" smtClean="0">
                <a:solidFill>
                  <a:srgbClr val="0070C0"/>
                </a:solidFill>
              </a:rPr>
              <a:t>Diagnostic criteria: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>
                <a:solidFill>
                  <a:srgbClr val="0070C0"/>
                </a:solidFill>
              </a:rPr>
              <a:t>No rise in blood lactate during strenuous exercise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>
                <a:solidFill>
                  <a:srgbClr val="0070C0"/>
                </a:solidFill>
              </a:rPr>
              <a:t>High level of </a:t>
            </a:r>
            <a:r>
              <a:rPr lang="en-GB" sz="2800" b="1" dirty="0" err="1" smtClean="0">
                <a:solidFill>
                  <a:srgbClr val="0070C0"/>
                </a:solidFill>
              </a:rPr>
              <a:t>myoglobin</a:t>
            </a:r>
            <a:r>
              <a:rPr lang="en-GB" sz="2800" b="1" dirty="0" smtClean="0">
                <a:solidFill>
                  <a:srgbClr val="0070C0"/>
                </a:solidFill>
              </a:rPr>
              <a:t> in blood (</a:t>
            </a:r>
            <a:r>
              <a:rPr lang="en-GB" sz="2800" b="1" dirty="0" err="1" smtClean="0">
                <a:solidFill>
                  <a:srgbClr val="0070C0"/>
                </a:solidFill>
              </a:rPr>
              <a:t>myoglobinemia</a:t>
            </a:r>
            <a:r>
              <a:rPr lang="en-GB" sz="2800" b="1" dirty="0" smtClean="0">
                <a:solidFill>
                  <a:srgbClr val="0070C0"/>
                </a:solidFill>
              </a:rPr>
              <a:t>) and in urine (</a:t>
            </a:r>
            <a:r>
              <a:rPr lang="en-GB" sz="2800" b="1" dirty="0" err="1" smtClean="0">
                <a:solidFill>
                  <a:srgbClr val="0070C0"/>
                </a:solidFill>
              </a:rPr>
              <a:t>myoglobinuria</a:t>
            </a:r>
            <a:r>
              <a:rPr lang="en-GB" sz="2800" b="1" dirty="0" smtClean="0">
                <a:solidFill>
                  <a:srgbClr val="0070C0"/>
                </a:solidFill>
              </a:rPr>
              <a:t>)</a:t>
            </a:r>
          </a:p>
          <a:p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Example of </a:t>
            </a:r>
            <a:r>
              <a:rPr lang="en-US" sz="4000" b="1" dirty="0" smtClean="0">
                <a:solidFill>
                  <a:srgbClr val="FF0000"/>
                </a:solidFill>
              </a:rPr>
              <a:t>GSD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GSD Type V = </a:t>
            </a:r>
            <a:r>
              <a:rPr lang="en-GB" sz="4000" b="1" dirty="0" err="1" smtClean="0">
                <a:solidFill>
                  <a:srgbClr val="FF0000"/>
                </a:solidFill>
              </a:rPr>
              <a:t>McArdle</a:t>
            </a:r>
            <a:r>
              <a:rPr lang="en-GB" sz="4000" b="1" dirty="0" smtClean="0">
                <a:solidFill>
                  <a:srgbClr val="FF0000"/>
                </a:solidFill>
              </a:rPr>
              <a:t> syndrome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812360" y="2808868"/>
            <a:ext cx="1021962" cy="1368152"/>
            <a:chOff x="2003808" y="2240204"/>
            <a:chExt cx="4238226" cy="442915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2309772" y="2240204"/>
              <a:ext cx="3932262" cy="442915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2003808" y="3125978"/>
              <a:ext cx="1932168" cy="13802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THANK YOU </a:t>
            </a:r>
            <a:r>
              <a:rPr lang="en-US" sz="4800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ar-SA" sz="4800" b="1" dirty="0" smtClean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858180" cy="4802207"/>
          </a:xfrm>
          <a:ln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Location of glycogen in the body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        </a:t>
            </a:r>
            <a:r>
              <a:rPr lang="en-US" sz="2800" b="1" dirty="0" smtClean="0">
                <a:solidFill>
                  <a:srgbClr val="002060"/>
                </a:solidFill>
              </a:rPr>
              <a:t>skeletal </a:t>
            </a:r>
            <a:r>
              <a:rPr lang="en-US" sz="2800" b="1" dirty="0">
                <a:solidFill>
                  <a:srgbClr val="002060"/>
                </a:solidFill>
              </a:rPr>
              <a:t>muscle &amp; </a:t>
            </a:r>
            <a:r>
              <a:rPr lang="en-US" sz="2800" b="1" dirty="0" smtClean="0">
                <a:solidFill>
                  <a:srgbClr val="002060"/>
                </a:solidFill>
              </a:rPr>
              <a:t>liver are the main stores of glycogen in the body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~400 g in </a:t>
            </a:r>
            <a:r>
              <a:rPr lang="en-US" sz="2000" b="1" dirty="0" smtClean="0">
                <a:solidFill>
                  <a:srgbClr val="FF0000"/>
                </a:solidFill>
              </a:rPr>
              <a:t>muscles</a:t>
            </a:r>
            <a:r>
              <a:rPr lang="en-US" sz="2000" b="1" dirty="0" smtClean="0">
                <a:solidFill>
                  <a:srgbClr val="000099"/>
                </a:solidFill>
              </a:rPr>
              <a:t> (1-2% of resting muscles weight)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~100 g in </a:t>
            </a:r>
            <a:r>
              <a:rPr lang="en-US" sz="2000" b="1" dirty="0" smtClean="0">
                <a:solidFill>
                  <a:srgbClr val="FF0000"/>
                </a:solidFill>
              </a:rPr>
              <a:t>liver</a:t>
            </a:r>
            <a:r>
              <a:rPr lang="en-US" sz="2000" b="1" dirty="0" smtClean="0">
                <a:solidFill>
                  <a:srgbClr val="000099"/>
                </a:solidFill>
              </a:rPr>
              <a:t> (~ 10% of well-fed liver)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                 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Functions of glycogen: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Function </a:t>
            </a:r>
            <a:r>
              <a:rPr lang="en-US" sz="2400" b="1" dirty="0">
                <a:solidFill>
                  <a:srgbClr val="FF0000"/>
                </a:solidFill>
              </a:rPr>
              <a:t>of muscle glycogen</a:t>
            </a:r>
            <a:r>
              <a:rPr lang="en-US" sz="2000" b="1" dirty="0"/>
              <a:t>: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fuel </a:t>
            </a:r>
            <a:r>
              <a:rPr lang="en-US" sz="2000" b="1" dirty="0">
                <a:solidFill>
                  <a:srgbClr val="002060"/>
                </a:solidFill>
              </a:rPr>
              <a:t>reserve (ATP) 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               </a:t>
            </a:r>
            <a:r>
              <a:rPr lang="en-US" sz="2000" b="1" dirty="0">
                <a:solidFill>
                  <a:srgbClr val="002060"/>
                </a:solidFill>
              </a:rPr>
              <a:t>(during muscular exercise)</a:t>
            </a:r>
          </a:p>
          <a:p>
            <a:pPr algn="l" rtl="0">
              <a:lnSpc>
                <a:spcPct val="80000"/>
              </a:lnSpc>
            </a:pPr>
            <a:endParaRPr lang="en-US" sz="2000" dirty="0"/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Function </a:t>
            </a:r>
            <a:r>
              <a:rPr lang="en-US" sz="2400" b="1" dirty="0">
                <a:solidFill>
                  <a:srgbClr val="FF0000"/>
                </a:solidFill>
              </a:rPr>
              <a:t>of liver glycogen</a:t>
            </a:r>
            <a:r>
              <a:rPr lang="en-US" sz="2000" b="1" dirty="0"/>
              <a:t>:     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a </a:t>
            </a:r>
            <a:r>
              <a:rPr lang="en-US" sz="2000" b="1" dirty="0">
                <a:solidFill>
                  <a:srgbClr val="002060"/>
                </a:solidFill>
              </a:rPr>
              <a:t>source for blood glucose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 (</a:t>
            </a:r>
            <a:r>
              <a:rPr lang="en-US" sz="2000" b="1" dirty="0">
                <a:solidFill>
                  <a:srgbClr val="002060"/>
                </a:solidFill>
              </a:rPr>
              <a:t>especially during early stages of fasting)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</a:pPr>
            <a:endParaRPr lang="en-US" sz="20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/>
              <a:t>                         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2"/>
            <a:ext cx="78581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Location &amp;  Functions of Glycogen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11_00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3501008"/>
            <a:ext cx="1194333" cy="1545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71612"/>
            <a:ext cx="8607330" cy="5097747"/>
          </a:xfrm>
          <a:ln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Glycogen is a branched-chain </a:t>
            </a:r>
            <a:r>
              <a:rPr lang="en-US" sz="2400" b="1" dirty="0" smtClean="0"/>
              <a:t>large </a:t>
            </a:r>
            <a:r>
              <a:rPr lang="en-US" sz="2400" b="1" dirty="0" err="1" smtClean="0"/>
              <a:t>homopolysaccharide</a:t>
            </a:r>
            <a:r>
              <a:rPr lang="en-US" sz="2400" b="1" dirty="0" smtClean="0"/>
              <a:t> </a:t>
            </a:r>
            <a:r>
              <a:rPr lang="en-US" sz="2400" b="1" dirty="0"/>
              <a:t>made  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b="1" dirty="0"/>
              <a:t>      </a:t>
            </a:r>
            <a:r>
              <a:rPr lang="en-US" sz="2400" b="1" dirty="0" smtClean="0"/>
              <a:t> exclusively </a:t>
            </a:r>
            <a:r>
              <a:rPr lang="en-US" sz="2400" b="1" dirty="0"/>
              <a:t>from </a:t>
            </a:r>
            <a:r>
              <a:rPr lang="en-US" sz="2800" b="1" u="sng" dirty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b="1" u="sng" dirty="0">
                <a:solidFill>
                  <a:srgbClr val="000099"/>
                </a:solidFill>
              </a:rPr>
              <a:t>- </a:t>
            </a:r>
            <a:r>
              <a:rPr lang="en-US" sz="2800" b="1" u="sng" dirty="0">
                <a:solidFill>
                  <a:srgbClr val="000099"/>
                </a:solidFill>
                <a:latin typeface="Verdana" pitchFamily="34" charset="0"/>
              </a:rPr>
              <a:t>D-glucose</a:t>
            </a:r>
            <a:endParaRPr lang="en-US" sz="28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2400" b="1" dirty="0"/>
          </a:p>
          <a:p>
            <a:pPr algn="l" rtl="0">
              <a:lnSpc>
                <a:spcPct val="80000"/>
              </a:lnSpc>
            </a:pPr>
            <a:r>
              <a:rPr lang="en-US" sz="2400" b="1" dirty="0"/>
              <a:t> Glucose residues are bound by 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(1 - 4)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linkage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/>
              <a:t> </a:t>
            </a:r>
            <a:r>
              <a:rPr lang="en-US" sz="2400" b="1" dirty="0" smtClean="0"/>
              <a:t>Branches </a:t>
            </a:r>
            <a:r>
              <a:rPr lang="en-US" sz="2400" b="1" dirty="0"/>
              <a:t>(every 8-10 residue) are linked by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(1-6)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linkage</a:t>
            </a:r>
            <a:endParaRPr lang="en-US" sz="2400" b="1" dirty="0"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800" b="1" u="sng" dirty="0">
              <a:latin typeface="Verdana" pitchFamily="34" charset="0"/>
            </a:endParaRPr>
          </a:p>
          <a:p>
            <a:pPr algn="just" rtl="0">
              <a:lnSpc>
                <a:spcPct val="80000"/>
              </a:lnSpc>
            </a:pPr>
            <a:r>
              <a:rPr lang="en-US" sz="2400" b="1" dirty="0"/>
              <a:t> Glycogen is present in the </a:t>
            </a:r>
            <a:r>
              <a:rPr lang="en-US" sz="2800" b="1" u="sng" dirty="0">
                <a:solidFill>
                  <a:srgbClr val="000099"/>
                </a:solidFill>
                <a:latin typeface="Verdana" pitchFamily="34" charset="0"/>
              </a:rPr>
              <a:t>cytoplasm</a:t>
            </a:r>
            <a:r>
              <a:rPr lang="en-US" sz="2400" b="1" dirty="0"/>
              <a:t> in the form of granules </a:t>
            </a:r>
            <a:r>
              <a:rPr lang="en-US" sz="2400" b="1" dirty="0" smtClean="0"/>
              <a:t>which contain </a:t>
            </a:r>
            <a:r>
              <a:rPr lang="en-US" sz="2400" b="1" dirty="0"/>
              <a:t>most of the enzymes necessary for glycogen synthesis </a:t>
            </a:r>
            <a:r>
              <a:rPr lang="en-US" sz="2400" b="1" dirty="0" smtClean="0"/>
              <a:t>&amp; degradation</a:t>
            </a:r>
            <a:endParaRPr lang="en-US" sz="2400" b="1" dirty="0"/>
          </a:p>
          <a:p>
            <a:pPr>
              <a:lnSpc>
                <a:spcPct val="80000"/>
              </a:lnSpc>
            </a:pPr>
            <a:endParaRPr lang="en-US" sz="2400" b="1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034" y="642919"/>
            <a:ext cx="828680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16216" y="5661248"/>
            <a:ext cx="2048194" cy="71702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28320"/>
            <a:ext cx="8280400" cy="3100880"/>
          </a:xfrm>
          <a:ln>
            <a:noFill/>
          </a:ln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Verdana" pitchFamily="34" charset="0"/>
              </a:rPr>
              <a:t>Glycogenesis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Verdana" pitchFamily="34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>		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Synthesis </a:t>
            </a:r>
            <a:r>
              <a:rPr lang="en-US" sz="2400" b="1" dirty="0">
                <a:solidFill>
                  <a:srgbClr val="000099"/>
                </a:solidFill>
                <a:latin typeface="Verdana" pitchFamily="34" charset="0"/>
              </a:rPr>
              <a:t>of Glycogen from 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Glucose</a:t>
            </a:r>
            <a:endParaRPr lang="en-US" sz="24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rtl="0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Glycogenolysis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		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Breakdown </a:t>
            </a:r>
            <a:r>
              <a:rPr lang="en-US" sz="2400" b="1" dirty="0">
                <a:solidFill>
                  <a:srgbClr val="000099"/>
                </a:solidFill>
                <a:latin typeface="Verdana" pitchFamily="34" charset="0"/>
              </a:rPr>
              <a:t>of Glycogen to 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Glucose-6-phosphate</a:t>
            </a:r>
            <a:endParaRPr lang="en-US" sz="2800" dirty="0"/>
          </a:p>
          <a:p>
            <a:pPr algn="ctr" rtl="0">
              <a:lnSpc>
                <a:spcPct val="90000"/>
              </a:lnSpc>
            </a:pPr>
            <a:endParaRPr lang="en-US" sz="20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1472" y="476249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Metabolism 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 in Skeletal Muscle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14414" y="1571612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14414" y="3500439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67544" y="2030071"/>
            <a:ext cx="846445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indent="-514350" algn="l"/>
            <a:r>
              <a:rPr lang="en-US" sz="3200" b="1" dirty="0" smtClean="0">
                <a:solidFill>
                  <a:srgbClr val="C00000"/>
                </a:solidFill>
              </a:rPr>
              <a:t>Steps of </a:t>
            </a:r>
            <a:r>
              <a:rPr lang="en-US" sz="3200" b="1" dirty="0" err="1" smtClean="0">
                <a:solidFill>
                  <a:srgbClr val="C00000"/>
                </a:solidFill>
              </a:rPr>
              <a:t>glycogenesis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Activation of building blocks </a:t>
            </a:r>
            <a:r>
              <a:rPr lang="en-US" sz="2800" b="1" dirty="0" smtClean="0">
                <a:solidFill>
                  <a:srgbClr val="002060"/>
                </a:solidFill>
              </a:rPr>
              <a:t>(formation of UDP-Glucose)</a:t>
            </a:r>
            <a:endParaRPr lang="en-US" sz="2000" b="1" dirty="0">
              <a:solidFill>
                <a:srgbClr val="002060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Initiation of synthesis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Elongation </a:t>
            </a:r>
            <a:r>
              <a:rPr lang="en-US" sz="2800" b="1" dirty="0" smtClean="0">
                <a:solidFill>
                  <a:srgbClr val="002060"/>
                </a:solidFill>
              </a:rPr>
              <a:t>(the enzyme is Glycogen </a:t>
            </a:r>
            <a:r>
              <a:rPr lang="en-US" sz="2400" b="1" dirty="0" smtClean="0">
                <a:solidFill>
                  <a:srgbClr val="002060"/>
                </a:solidFill>
              </a:rPr>
              <a:t>synthase)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Branching </a:t>
            </a:r>
            <a:r>
              <a:rPr lang="en-US" sz="2800" b="1" dirty="0" smtClean="0">
                <a:solidFill>
                  <a:srgbClr val="002060"/>
                </a:solidFill>
              </a:rPr>
              <a:t>(the enzyme is Branching enzyme)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80010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GLYCOGENESIS</a:t>
            </a:r>
            <a:r>
              <a:rPr lang="en-GB" sz="3200" b="1" dirty="0" smtClean="0">
                <a:solidFill>
                  <a:srgbClr val="FF0000"/>
                </a:solidFill>
              </a:rPr>
              <a:t/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Synthesis </a:t>
            </a:r>
            <a:r>
              <a:rPr lang="en-GB" sz="2400" dirty="0" smtClean="0">
                <a:solidFill>
                  <a:srgbClr val="FF0000"/>
                </a:solidFill>
              </a:rPr>
              <a:t>of Glycogen in Skeletal Muscles)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67544" y="1124744"/>
            <a:ext cx="846445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Activation of building blocks </a:t>
            </a:r>
            <a:r>
              <a:rPr lang="en-US" sz="2400" b="1" dirty="0" smtClean="0">
                <a:solidFill>
                  <a:srgbClr val="002060"/>
                </a:solidFill>
              </a:rPr>
              <a:t>(formation of UDP-Glucose):</a:t>
            </a:r>
          </a:p>
          <a:p>
            <a:pPr marL="514350" indent="-514350"/>
            <a:r>
              <a:rPr lang="en-US" sz="2400" b="1" dirty="0" smtClean="0">
                <a:solidFill>
                  <a:srgbClr val="002060"/>
                </a:solidFill>
              </a:rPr>
              <a:t>The source of all the glucose molecules that are added to the growing glycogen chain is </a:t>
            </a:r>
            <a:r>
              <a:rPr lang="en-US" sz="2400" b="1" dirty="0" err="1" smtClean="0">
                <a:solidFill>
                  <a:srgbClr val="002060"/>
                </a:solidFill>
              </a:rPr>
              <a:t>uridine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diphosphate</a:t>
            </a:r>
            <a:r>
              <a:rPr lang="en-US" sz="2400" b="1" dirty="0" smtClean="0">
                <a:solidFill>
                  <a:srgbClr val="002060"/>
                </a:solidFill>
              </a:rPr>
              <a:t>-glucose (UDP-glucose).</a:t>
            </a:r>
          </a:p>
          <a:p>
            <a:pPr marL="514350" indent="-514350"/>
            <a:r>
              <a:rPr lang="en-US" sz="2400" b="1" dirty="0" smtClean="0">
                <a:solidFill>
                  <a:srgbClr val="002060"/>
                </a:solidFill>
              </a:rPr>
              <a:t>A glucose 6-phosphate molecule is converted to glucose 1-phosphate by </a:t>
            </a:r>
            <a:r>
              <a:rPr lang="en-US" sz="2400" b="1" dirty="0" err="1" smtClean="0">
                <a:solidFill>
                  <a:srgbClr val="002060"/>
                </a:solidFill>
              </a:rPr>
              <a:t>phosphoglucomutase</a:t>
            </a:r>
            <a:r>
              <a:rPr lang="en-US" sz="2400" b="1" dirty="0" smtClean="0">
                <a:solidFill>
                  <a:srgbClr val="002060"/>
                </a:solidFill>
              </a:rPr>
              <a:t> enzyme.</a:t>
            </a:r>
          </a:p>
          <a:p>
            <a:pPr marL="514350" indent="-514350"/>
            <a:r>
              <a:rPr lang="en-US" sz="2400" b="1" dirty="0" smtClean="0">
                <a:solidFill>
                  <a:srgbClr val="002060"/>
                </a:solidFill>
              </a:rPr>
              <a:t>A glucose 1-phosphate and a UTP will form UDP-glucose in a reaction catalyzed by UDP-glucose </a:t>
            </a:r>
            <a:r>
              <a:rPr lang="en-US" sz="2400" b="1" dirty="0" err="1" smtClean="0">
                <a:solidFill>
                  <a:srgbClr val="002060"/>
                </a:solidFill>
              </a:rPr>
              <a:t>pyrophosphorylase</a:t>
            </a:r>
            <a:r>
              <a:rPr lang="en-US" sz="2400" b="1" dirty="0" smtClean="0">
                <a:solidFill>
                  <a:srgbClr val="002060"/>
                </a:solidFill>
              </a:rPr>
              <a:t> enzyme. The products of this reaction are: UDP-glucose and pyrophosphate (</a:t>
            </a:r>
            <a:r>
              <a:rPr lang="en-US" sz="2400" b="1" dirty="0" err="1" smtClean="0">
                <a:solidFill>
                  <a:srgbClr val="002060"/>
                </a:solidFill>
              </a:rPr>
              <a:t>PP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</a:p>
          <a:p>
            <a:pPr marL="514350" indent="-514350"/>
            <a:r>
              <a:rPr lang="en-US" sz="2400" b="1" dirty="0" smtClean="0">
                <a:solidFill>
                  <a:srgbClr val="002060"/>
                </a:solidFill>
              </a:rPr>
              <a:t>The high-energy bond in </a:t>
            </a:r>
            <a:r>
              <a:rPr lang="en-US" sz="2400" b="1" dirty="0" err="1" smtClean="0">
                <a:solidFill>
                  <a:srgbClr val="002060"/>
                </a:solidFill>
              </a:rPr>
              <a:t>PP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</a:rPr>
              <a:t> is hydrolyzed (broken) by </a:t>
            </a:r>
            <a:r>
              <a:rPr lang="en-US" sz="2400" b="1" dirty="0" err="1" smtClean="0">
                <a:solidFill>
                  <a:srgbClr val="002060"/>
                </a:solidFill>
              </a:rPr>
              <a:t>pyrophophatase</a:t>
            </a:r>
            <a:r>
              <a:rPr lang="en-US" sz="2400" b="1" dirty="0" smtClean="0">
                <a:solidFill>
                  <a:srgbClr val="002060"/>
                </a:solidFill>
              </a:rPr>
              <a:t> enzyme. The products of this reaction are inorganic phosphate P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</a:rPr>
              <a:t> and energy. The energy is used in </a:t>
            </a:r>
            <a:r>
              <a:rPr lang="en-US" sz="2400" b="1" dirty="0" err="1" smtClean="0">
                <a:solidFill>
                  <a:srgbClr val="002060"/>
                </a:solidFill>
              </a:rPr>
              <a:t>glycogenesis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88640"/>
            <a:ext cx="80010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GLYCOGENESIS</a:t>
            </a:r>
            <a:r>
              <a:rPr lang="en-GB" sz="3200" b="1" dirty="0" smtClean="0">
                <a:solidFill>
                  <a:srgbClr val="FF0000"/>
                </a:solidFill>
              </a:rPr>
              <a:t/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Synthesis </a:t>
            </a:r>
            <a:r>
              <a:rPr lang="en-GB" sz="2400" dirty="0" smtClean="0">
                <a:solidFill>
                  <a:srgbClr val="FF0000"/>
                </a:solidFill>
              </a:rPr>
              <a:t>of Glycogen in Skeletal Muscles)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67544" y="1742619"/>
            <a:ext cx="846445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2- Initiation of synthesis: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Glycogen synthase is responsible for making the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a1-4 linkages in glycogen.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enzyme </a:t>
            </a:r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cannot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initiate synthesis.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It can only elongate a pre-existing molecule.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This pre-existing molecule can be a glycogen fragment or a glycogen primer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glycogenin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Glycogenin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a protein that can be the acceptor of glucose residues from UDP-glucose.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Glycogenin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also catalyzes this reaction and the transfer of the next few molecules of glucose from UDP-glucose to produce a short chain.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short chain will serve as a primer that can be used by the glycogen synthase enzyme. 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80010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GLYCOGENESIS, </a:t>
            </a:r>
            <a:r>
              <a:rPr lang="en-GB" sz="1600" i="1" dirty="0" smtClean="0">
                <a:solidFill>
                  <a:srgbClr val="FF0000"/>
                </a:solidFill>
                <a:latin typeface="Arial Black" pitchFamily="34" charset="0"/>
              </a:rPr>
              <a:t>continued...</a:t>
            </a:r>
            <a:r>
              <a:rPr lang="en-GB" i="1" dirty="0" smtClean="0">
                <a:solidFill>
                  <a:srgbClr val="FF0000"/>
                </a:solidFill>
              </a:rPr>
              <a:t/>
            </a:r>
            <a:br>
              <a:rPr lang="en-GB" i="1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Synthesis </a:t>
            </a:r>
            <a:r>
              <a:rPr lang="en-GB" sz="2400" dirty="0" smtClean="0">
                <a:solidFill>
                  <a:srgbClr val="FF0000"/>
                </a:solidFill>
              </a:rPr>
              <a:t>of Glycogen in Skeletal Muscles)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67544" y="1563470"/>
            <a:ext cx="846445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3-  </a:t>
            </a:r>
            <a:r>
              <a:rPr lang="en-US" sz="2800" b="1" dirty="0" smtClean="0">
                <a:solidFill>
                  <a:srgbClr val="C00000"/>
                </a:solidFill>
              </a:rPr>
              <a:t>Elongation by Glycogen synthase: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Glycogen synthase is responsible for making the </a:t>
            </a:r>
            <a:r>
              <a:rPr lang="en-US" sz="2400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400" dirty="0" smtClean="0">
                <a:solidFill>
                  <a:srgbClr val="002060"/>
                </a:solidFill>
              </a:rPr>
              <a:t>1-4 linkages in glycogen.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This involves the transfer of glucose from UDP-glucose to the </a:t>
            </a:r>
            <a:r>
              <a:rPr lang="en-US" sz="2400" dirty="0" err="1" smtClean="0">
                <a:solidFill>
                  <a:srgbClr val="002060"/>
                </a:solidFill>
              </a:rPr>
              <a:t>nonreducing</a:t>
            </a:r>
            <a:r>
              <a:rPr lang="en-US" sz="2400" dirty="0" smtClean="0">
                <a:solidFill>
                  <a:srgbClr val="002060"/>
                </a:solidFill>
              </a:rPr>
              <a:t> end of the growing chain forming a new </a:t>
            </a:r>
            <a:r>
              <a:rPr lang="en-US" sz="2400" dirty="0" err="1" smtClean="0">
                <a:solidFill>
                  <a:srgbClr val="002060"/>
                </a:solidFill>
              </a:rPr>
              <a:t>glycosidic</a:t>
            </a:r>
            <a:r>
              <a:rPr lang="en-US" sz="2400" dirty="0" smtClean="0">
                <a:solidFill>
                  <a:srgbClr val="002060"/>
                </a:solidFill>
              </a:rPr>
              <a:t> bond 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products of this reaction are: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a </a:t>
            </a:r>
            <a:r>
              <a:rPr lang="en-US" sz="2400" u="sng" dirty="0" smtClean="0">
                <a:solidFill>
                  <a:srgbClr val="002060"/>
                </a:solidFill>
              </a:rPr>
              <a:t>glycogen molecule with an extra glucose residue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u="sng" dirty="0" smtClean="0">
                <a:solidFill>
                  <a:srgbClr val="002060"/>
                </a:solidFill>
              </a:rPr>
              <a:t>a UDP</a:t>
            </a:r>
            <a:r>
              <a:rPr lang="en-US" sz="2400" dirty="0" smtClean="0">
                <a:solidFill>
                  <a:srgbClr val="002060"/>
                </a:solidFill>
              </a:rPr>
              <a:t> (which can be converted back to UTP by nucleoside </a:t>
            </a:r>
            <a:r>
              <a:rPr lang="en-US" sz="2400" dirty="0" err="1" smtClean="0">
                <a:solidFill>
                  <a:srgbClr val="002060"/>
                </a:solidFill>
              </a:rPr>
              <a:t>diphosphate</a:t>
            </a:r>
            <a:r>
              <a:rPr lang="en-US" sz="2400" dirty="0" smtClean="0">
                <a:solidFill>
                  <a:srgbClr val="002060"/>
                </a:solidFill>
              </a:rPr>
              <a:t> kinase)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80010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GLYCOGENESIS, </a:t>
            </a:r>
            <a:r>
              <a:rPr lang="en-GB" sz="1600" i="1" dirty="0" smtClean="0">
                <a:solidFill>
                  <a:srgbClr val="FF0000"/>
                </a:solidFill>
                <a:latin typeface="Arial Black" pitchFamily="34" charset="0"/>
              </a:rPr>
              <a:t>continued...</a:t>
            </a:r>
            <a:r>
              <a:rPr lang="en-GB" i="1" dirty="0" smtClean="0">
                <a:solidFill>
                  <a:srgbClr val="FF0000"/>
                </a:solidFill>
              </a:rPr>
              <a:t/>
            </a:r>
            <a:br>
              <a:rPr lang="en-GB" i="1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Synthesis </a:t>
            </a:r>
            <a:r>
              <a:rPr lang="en-GB" sz="2400" dirty="0" smtClean="0">
                <a:solidFill>
                  <a:srgbClr val="FF0000"/>
                </a:solidFill>
              </a:rPr>
              <a:t>of Glycogen in Skeletal Muscles)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1388</Words>
  <Application>Microsoft Office PowerPoint</Application>
  <PresentationFormat>On-screen Show (4:3)</PresentationFormat>
  <Paragraphs>183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Symbol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Synthesis of Glycogen</vt:lpstr>
      <vt:lpstr>Glycogenolysis (Breakdown of glycogen in skeletal muscles)</vt:lpstr>
      <vt:lpstr>Glycogenolysis (Breakdown of glycogen in skeletal muscles)</vt:lpstr>
      <vt:lpstr>Glycogenolysis (Breakdown of glycogen in skeletal muscles)</vt:lpstr>
      <vt:lpstr>Glycogenolysis (Breakdown of glycogen in skeletal muscles)</vt:lpstr>
      <vt:lpstr>Glycogenolysis</vt:lpstr>
      <vt:lpstr>Regulation of  Glycogen Metabolism</vt:lpstr>
      <vt:lpstr>Regulation of  Glycogen Metabolism</vt:lpstr>
      <vt:lpstr>Regulation of  Glycogen Metabolism</vt:lpstr>
      <vt:lpstr>PowerPoint Presentation</vt:lpstr>
      <vt:lpstr>Glycogen Storage Diseases (GSD)</vt:lpstr>
      <vt:lpstr>Example of GSD GSD Type V = McArdle syndrome</vt:lpstr>
      <vt:lpstr>THANK YOU 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Glycogen Metabolism</dc:title>
  <dc:creator>sherif</dc:creator>
  <cp:lastModifiedBy>Reem Sallam</cp:lastModifiedBy>
  <cp:revision>100</cp:revision>
  <dcterms:created xsi:type="dcterms:W3CDTF">2010-04-14T08:40:42Z</dcterms:created>
  <dcterms:modified xsi:type="dcterms:W3CDTF">2014-12-02T06:59:16Z</dcterms:modified>
</cp:coreProperties>
</file>