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307" r:id="rId3"/>
    <p:sldId id="294" r:id="rId4"/>
    <p:sldId id="295" r:id="rId5"/>
    <p:sldId id="296" r:id="rId6"/>
    <p:sldId id="297" r:id="rId7"/>
    <p:sldId id="312" r:id="rId8"/>
    <p:sldId id="313" r:id="rId9"/>
    <p:sldId id="314" r:id="rId10"/>
    <p:sldId id="298" r:id="rId11"/>
    <p:sldId id="301" r:id="rId12"/>
    <p:sldId id="303" r:id="rId13"/>
    <p:sldId id="302" r:id="rId14"/>
    <p:sldId id="304" r:id="rId15"/>
    <p:sldId id="305" r:id="rId16"/>
    <p:sldId id="299" r:id="rId17"/>
    <p:sldId id="300" r:id="rId18"/>
    <p:sldId id="292" r:id="rId19"/>
    <p:sldId id="293" r:id="rId20"/>
    <p:sldId id="30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2809E5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3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SKELETAL &amp; MUSCULAR SYSTEMS</a:t>
            </a:r>
            <a:r>
              <a:rPr lang="en-US" sz="4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733800"/>
            <a:ext cx="5105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37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lateral 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542446" y="1389486"/>
            <a:ext cx="621268" cy="409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</a:t>
            </a:r>
            <a:r>
              <a:rPr lang="en-US" b="1" u="sng" dirty="0" smtClean="0">
                <a:solidFill>
                  <a:srgbClr val="C00000"/>
                </a:solidFill>
              </a:rPr>
              <a:t>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CRANIUM (SKULL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cranium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Viscero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cranium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keleton 004.jpg"/>
          <p:cNvPicPr>
            <a:picLocks noChangeAspect="1"/>
          </p:cNvPicPr>
          <p:nvPr/>
        </p:nvPicPr>
        <p:blipFill>
          <a:blip r:embed="rId2" cstate="print"/>
          <a:srcRect b="46829"/>
          <a:stretch>
            <a:fillRect/>
          </a:stretch>
        </p:blipFill>
        <p:spPr>
          <a:xfrm>
            <a:off x="6400800" y="2133600"/>
            <a:ext cx="2576460" cy="118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62800" y="24384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bones develop from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MESODERM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Vertebrae, Ribs &amp; Sternum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Skull: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u="sng" dirty="0" smtClean="0">
                <a:solidFill>
                  <a:srgbClr val="2809E5"/>
                </a:solidFill>
                <a:latin typeface="Times New Roman" pitchFamily="18" charset="0"/>
                <a:cs typeface="Times New Roman" pitchFamily="18" charset="0"/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APPENDICULAR SKELETON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Somatic part of Lateral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Mmesoderm</a:t>
            </a: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bones ossify by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Endochondral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Ossification EXCEPT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809E5"/>
                </a:solidFill>
                <a:latin typeface="Times New Roman" pitchFamily="18" charset="0"/>
                <a:cs typeface="Times New Roman" pitchFamily="18" charset="0"/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All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chemeClr val="tx1"/>
                </a:solidFill>
              </a:rPr>
              <a:t>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u="sng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DEVELOPMENT OF MUSCLES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parts of mesoderm and the different divisions of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bones according to their embryological origin and mode of ossification.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ossification of long bones.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main steps for development of limbs.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appears after birth.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Secondary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leads into ossification of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, growth of bone stops.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61722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3134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the central axis of embryo where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coelom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ectoderm &amp;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endoderm &amp;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82577" y="1066800"/>
            <a:ext cx="1939367" cy="140277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8" idx="2"/>
          </p:cNvCxnSpPr>
          <p:nvPr/>
        </p:nvCxnSpPr>
        <p:spPr>
          <a:xfrm>
            <a:off x="1600200" y="1143000"/>
            <a:ext cx="2113094" cy="1213311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0662" y="2971800"/>
            <a:ext cx="171182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884728" y="1592272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0800000" flipV="1">
            <a:off x="361073" y="1888398"/>
            <a:ext cx="17162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200" y="2743200"/>
            <a:ext cx="21336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 &amp; neck)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28434" y="1638300"/>
            <a:ext cx="17758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00800" y="2971800"/>
            <a:ext cx="278717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 &amp; neck)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4800600" y="2590800"/>
            <a:ext cx="1550730" cy="2005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</p:cNvCxnSpPr>
          <p:nvPr/>
        </p:nvCxnSpPr>
        <p:spPr>
          <a:xfrm>
            <a:off x="3048000" y="2590800"/>
            <a:ext cx="68580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876800" y="28956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3962400" y="28956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3" idx="2"/>
          </p:cNvCxnSpPr>
          <p:nvPr/>
        </p:nvCxnSpPr>
        <p:spPr>
          <a:xfrm>
            <a:off x="8016355" y="2099965"/>
            <a:ext cx="213246" cy="29292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054861" y="2799922"/>
            <a:ext cx="164343" cy="236651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6290233" y="869373"/>
            <a:ext cx="1257300" cy="14478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19271" y="2370166"/>
            <a:ext cx="872312" cy="569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600200" y="2400300"/>
            <a:ext cx="1219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485900" y="1100277"/>
            <a:ext cx="1447800" cy="1447800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LIMBS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IMB BUD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3685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LIMB BU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33528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DAYS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5410200" cy="6063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Bud </a:t>
            </a:r>
            <a:r>
              <a:rPr lang="en-US" sz="2800" b="1" dirty="0" smtClean="0">
                <a:solidFill>
                  <a:srgbClr val="0070C0"/>
                </a:solidFill>
              </a:rPr>
              <a:t>appears as an elevation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ventrolateral</a:t>
            </a:r>
            <a:r>
              <a:rPr lang="en-US" sz="2800" b="1" i="1" dirty="0" smtClean="0">
                <a:solidFill>
                  <a:srgbClr val="0070C0"/>
                </a:solidFill>
              </a:rPr>
              <a:t> body wall </a:t>
            </a:r>
            <a:r>
              <a:rPr lang="en-US" sz="2800" b="1" dirty="0" smtClean="0">
                <a:solidFill>
                  <a:srgbClr val="0070C0"/>
                </a:solidFill>
              </a:rPr>
              <a:t>resulting from proliferation of mesenchyme of the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layer of lateral mesoderm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Each limb bud is surrounded by an area of ectoderm.</a:t>
            </a:r>
          </a:p>
          <a:p>
            <a:pPr>
              <a:buFont typeface="Wingdings" pitchFamily="2" charset="2"/>
              <a:buChar char="q"/>
            </a:pPr>
            <a:r>
              <a:rPr lang="en-US" sz="28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 buds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ppear at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26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cervical</a:t>
            </a:r>
            <a:r>
              <a:rPr lang="en-US" sz="2800" b="1" dirty="0" smtClean="0">
                <a:solidFill>
                  <a:srgbClr val="2809E5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Lower limb buds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ppear at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28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2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&amp; sacral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305800" y="2209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19800" y="33528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458200" y="5257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H="1">
            <a:off x="5867400" y="63246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LIMBS - 2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8763000" cy="419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&amp; G: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ridge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appears at the apex of limb bud and stimulates proliferation of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and elongation of limb bud.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&amp; H: </a:t>
            </a:r>
            <a:r>
              <a:rPr lang="en-US" b="1" dirty="0" smtClean="0">
                <a:solidFill>
                  <a:srgbClr val="0070C0"/>
                </a:solidFill>
              </a:rPr>
              <a:t>Distal ends of buds flatten into </a:t>
            </a:r>
            <a:r>
              <a:rPr lang="en-US" b="1" dirty="0" smtClean="0">
                <a:solidFill>
                  <a:srgbClr val="C00000"/>
                </a:solidFill>
              </a:rPr>
              <a:t>paddle-like</a:t>
            </a:r>
            <a:r>
              <a:rPr lang="en-US" b="1" dirty="0" smtClean="0">
                <a:solidFill>
                  <a:srgbClr val="0070C0"/>
                </a:solidFill>
              </a:rPr>
              <a:t> hand &amp; foot plates.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&amp; I: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rays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appear as </a:t>
            </a:r>
            <a:r>
              <a:rPr lang="en-US" b="1" dirty="0" err="1" smtClean="0">
                <a:solidFill>
                  <a:srgbClr val="0070C0"/>
                </a:solidFill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</a:rPr>
              <a:t> condensations that outline the patterns of digits.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&amp; J: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rays disappears to form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&amp; K: </a:t>
            </a:r>
            <a:r>
              <a:rPr lang="en-US" b="1" dirty="0" smtClean="0">
                <a:solidFill>
                  <a:srgbClr val="0070C0"/>
                </a:solidFill>
              </a:rPr>
              <a:t>Digits form inside rays, elongate &amp; appear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webbed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F&amp; L: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digits disappear to separate them.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" name="Content Placeholder 16" descr="limb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239000" cy="150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219200" y="1828800"/>
            <a:ext cx="13716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286000"/>
            <a:ext cx="5334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9144000" cy="3962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Originally, limb buds were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b="1" dirty="0" smtClean="0">
                <a:solidFill>
                  <a:srgbClr val="0070C0"/>
                </a:solidFill>
              </a:rPr>
              <a:t>of the trunk with: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(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u="sng" dirty="0" smtClean="0">
                <a:solidFill>
                  <a:srgbClr val="0070C0"/>
                </a:solidFill>
              </a:rPr>
              <a:t>&amp;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b="1" u="sng" dirty="0" smtClean="0">
                <a:solidFill>
                  <a:srgbClr val="0070C0"/>
                </a:solidFill>
              </a:rPr>
              <a:t> borders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radius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tibia</a:t>
            </a:r>
            <a:r>
              <a:rPr lang="en-US" b="1" dirty="0" smtClean="0">
                <a:solidFill>
                  <a:srgbClr val="0070C0"/>
                </a:solidFill>
              </a:rPr>
              <a:t> are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bones.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b="1" u="sng" dirty="0" smtClean="0">
                <a:solidFill>
                  <a:srgbClr val="0070C0"/>
                </a:solidFill>
              </a:rPr>
              <a:t>&amp;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b="1" u="sng" dirty="0" smtClean="0">
                <a:solidFill>
                  <a:srgbClr val="0070C0"/>
                </a:solidFill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flexor muscles are ventral.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 </a:t>
            </a:r>
            <a:r>
              <a:rPr lang="en-US" b="1" dirty="0" smtClean="0">
                <a:solidFill>
                  <a:srgbClr val="0070C0"/>
                </a:solidFill>
              </a:rPr>
              <a:t>of limb buds occurs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b="1" u="sng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rotation occurs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b="1" dirty="0" smtClean="0">
                <a:solidFill>
                  <a:srgbClr val="0070C0"/>
                </a:solidFill>
              </a:rPr>
              <a:t>: radius is lateral &amp; flexor muscles are anterior.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 -</a:t>
            </a:r>
            <a:r>
              <a:rPr lang="en-US" b="1" u="sng" dirty="0" smtClean="0">
                <a:solidFill>
                  <a:srgbClr val="FF0000"/>
                </a:solidFill>
              </a:rPr>
              <a:t>In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tibia is medial &amp; flexor muscles are posterior.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limb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34200" cy="173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864</Words>
  <Application>Microsoft Office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OBJECTIVES</vt:lpstr>
      <vt:lpstr>PowerPoint Presentation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DEVELOPMENT OF LIMBS - 3</vt:lpstr>
      <vt:lpstr>PowerPoint Presentation</vt:lpstr>
      <vt:lpstr>PowerPoint Presentation</vt:lpstr>
      <vt:lpstr>DEVELOPMENT OF CRANIUM (SKULL)</vt:lpstr>
      <vt:lpstr>PowerPoint Presentation</vt:lpstr>
      <vt:lpstr>SUMMARY OF DEVELOPMENT OF BONE</vt:lpstr>
      <vt:lpstr>JOINTS</vt:lpstr>
      <vt:lpstr>SUMMARY OF DEVELOPMENT OF MUSCLES</vt:lpstr>
      <vt:lpstr>SUMMARY OF DEVELOPMENT OF MUSCLES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Gamilah H. Al-Madani</cp:lastModifiedBy>
  <cp:revision>240</cp:revision>
  <dcterms:created xsi:type="dcterms:W3CDTF">2010-12-12T06:26:04Z</dcterms:created>
  <dcterms:modified xsi:type="dcterms:W3CDTF">2014-12-11T07:28:12Z</dcterms:modified>
</cp:coreProperties>
</file>