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notesMasterIdLst>
    <p:notesMasterId r:id="rId54"/>
  </p:notesMasterIdLst>
  <p:sldIdLst>
    <p:sldId id="256" r:id="rId2"/>
    <p:sldId id="257" r:id="rId3"/>
    <p:sldId id="305" r:id="rId4"/>
    <p:sldId id="258" r:id="rId5"/>
    <p:sldId id="259" r:id="rId6"/>
    <p:sldId id="299" r:id="rId7"/>
    <p:sldId id="260" r:id="rId8"/>
    <p:sldId id="300" r:id="rId9"/>
    <p:sldId id="282" r:id="rId10"/>
    <p:sldId id="310" r:id="rId11"/>
    <p:sldId id="306" r:id="rId12"/>
    <p:sldId id="261" r:id="rId13"/>
    <p:sldId id="287" r:id="rId14"/>
    <p:sldId id="262" r:id="rId15"/>
    <p:sldId id="302" r:id="rId16"/>
    <p:sldId id="303" r:id="rId17"/>
    <p:sldId id="288" r:id="rId18"/>
    <p:sldId id="263" r:id="rId19"/>
    <p:sldId id="286" r:id="rId20"/>
    <p:sldId id="304" r:id="rId21"/>
    <p:sldId id="264" r:id="rId22"/>
    <p:sldId id="265" r:id="rId23"/>
    <p:sldId id="266" r:id="rId24"/>
    <p:sldId id="267" r:id="rId25"/>
    <p:sldId id="269" r:id="rId26"/>
    <p:sldId id="268" r:id="rId27"/>
    <p:sldId id="270" r:id="rId28"/>
    <p:sldId id="307" r:id="rId29"/>
    <p:sldId id="312" r:id="rId30"/>
    <p:sldId id="271" r:id="rId31"/>
    <p:sldId id="311" r:id="rId32"/>
    <p:sldId id="273" r:id="rId33"/>
    <p:sldId id="272" r:id="rId34"/>
    <p:sldId id="297" r:id="rId35"/>
    <p:sldId id="298" r:id="rId36"/>
    <p:sldId id="309" r:id="rId37"/>
    <p:sldId id="277" r:id="rId38"/>
    <p:sldId id="275" r:id="rId39"/>
    <p:sldId id="278" r:id="rId40"/>
    <p:sldId id="296" r:id="rId41"/>
    <p:sldId id="281" r:id="rId42"/>
    <p:sldId id="293" r:id="rId43"/>
    <p:sldId id="294" r:id="rId44"/>
    <p:sldId id="291" r:id="rId45"/>
    <p:sldId id="280" r:id="rId46"/>
    <p:sldId id="276" r:id="rId47"/>
    <p:sldId id="295" r:id="rId48"/>
    <p:sldId id="289" r:id="rId49"/>
    <p:sldId id="313" r:id="rId50"/>
    <p:sldId id="290" r:id="rId51"/>
    <p:sldId id="292" r:id="rId52"/>
    <p:sldId id="308" r:id="rId53"/>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Tw Cen MT" pitchFamily="34" charset="0"/>
        <a:ea typeface="+mn-ea"/>
        <a:cs typeface="Arial" pitchFamily="34" charset="0"/>
      </a:defRPr>
    </a:lvl1pPr>
    <a:lvl2pPr marL="457200" algn="r" rtl="1" fontAlgn="base">
      <a:spcBef>
        <a:spcPct val="0"/>
      </a:spcBef>
      <a:spcAft>
        <a:spcPct val="0"/>
      </a:spcAft>
      <a:defRPr kern="1200">
        <a:solidFill>
          <a:schemeClr val="tx1"/>
        </a:solidFill>
        <a:latin typeface="Tw Cen MT" pitchFamily="34" charset="0"/>
        <a:ea typeface="+mn-ea"/>
        <a:cs typeface="Arial" pitchFamily="34" charset="0"/>
      </a:defRPr>
    </a:lvl2pPr>
    <a:lvl3pPr marL="914400" algn="r" rtl="1" fontAlgn="base">
      <a:spcBef>
        <a:spcPct val="0"/>
      </a:spcBef>
      <a:spcAft>
        <a:spcPct val="0"/>
      </a:spcAft>
      <a:defRPr kern="1200">
        <a:solidFill>
          <a:schemeClr val="tx1"/>
        </a:solidFill>
        <a:latin typeface="Tw Cen MT" pitchFamily="34" charset="0"/>
        <a:ea typeface="+mn-ea"/>
        <a:cs typeface="Arial" pitchFamily="34" charset="0"/>
      </a:defRPr>
    </a:lvl3pPr>
    <a:lvl4pPr marL="1371600" algn="r" rtl="1" fontAlgn="base">
      <a:spcBef>
        <a:spcPct val="0"/>
      </a:spcBef>
      <a:spcAft>
        <a:spcPct val="0"/>
      </a:spcAft>
      <a:defRPr kern="1200">
        <a:solidFill>
          <a:schemeClr val="tx1"/>
        </a:solidFill>
        <a:latin typeface="Tw Cen MT" pitchFamily="34" charset="0"/>
        <a:ea typeface="+mn-ea"/>
        <a:cs typeface="Arial" pitchFamily="34" charset="0"/>
      </a:defRPr>
    </a:lvl4pPr>
    <a:lvl5pPr marL="1828800" algn="r" rtl="1" fontAlgn="base">
      <a:spcBef>
        <a:spcPct val="0"/>
      </a:spcBef>
      <a:spcAft>
        <a:spcPct val="0"/>
      </a:spcAft>
      <a:defRPr kern="1200">
        <a:solidFill>
          <a:schemeClr val="tx1"/>
        </a:solidFill>
        <a:latin typeface="Tw Cen MT" pitchFamily="34" charset="0"/>
        <a:ea typeface="+mn-ea"/>
        <a:cs typeface="Arial" pitchFamily="34" charset="0"/>
      </a:defRPr>
    </a:lvl5pPr>
    <a:lvl6pPr marL="2286000" algn="r" defTabSz="914400" rtl="1" eaLnBrk="1" latinLnBrk="0" hangingPunct="1">
      <a:defRPr kern="1200">
        <a:solidFill>
          <a:schemeClr val="tx1"/>
        </a:solidFill>
        <a:latin typeface="Tw Cen MT" pitchFamily="34" charset="0"/>
        <a:ea typeface="+mn-ea"/>
        <a:cs typeface="Arial" pitchFamily="34" charset="0"/>
      </a:defRPr>
    </a:lvl6pPr>
    <a:lvl7pPr marL="2743200" algn="r" defTabSz="914400" rtl="1" eaLnBrk="1" latinLnBrk="0" hangingPunct="1">
      <a:defRPr kern="1200">
        <a:solidFill>
          <a:schemeClr val="tx1"/>
        </a:solidFill>
        <a:latin typeface="Tw Cen MT" pitchFamily="34" charset="0"/>
        <a:ea typeface="+mn-ea"/>
        <a:cs typeface="Arial" pitchFamily="34" charset="0"/>
      </a:defRPr>
    </a:lvl7pPr>
    <a:lvl8pPr marL="3200400" algn="r" defTabSz="914400" rtl="1" eaLnBrk="1" latinLnBrk="0" hangingPunct="1">
      <a:defRPr kern="1200">
        <a:solidFill>
          <a:schemeClr val="tx1"/>
        </a:solidFill>
        <a:latin typeface="Tw Cen MT" pitchFamily="34" charset="0"/>
        <a:ea typeface="+mn-ea"/>
        <a:cs typeface="Arial" pitchFamily="34" charset="0"/>
      </a:defRPr>
    </a:lvl8pPr>
    <a:lvl9pPr marL="3657600" algn="r" defTabSz="914400" rtl="1" eaLnBrk="1" latinLnBrk="0" hangingPunct="1">
      <a:defRPr kern="1200">
        <a:solidFill>
          <a:schemeClr val="tx1"/>
        </a:solidFill>
        <a:latin typeface="Tw Cen MT"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795" autoAdjust="0"/>
    <p:restoredTop sz="94660"/>
  </p:normalViewPr>
  <p:slideViewPr>
    <p:cSldViewPr>
      <p:cViewPr varScale="1">
        <p:scale>
          <a:sx n="86" d="100"/>
          <a:sy n="86" d="100"/>
        </p:scale>
        <p:origin x="108" y="2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smtClean="0">
                <a:latin typeface="+mn-lt"/>
                <a:cs typeface="+mn-cs"/>
              </a:defRPr>
            </a:lvl1pPr>
          </a:lstStyle>
          <a:p>
            <a:pPr>
              <a:defRPr/>
            </a:pPr>
            <a:fld id="{6714589E-A600-4670-8B21-EED6D806401B}" type="datetimeFigureOut">
              <a:rPr lang="ar-SA"/>
              <a:pPr>
                <a:defRPr/>
              </a:pPr>
              <a:t>11/02/1436</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smtClean="0">
                <a:latin typeface="+mn-lt"/>
                <a:cs typeface="+mn-cs"/>
              </a:defRPr>
            </a:lvl1pPr>
          </a:lstStyle>
          <a:p>
            <a:pPr>
              <a:defRPr/>
            </a:pPr>
            <a:fld id="{B7136756-58CF-45E2-A53F-F9A50F4AA021}" type="slidenum">
              <a:rPr lang="ar-SA"/>
              <a:pPr>
                <a:defRPr/>
              </a:pPr>
              <a:t>‹#›</a:t>
            </a:fld>
            <a:endParaRPr lang="ar-SA"/>
          </a:p>
        </p:txBody>
      </p:sp>
    </p:spTree>
    <p:extLst>
      <p:ext uri="{BB962C8B-B14F-4D97-AF65-F5344CB8AC3E}">
        <p14:creationId xmlns:p14="http://schemas.microsoft.com/office/powerpoint/2010/main" val="2895617093"/>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0A63D2-C6ED-443F-929F-678533C3B32C}" type="slidenum">
              <a:rPr lang="en-US">
                <a:latin typeface="Arial" pitchFamily="34" charset="0"/>
                <a:cs typeface="Arial" pitchFamily="34" charset="0"/>
              </a:rPr>
              <a:pPr fontAlgn="base">
                <a:spcBef>
                  <a:spcPct val="0"/>
                </a:spcBef>
                <a:spcAft>
                  <a:spcPct val="0"/>
                </a:spcAft>
              </a:pPr>
              <a:t>4</a:t>
            </a:fld>
            <a:endParaRPr lang="en-US">
              <a:latin typeface="Arial" pitchFamily="34" charset="0"/>
              <a:cs typeface="Arial" pitchFamily="34"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a:lstStyle/>
          <a:p>
            <a:pPr>
              <a:spcBef>
                <a:spcPct val="0"/>
              </a:spcBef>
            </a:pPr>
            <a:endParaRPr lang="ar-SA" smtClean="0">
              <a:latin typeface="Arial" pitchFamily="34" charset="0"/>
            </a:endParaRPr>
          </a:p>
        </p:txBody>
      </p:sp>
    </p:spTree>
    <p:extLst>
      <p:ext uri="{BB962C8B-B14F-4D97-AF65-F5344CB8AC3E}">
        <p14:creationId xmlns:p14="http://schemas.microsoft.com/office/powerpoint/2010/main" val="1811059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A8DAE1-5DBC-4CE2-A415-CBDAB0552930}" type="slidenum">
              <a:rPr lang="en-US">
                <a:latin typeface="Arial" pitchFamily="34" charset="0"/>
                <a:cs typeface="Arial" pitchFamily="34" charset="0"/>
              </a:rPr>
              <a:pPr fontAlgn="base">
                <a:spcBef>
                  <a:spcPct val="0"/>
                </a:spcBef>
                <a:spcAft>
                  <a:spcPct val="0"/>
                </a:spcAft>
              </a:pPr>
              <a:t>26</a:t>
            </a:fld>
            <a:endParaRPr lang="en-US">
              <a:latin typeface="Arial" pitchFamily="34" charset="0"/>
              <a:cs typeface="Arial" pitchFamily="34" charset="0"/>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a:lstStyle/>
          <a:p>
            <a:pPr>
              <a:spcBef>
                <a:spcPct val="0"/>
              </a:spcBef>
            </a:pPr>
            <a:r>
              <a:rPr lang="en-US" smtClean="0">
                <a:latin typeface="Arial" pitchFamily="34" charset="0"/>
                <a:cs typeface="Arial" pitchFamily="34" charset="0"/>
              </a:rPr>
              <a:t>Normal vertebral bone and marrow is demonstrated at low power microscopically. Note the size and number of bone spicules. </a:t>
            </a:r>
          </a:p>
        </p:txBody>
      </p:sp>
    </p:spTree>
    <p:extLst>
      <p:ext uri="{BB962C8B-B14F-4D97-AF65-F5344CB8AC3E}">
        <p14:creationId xmlns:p14="http://schemas.microsoft.com/office/powerpoint/2010/main" val="1666671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B9F168-B164-4818-AAE5-E6393FFA8904}" type="slidenum">
              <a:rPr lang="en-US">
                <a:latin typeface="Arial" pitchFamily="34" charset="0"/>
                <a:cs typeface="Arial" pitchFamily="34" charset="0"/>
              </a:rPr>
              <a:pPr fontAlgn="base">
                <a:spcBef>
                  <a:spcPct val="0"/>
                </a:spcBef>
                <a:spcAft>
                  <a:spcPct val="0"/>
                </a:spcAft>
              </a:pPr>
              <a:t>27</a:t>
            </a:fld>
            <a:endParaRPr lang="en-US">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a:lstStyle/>
          <a:p>
            <a:pPr>
              <a:spcBef>
                <a:spcPct val="0"/>
              </a:spcBef>
            </a:pPr>
            <a:endParaRPr lang="ar-SA" smtClean="0">
              <a:latin typeface="Arial" pitchFamily="34" charset="0"/>
            </a:endParaRPr>
          </a:p>
        </p:txBody>
      </p:sp>
    </p:spTree>
    <p:extLst>
      <p:ext uri="{BB962C8B-B14F-4D97-AF65-F5344CB8AC3E}">
        <p14:creationId xmlns:p14="http://schemas.microsoft.com/office/powerpoint/2010/main" val="297386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54EA8C-56FD-4CD4-97C0-C08B254CBA52}" type="slidenum">
              <a:rPr lang="en-US">
                <a:latin typeface="Arial" pitchFamily="34" charset="0"/>
                <a:cs typeface="Arial" pitchFamily="34" charset="0"/>
              </a:rPr>
              <a:pPr fontAlgn="base">
                <a:spcBef>
                  <a:spcPct val="0"/>
                </a:spcBef>
                <a:spcAft>
                  <a:spcPct val="0"/>
                </a:spcAft>
              </a:pPr>
              <a:t>28</a:t>
            </a:fld>
            <a:endParaRPr lang="en-US">
              <a:latin typeface="Arial" pitchFamily="34" charset="0"/>
              <a:cs typeface="Arial" pitchFamily="34"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a:lstStyle/>
          <a:p>
            <a:pPr>
              <a:spcBef>
                <a:spcPct val="0"/>
              </a:spcBef>
            </a:pPr>
            <a:endParaRPr lang="ar-SA" smtClean="0">
              <a:latin typeface="Arial" pitchFamily="34" charset="0"/>
            </a:endParaRPr>
          </a:p>
        </p:txBody>
      </p:sp>
    </p:spTree>
    <p:extLst>
      <p:ext uri="{BB962C8B-B14F-4D97-AF65-F5344CB8AC3E}">
        <p14:creationId xmlns:p14="http://schemas.microsoft.com/office/powerpoint/2010/main" val="875624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A7990B-1B56-4F57-A598-0E0AF170A72F}" type="slidenum">
              <a:rPr lang="en-US">
                <a:latin typeface="Arial" pitchFamily="34" charset="0"/>
                <a:cs typeface="Arial" pitchFamily="34" charset="0"/>
              </a:rPr>
              <a:pPr fontAlgn="base">
                <a:spcBef>
                  <a:spcPct val="0"/>
                </a:spcBef>
                <a:spcAft>
                  <a:spcPct val="0"/>
                </a:spcAft>
              </a:pPr>
              <a:t>30</a:t>
            </a:fld>
            <a:endParaRPr lang="en-US">
              <a:latin typeface="Arial" pitchFamily="34" charset="0"/>
              <a:cs typeface="Arial" pitchFamily="34"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a:lstStyle/>
          <a:p>
            <a:pPr>
              <a:spcBef>
                <a:spcPct val="0"/>
              </a:spcBef>
            </a:pPr>
            <a:endParaRPr lang="ar-SA" smtClean="0">
              <a:latin typeface="Arial" pitchFamily="34" charset="0"/>
            </a:endParaRPr>
          </a:p>
        </p:txBody>
      </p:sp>
    </p:spTree>
    <p:extLst>
      <p:ext uri="{BB962C8B-B14F-4D97-AF65-F5344CB8AC3E}">
        <p14:creationId xmlns:p14="http://schemas.microsoft.com/office/powerpoint/2010/main" val="1592070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72BA45-621F-46EB-969F-F62444B3A631}" type="slidenum">
              <a:rPr lang="en-US">
                <a:latin typeface="Arial" pitchFamily="34" charset="0"/>
                <a:cs typeface="Arial" pitchFamily="34" charset="0"/>
              </a:rPr>
              <a:pPr fontAlgn="base">
                <a:spcBef>
                  <a:spcPct val="0"/>
                </a:spcBef>
                <a:spcAft>
                  <a:spcPct val="0"/>
                </a:spcAft>
              </a:pPr>
              <a:t>32</a:t>
            </a:fld>
            <a:endParaRPr lang="en-US">
              <a:latin typeface="Arial" pitchFamily="34" charset="0"/>
              <a:cs typeface="Arial" pitchFamily="34"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a:lstStyle/>
          <a:p>
            <a:pPr>
              <a:spcBef>
                <a:spcPct val="0"/>
              </a:spcBef>
            </a:pPr>
            <a:endParaRPr lang="ar-SA" smtClean="0">
              <a:latin typeface="Arial" pitchFamily="34" charset="0"/>
            </a:endParaRPr>
          </a:p>
        </p:txBody>
      </p:sp>
    </p:spTree>
    <p:extLst>
      <p:ext uri="{BB962C8B-B14F-4D97-AF65-F5344CB8AC3E}">
        <p14:creationId xmlns:p14="http://schemas.microsoft.com/office/powerpoint/2010/main" val="4117974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A25C18-5827-4280-A4EB-97CA2E7262DB}" type="slidenum">
              <a:rPr lang="en-US">
                <a:latin typeface="Arial" pitchFamily="34" charset="0"/>
                <a:cs typeface="Arial" pitchFamily="34" charset="0"/>
              </a:rPr>
              <a:pPr fontAlgn="base">
                <a:spcBef>
                  <a:spcPct val="0"/>
                </a:spcBef>
                <a:spcAft>
                  <a:spcPct val="0"/>
                </a:spcAft>
              </a:pPr>
              <a:t>46</a:t>
            </a:fld>
            <a:endParaRPr lang="en-US">
              <a:latin typeface="Arial" pitchFamily="34" charset="0"/>
              <a:cs typeface="Arial" pitchFamily="34" charset="0"/>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a:lstStyle/>
          <a:p>
            <a:pPr>
              <a:spcBef>
                <a:spcPct val="0"/>
              </a:spcBef>
            </a:pPr>
            <a:endParaRPr lang="ar-SA" smtClean="0">
              <a:latin typeface="Arial" pitchFamily="34" charset="0"/>
            </a:endParaRPr>
          </a:p>
        </p:txBody>
      </p:sp>
    </p:spTree>
    <p:extLst>
      <p:ext uri="{BB962C8B-B14F-4D97-AF65-F5344CB8AC3E}">
        <p14:creationId xmlns:p14="http://schemas.microsoft.com/office/powerpoint/2010/main" val="1332088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pPr>
              <a:spcBef>
                <a:spcPct val="0"/>
              </a:spcBef>
            </a:pPr>
            <a:endParaRPr lang="ar-SA" smtClean="0">
              <a:latin typeface="Arial" pitchFamily="34" charset="0"/>
            </a:endParaRPr>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BB1134-5026-4C7F-951E-D2EDF288BB68}" type="slidenum">
              <a:rPr lang="en-US">
                <a:latin typeface="Arial" pitchFamily="34" charset="0"/>
                <a:cs typeface="Arial" pitchFamily="34" charset="0"/>
              </a:rPr>
              <a:pPr fontAlgn="base">
                <a:spcBef>
                  <a:spcPct val="0"/>
                </a:spcBef>
                <a:spcAft>
                  <a:spcPct val="0"/>
                </a:spcAft>
              </a:pPr>
              <a:t>12</a:t>
            </a:fld>
            <a:endParaRPr lang="en-US">
              <a:latin typeface="Arial" pitchFamily="34" charset="0"/>
              <a:cs typeface="Arial" pitchFamily="34" charset="0"/>
            </a:endParaRPr>
          </a:p>
        </p:txBody>
      </p:sp>
    </p:spTree>
    <p:extLst>
      <p:ext uri="{BB962C8B-B14F-4D97-AF65-F5344CB8AC3E}">
        <p14:creationId xmlns:p14="http://schemas.microsoft.com/office/powerpoint/2010/main" val="3887975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pPr>
              <a:spcBef>
                <a:spcPct val="0"/>
              </a:spcBef>
            </a:pPr>
            <a:endParaRPr lang="ar-SA" smtClean="0">
              <a:latin typeface="Arial" pitchFamily="34" charset="0"/>
            </a:endParaRPr>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F781F9-37E3-41E4-875F-3006F03E439F}" type="slidenum">
              <a:rPr lang="en-US">
                <a:latin typeface="Arial" pitchFamily="34" charset="0"/>
                <a:cs typeface="Arial" pitchFamily="34" charset="0"/>
              </a:rPr>
              <a:pPr fontAlgn="base">
                <a:spcBef>
                  <a:spcPct val="0"/>
                </a:spcBef>
                <a:spcAft>
                  <a:spcPct val="0"/>
                </a:spcAft>
              </a:pPr>
              <a:t>13</a:t>
            </a:fld>
            <a:endParaRPr lang="en-US">
              <a:latin typeface="Arial" pitchFamily="34" charset="0"/>
              <a:cs typeface="Arial" pitchFamily="34" charset="0"/>
            </a:endParaRPr>
          </a:p>
        </p:txBody>
      </p:sp>
    </p:spTree>
    <p:extLst>
      <p:ext uri="{BB962C8B-B14F-4D97-AF65-F5344CB8AC3E}">
        <p14:creationId xmlns:p14="http://schemas.microsoft.com/office/powerpoint/2010/main" val="164547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6DFFA3-89BC-448E-8C46-8F519DE3C2A5}" type="slidenum">
              <a:rPr lang="en-US">
                <a:latin typeface="Arial" pitchFamily="34" charset="0"/>
                <a:cs typeface="Arial" pitchFamily="34" charset="0"/>
              </a:rPr>
              <a:pPr fontAlgn="base">
                <a:spcBef>
                  <a:spcPct val="0"/>
                </a:spcBef>
                <a:spcAft>
                  <a:spcPct val="0"/>
                </a:spcAft>
              </a:pPr>
              <a:t>18</a:t>
            </a:fld>
            <a:endParaRPr lang="en-US">
              <a:latin typeface="Arial" pitchFamily="34" charset="0"/>
              <a:cs typeface="Arial" pitchFamily="34"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a:lstStyle/>
          <a:p>
            <a:pPr>
              <a:spcBef>
                <a:spcPct val="0"/>
              </a:spcBef>
            </a:pPr>
            <a:endParaRPr lang="ar-SA" smtClean="0">
              <a:latin typeface="Arial" pitchFamily="34" charset="0"/>
            </a:endParaRPr>
          </a:p>
        </p:txBody>
      </p:sp>
    </p:spTree>
    <p:extLst>
      <p:ext uri="{BB962C8B-B14F-4D97-AF65-F5344CB8AC3E}">
        <p14:creationId xmlns:p14="http://schemas.microsoft.com/office/powerpoint/2010/main" val="2817542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1E144C-88DB-4559-BE76-EE7823531BCD}" type="slidenum">
              <a:rPr lang="en-US">
                <a:latin typeface="Arial" pitchFamily="34" charset="0"/>
                <a:cs typeface="Arial" pitchFamily="34" charset="0"/>
              </a:rPr>
              <a:pPr fontAlgn="base">
                <a:spcBef>
                  <a:spcPct val="0"/>
                </a:spcBef>
                <a:spcAft>
                  <a:spcPct val="0"/>
                </a:spcAft>
              </a:pPr>
              <a:t>21</a:t>
            </a:fld>
            <a:endParaRPr lang="en-US">
              <a:latin typeface="Arial" pitchFamily="34" charset="0"/>
              <a:cs typeface="Arial" pitchFamily="34"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a:lstStyle/>
          <a:p>
            <a:pPr>
              <a:spcBef>
                <a:spcPct val="0"/>
              </a:spcBef>
            </a:pPr>
            <a:endParaRPr lang="ar-SA" smtClean="0">
              <a:latin typeface="Arial" pitchFamily="34" charset="0"/>
            </a:endParaRPr>
          </a:p>
        </p:txBody>
      </p:sp>
    </p:spTree>
    <p:extLst>
      <p:ext uri="{BB962C8B-B14F-4D97-AF65-F5344CB8AC3E}">
        <p14:creationId xmlns:p14="http://schemas.microsoft.com/office/powerpoint/2010/main" val="2100672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736B40-161C-4391-96EC-1EDC2F64FE6C}" type="slidenum">
              <a:rPr lang="en-US">
                <a:latin typeface="Arial" pitchFamily="34" charset="0"/>
                <a:cs typeface="Arial" pitchFamily="34" charset="0"/>
              </a:rPr>
              <a:pPr fontAlgn="base">
                <a:spcBef>
                  <a:spcPct val="0"/>
                </a:spcBef>
                <a:spcAft>
                  <a:spcPct val="0"/>
                </a:spcAft>
              </a:pPr>
              <a:t>22</a:t>
            </a:fld>
            <a:endParaRPr lang="en-US">
              <a:latin typeface="Arial" pitchFamily="34" charset="0"/>
              <a:cs typeface="Arial" pitchFamily="34"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a:lstStyle/>
          <a:p>
            <a:pPr>
              <a:spcBef>
                <a:spcPct val="0"/>
              </a:spcBef>
            </a:pPr>
            <a:endParaRPr lang="ar-SA" smtClean="0">
              <a:latin typeface="Arial" pitchFamily="34" charset="0"/>
            </a:endParaRPr>
          </a:p>
        </p:txBody>
      </p:sp>
    </p:spTree>
    <p:extLst>
      <p:ext uri="{BB962C8B-B14F-4D97-AF65-F5344CB8AC3E}">
        <p14:creationId xmlns:p14="http://schemas.microsoft.com/office/powerpoint/2010/main" val="1223674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E65992-870A-4FF4-BE56-9A248E67772E}" type="slidenum">
              <a:rPr lang="en-US">
                <a:latin typeface="Arial" pitchFamily="34" charset="0"/>
                <a:cs typeface="Arial" pitchFamily="34" charset="0"/>
              </a:rPr>
              <a:pPr fontAlgn="base">
                <a:spcBef>
                  <a:spcPct val="0"/>
                </a:spcBef>
                <a:spcAft>
                  <a:spcPct val="0"/>
                </a:spcAft>
              </a:pPr>
              <a:t>23</a:t>
            </a:fld>
            <a:endParaRPr lang="en-US">
              <a:latin typeface="Arial" pitchFamily="34" charset="0"/>
              <a:cs typeface="Arial" pitchFamily="34"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a:lstStyle/>
          <a:p>
            <a:pPr>
              <a:spcBef>
                <a:spcPct val="0"/>
              </a:spcBef>
            </a:pPr>
            <a:endParaRPr lang="ar-SA" smtClean="0">
              <a:latin typeface="Arial" pitchFamily="34" charset="0"/>
            </a:endParaRPr>
          </a:p>
        </p:txBody>
      </p:sp>
    </p:spTree>
    <p:extLst>
      <p:ext uri="{BB962C8B-B14F-4D97-AF65-F5344CB8AC3E}">
        <p14:creationId xmlns:p14="http://schemas.microsoft.com/office/powerpoint/2010/main" val="1287981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9D8D21-70BA-4557-9D72-3EDB52B24D16}" type="slidenum">
              <a:rPr lang="en-US">
                <a:latin typeface="Arial" pitchFamily="34" charset="0"/>
                <a:cs typeface="Arial" pitchFamily="34" charset="0"/>
              </a:rPr>
              <a:pPr fontAlgn="base">
                <a:spcBef>
                  <a:spcPct val="0"/>
                </a:spcBef>
                <a:spcAft>
                  <a:spcPct val="0"/>
                </a:spcAft>
              </a:pPr>
              <a:t>24</a:t>
            </a:fld>
            <a:endParaRPr lang="en-US">
              <a:latin typeface="Arial" pitchFamily="34" charset="0"/>
              <a:cs typeface="Arial" pitchFamily="34"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a:lstStyle/>
          <a:p>
            <a:pPr>
              <a:spcBef>
                <a:spcPct val="0"/>
              </a:spcBef>
            </a:pPr>
            <a:endParaRPr lang="ar-SA" smtClean="0">
              <a:latin typeface="Arial" pitchFamily="34" charset="0"/>
            </a:endParaRPr>
          </a:p>
        </p:txBody>
      </p:sp>
    </p:spTree>
    <p:extLst>
      <p:ext uri="{BB962C8B-B14F-4D97-AF65-F5344CB8AC3E}">
        <p14:creationId xmlns:p14="http://schemas.microsoft.com/office/powerpoint/2010/main" val="3322925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629DF6-BDBC-43EF-81C9-725451B99C84}" type="slidenum">
              <a:rPr lang="en-US">
                <a:latin typeface="Arial" pitchFamily="34" charset="0"/>
                <a:cs typeface="Arial" pitchFamily="34" charset="0"/>
              </a:rPr>
              <a:pPr fontAlgn="base">
                <a:spcBef>
                  <a:spcPct val="0"/>
                </a:spcBef>
                <a:spcAft>
                  <a:spcPct val="0"/>
                </a:spcAft>
              </a:pPr>
              <a:t>25</a:t>
            </a:fld>
            <a:endParaRPr lang="en-US">
              <a:latin typeface="Arial" pitchFamily="34" charset="0"/>
              <a:cs typeface="Arial" pitchFamily="34"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a:lstStyle/>
          <a:p>
            <a:pPr>
              <a:spcBef>
                <a:spcPct val="0"/>
              </a:spcBef>
            </a:pPr>
            <a:endParaRPr lang="ar-SA" smtClean="0">
              <a:latin typeface="Arial" pitchFamily="34" charset="0"/>
            </a:endParaRPr>
          </a:p>
        </p:txBody>
      </p:sp>
    </p:spTree>
    <p:extLst>
      <p:ext uri="{BB962C8B-B14F-4D97-AF65-F5344CB8AC3E}">
        <p14:creationId xmlns:p14="http://schemas.microsoft.com/office/powerpoint/2010/main" val="3004807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F56AE88E-39E4-439E-BF33-7E522D613724}" type="datetimeFigureOut">
              <a:rPr lang="ar-SA"/>
              <a:pPr>
                <a:defRPr/>
              </a:pPr>
              <a:t>11/02/1436</a:t>
            </a:fld>
            <a:endParaRPr lang="ar-SA"/>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ar-SA"/>
          </a:p>
        </p:txBody>
      </p:sp>
      <p:sp>
        <p:nvSpPr>
          <p:cNvPr id="11" name="Slide Number Placeholder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7DE5B2EA-FC51-4146-B6B0-C5AB1CEBD7B1}" type="slidenum">
              <a:rPr lang="ar-SA"/>
              <a:pPr>
                <a:defRPr/>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A55A511-57FB-4487-8409-CB8E7C1D0D42}" type="datetimeFigureOut">
              <a:rPr lang="ar-SA"/>
              <a:pPr>
                <a:defRPr/>
              </a:pPr>
              <a:t>11/02/1436</a:t>
            </a:fld>
            <a:endParaRPr lang="ar-SA"/>
          </a:p>
        </p:txBody>
      </p:sp>
      <p:sp>
        <p:nvSpPr>
          <p:cNvPr id="5" name="Footer Placeholder 2"/>
          <p:cNvSpPr>
            <a:spLocks noGrp="1"/>
          </p:cNvSpPr>
          <p:nvPr>
            <p:ph type="ftr" sz="quarter" idx="11"/>
          </p:nvPr>
        </p:nvSpPr>
        <p:spPr/>
        <p:txBody>
          <a:bodyPr/>
          <a:lstStyle>
            <a:lvl1pPr>
              <a:defRPr/>
            </a:lvl1pPr>
          </a:lstStyle>
          <a:p>
            <a:pPr>
              <a:defRPr/>
            </a:pPr>
            <a:endParaRPr lang="ar-SA"/>
          </a:p>
        </p:txBody>
      </p:sp>
      <p:sp>
        <p:nvSpPr>
          <p:cNvPr id="6" name="Slide Number Placeholder 22"/>
          <p:cNvSpPr>
            <a:spLocks noGrp="1"/>
          </p:cNvSpPr>
          <p:nvPr>
            <p:ph type="sldNum" sz="quarter" idx="12"/>
          </p:nvPr>
        </p:nvSpPr>
        <p:spPr/>
        <p:txBody>
          <a:bodyPr/>
          <a:lstStyle>
            <a:lvl1pPr>
              <a:defRPr/>
            </a:lvl1pPr>
          </a:lstStyle>
          <a:p>
            <a:pPr>
              <a:defRPr/>
            </a:pPr>
            <a:fld id="{7DA0528B-E0BF-42AC-9EE0-9BF084BD5337}" type="slidenum">
              <a:rPr lang="ar-SA"/>
              <a:pPr>
                <a:defRPr/>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47DAB31F-C04C-4F65-9C39-81BF3061F116}" type="datetimeFigureOut">
              <a:rPr lang="ar-SA"/>
              <a:pPr>
                <a:defRPr/>
              </a:pPr>
              <a:t>11/02/1436</a:t>
            </a:fld>
            <a:endParaRPr lang="ar-SA"/>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ar-SA"/>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0556471B-51D0-43AA-BA3F-916599FA1F43}" type="slidenum">
              <a:rPr lang="ar-SA"/>
              <a:pPr>
                <a:defRPr/>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lvl1pPr algn="l" rtl="0">
              <a:defRPr/>
            </a:lvl1pPr>
            <a:lvl2pPr algn="l" rtl="0">
              <a:defRPr/>
            </a:lvl2pPr>
            <a:lvl3pPr algn="l" rtl="0">
              <a:defRPr/>
            </a:lvl3pPr>
            <a:lvl4pPr algn="l" rtl="0">
              <a:defRPr/>
            </a:lvl4pPr>
            <a:lvl5pPr algn="l" rtl="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5F918598-63E6-48E1-AFA8-763C36B935A3}" type="datetimeFigureOut">
              <a:rPr lang="ar-SA"/>
              <a:pPr>
                <a:defRPr/>
              </a:pPr>
              <a:t>11/02/1436</a:t>
            </a:fld>
            <a:endParaRPr lang="ar-SA"/>
          </a:p>
        </p:txBody>
      </p:sp>
      <p:sp>
        <p:nvSpPr>
          <p:cNvPr id="5" name="Footer Placeholder 2"/>
          <p:cNvSpPr>
            <a:spLocks noGrp="1"/>
          </p:cNvSpPr>
          <p:nvPr>
            <p:ph type="ftr" sz="quarter" idx="11"/>
          </p:nvPr>
        </p:nvSpPr>
        <p:spPr/>
        <p:txBody>
          <a:bodyPr/>
          <a:lstStyle>
            <a:lvl1pPr>
              <a:defRPr/>
            </a:lvl1pPr>
          </a:lstStyle>
          <a:p>
            <a:pPr>
              <a:defRPr/>
            </a:pPr>
            <a:endParaRPr lang="ar-SA"/>
          </a:p>
        </p:txBody>
      </p:sp>
      <p:sp>
        <p:nvSpPr>
          <p:cNvPr id="6" name="Slide Number Placeholder 22"/>
          <p:cNvSpPr>
            <a:spLocks noGrp="1"/>
          </p:cNvSpPr>
          <p:nvPr>
            <p:ph type="sldNum" sz="quarter" idx="12"/>
          </p:nvPr>
        </p:nvSpPr>
        <p:spPr/>
        <p:txBody>
          <a:bodyPr/>
          <a:lstStyle>
            <a:lvl1pPr>
              <a:defRPr/>
            </a:lvl1pPr>
          </a:lstStyle>
          <a:p>
            <a:pPr>
              <a:defRPr/>
            </a:pPr>
            <a:fld id="{095C642C-09AA-4273-9A0B-362EF90952F6}" type="slidenum">
              <a:rPr lang="ar-SA"/>
              <a:pPr>
                <a:defRPr/>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2D5CA0FC-0503-461A-9E6E-46CDD9A9FDCA}" type="datetimeFigureOut">
              <a:rPr lang="ar-SA"/>
              <a:pPr>
                <a:defRPr/>
              </a:pPr>
              <a:t>11/02/1436</a:t>
            </a:fld>
            <a:endParaRPr lang="ar-SA"/>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85E9525F-5C8A-4B84-9800-0456C06E7901}" type="slidenum">
              <a:rPr lang="ar-SA"/>
              <a:pPr>
                <a:defRPr/>
              </a:pPr>
              <a:t>‹#›</a:t>
            </a:fld>
            <a:endParaRPr lang="ar-SA"/>
          </a:p>
        </p:txBody>
      </p:sp>
      <p:sp>
        <p:nvSpPr>
          <p:cNvPr id="9" name="Footer Placeholder 13"/>
          <p:cNvSpPr>
            <a:spLocks noGrp="1"/>
          </p:cNvSpPr>
          <p:nvPr>
            <p:ph type="ftr" sz="quarter" idx="12"/>
          </p:nvPr>
        </p:nvSpPr>
        <p:spPr/>
        <p:txBody>
          <a:bodyPr/>
          <a:lstStyle>
            <a:lvl1pPr>
              <a:defRPr/>
            </a:lvl1pPr>
          </a:lstStyle>
          <a:p>
            <a:pPr>
              <a:defRPr/>
            </a:pPr>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0B43894E-4871-41F0-8670-B49872AFDCE1}" type="datetimeFigureOut">
              <a:rPr lang="ar-SA"/>
              <a:pPr>
                <a:defRPr/>
              </a:pPr>
              <a:t>11/02/1436</a:t>
            </a:fld>
            <a:endParaRPr lang="ar-SA"/>
          </a:p>
        </p:txBody>
      </p:sp>
      <p:sp>
        <p:nvSpPr>
          <p:cNvPr id="6" name="Slide Number Placeholder 9"/>
          <p:cNvSpPr>
            <a:spLocks noGrp="1"/>
          </p:cNvSpPr>
          <p:nvPr>
            <p:ph type="sldNum" sz="quarter" idx="11"/>
          </p:nvPr>
        </p:nvSpPr>
        <p:spPr/>
        <p:txBody>
          <a:bodyPr rtlCol="0"/>
          <a:lstStyle>
            <a:lvl1pPr>
              <a:defRPr/>
            </a:lvl1pPr>
          </a:lstStyle>
          <a:p>
            <a:pPr>
              <a:defRPr/>
            </a:pPr>
            <a:fld id="{10D258D0-8944-4205-A36E-F8560C2260AB}" type="slidenum">
              <a:rPr lang="ar-SA"/>
              <a:pPr>
                <a:defRPr/>
              </a:pPr>
              <a:t>‹#›</a:t>
            </a:fld>
            <a:endParaRPr lang="ar-SA"/>
          </a:p>
        </p:txBody>
      </p:sp>
      <p:sp>
        <p:nvSpPr>
          <p:cNvPr id="7" name="Footer Placeholder 11"/>
          <p:cNvSpPr>
            <a:spLocks noGrp="1"/>
          </p:cNvSpPr>
          <p:nvPr>
            <p:ph type="ftr" sz="quarter" idx="12"/>
          </p:nvPr>
        </p:nvSpPr>
        <p:spPr/>
        <p:txBody>
          <a:bodyPr rtlCol="0"/>
          <a:lstStyle>
            <a:lvl1pPr>
              <a:defRPr/>
            </a:lvl1pPr>
          </a:lstStyle>
          <a:p>
            <a:pPr>
              <a:defRPr/>
            </a:pPr>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2AB8087A-60C3-4A9A-A36B-4C078DEC4CAB}" type="datetimeFigureOut">
              <a:rPr lang="ar-SA"/>
              <a:pPr>
                <a:defRPr/>
              </a:pPr>
              <a:t>11/02/1436</a:t>
            </a:fld>
            <a:endParaRPr lang="ar-SA"/>
          </a:p>
        </p:txBody>
      </p:sp>
      <p:sp>
        <p:nvSpPr>
          <p:cNvPr id="8" name="Slide Number Placeholder 11"/>
          <p:cNvSpPr>
            <a:spLocks noGrp="1"/>
          </p:cNvSpPr>
          <p:nvPr>
            <p:ph type="sldNum" sz="quarter" idx="11"/>
          </p:nvPr>
        </p:nvSpPr>
        <p:spPr/>
        <p:txBody>
          <a:bodyPr rtlCol="0"/>
          <a:lstStyle>
            <a:lvl1pPr>
              <a:defRPr/>
            </a:lvl1pPr>
          </a:lstStyle>
          <a:p>
            <a:pPr>
              <a:defRPr/>
            </a:pPr>
            <a:fld id="{C693B359-D727-4715-81B5-95F3328EFCC2}" type="slidenum">
              <a:rPr lang="ar-SA"/>
              <a:pPr>
                <a:defRPr/>
              </a:pPr>
              <a:t>‹#›</a:t>
            </a:fld>
            <a:endParaRPr lang="ar-SA"/>
          </a:p>
        </p:txBody>
      </p:sp>
      <p:sp>
        <p:nvSpPr>
          <p:cNvPr id="9" name="Footer Placeholder 13"/>
          <p:cNvSpPr>
            <a:spLocks noGrp="1"/>
          </p:cNvSpPr>
          <p:nvPr>
            <p:ph type="ftr" sz="quarter" idx="12"/>
          </p:nvPr>
        </p:nvSpPr>
        <p:spPr/>
        <p:txBody>
          <a:bodyPr rtlCol="0"/>
          <a:lstStyle>
            <a:lvl1pPr>
              <a:defRPr/>
            </a:lvl1pPr>
          </a:lstStyle>
          <a:p>
            <a:pPr>
              <a:defRPr/>
            </a:pPr>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3DB7BE07-01F7-45E2-92DA-465AE7E19B53}" type="datetimeFigureOut">
              <a:rPr lang="ar-SA"/>
              <a:pPr>
                <a:defRPr/>
              </a:pPr>
              <a:t>11/02/1436</a:t>
            </a:fld>
            <a:endParaRPr lang="ar-SA"/>
          </a:p>
        </p:txBody>
      </p:sp>
      <p:sp>
        <p:nvSpPr>
          <p:cNvPr id="4" name="Footer Placeholder 2"/>
          <p:cNvSpPr>
            <a:spLocks noGrp="1"/>
          </p:cNvSpPr>
          <p:nvPr>
            <p:ph type="ftr" sz="quarter" idx="11"/>
          </p:nvPr>
        </p:nvSpPr>
        <p:spPr/>
        <p:txBody>
          <a:bodyPr/>
          <a:lstStyle>
            <a:lvl1pPr>
              <a:defRPr/>
            </a:lvl1pPr>
          </a:lstStyle>
          <a:p>
            <a:pPr>
              <a:defRPr/>
            </a:pPr>
            <a:endParaRPr lang="ar-SA"/>
          </a:p>
        </p:txBody>
      </p:sp>
      <p:sp>
        <p:nvSpPr>
          <p:cNvPr id="5" name="Slide Number Placeholder 22"/>
          <p:cNvSpPr>
            <a:spLocks noGrp="1"/>
          </p:cNvSpPr>
          <p:nvPr>
            <p:ph type="sldNum" sz="quarter" idx="12"/>
          </p:nvPr>
        </p:nvSpPr>
        <p:spPr/>
        <p:txBody>
          <a:bodyPr/>
          <a:lstStyle>
            <a:lvl1pPr>
              <a:defRPr/>
            </a:lvl1pPr>
          </a:lstStyle>
          <a:p>
            <a:pPr>
              <a:defRPr/>
            </a:pPr>
            <a:fld id="{3ED299D0-5316-4760-B1D6-C95A70E547C3}" type="slidenum">
              <a:rPr lang="ar-SA"/>
              <a:pPr>
                <a:defRPr/>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F1CB4FC-1224-4F97-90E5-0B3B7EAD0CDB}" type="datetimeFigureOut">
              <a:rPr lang="ar-SA"/>
              <a:pPr>
                <a:defRPr/>
              </a:pPr>
              <a:t>11/02/1436</a:t>
            </a:fld>
            <a:endParaRPr lang="ar-SA"/>
          </a:p>
        </p:txBody>
      </p:sp>
      <p:sp>
        <p:nvSpPr>
          <p:cNvPr id="3" name="Footer Placeholder 2"/>
          <p:cNvSpPr>
            <a:spLocks noGrp="1"/>
          </p:cNvSpPr>
          <p:nvPr>
            <p:ph type="ftr" sz="quarter" idx="11"/>
          </p:nvPr>
        </p:nvSpPr>
        <p:spPr/>
        <p:txBody>
          <a:bodyPr/>
          <a:lstStyle>
            <a:lvl1pPr>
              <a:defRPr/>
            </a:lvl1pPr>
          </a:lstStyle>
          <a:p>
            <a:pPr>
              <a:defRPr/>
            </a:pPr>
            <a:endParaRPr lang="ar-SA"/>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F79506E2-7C1A-40AF-BEBA-1F080266EF34}" type="slidenum">
              <a:rPr lang="ar-SA"/>
              <a:pPr>
                <a:defRPr/>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8F7F06D-2547-4873-93B5-8BBAA684EB2B}" type="datetimeFigureOut">
              <a:rPr lang="ar-SA"/>
              <a:pPr>
                <a:defRPr/>
              </a:pPr>
              <a:t>11/02/1436</a:t>
            </a:fld>
            <a:endParaRPr lang="ar-SA"/>
          </a:p>
        </p:txBody>
      </p:sp>
      <p:sp>
        <p:nvSpPr>
          <p:cNvPr id="6" name="Footer Placeholder 2"/>
          <p:cNvSpPr>
            <a:spLocks noGrp="1"/>
          </p:cNvSpPr>
          <p:nvPr>
            <p:ph type="ftr" sz="quarter" idx="11"/>
          </p:nvPr>
        </p:nvSpPr>
        <p:spPr/>
        <p:txBody>
          <a:bodyPr/>
          <a:lstStyle>
            <a:lvl1pPr>
              <a:defRPr/>
            </a:lvl1pPr>
          </a:lstStyle>
          <a:p>
            <a:pPr>
              <a:defRPr/>
            </a:pPr>
            <a:endParaRPr lang="ar-SA"/>
          </a:p>
        </p:txBody>
      </p:sp>
      <p:sp>
        <p:nvSpPr>
          <p:cNvPr id="7" name="Slide Number Placeholder 22"/>
          <p:cNvSpPr>
            <a:spLocks noGrp="1"/>
          </p:cNvSpPr>
          <p:nvPr>
            <p:ph type="sldNum" sz="quarter" idx="12"/>
          </p:nvPr>
        </p:nvSpPr>
        <p:spPr/>
        <p:txBody>
          <a:bodyPr/>
          <a:lstStyle>
            <a:lvl1pPr>
              <a:defRPr/>
            </a:lvl1pPr>
          </a:lstStyle>
          <a:p>
            <a:pPr>
              <a:defRPr/>
            </a:pPr>
            <a:fld id="{9A60F854-1ED8-4926-880A-46086C663DD7}" type="slidenum">
              <a:rPr lang="ar-SA"/>
              <a:pPr>
                <a:defRPr/>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53D7AC57-4B94-4E15-B237-E70BFB4F7233}" type="datetimeFigureOut">
              <a:rPr lang="ar-SA"/>
              <a:pPr>
                <a:defRPr/>
              </a:pPr>
              <a:t>11/02/1436</a:t>
            </a:fld>
            <a:endParaRPr lang="ar-SA"/>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smtClean="0"/>
            </a:lvl1pPr>
          </a:lstStyle>
          <a:p>
            <a:pPr>
              <a:defRPr/>
            </a:pPr>
            <a:fld id="{A2466D84-E84C-45E5-B993-0FD94BB15B60}" type="slidenum">
              <a:rPr lang="ar-SA"/>
              <a:pPr>
                <a:defRPr/>
              </a:pPr>
              <a:t>‹#›</a:t>
            </a:fld>
            <a:endParaRPr lang="ar-SA"/>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ar-SA"/>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ED00B864-F969-45F6-AAF3-76FC6B1B68B9}" type="datetimeFigureOut">
              <a:rPr lang="ar-SA"/>
              <a:pPr>
                <a:defRPr/>
              </a:pPr>
              <a:t>11/02/1436</a:t>
            </a:fld>
            <a:endParaRPr lang="ar-SA"/>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ar-SA"/>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cs typeface="+mn-cs"/>
              </a:defRPr>
            </a:lvl1pPr>
          </a:lstStyle>
          <a:p>
            <a:pPr>
              <a:defRPr/>
            </a:pPr>
            <a:fld id="{8E087BA9-9585-45AB-95CB-8115B4674D8B}"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3731" r:id="rId1"/>
    <p:sldLayoutId id="2147483727" r:id="rId2"/>
    <p:sldLayoutId id="2147483732" r:id="rId3"/>
    <p:sldLayoutId id="2147483733" r:id="rId4"/>
    <p:sldLayoutId id="2147483734" r:id="rId5"/>
    <p:sldLayoutId id="2147483728" r:id="rId6"/>
    <p:sldLayoutId id="2147483735" r:id="rId7"/>
    <p:sldLayoutId id="2147483729" r:id="rId8"/>
    <p:sldLayoutId id="2147483736" r:id="rId9"/>
    <p:sldLayoutId id="2147483730" r:id="rId10"/>
    <p:sldLayoutId id="2147483737" r:id="rId11"/>
  </p:sldLayoutIdLst>
  <p:txStyles>
    <p:titleStyle>
      <a:lvl1pPr algn="l" rtl="1" fontAlgn="base">
        <a:spcBef>
          <a:spcPct val="0"/>
        </a:spcBef>
        <a:spcAft>
          <a:spcPct val="0"/>
        </a:spcAft>
        <a:defRPr sz="4400" kern="1200">
          <a:solidFill>
            <a:schemeClr val="tx2"/>
          </a:solidFill>
          <a:latin typeface="+mj-lt"/>
          <a:ea typeface="+mj-ea"/>
          <a:cs typeface="+mj-cs"/>
        </a:defRPr>
      </a:lvl1pPr>
      <a:lvl2pPr algn="l" rtl="1" fontAlgn="base">
        <a:spcBef>
          <a:spcPct val="0"/>
        </a:spcBef>
        <a:spcAft>
          <a:spcPct val="0"/>
        </a:spcAft>
        <a:defRPr sz="4400">
          <a:solidFill>
            <a:schemeClr val="tx2"/>
          </a:solidFill>
          <a:latin typeface="Tw Cen MT" pitchFamily="34" charset="0"/>
          <a:cs typeface="Arial" pitchFamily="34" charset="0"/>
        </a:defRPr>
      </a:lvl2pPr>
      <a:lvl3pPr algn="l" rtl="1" fontAlgn="base">
        <a:spcBef>
          <a:spcPct val="0"/>
        </a:spcBef>
        <a:spcAft>
          <a:spcPct val="0"/>
        </a:spcAft>
        <a:defRPr sz="4400">
          <a:solidFill>
            <a:schemeClr val="tx2"/>
          </a:solidFill>
          <a:latin typeface="Tw Cen MT" pitchFamily="34" charset="0"/>
          <a:cs typeface="Arial" pitchFamily="34" charset="0"/>
        </a:defRPr>
      </a:lvl3pPr>
      <a:lvl4pPr algn="l" rtl="1" fontAlgn="base">
        <a:spcBef>
          <a:spcPct val="0"/>
        </a:spcBef>
        <a:spcAft>
          <a:spcPct val="0"/>
        </a:spcAft>
        <a:defRPr sz="4400">
          <a:solidFill>
            <a:schemeClr val="tx2"/>
          </a:solidFill>
          <a:latin typeface="Tw Cen MT" pitchFamily="34" charset="0"/>
          <a:cs typeface="Arial" pitchFamily="34" charset="0"/>
        </a:defRPr>
      </a:lvl4pPr>
      <a:lvl5pPr algn="l" rtl="1" fontAlgn="base">
        <a:spcBef>
          <a:spcPct val="0"/>
        </a:spcBef>
        <a:spcAft>
          <a:spcPct val="0"/>
        </a:spcAft>
        <a:defRPr sz="4400">
          <a:solidFill>
            <a:schemeClr val="tx2"/>
          </a:solidFill>
          <a:latin typeface="Tw Cen MT" pitchFamily="34" charset="0"/>
          <a:cs typeface="Arial" pitchFamily="34" charset="0"/>
        </a:defRPr>
      </a:lvl5pPr>
      <a:lvl6pPr marL="457200" algn="l" rtl="1" fontAlgn="base">
        <a:spcBef>
          <a:spcPct val="0"/>
        </a:spcBef>
        <a:spcAft>
          <a:spcPct val="0"/>
        </a:spcAft>
        <a:defRPr sz="4400">
          <a:solidFill>
            <a:schemeClr val="tx2"/>
          </a:solidFill>
          <a:latin typeface="Tw Cen MT" pitchFamily="34" charset="0"/>
          <a:cs typeface="Arial" pitchFamily="34" charset="0"/>
        </a:defRPr>
      </a:lvl6pPr>
      <a:lvl7pPr marL="914400" algn="l" rtl="1" fontAlgn="base">
        <a:spcBef>
          <a:spcPct val="0"/>
        </a:spcBef>
        <a:spcAft>
          <a:spcPct val="0"/>
        </a:spcAft>
        <a:defRPr sz="4400">
          <a:solidFill>
            <a:schemeClr val="tx2"/>
          </a:solidFill>
          <a:latin typeface="Tw Cen MT" pitchFamily="34" charset="0"/>
          <a:cs typeface="Arial" pitchFamily="34" charset="0"/>
        </a:defRPr>
      </a:lvl7pPr>
      <a:lvl8pPr marL="1371600" algn="l" rtl="1" fontAlgn="base">
        <a:spcBef>
          <a:spcPct val="0"/>
        </a:spcBef>
        <a:spcAft>
          <a:spcPct val="0"/>
        </a:spcAft>
        <a:defRPr sz="4400">
          <a:solidFill>
            <a:schemeClr val="tx2"/>
          </a:solidFill>
          <a:latin typeface="Tw Cen MT" pitchFamily="34" charset="0"/>
          <a:cs typeface="Arial" pitchFamily="34" charset="0"/>
        </a:defRPr>
      </a:lvl8pPr>
      <a:lvl9pPr marL="1828800" algn="l" rtl="1" fontAlgn="base">
        <a:spcBef>
          <a:spcPct val="0"/>
        </a:spcBef>
        <a:spcAft>
          <a:spcPct val="0"/>
        </a:spcAft>
        <a:defRPr sz="4400">
          <a:solidFill>
            <a:schemeClr val="tx2"/>
          </a:solidFill>
          <a:latin typeface="Tw Cen MT" pitchFamily="34" charset="0"/>
          <a:cs typeface="Arial" pitchFamily="34" charset="0"/>
        </a:defRPr>
      </a:lvl9pPr>
    </p:titleStyle>
    <p:bodyStyle>
      <a:lvl1pPr marL="319088" indent="-319088" algn="r" rtl="1"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r" rtl="1"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r" rtl="1"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r" rtl="1" fontAlgn="base">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r" rtl="1" fontAlgn="base">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4.xml"/><Relationship Id="rId5" Type="http://schemas.openxmlformats.org/officeDocument/2006/relationships/image" Target="../media/image36.emf"/><Relationship Id="rId4" Type="http://schemas.openxmlformats.org/officeDocument/2006/relationships/image" Target="../media/image35.emf"/></Relationships>
</file>

<file path=ppt/slides/_rels/slide5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813" y="1714500"/>
            <a:ext cx="7772400" cy="1470025"/>
          </a:xfrm>
        </p:spPr>
        <p:txBody>
          <a:bodyPr>
            <a:normAutofit fontScale="90000"/>
          </a:bodyPr>
          <a:lstStyle/>
          <a:p>
            <a:pPr algn="ctr" fontAlgn="auto">
              <a:spcAft>
                <a:spcPts val="0"/>
              </a:spcAft>
              <a:defRPr/>
            </a:pPr>
            <a:r>
              <a:rPr lang="en-US" sz="3100" dirty="0" smtClean="0">
                <a:effectLst>
                  <a:outerShdw blurRad="50800" dist="38100" algn="tr" rotWithShape="0">
                    <a:prstClr val="black">
                      <a:alpha val="40000"/>
                    </a:prstClr>
                  </a:outerShdw>
                </a:effectLst>
              </a:rPr>
              <a:t>MUSCULOSKELETAL BLOCK</a:t>
            </a:r>
            <a:br>
              <a:rPr lang="en-US" sz="3100" dirty="0" smtClean="0">
                <a:effectLst>
                  <a:outerShdw blurRad="50800" dist="38100" algn="tr" rotWithShape="0">
                    <a:prstClr val="black">
                      <a:alpha val="40000"/>
                    </a:prstClr>
                  </a:outerShdw>
                </a:effectLst>
              </a:rPr>
            </a:br>
            <a:r>
              <a:rPr lang="en-US" sz="3100" dirty="0" smtClean="0">
                <a:effectLst>
                  <a:outerShdw blurRad="50800" dist="38100" algn="tr" rotWithShape="0">
                    <a:prstClr val="black">
                      <a:alpha val="40000"/>
                    </a:prstClr>
                  </a:outerShdw>
                </a:effectLst>
              </a:rPr>
              <a:t/>
            </a:r>
            <a:br>
              <a:rPr lang="en-US" sz="3100" dirty="0" smtClean="0">
                <a:effectLst>
                  <a:outerShdw blurRad="50800" dist="38100" algn="tr" rotWithShape="0">
                    <a:prstClr val="black">
                      <a:alpha val="40000"/>
                    </a:prstClr>
                  </a:outerShdw>
                </a:effectLst>
              </a:rPr>
            </a:br>
            <a:r>
              <a:rPr lang="en-US" sz="3100" b="1" dirty="0" smtClean="0">
                <a:effectLst>
                  <a:outerShdw blurRad="50800" dist="38100" algn="tr" rotWithShape="0">
                    <a:prstClr val="black">
                      <a:alpha val="40000"/>
                    </a:prstClr>
                  </a:outerShdw>
                </a:effectLst>
              </a:rPr>
              <a:t> Pathology</a:t>
            </a:r>
            <a:br>
              <a:rPr lang="en-US" sz="3100" b="1" dirty="0" smtClean="0">
                <a:effectLst>
                  <a:outerShdw blurRad="50800" dist="38100" algn="tr" rotWithShape="0">
                    <a:prstClr val="black">
                      <a:alpha val="40000"/>
                    </a:prstClr>
                  </a:outerShdw>
                </a:effectLst>
              </a:rPr>
            </a:br>
            <a:r>
              <a:rPr lang="en-US" sz="3100" dirty="0" smtClean="0">
                <a:effectLst>
                  <a:outerShdw blurRad="50800" dist="38100" algn="tr" rotWithShape="0">
                    <a:prstClr val="black">
                      <a:alpha val="40000"/>
                    </a:prstClr>
                  </a:outerShdw>
                </a:effectLst>
              </a:rPr>
              <a:t> Lecture 2: </a:t>
            </a:r>
            <a:r>
              <a:rPr lang="en-US" sz="3100" b="1" dirty="0" smtClean="0">
                <a:effectLst>
                  <a:outerShdw blurRad="50800" dist="38100" algn="tr" rotWithShape="0">
                    <a:prstClr val="black">
                      <a:alpha val="40000"/>
                    </a:prstClr>
                  </a:outerShdw>
                </a:effectLst>
              </a:rPr>
              <a:t/>
            </a:r>
            <a:br>
              <a:rPr lang="en-US" sz="3100" b="1" dirty="0" smtClean="0">
                <a:effectLst>
                  <a:outerShdw blurRad="50800" dist="38100" algn="tr" rotWithShape="0">
                    <a:prstClr val="black">
                      <a:alpha val="40000"/>
                    </a:prstClr>
                  </a:outerShdw>
                </a:effectLst>
              </a:rPr>
            </a:br>
            <a:r>
              <a:rPr lang="ar-SA" sz="3100" b="1" dirty="0" smtClean="0">
                <a:effectLst>
                  <a:outerShdw blurRad="50800" dist="38100" algn="tr" rotWithShape="0">
                    <a:prstClr val="black">
                      <a:alpha val="40000"/>
                    </a:prstClr>
                  </a:outerShdw>
                </a:effectLst>
              </a:rPr>
              <a:t> </a:t>
            </a:r>
            <a:r>
              <a:rPr lang="en-US" sz="3100" dirty="0" smtClean="0"/>
              <a:t>Congenital and developmental  bone diseases</a:t>
            </a:r>
            <a:endParaRPr lang="ar-SA" dirty="0"/>
          </a:p>
        </p:txBody>
      </p:sp>
      <p:sp>
        <p:nvSpPr>
          <p:cNvPr id="9219" name="Subtitle 2"/>
          <p:cNvSpPr>
            <a:spLocks noGrp="1"/>
          </p:cNvSpPr>
          <p:nvPr>
            <p:ph type="subTitle" idx="1"/>
          </p:nvPr>
        </p:nvSpPr>
        <p:spPr>
          <a:xfrm>
            <a:off x="1357313" y="4500563"/>
            <a:ext cx="6400800" cy="1752600"/>
          </a:xfrm>
        </p:spPr>
        <p:txBody>
          <a:bodyPr/>
          <a:lstStyle/>
          <a:p>
            <a:pPr algn="ctr"/>
            <a:r>
              <a:rPr lang="en-US" smtClean="0">
                <a:cs typeface="Arial" pitchFamily="34" charset="0"/>
              </a:rPr>
              <a:t>Dr. Maha Arafah</a:t>
            </a:r>
          </a:p>
        </p:txBody>
      </p:sp>
      <p:sp>
        <p:nvSpPr>
          <p:cNvPr id="4" name="TextBox 3"/>
          <p:cNvSpPr txBox="1"/>
          <p:nvPr/>
        </p:nvSpPr>
        <p:spPr>
          <a:xfrm>
            <a:off x="6222286" y="6200775"/>
            <a:ext cx="697627"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fontAlgn="auto">
              <a:spcBef>
                <a:spcPts val="0"/>
              </a:spcBef>
              <a:spcAft>
                <a:spcPts val="0"/>
              </a:spcAft>
              <a:defRPr/>
            </a:pPr>
            <a:r>
              <a:rPr lang="en-US" dirty="0" smtClean="0"/>
              <a:t>2014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4005064"/>
            <a:ext cx="4572000" cy="646331"/>
          </a:xfrm>
          <a:prstGeom prst="rect">
            <a:avLst/>
          </a:prstGeom>
        </p:spPr>
        <p:txBody>
          <a:bodyPr>
            <a:spAutoFit/>
          </a:bodyPr>
          <a:lstStyle/>
          <a:p>
            <a:pPr algn="l"/>
            <a:r>
              <a:rPr lang="en-US" dirty="0">
                <a:latin typeface="Source Sans Pro"/>
              </a:rPr>
              <a:t>Skeletal radiograph of a fetus with lethal type 2 </a:t>
            </a:r>
            <a:r>
              <a:rPr lang="en-US" dirty="0" err="1">
                <a:latin typeface="Source Sans Pro"/>
              </a:rPr>
              <a:t>osteogenesis</a:t>
            </a:r>
            <a:r>
              <a:rPr lang="en-US" dirty="0">
                <a:latin typeface="Source Sans Pro"/>
              </a:rPr>
              <a:t> </a:t>
            </a:r>
            <a:r>
              <a:rPr lang="en-US" dirty="0" err="1">
                <a:latin typeface="Source Sans Pro"/>
              </a:rPr>
              <a:t>imperfecta</a:t>
            </a:r>
            <a:endParaRPr lang="en-US" dirty="0"/>
          </a:p>
        </p:txBody>
      </p:sp>
      <p:pic>
        <p:nvPicPr>
          <p:cNvPr id="5" name="Picture 4"/>
          <p:cNvPicPr>
            <a:picLocks noChangeAspect="1"/>
          </p:cNvPicPr>
          <p:nvPr/>
        </p:nvPicPr>
        <p:blipFill>
          <a:blip r:embed="rId2"/>
          <a:stretch>
            <a:fillRect/>
          </a:stretch>
        </p:blipFill>
        <p:spPr>
          <a:xfrm>
            <a:off x="4932040" y="5999"/>
            <a:ext cx="3490782" cy="6769101"/>
          </a:xfrm>
          <a:prstGeom prst="rect">
            <a:avLst/>
          </a:prstGeom>
        </p:spPr>
      </p:pic>
    </p:spTree>
    <p:extLst>
      <p:ext uri="{BB962C8B-B14F-4D97-AF65-F5344CB8AC3E}">
        <p14:creationId xmlns:p14="http://schemas.microsoft.com/office/powerpoint/2010/main" val="146514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b="1" smtClean="0">
                <a:solidFill>
                  <a:srgbClr val="002060"/>
                </a:solidFill>
                <a:cs typeface="Arial" pitchFamily="34" charset="0"/>
              </a:rPr>
              <a:t>Achondroplasia</a:t>
            </a:r>
            <a:endParaRPr lang="ar-SA" smtClean="0"/>
          </a:p>
        </p:txBody>
      </p:sp>
      <p:sp>
        <p:nvSpPr>
          <p:cNvPr id="18435" name="Text Placeholder 2"/>
          <p:cNvSpPr>
            <a:spLocks noGrp="1"/>
          </p:cNvSpPr>
          <p:nvPr>
            <p:ph type="body" idx="1"/>
          </p:nvPr>
        </p:nvSpPr>
        <p:spPr/>
        <p:txBody>
          <a:bodyPr/>
          <a:lstStyle/>
          <a:p>
            <a:pPr algn="ctr"/>
            <a:r>
              <a:rPr lang="en-US" b="1" dirty="0" err="1"/>
              <a:t>Achondroplasia</a:t>
            </a:r>
            <a:r>
              <a:rPr lang="en-US" b="1" dirty="0"/>
              <a:t> is the most common skeletal dysplasia and a major cause of dwarfism.</a:t>
            </a:r>
            <a:endParaRPr lang="ar-SA"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lgn="ctr" fontAlgn="auto">
              <a:spcAft>
                <a:spcPts val="0"/>
              </a:spcAft>
              <a:defRPr/>
            </a:pPr>
            <a:r>
              <a:rPr lang="en-US" dirty="0" smtClean="0"/>
              <a:t/>
            </a:r>
            <a:br>
              <a:rPr lang="en-US" dirty="0" smtClean="0"/>
            </a:br>
            <a:r>
              <a:rPr lang="en-US" dirty="0" smtClean="0"/>
              <a:t> Congenital Diseases of Bones </a:t>
            </a:r>
            <a:br>
              <a:rPr lang="en-US" dirty="0" smtClean="0"/>
            </a:br>
            <a:r>
              <a:rPr lang="en-US" b="1" dirty="0" err="1" smtClean="0">
                <a:solidFill>
                  <a:srgbClr val="002060"/>
                </a:solidFill>
              </a:rPr>
              <a:t>Achondroplasia</a:t>
            </a:r>
            <a:r>
              <a:rPr lang="en-US" dirty="0" smtClean="0"/>
              <a:t/>
            </a:r>
            <a:br>
              <a:rPr lang="en-US" dirty="0" smtClean="0"/>
            </a:br>
            <a:endParaRPr lang="en-US" dirty="0" smtClean="0"/>
          </a:p>
        </p:txBody>
      </p:sp>
      <p:sp>
        <p:nvSpPr>
          <p:cNvPr id="3" name="Content Placeholder 2"/>
          <p:cNvSpPr>
            <a:spLocks noGrp="1"/>
          </p:cNvSpPr>
          <p:nvPr>
            <p:ph sz="quarter" idx="1"/>
          </p:nvPr>
        </p:nvSpPr>
        <p:spPr>
          <a:xfrm>
            <a:off x="612775" y="1600200"/>
            <a:ext cx="8153400" cy="4495800"/>
          </a:xfrm>
        </p:spPr>
        <p:txBody>
          <a:bodyPr>
            <a:normAutofit fontScale="85000" lnSpcReduction="20000"/>
          </a:bodyPr>
          <a:lstStyle/>
          <a:p>
            <a:pPr marL="320040" indent="-320040" fontAlgn="auto">
              <a:spcAft>
                <a:spcPts val="0"/>
              </a:spcAft>
              <a:buFont typeface="Wingdings"/>
              <a:buChar char=""/>
              <a:defRPr/>
            </a:pPr>
            <a:r>
              <a:rPr lang="en-US" dirty="0" smtClean="0"/>
              <a:t>Is transmitted as an </a:t>
            </a:r>
            <a:r>
              <a:rPr lang="en-US" dirty="0" err="1" smtClean="0"/>
              <a:t>autosomal</a:t>
            </a:r>
            <a:r>
              <a:rPr lang="en-US" dirty="0" smtClean="0"/>
              <a:t> dominant trait resulting from:</a:t>
            </a:r>
          </a:p>
          <a:p>
            <a:pPr marL="640080" lvl="1" indent="-274320" fontAlgn="auto">
              <a:spcAft>
                <a:spcPts val="0"/>
              </a:spcAft>
              <a:buFont typeface="Wingdings 2"/>
              <a:buChar char=""/>
              <a:defRPr/>
            </a:pPr>
            <a:r>
              <a:rPr lang="en-US" dirty="0" smtClean="0"/>
              <a:t>Defect in the cartilage synthesis at growth plates due to gain-of-function </a:t>
            </a:r>
            <a:r>
              <a:rPr lang="en-US" dirty="0"/>
              <a:t>mutations in the FGF receptor 3 (FGFR3). </a:t>
            </a:r>
            <a:endParaRPr lang="en-US" dirty="0" smtClean="0"/>
          </a:p>
          <a:p>
            <a:pPr marL="640080" lvl="1" indent="-274320" fontAlgn="auto">
              <a:spcAft>
                <a:spcPts val="0"/>
              </a:spcAft>
              <a:buFont typeface="Wingdings 2"/>
              <a:buChar char=""/>
              <a:defRPr/>
            </a:pPr>
            <a:r>
              <a:rPr lang="en-US" dirty="0" smtClean="0"/>
              <a:t>Normally</a:t>
            </a:r>
            <a:r>
              <a:rPr lang="en-US" dirty="0"/>
              <a:t>, FGF-mediated activation of FGFR3 inhibits endochondral </a:t>
            </a:r>
            <a:r>
              <a:rPr lang="en-US" dirty="0" smtClean="0"/>
              <a:t>growth. Therefore </a:t>
            </a:r>
            <a:r>
              <a:rPr lang="en-US" dirty="0"/>
              <a:t>gain-of-function </a:t>
            </a:r>
            <a:r>
              <a:rPr lang="en-US" dirty="0" smtClean="0"/>
              <a:t>mutation  </a:t>
            </a:r>
            <a:r>
              <a:rPr lang="en-US" dirty="0"/>
              <a:t>lead to inhibition of chondrocytes </a:t>
            </a:r>
            <a:r>
              <a:rPr lang="en-US" dirty="0" smtClean="0"/>
              <a:t>proliferation.</a:t>
            </a:r>
          </a:p>
          <a:p>
            <a:pPr marL="320040" indent="-320040" fontAlgn="auto">
              <a:spcAft>
                <a:spcPts val="0"/>
              </a:spcAft>
              <a:buFont typeface="Wingdings"/>
              <a:buChar char=""/>
              <a:defRPr/>
            </a:pPr>
            <a:r>
              <a:rPr lang="en-US" dirty="0" smtClean="0"/>
              <a:t>It is characterized by failure of cartilage cell proliferation at the </a:t>
            </a:r>
            <a:r>
              <a:rPr lang="en-US" dirty="0" err="1" smtClean="0"/>
              <a:t>epiphysial</a:t>
            </a:r>
            <a:r>
              <a:rPr lang="en-US" dirty="0" smtClean="0"/>
              <a:t> plates of the long bones, resulting in failure of longitudinal bone growth and subsequent short limbs. </a:t>
            </a:r>
          </a:p>
          <a:p>
            <a:pPr marL="320040" indent="-320040" fontAlgn="auto">
              <a:spcAft>
                <a:spcPts val="0"/>
              </a:spcAft>
              <a:buFont typeface="Wingdings"/>
              <a:buChar char=""/>
              <a:defRPr/>
            </a:pPr>
            <a:endParaRPr lang="en-US" dirty="0" smtClean="0"/>
          </a:p>
          <a:p>
            <a:pPr marL="320040" indent="-320040" fontAlgn="auto">
              <a:spcAft>
                <a:spcPts val="0"/>
              </a:spcAft>
              <a:buFont typeface="Wingdings"/>
              <a:buChar char=""/>
              <a:defRPr/>
            </a:pPr>
            <a:r>
              <a:rPr lang="en-US" dirty="0" smtClean="0"/>
              <a:t>Membranous ossification is not affected, so that the skull, facial bones, and axial skeleton develop normally.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lgn="ctr" fontAlgn="auto">
              <a:spcAft>
                <a:spcPts val="0"/>
              </a:spcAft>
              <a:defRPr/>
            </a:pPr>
            <a:r>
              <a:rPr lang="en-US" dirty="0" smtClean="0"/>
              <a:t>Bones Congenital Diseases of </a:t>
            </a:r>
            <a:br>
              <a:rPr lang="en-US" dirty="0" smtClean="0"/>
            </a:br>
            <a:r>
              <a:rPr lang="en-US" b="1" dirty="0" err="1" smtClean="0">
                <a:solidFill>
                  <a:srgbClr val="002060"/>
                </a:solidFill>
              </a:rPr>
              <a:t>Achondroplasia</a:t>
            </a:r>
            <a:endParaRPr lang="en-US" dirty="0" smtClean="0"/>
          </a:p>
        </p:txBody>
      </p:sp>
      <p:sp>
        <p:nvSpPr>
          <p:cNvPr id="20483" name="Content Placeholder 2"/>
          <p:cNvSpPr>
            <a:spLocks noGrp="1"/>
          </p:cNvSpPr>
          <p:nvPr>
            <p:ph sz="quarter" idx="1"/>
          </p:nvPr>
        </p:nvSpPr>
        <p:spPr>
          <a:xfrm>
            <a:off x="395536" y="1052736"/>
            <a:ext cx="5255369" cy="4495800"/>
          </a:xfrm>
        </p:spPr>
        <p:txBody>
          <a:bodyPr/>
          <a:lstStyle/>
          <a:p>
            <a:pPr>
              <a:buFont typeface="Wingdings" pitchFamily="2" charset="2"/>
              <a:buNone/>
            </a:pPr>
            <a:endParaRPr lang="en-US" dirty="0" smtClean="0">
              <a:cs typeface="Arial" pitchFamily="34" charset="0"/>
            </a:endParaRPr>
          </a:p>
          <a:p>
            <a:pPr lvl="1"/>
            <a:r>
              <a:rPr lang="en-US" dirty="0" smtClean="0">
                <a:cs typeface="Arial" pitchFamily="34" charset="0"/>
              </a:rPr>
              <a:t>Known as Dwarfism</a:t>
            </a:r>
          </a:p>
          <a:p>
            <a:pPr lvl="1"/>
            <a:r>
              <a:rPr lang="en-US" dirty="0"/>
              <a:t>Affected individuals have shortened proximal extremities, a trunk of relatively normal length, and an enlarged head with bulging forehead and conspicuous depression of the root of the nose</a:t>
            </a:r>
            <a:r>
              <a:rPr lang="en-US" dirty="0" smtClean="0"/>
              <a:t>.</a:t>
            </a:r>
          </a:p>
          <a:p>
            <a:pPr lvl="1"/>
            <a:r>
              <a:rPr lang="en-US" dirty="0" smtClean="0">
                <a:cs typeface="Arial" pitchFamily="34" charset="0"/>
              </a:rPr>
              <a:t>General health, </a:t>
            </a:r>
            <a:r>
              <a:rPr lang="en-US" dirty="0"/>
              <a:t>intelligence, or reproductive status</a:t>
            </a:r>
            <a:r>
              <a:rPr lang="en-US" dirty="0" smtClean="0">
                <a:cs typeface="Arial" pitchFamily="34" charset="0"/>
              </a:rPr>
              <a:t> are not affected, and life expectancy is normal</a:t>
            </a:r>
          </a:p>
        </p:txBody>
      </p:sp>
      <p:pic>
        <p:nvPicPr>
          <p:cNvPr id="1026" name="Picture 2" descr="http://biologypop.com/wp-content/uploads/2013/07/pate-withrow-978.jpg"/>
          <p:cNvPicPr>
            <a:picLocks noChangeAspect="1" noChangeArrowheads="1"/>
          </p:cNvPicPr>
          <p:nvPr/>
        </p:nvPicPr>
        <p:blipFill rotWithShape="1">
          <a:blip r:embed="rId3">
            <a:extLst>
              <a:ext uri="{28A0092B-C50C-407E-A947-70E740481C1C}">
                <a14:useLocalDpi xmlns:a14="http://schemas.microsoft.com/office/drawing/2010/main" val="0"/>
              </a:ext>
            </a:extLst>
          </a:blip>
          <a:srcRect l="20630" r="9978"/>
          <a:stretch/>
        </p:blipFill>
        <p:spPr bwMode="auto">
          <a:xfrm>
            <a:off x="5940152" y="2551166"/>
            <a:ext cx="3024335" cy="36397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C:\Documents and Settings\Dr.Lubna\My Documents\My Pictures\fig2p15.jpg"/>
          <p:cNvPicPr>
            <a:picLocks noChangeAspect="1" noChangeArrowheads="1"/>
          </p:cNvPicPr>
          <p:nvPr/>
        </p:nvPicPr>
        <p:blipFill>
          <a:blip r:embed="rId2" cstate="print">
            <a:lum bright="-20000" contrast="9000"/>
          </a:blip>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929058" y="5572140"/>
            <a:ext cx="2326278" cy="646331"/>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l" fontAlgn="auto">
              <a:spcBef>
                <a:spcPts val="0"/>
              </a:spcBef>
              <a:spcAft>
                <a:spcPts val="0"/>
              </a:spcAft>
              <a:defRPr/>
            </a:pPr>
            <a:r>
              <a:rPr lang="en-US" dirty="0" err="1"/>
              <a:t>Achondroplasia</a:t>
            </a:r>
            <a:endParaRPr lang="en-US" dirty="0"/>
          </a:p>
          <a:p>
            <a:pPr algn="l" fontAlgn="auto">
              <a:spcBef>
                <a:spcPts val="0"/>
              </a:spcBef>
              <a:spcAft>
                <a:spcPts val="0"/>
              </a:spcAft>
              <a:defRPr/>
            </a:pPr>
            <a:r>
              <a:rPr lang="en-US" dirty="0" err="1"/>
              <a:t>Autosomal</a:t>
            </a:r>
            <a:r>
              <a:rPr lang="en-US" dirty="0"/>
              <a:t> Dominant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775" y="228600"/>
            <a:ext cx="8153400" cy="990600"/>
          </a:xfrm>
        </p:spPr>
        <p:txBody>
          <a:bodyPr/>
          <a:lstStyle/>
          <a:p>
            <a:r>
              <a:rPr lang="en-US" smtClean="0">
                <a:cs typeface="Arial" pitchFamily="34" charset="0"/>
              </a:rPr>
              <a:t>Achondroplasia</a:t>
            </a:r>
          </a:p>
        </p:txBody>
      </p:sp>
      <p:sp>
        <p:nvSpPr>
          <p:cNvPr id="22531" name="Content Placeholder 2"/>
          <p:cNvSpPr>
            <a:spLocks noGrp="1"/>
          </p:cNvSpPr>
          <p:nvPr>
            <p:ph sz="quarter" idx="1"/>
          </p:nvPr>
        </p:nvSpPr>
        <p:spPr>
          <a:xfrm>
            <a:off x="612775" y="1600200"/>
            <a:ext cx="8153400" cy="4495800"/>
          </a:xfrm>
        </p:spPr>
        <p:txBody>
          <a:bodyPr/>
          <a:lstStyle/>
          <a:p>
            <a:r>
              <a:rPr lang="en-US" dirty="0" smtClean="0"/>
              <a:t>Approximately </a:t>
            </a:r>
            <a:r>
              <a:rPr lang="en-US" dirty="0"/>
              <a:t>90% of cases stem from new </a:t>
            </a:r>
            <a:r>
              <a:rPr lang="en-US" dirty="0" smtClean="0"/>
              <a:t>mutations (</a:t>
            </a:r>
            <a:r>
              <a:rPr lang="en-US" dirty="0">
                <a:cs typeface="Arial" pitchFamily="34" charset="0"/>
              </a:rPr>
              <a:t>sporadic </a:t>
            </a:r>
            <a:r>
              <a:rPr lang="en-US" dirty="0" smtClean="0">
                <a:cs typeface="Arial" pitchFamily="34" charset="0"/>
              </a:rPr>
              <a:t>mutation)</a:t>
            </a:r>
            <a:r>
              <a:rPr lang="en-US" dirty="0" smtClean="0"/>
              <a:t>, </a:t>
            </a:r>
            <a:r>
              <a:rPr lang="en-US" dirty="0"/>
              <a:t>almost all of which occur in the paternal </a:t>
            </a:r>
            <a:r>
              <a:rPr lang="en-US" dirty="0" smtClean="0"/>
              <a:t>allele </a:t>
            </a:r>
            <a:r>
              <a:rPr lang="en-US" dirty="0">
                <a:cs typeface="Arial" pitchFamily="34" charset="0"/>
              </a:rPr>
              <a:t>(associated with advanced paternal age)</a:t>
            </a:r>
            <a:r>
              <a:rPr lang="en-US" dirty="0" smtClean="0"/>
              <a:t>.</a:t>
            </a:r>
            <a:endParaRPr lang="en-US" dirty="0" smtClean="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4"/>
          <p:cNvSpPr>
            <a:spLocks noGrp="1"/>
          </p:cNvSpPr>
          <p:nvPr>
            <p:ph type="body" idx="1"/>
          </p:nvPr>
        </p:nvSpPr>
        <p:spPr/>
        <p:txBody>
          <a:bodyPr/>
          <a:lstStyle/>
          <a:p>
            <a:pPr algn="l"/>
            <a:r>
              <a:rPr lang="en-US" dirty="0" smtClean="0">
                <a:cs typeface="Arial" pitchFamily="34" charset="0"/>
              </a:rPr>
              <a:t>Marble </a:t>
            </a:r>
            <a:r>
              <a:rPr lang="en-US" dirty="0">
                <a:cs typeface="Arial" pitchFamily="34" charset="0"/>
              </a:rPr>
              <a:t>bone disease</a:t>
            </a:r>
            <a:endParaRPr lang="en-US" dirty="0" smtClean="0">
              <a:cs typeface="Arial" pitchFamily="34" charset="0"/>
            </a:endParaRPr>
          </a:p>
        </p:txBody>
      </p:sp>
      <p:sp>
        <p:nvSpPr>
          <p:cNvPr id="23555" name="Title 3"/>
          <p:cNvSpPr>
            <a:spLocks noGrp="1"/>
          </p:cNvSpPr>
          <p:nvPr>
            <p:ph type="title"/>
          </p:nvPr>
        </p:nvSpPr>
        <p:spPr/>
        <p:txBody>
          <a:bodyPr/>
          <a:lstStyle/>
          <a:p>
            <a:r>
              <a:rPr lang="en-US" b="1" smtClean="0">
                <a:solidFill>
                  <a:srgbClr val="002060"/>
                </a:solidFill>
                <a:cs typeface="Arial" pitchFamily="34" charset="0"/>
              </a:rPr>
              <a:t>Osteopetrosis</a:t>
            </a:r>
            <a:endParaRPr lang="en-US" smtClean="0">
              <a:cs typeface="Arial" pitchFamily="34" charset="0"/>
            </a:endParaRPr>
          </a:p>
        </p:txBody>
      </p:sp>
      <p:pic>
        <p:nvPicPr>
          <p:cNvPr id="2" name="Picture 1"/>
          <p:cNvPicPr>
            <a:picLocks noChangeAspect="1"/>
          </p:cNvPicPr>
          <p:nvPr/>
        </p:nvPicPr>
        <p:blipFill>
          <a:blip r:embed="rId2"/>
          <a:stretch>
            <a:fillRect/>
          </a:stretch>
        </p:blipFill>
        <p:spPr>
          <a:xfrm>
            <a:off x="5703993" y="1052736"/>
            <a:ext cx="3440007" cy="595630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lgn="ctr" fontAlgn="auto">
              <a:spcAft>
                <a:spcPts val="0"/>
              </a:spcAft>
              <a:defRPr/>
            </a:pPr>
            <a:r>
              <a:rPr lang="en-US" dirty="0" smtClean="0"/>
              <a:t>Congenital Diseases of Bones </a:t>
            </a:r>
            <a:r>
              <a:rPr lang="en-US" b="1" dirty="0" err="1" smtClean="0">
                <a:solidFill>
                  <a:srgbClr val="002060"/>
                </a:solidFill>
              </a:rPr>
              <a:t>Osteopetrosis</a:t>
            </a:r>
            <a:r>
              <a:rPr lang="en-US" b="1" dirty="0" smtClean="0">
                <a:solidFill>
                  <a:srgbClr val="002060"/>
                </a:solidFill>
              </a:rPr>
              <a:t> </a:t>
            </a:r>
            <a:endParaRPr lang="en-US" b="1" dirty="0">
              <a:solidFill>
                <a:srgbClr val="002060"/>
              </a:solidFill>
            </a:endParaRPr>
          </a:p>
        </p:txBody>
      </p:sp>
      <p:sp>
        <p:nvSpPr>
          <p:cNvPr id="3" name="Content Placeholder 2"/>
          <p:cNvSpPr>
            <a:spLocks noGrp="1"/>
          </p:cNvSpPr>
          <p:nvPr>
            <p:ph sz="quarter" idx="1"/>
          </p:nvPr>
        </p:nvSpPr>
        <p:spPr>
          <a:xfrm>
            <a:off x="107950" y="1455738"/>
            <a:ext cx="3384550" cy="5357812"/>
          </a:xfrm>
        </p:spPr>
        <p:txBody>
          <a:bodyPr>
            <a:normAutofit lnSpcReduction="10000"/>
          </a:bodyPr>
          <a:lstStyle/>
          <a:p>
            <a:pPr marL="320040" indent="-320040" fontAlgn="auto">
              <a:spcAft>
                <a:spcPts val="0"/>
              </a:spcAft>
              <a:buFont typeface="Wingdings"/>
              <a:buChar char=""/>
              <a:defRPr/>
            </a:pPr>
            <a:r>
              <a:rPr lang="en-US" sz="2400" dirty="0" smtClean="0"/>
              <a:t>Rare diseases </a:t>
            </a:r>
          </a:p>
          <a:p>
            <a:pPr marL="320040" indent="-320040" fontAlgn="auto">
              <a:spcAft>
                <a:spcPts val="0"/>
              </a:spcAft>
              <a:buFont typeface="Wingdings"/>
              <a:buChar char=""/>
              <a:defRPr/>
            </a:pPr>
            <a:r>
              <a:rPr lang="en-US" sz="2400" dirty="0" smtClean="0"/>
              <a:t>failure of normal bone </a:t>
            </a:r>
            <a:r>
              <a:rPr lang="en-US" sz="2400" dirty="0" err="1" smtClean="0"/>
              <a:t>resorption</a:t>
            </a:r>
            <a:r>
              <a:rPr lang="en-US" sz="2400" dirty="0" smtClean="0"/>
              <a:t> by </a:t>
            </a:r>
            <a:r>
              <a:rPr lang="en-US" sz="2400" dirty="0" err="1" smtClean="0"/>
              <a:t>osteoclasts</a:t>
            </a:r>
            <a:r>
              <a:rPr lang="en-US" sz="2400" dirty="0" smtClean="0"/>
              <a:t> results in uniformly thickened, dense bones</a:t>
            </a:r>
          </a:p>
          <a:p>
            <a:pPr marL="320040" indent="-320040" fontAlgn="auto">
              <a:spcAft>
                <a:spcPts val="0"/>
              </a:spcAft>
              <a:buFont typeface="Wingdings"/>
              <a:buChar char=""/>
              <a:defRPr/>
            </a:pPr>
            <a:r>
              <a:rPr lang="en-US" sz="2400" dirty="0" smtClean="0"/>
              <a:t>due to abnormal function of </a:t>
            </a:r>
            <a:r>
              <a:rPr lang="en-US" sz="2400" dirty="0" err="1" smtClean="0"/>
              <a:t>osteoclasts</a:t>
            </a:r>
            <a:r>
              <a:rPr lang="en-US" sz="2400" dirty="0" smtClean="0"/>
              <a:t> (deficiency of carbonic </a:t>
            </a:r>
            <a:r>
              <a:rPr lang="en-US" sz="2400" dirty="0" err="1" smtClean="0"/>
              <a:t>anhydrase</a:t>
            </a:r>
            <a:r>
              <a:rPr lang="en-US" sz="2400" dirty="0" smtClean="0"/>
              <a:t> leads to an abnormal environment around the </a:t>
            </a:r>
            <a:r>
              <a:rPr lang="en-US" sz="2400" dirty="0" err="1" smtClean="0"/>
              <a:t>osteoclast</a:t>
            </a:r>
            <a:r>
              <a:rPr lang="en-US" sz="2400" dirty="0" smtClean="0"/>
              <a:t>, resulting in defective bone </a:t>
            </a:r>
            <a:r>
              <a:rPr lang="en-US" sz="2400" dirty="0" err="1" smtClean="0"/>
              <a:t>resorption</a:t>
            </a:r>
            <a:r>
              <a:rPr lang="en-US" sz="2400" dirty="0" smtClean="0"/>
              <a:t>)</a:t>
            </a:r>
          </a:p>
        </p:txBody>
      </p:sp>
      <p:sp>
        <p:nvSpPr>
          <p:cNvPr id="5" name="TextBox 4"/>
          <p:cNvSpPr txBox="1"/>
          <p:nvPr/>
        </p:nvSpPr>
        <p:spPr>
          <a:xfrm>
            <a:off x="2700338" y="6021388"/>
            <a:ext cx="6443662" cy="769937"/>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l" rtl="0" fontAlgn="auto">
              <a:spcBef>
                <a:spcPts val="0"/>
              </a:spcBef>
              <a:spcAft>
                <a:spcPts val="0"/>
              </a:spcAft>
              <a:buFont typeface="Arial" pitchFamily="34" charset="0"/>
              <a:buChar char="•"/>
              <a:defRPr/>
            </a:pPr>
            <a:r>
              <a:rPr lang="en-US" sz="2200" dirty="0"/>
              <a:t>increased tendency to fractures and </a:t>
            </a:r>
            <a:r>
              <a:rPr lang="en-US" sz="2200" dirty="0" err="1"/>
              <a:t>osteomyelitis</a:t>
            </a:r>
            <a:endParaRPr lang="en-US" sz="2200" dirty="0"/>
          </a:p>
          <a:p>
            <a:pPr algn="l" rtl="0" fontAlgn="auto">
              <a:spcBef>
                <a:spcPts val="0"/>
              </a:spcBef>
              <a:spcAft>
                <a:spcPts val="0"/>
              </a:spcAft>
              <a:buFont typeface="Arial" pitchFamily="34" charset="0"/>
              <a:buChar char="•"/>
              <a:defRPr/>
            </a:pPr>
            <a:r>
              <a:rPr lang="en-US" sz="2200" dirty="0"/>
              <a:t>anemia and </a:t>
            </a:r>
            <a:r>
              <a:rPr lang="en-US" sz="2200" dirty="0" err="1"/>
              <a:t>extramedullary</a:t>
            </a:r>
            <a:r>
              <a:rPr lang="en-US" sz="2200" dirty="0"/>
              <a:t> </a:t>
            </a:r>
            <a:r>
              <a:rPr lang="en-US" sz="2200" dirty="0" err="1"/>
              <a:t>hematopoiesis</a:t>
            </a:r>
          </a:p>
        </p:txBody>
      </p:sp>
      <p:pic>
        <p:nvPicPr>
          <p:cNvPr id="24581" name="Picture 4" descr="http://www.findrxonline.com/diseases/images/disease-of-bone-osteopetrosis.jpg"/>
          <p:cNvPicPr>
            <a:picLocks noChangeAspect="1" noChangeArrowheads="1"/>
          </p:cNvPicPr>
          <p:nvPr/>
        </p:nvPicPr>
        <p:blipFill>
          <a:blip r:embed="rId2" cstate="print"/>
          <a:srcRect/>
          <a:stretch>
            <a:fillRect/>
          </a:stretch>
        </p:blipFill>
        <p:spPr bwMode="auto">
          <a:xfrm>
            <a:off x="6286500" y="642938"/>
            <a:ext cx="1785938" cy="1785937"/>
          </a:xfrm>
          <a:prstGeom prst="rect">
            <a:avLst/>
          </a:prstGeom>
          <a:noFill/>
          <a:ln w="9525">
            <a:noFill/>
            <a:miter lim="800000"/>
            <a:headEnd/>
            <a:tailEnd/>
          </a:ln>
        </p:spPr>
      </p:pic>
      <p:pic>
        <p:nvPicPr>
          <p:cNvPr id="24582" name="Picture 6" descr="http://otic.hawkelibrary.com/albums/Osteopetrosis/4_95.sized.jpg"/>
          <p:cNvPicPr>
            <a:picLocks noChangeAspect="1" noChangeArrowheads="1"/>
          </p:cNvPicPr>
          <p:nvPr/>
        </p:nvPicPr>
        <p:blipFill>
          <a:blip r:embed="rId3" cstate="print"/>
          <a:srcRect/>
          <a:stretch>
            <a:fillRect/>
          </a:stretch>
        </p:blipFill>
        <p:spPr bwMode="auto">
          <a:xfrm>
            <a:off x="3571875" y="2357438"/>
            <a:ext cx="5143500" cy="3697287"/>
          </a:xfrm>
          <a:prstGeom prst="rect">
            <a:avLst/>
          </a:prstGeom>
          <a:noFill/>
          <a:ln w="9525">
            <a:noFill/>
            <a:miter lim="800000"/>
            <a:headEnd/>
            <a:tailEnd/>
          </a:ln>
        </p:spPr>
      </p:pic>
      <p:sp>
        <p:nvSpPr>
          <p:cNvPr id="8" name="TextBox 7"/>
          <p:cNvSpPr txBox="1"/>
          <p:nvPr/>
        </p:nvSpPr>
        <p:spPr>
          <a:xfrm>
            <a:off x="6659563" y="5500688"/>
            <a:ext cx="2011362" cy="3698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dirty="0"/>
              <a:t>Sclerotic Bone</a:t>
            </a:r>
          </a:p>
        </p:txBody>
      </p:sp>
      <p:sp>
        <p:nvSpPr>
          <p:cNvPr id="9" name="TextBox 8"/>
          <p:cNvSpPr txBox="1"/>
          <p:nvPr/>
        </p:nvSpPr>
        <p:spPr>
          <a:xfrm>
            <a:off x="4211638" y="1557338"/>
            <a:ext cx="2011362" cy="3683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n-US" dirty="0"/>
              <a:t>Sclerotic Bone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sz="quarter" idx="1"/>
          </p:nvPr>
        </p:nvSpPr>
        <p:spPr>
          <a:xfrm>
            <a:off x="612775" y="1600200"/>
            <a:ext cx="8153400" cy="4495800"/>
          </a:xfrm>
        </p:spPr>
        <p:txBody>
          <a:bodyPr/>
          <a:lstStyle/>
          <a:p>
            <a:pPr>
              <a:buFont typeface="Wingdings" pitchFamily="2" charset="2"/>
              <a:buNone/>
            </a:pPr>
            <a:r>
              <a:rPr lang="en-US" smtClean="0">
                <a:cs typeface="Arial" pitchFamily="34" charset="0"/>
              </a:rPr>
              <a:t>      </a:t>
            </a:r>
          </a:p>
        </p:txBody>
      </p:sp>
      <p:sp>
        <p:nvSpPr>
          <p:cNvPr id="25603" name="Rectangle 3"/>
          <p:cNvSpPr>
            <a:spLocks noChangeArrowheads="1"/>
          </p:cNvSpPr>
          <p:nvPr/>
        </p:nvSpPr>
        <p:spPr bwMode="auto">
          <a:xfrm>
            <a:off x="1295400" y="3149600"/>
            <a:ext cx="7613650" cy="646113"/>
          </a:xfrm>
          <a:prstGeom prst="rect">
            <a:avLst/>
          </a:prstGeom>
          <a:noFill/>
          <a:ln w="9525">
            <a:noFill/>
            <a:miter lim="800000"/>
            <a:headEnd/>
            <a:tailEnd/>
          </a:ln>
        </p:spPr>
        <p:txBody>
          <a:bodyPr>
            <a:spAutoFit/>
          </a:bodyPr>
          <a:lstStyle/>
          <a:p>
            <a:pPr>
              <a:spcBef>
                <a:spcPct val="20000"/>
              </a:spcBef>
            </a:pPr>
            <a:r>
              <a:rPr lang="en-US" sz="3600" b="1">
                <a:latin typeface="Arial" pitchFamily="34" charset="0"/>
              </a:rPr>
              <a:t>METABOLIC BONE DISESES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12775" y="228600"/>
            <a:ext cx="8153400" cy="990600"/>
          </a:xfrm>
        </p:spPr>
        <p:txBody>
          <a:bodyPr/>
          <a:lstStyle/>
          <a:p>
            <a:r>
              <a:rPr lang="en-US" smtClean="0">
                <a:cs typeface="Arial" pitchFamily="34" charset="0"/>
              </a:rPr>
              <a:t>Metabolic bone disease</a:t>
            </a:r>
            <a:endParaRPr lang="ar-SA" smtClean="0"/>
          </a:p>
        </p:txBody>
      </p:sp>
      <p:sp>
        <p:nvSpPr>
          <p:cNvPr id="3" name="Content Placeholder 2"/>
          <p:cNvSpPr>
            <a:spLocks noGrp="1"/>
          </p:cNvSpPr>
          <p:nvPr>
            <p:ph sz="quarter" idx="1"/>
          </p:nvPr>
        </p:nvSpPr>
        <p:spPr>
          <a:xfrm>
            <a:off x="612775" y="1600200"/>
            <a:ext cx="8153400" cy="4495800"/>
          </a:xfrm>
        </p:spPr>
        <p:txBody>
          <a:bodyPr/>
          <a:lstStyle/>
          <a:p>
            <a:pPr>
              <a:buFont typeface="Wingdings" pitchFamily="2" charset="2"/>
              <a:buNone/>
            </a:pPr>
            <a:r>
              <a:rPr lang="en-US" smtClean="0">
                <a:cs typeface="Arial" pitchFamily="34" charset="0"/>
              </a:rPr>
              <a:t>comprises four fairly common conditions in which there is an imbalance between osteoblastic (bone forming) and osteoclastic (bone destroying) activity:</a:t>
            </a:r>
          </a:p>
          <a:p>
            <a:r>
              <a:rPr lang="en-US" b="1" smtClean="0">
                <a:cs typeface="Arial" pitchFamily="34" charset="0"/>
              </a:rPr>
              <a:t>Osteoporosis</a:t>
            </a:r>
            <a:endParaRPr lang="en-US" smtClean="0">
              <a:cs typeface="Arial" pitchFamily="34" charset="0"/>
            </a:endParaRPr>
          </a:p>
          <a:p>
            <a:r>
              <a:rPr lang="en-US" b="1" smtClean="0">
                <a:cs typeface="Arial" pitchFamily="34" charset="0"/>
              </a:rPr>
              <a:t>Osteomalacia</a:t>
            </a:r>
            <a:endParaRPr lang="en-US" smtClean="0">
              <a:cs typeface="Arial" pitchFamily="34" charset="0"/>
            </a:endParaRPr>
          </a:p>
          <a:p>
            <a:r>
              <a:rPr lang="en-US" b="1" smtClean="0">
                <a:cs typeface="Arial" pitchFamily="34" charset="0"/>
              </a:rPr>
              <a:t>Paget's disease of bone</a:t>
            </a:r>
            <a:endParaRPr lang="en-US" smtClean="0">
              <a:cs typeface="Arial" pitchFamily="34" charset="0"/>
            </a:endParaRPr>
          </a:p>
          <a:p>
            <a:r>
              <a:rPr lang="en-US" b="1" smtClean="0">
                <a:cs typeface="Arial" pitchFamily="34" charset="0"/>
              </a:rPr>
              <a:t>Hyperparathyroidism</a:t>
            </a:r>
            <a:endParaRPr lang="ar-SA"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2775" y="228600"/>
            <a:ext cx="8153400" cy="990600"/>
          </a:xfrm>
        </p:spPr>
        <p:txBody>
          <a:bodyPr/>
          <a:lstStyle/>
          <a:p>
            <a:r>
              <a:rPr lang="en-US" smtClean="0">
                <a:cs typeface="Arial" pitchFamily="34" charset="0"/>
              </a:rPr>
              <a:t>Diseases of Bones</a:t>
            </a:r>
          </a:p>
        </p:txBody>
      </p:sp>
      <p:sp>
        <p:nvSpPr>
          <p:cNvPr id="10243" name="Content Placeholder 2"/>
          <p:cNvSpPr>
            <a:spLocks noGrp="1"/>
          </p:cNvSpPr>
          <p:nvPr>
            <p:ph sz="quarter" idx="1"/>
          </p:nvPr>
        </p:nvSpPr>
        <p:spPr>
          <a:xfrm>
            <a:off x="612775" y="1600200"/>
            <a:ext cx="8153400" cy="4495800"/>
          </a:xfrm>
        </p:spPr>
        <p:txBody>
          <a:bodyPr/>
          <a:lstStyle/>
          <a:p>
            <a:r>
              <a:rPr lang="en-US" smtClean="0">
                <a:cs typeface="Arial" pitchFamily="34" charset="0"/>
              </a:rPr>
              <a:t>Objectives </a:t>
            </a:r>
          </a:p>
          <a:p>
            <a:pPr lvl="1"/>
            <a:r>
              <a:rPr lang="en-US" smtClean="0">
                <a:cs typeface="Arial" pitchFamily="34" charset="0"/>
              </a:rPr>
              <a:t>Be aware of some important congenital and developmental  bone diseases and their principal pathological features</a:t>
            </a:r>
          </a:p>
          <a:p>
            <a:pPr lvl="1"/>
            <a:r>
              <a:rPr lang="en-US" smtClean="0">
                <a:cs typeface="Arial" pitchFamily="34" charset="0"/>
              </a:rPr>
              <a:t>Be familiar with the terminology used in some important developmental and congenital disorders.</a:t>
            </a:r>
          </a:p>
          <a:p>
            <a:pPr lvl="1"/>
            <a:r>
              <a:rPr lang="en-US" smtClean="0">
                <a:cs typeface="Arial" pitchFamily="34" charset="0"/>
              </a:rPr>
              <a:t>Understand  the etiology, pathogenesis and clinical features of osteoporosis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Placeholder 4"/>
          <p:cNvSpPr>
            <a:spLocks noGrp="1"/>
          </p:cNvSpPr>
          <p:nvPr>
            <p:ph type="body" idx="1"/>
          </p:nvPr>
        </p:nvSpPr>
        <p:spPr/>
        <p:txBody>
          <a:bodyPr/>
          <a:lstStyle/>
          <a:p>
            <a:endParaRPr lang="en-US" smtClean="0">
              <a:cs typeface="Arial" pitchFamily="34" charset="0"/>
            </a:endParaRPr>
          </a:p>
        </p:txBody>
      </p:sp>
      <p:sp>
        <p:nvSpPr>
          <p:cNvPr id="27651" name="Title 3"/>
          <p:cNvSpPr>
            <a:spLocks noGrp="1"/>
          </p:cNvSpPr>
          <p:nvPr>
            <p:ph type="title"/>
          </p:nvPr>
        </p:nvSpPr>
        <p:spPr/>
        <p:txBody>
          <a:bodyPr/>
          <a:lstStyle/>
          <a:p>
            <a:r>
              <a:rPr lang="en-US" b="1" smtClean="0">
                <a:solidFill>
                  <a:srgbClr val="002060"/>
                </a:solidFill>
                <a:cs typeface="Arial" pitchFamily="34" charset="0"/>
              </a:rPr>
              <a:t>OSTEOPOROSIS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395288" y="228600"/>
            <a:ext cx="8153400" cy="990600"/>
          </a:xfrm>
        </p:spPr>
        <p:txBody>
          <a:bodyPr/>
          <a:lstStyle/>
          <a:p>
            <a:r>
              <a:rPr lang="en-US" sz="4000" dirty="0" smtClean="0">
                <a:cs typeface="Arial" pitchFamily="34" charset="0"/>
              </a:rPr>
              <a:t>OSTEOPOROSIS</a:t>
            </a:r>
          </a:p>
        </p:txBody>
      </p:sp>
      <p:sp>
        <p:nvSpPr>
          <p:cNvPr id="334851" name="Rectangle 3"/>
          <p:cNvSpPr>
            <a:spLocks noGrp="1" noChangeArrowheads="1"/>
          </p:cNvSpPr>
          <p:nvPr>
            <p:ph sz="quarter" idx="1"/>
          </p:nvPr>
        </p:nvSpPr>
        <p:spPr>
          <a:xfrm>
            <a:off x="612775" y="1600200"/>
            <a:ext cx="8153400" cy="4495800"/>
          </a:xfrm>
        </p:spPr>
        <p:txBody>
          <a:bodyPr>
            <a:normAutofit fontScale="92500" lnSpcReduction="10000"/>
          </a:bodyPr>
          <a:lstStyle/>
          <a:p>
            <a:pPr marL="320040" indent="-320040" fontAlgn="auto">
              <a:spcAft>
                <a:spcPts val="0"/>
              </a:spcAft>
              <a:buFont typeface="Wingdings" pitchFamily="2" charset="2"/>
              <a:buChar char="Ø"/>
              <a:defRPr/>
            </a:pPr>
            <a:r>
              <a:rPr lang="en-US" dirty="0" smtClean="0"/>
              <a:t>There is a slowly progressive increase in bone erosion</a:t>
            </a:r>
          </a:p>
          <a:p>
            <a:pPr marL="320040" indent="-320040" fontAlgn="auto">
              <a:spcAft>
                <a:spcPts val="0"/>
              </a:spcAft>
              <a:buFont typeface="Wingdings" pitchFamily="2" charset="2"/>
              <a:buChar char="Ø"/>
              <a:defRPr/>
            </a:pPr>
            <a:r>
              <a:rPr lang="en-US" dirty="0" smtClean="0"/>
              <a:t>The cortical bone is thinned, and the bone </a:t>
            </a:r>
            <a:r>
              <a:rPr lang="en-US" dirty="0" err="1" smtClean="0"/>
              <a:t>trabeculae</a:t>
            </a:r>
            <a:r>
              <a:rPr lang="en-US" dirty="0" smtClean="0"/>
              <a:t> are thinned and reduced in number</a:t>
            </a:r>
          </a:p>
          <a:p>
            <a:pPr marL="320040" indent="-320040" fontAlgn="auto">
              <a:spcAft>
                <a:spcPts val="0"/>
              </a:spcAft>
              <a:buFont typeface="Wingdings"/>
              <a:buNone/>
              <a:defRPr/>
            </a:pPr>
            <a:r>
              <a:rPr lang="en-US" dirty="0" smtClean="0"/>
              <a:t> → increased porosity of the skeleton leading to reduction in the bone mass but without distortion of architecture.</a:t>
            </a:r>
          </a:p>
          <a:p>
            <a:pPr marL="320040" indent="-320040" fontAlgn="auto">
              <a:spcAft>
                <a:spcPts val="0"/>
              </a:spcAft>
              <a:buFont typeface="Wingdings" pitchFamily="2" charset="2"/>
              <a:buNone/>
              <a:defRPr/>
            </a:pPr>
            <a:r>
              <a:rPr lang="en-US" dirty="0" smtClean="0"/>
              <a:t>  </a:t>
            </a:r>
          </a:p>
          <a:p>
            <a:pPr marL="320040" indent="-320040" fontAlgn="auto">
              <a:spcAft>
                <a:spcPts val="0"/>
              </a:spcAft>
              <a:buFont typeface="Wingdings"/>
              <a:buChar char=""/>
              <a:defRPr/>
            </a:pPr>
            <a:r>
              <a:rPr lang="en-US" dirty="0" smtClean="0"/>
              <a:t>It may be localized  → disuse osteoporosis of a limb. </a:t>
            </a:r>
          </a:p>
          <a:p>
            <a:pPr marL="320040" indent="-320040" fontAlgn="auto">
              <a:spcAft>
                <a:spcPts val="0"/>
              </a:spcAft>
              <a:buFont typeface="Wingdings" pitchFamily="2" charset="2"/>
              <a:buNone/>
              <a:defRPr/>
            </a:pPr>
            <a:r>
              <a:rPr lang="en-US" dirty="0" smtClean="0"/>
              <a:t>              or </a:t>
            </a:r>
          </a:p>
          <a:p>
            <a:pPr marL="320040" indent="-320040" fontAlgn="auto">
              <a:spcAft>
                <a:spcPts val="0"/>
              </a:spcAft>
              <a:buFont typeface="Wingdings"/>
              <a:buNone/>
              <a:defRPr/>
            </a:pPr>
            <a:r>
              <a:rPr lang="en-US" dirty="0" smtClean="0"/>
              <a:t>    may involve the entire skeleton, as a metabolic bone disease.</a:t>
            </a:r>
          </a:p>
        </p:txBody>
      </p:sp>
      <p:sp>
        <p:nvSpPr>
          <p:cNvPr id="4" name="Rectangle 3"/>
          <p:cNvSpPr/>
          <p:nvPr/>
        </p:nvSpPr>
        <p:spPr>
          <a:xfrm>
            <a:off x="4536950" y="131763"/>
            <a:ext cx="4427538" cy="12001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l" fontAlgn="auto">
              <a:spcBef>
                <a:spcPts val="0"/>
              </a:spcBef>
              <a:spcAft>
                <a:spcPts val="0"/>
              </a:spcAft>
              <a:defRPr/>
            </a:pPr>
            <a:r>
              <a:rPr lang="en-US" dirty="0"/>
              <a:t>Osteoporosis is an acquired condition characterized by reduced bone mass</a:t>
            </a:r>
            <a:r>
              <a:rPr lang="en-US" i="1" dirty="0"/>
              <a:t>,</a:t>
            </a:r>
            <a:r>
              <a:rPr lang="en-US" dirty="0"/>
              <a:t> leading to bone fragility and susceptibility to fractures.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bg/>
                                          </p:spTgt>
                                        </p:tgtEl>
                                        <p:attrNameLst>
                                          <p:attrName>style.visibility</p:attrName>
                                        </p:attrNameLst>
                                      </p:cBhvr>
                                      <p:to>
                                        <p:strVal val="visible"/>
                                      </p:to>
                                    </p:set>
                                    <p:animEffect transition="in" filter="blinds(horizontal)">
                                      <p:cBhvr>
                                        <p:cTn id="10" dur="500"/>
                                        <p:tgtEl>
                                          <p:spTgt spid="4">
                                            <p:bg/>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linds(horizont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34851">
                                            <p:txEl>
                                              <p:pRg st="4" end="4"/>
                                            </p:txEl>
                                          </p:spTgt>
                                        </p:tgtEl>
                                        <p:attrNameLst>
                                          <p:attrName>style.visibility</p:attrName>
                                        </p:attrNameLst>
                                      </p:cBhvr>
                                      <p:to>
                                        <p:strVal val="visible"/>
                                      </p:to>
                                    </p:set>
                                    <p:animEffect transition="in" filter="blinds(horizontal)">
                                      <p:cBhvr>
                                        <p:cTn id="18" dur="500"/>
                                        <p:tgtEl>
                                          <p:spTgt spid="334851">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34851">
                                            <p:txEl>
                                              <p:pRg st="5" end="5"/>
                                            </p:txEl>
                                          </p:spTgt>
                                        </p:tgtEl>
                                        <p:attrNameLst>
                                          <p:attrName>style.visibility</p:attrName>
                                        </p:attrNameLst>
                                      </p:cBhvr>
                                      <p:to>
                                        <p:strVal val="visible"/>
                                      </p:to>
                                    </p:set>
                                    <p:animEffect transition="in" filter="blinds(horizontal)">
                                      <p:cBhvr>
                                        <p:cTn id="21" dur="500"/>
                                        <p:tgtEl>
                                          <p:spTgt spid="334851">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34851">
                                            <p:txEl>
                                              <p:pRg st="6" end="6"/>
                                            </p:txEl>
                                          </p:spTgt>
                                        </p:tgtEl>
                                        <p:attrNameLst>
                                          <p:attrName>style.visibility</p:attrName>
                                        </p:attrNameLst>
                                      </p:cBhvr>
                                      <p:to>
                                        <p:strVal val="visible"/>
                                      </p:to>
                                    </p:set>
                                    <p:animEffect transition="in" filter="blinds(horizontal)">
                                      <p:cBhvr>
                                        <p:cTn id="24" dur="500"/>
                                        <p:tgtEl>
                                          <p:spTgt spid="3348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sz="quarter" idx="1"/>
          </p:nvPr>
        </p:nvSpPr>
        <p:spPr>
          <a:xfrm>
            <a:off x="612775" y="1600200"/>
            <a:ext cx="8153400" cy="4495800"/>
          </a:xfrm>
        </p:spPr>
        <p:txBody>
          <a:bodyPr/>
          <a:lstStyle/>
          <a:p>
            <a:endParaRPr lang="en-US" smtClean="0">
              <a:cs typeface="Arial" pitchFamily="34" charset="0"/>
            </a:endParaRPr>
          </a:p>
        </p:txBody>
      </p:sp>
      <p:pic>
        <p:nvPicPr>
          <p:cNvPr id="29699" name="Picture 3" descr="osteoporosis_symptom"/>
          <p:cNvPicPr>
            <a:picLocks noChangeAspect="1" noChangeArrowheads="1"/>
          </p:cNvPicPr>
          <p:nvPr/>
        </p:nvPicPr>
        <p:blipFill>
          <a:blip r:embed="rId3" cstate="print"/>
          <a:srcRect/>
          <a:stretch>
            <a:fillRect/>
          </a:stretch>
        </p:blipFill>
        <p:spPr bwMode="auto">
          <a:xfrm>
            <a:off x="533400" y="1676400"/>
            <a:ext cx="80010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sz="quarter" idx="1"/>
          </p:nvPr>
        </p:nvSpPr>
        <p:spPr>
          <a:xfrm>
            <a:off x="381000" y="1981200"/>
            <a:ext cx="8229600" cy="4525963"/>
          </a:xfrm>
        </p:spPr>
        <p:txBody>
          <a:bodyPr/>
          <a:lstStyle/>
          <a:p>
            <a:pPr>
              <a:buFont typeface="Wingdings" pitchFamily="2" charset="2"/>
              <a:buNone/>
            </a:pPr>
            <a:endParaRPr lang="en-US" smtClean="0">
              <a:cs typeface="Arial" pitchFamily="34" charset="0"/>
            </a:endParaRPr>
          </a:p>
        </p:txBody>
      </p:sp>
      <p:pic>
        <p:nvPicPr>
          <p:cNvPr id="30723" name="Picture 4" descr="BONE108"/>
          <p:cNvPicPr>
            <a:picLocks noChangeAspect="1" noChangeArrowheads="1"/>
          </p:cNvPicPr>
          <p:nvPr/>
        </p:nvPicPr>
        <p:blipFill>
          <a:blip r:embed="rId3" cstate="print"/>
          <a:srcRect/>
          <a:stretch>
            <a:fillRect/>
          </a:stretch>
        </p:blipFill>
        <p:spPr bwMode="auto">
          <a:xfrm>
            <a:off x="533400" y="1524000"/>
            <a:ext cx="8153400" cy="4419600"/>
          </a:xfrm>
          <a:prstGeom prst="rect">
            <a:avLst/>
          </a:prstGeom>
          <a:noFill/>
          <a:ln w="9525">
            <a:noFill/>
            <a:miter lim="800000"/>
            <a:headEnd/>
            <a:tailEnd/>
          </a:ln>
        </p:spPr>
      </p:pic>
      <p:sp>
        <p:nvSpPr>
          <p:cNvPr id="30724" name="Rectangle 5"/>
          <p:cNvSpPr>
            <a:spLocks noChangeArrowheads="1"/>
          </p:cNvSpPr>
          <p:nvPr/>
        </p:nvSpPr>
        <p:spPr bwMode="auto">
          <a:xfrm>
            <a:off x="3276600" y="685800"/>
            <a:ext cx="2636838" cy="457200"/>
          </a:xfrm>
          <a:prstGeom prst="rect">
            <a:avLst/>
          </a:prstGeom>
          <a:noFill/>
          <a:ln w="9525">
            <a:noFill/>
            <a:miter lim="800000"/>
            <a:headEnd/>
            <a:tailEnd/>
          </a:ln>
        </p:spPr>
        <p:txBody>
          <a:bodyPr wrap="none">
            <a:spAutoFit/>
          </a:bodyPr>
          <a:lstStyle/>
          <a:p>
            <a:r>
              <a:rPr lang="en-US" sz="2400">
                <a:solidFill>
                  <a:schemeClr val="tx2"/>
                </a:solidFill>
                <a:latin typeface="Arial" pitchFamily="34" charset="0"/>
              </a:rPr>
              <a:t>OSTEOPOROSIS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sz="quarter" idx="1"/>
          </p:nvPr>
        </p:nvSpPr>
        <p:spPr>
          <a:xfrm>
            <a:off x="612775" y="1600200"/>
            <a:ext cx="8153400" cy="4495800"/>
          </a:xfrm>
        </p:spPr>
        <p:txBody>
          <a:bodyPr/>
          <a:lstStyle/>
          <a:p>
            <a:pPr>
              <a:buFont typeface="Wingdings" pitchFamily="2" charset="2"/>
              <a:buNone/>
            </a:pPr>
            <a:endParaRPr lang="en-US" smtClean="0">
              <a:cs typeface="Arial" pitchFamily="34" charset="0"/>
            </a:endParaRPr>
          </a:p>
        </p:txBody>
      </p:sp>
      <p:pic>
        <p:nvPicPr>
          <p:cNvPr id="31747" name="Picture 3" descr="BONE109"/>
          <p:cNvPicPr>
            <a:picLocks noChangeAspect="1" noChangeArrowheads="1"/>
          </p:cNvPicPr>
          <p:nvPr/>
        </p:nvPicPr>
        <p:blipFill>
          <a:blip r:embed="rId3" cstate="print"/>
          <a:srcRect/>
          <a:stretch>
            <a:fillRect/>
          </a:stretch>
        </p:blipFill>
        <p:spPr bwMode="auto">
          <a:xfrm>
            <a:off x="533400" y="1600200"/>
            <a:ext cx="80772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Rot="1" noChangeArrowheads="1"/>
          </p:cNvSpPr>
          <p:nvPr>
            <p:ph type="title"/>
          </p:nvPr>
        </p:nvSpPr>
        <p:spPr>
          <a:xfrm>
            <a:off x="612775" y="228600"/>
            <a:ext cx="8153400" cy="990600"/>
          </a:xfrm>
        </p:spPr>
        <p:txBody>
          <a:bodyPr>
            <a:normAutofit fontScale="90000"/>
          </a:bodyPr>
          <a:lstStyle/>
          <a:p>
            <a:pPr fontAlgn="auto">
              <a:spcAft>
                <a:spcPts val="0"/>
              </a:spcAft>
              <a:defRPr/>
            </a:pPr>
            <a:r>
              <a:rPr lang="en-US" sz="4000" dirty="0" smtClean="0"/>
              <a:t>Vertebral bone with osteoporosis and  a compression fracture </a:t>
            </a:r>
            <a:br>
              <a:rPr lang="en-US" sz="4000" dirty="0" smtClean="0"/>
            </a:br>
            <a:endParaRPr lang="en-US" sz="4000" dirty="0" smtClean="0"/>
          </a:p>
        </p:txBody>
      </p:sp>
      <p:sp>
        <p:nvSpPr>
          <p:cNvPr id="32771" name="Rectangle 3"/>
          <p:cNvSpPr>
            <a:spLocks noGrp="1" noChangeArrowheads="1"/>
          </p:cNvSpPr>
          <p:nvPr>
            <p:ph sz="quarter" idx="1"/>
          </p:nvPr>
        </p:nvSpPr>
        <p:spPr>
          <a:xfrm>
            <a:off x="612775" y="1600200"/>
            <a:ext cx="8153400" cy="4495800"/>
          </a:xfrm>
        </p:spPr>
        <p:txBody>
          <a:bodyPr/>
          <a:lstStyle/>
          <a:p>
            <a:endParaRPr lang="en-US" smtClean="0">
              <a:cs typeface="Arial" pitchFamily="34" charset="0"/>
            </a:endParaRPr>
          </a:p>
        </p:txBody>
      </p:sp>
      <p:pic>
        <p:nvPicPr>
          <p:cNvPr id="32772" name="Picture 4" descr="BONE038"/>
          <p:cNvPicPr>
            <a:picLocks noChangeAspect="1" noChangeArrowheads="1"/>
          </p:cNvPicPr>
          <p:nvPr/>
        </p:nvPicPr>
        <p:blipFill>
          <a:blip r:embed="rId3" cstate="print"/>
          <a:srcRect/>
          <a:stretch>
            <a:fillRect/>
          </a:stretch>
        </p:blipFill>
        <p:spPr bwMode="auto">
          <a:xfrm>
            <a:off x="533400" y="1676400"/>
            <a:ext cx="80772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sz="quarter" idx="1"/>
          </p:nvPr>
        </p:nvSpPr>
        <p:spPr>
          <a:xfrm>
            <a:off x="612775" y="1600200"/>
            <a:ext cx="8153400" cy="4495800"/>
          </a:xfrm>
        </p:spPr>
        <p:txBody>
          <a:bodyPr/>
          <a:lstStyle/>
          <a:p>
            <a:pPr>
              <a:buFont typeface="Wingdings" pitchFamily="2" charset="2"/>
              <a:buNone/>
            </a:pPr>
            <a:endParaRPr lang="en-US" smtClean="0">
              <a:cs typeface="Arial" pitchFamily="34" charset="0"/>
            </a:endParaRPr>
          </a:p>
        </p:txBody>
      </p:sp>
      <p:pic>
        <p:nvPicPr>
          <p:cNvPr id="33795" name="Picture 3" descr="HEME089"/>
          <p:cNvPicPr>
            <a:picLocks noChangeAspect="1" noChangeArrowheads="1"/>
          </p:cNvPicPr>
          <p:nvPr/>
        </p:nvPicPr>
        <p:blipFill>
          <a:blip r:embed="rId3" cstate="print"/>
          <a:srcRect/>
          <a:stretch>
            <a:fillRect/>
          </a:stretch>
        </p:blipFill>
        <p:spPr bwMode="auto">
          <a:xfrm>
            <a:off x="0" y="0"/>
            <a:ext cx="8077200" cy="4495800"/>
          </a:xfrm>
          <a:prstGeom prst="rect">
            <a:avLst/>
          </a:prstGeom>
          <a:noFill/>
          <a:ln w="9525">
            <a:noFill/>
            <a:miter lim="800000"/>
            <a:headEnd/>
            <a:tailEnd/>
          </a:ln>
        </p:spPr>
      </p:pic>
      <p:sp>
        <p:nvSpPr>
          <p:cNvPr id="33796" name="Rectangle 4"/>
          <p:cNvSpPr>
            <a:spLocks noChangeArrowheads="1"/>
          </p:cNvSpPr>
          <p:nvPr/>
        </p:nvSpPr>
        <p:spPr bwMode="auto">
          <a:xfrm>
            <a:off x="3254375" y="3200400"/>
            <a:ext cx="2636838" cy="457200"/>
          </a:xfrm>
          <a:prstGeom prst="rect">
            <a:avLst/>
          </a:prstGeom>
          <a:noFill/>
          <a:ln w="9525">
            <a:noFill/>
            <a:miter lim="800000"/>
            <a:headEnd/>
            <a:tailEnd/>
          </a:ln>
        </p:spPr>
        <p:txBody>
          <a:bodyPr wrap="none">
            <a:spAutoFit/>
          </a:bodyPr>
          <a:lstStyle/>
          <a:p>
            <a:r>
              <a:rPr lang="en-US" sz="2400">
                <a:solidFill>
                  <a:schemeClr val="tx2"/>
                </a:solidFill>
                <a:latin typeface="Arial" pitchFamily="34" charset="0"/>
              </a:rPr>
              <a:t>OSTEOPOROSIS</a:t>
            </a:r>
          </a:p>
        </p:txBody>
      </p:sp>
      <p:pic>
        <p:nvPicPr>
          <p:cNvPr id="22530" name="Picture 2" descr="Cancellous Bone Low"/>
          <p:cNvPicPr>
            <a:picLocks noChangeAspect="1" noChangeArrowheads="1"/>
          </p:cNvPicPr>
          <p:nvPr/>
        </p:nvPicPr>
        <p:blipFill>
          <a:blip r:embed="rId4" cstate="print">
            <a:lum bright="6000" contrast="8000"/>
          </a:blip>
          <a:srcRect/>
          <a:stretch>
            <a:fillRect/>
          </a:stretch>
        </p:blipFill>
        <p:spPr bwMode="auto">
          <a:xfrm>
            <a:off x="1524000" y="2420938"/>
            <a:ext cx="7620000" cy="4286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ox(in)">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612775" y="228600"/>
            <a:ext cx="8153400" cy="990600"/>
          </a:xfrm>
        </p:spPr>
        <p:txBody>
          <a:bodyPr/>
          <a:lstStyle/>
          <a:p>
            <a:r>
              <a:rPr lang="en-US" smtClean="0">
                <a:cs typeface="Arial" pitchFamily="34" charset="0"/>
              </a:rPr>
              <a:t>OSTEOPOROSIS</a:t>
            </a:r>
          </a:p>
        </p:txBody>
      </p:sp>
      <p:sp>
        <p:nvSpPr>
          <p:cNvPr id="34819" name="Rectangle 3"/>
          <p:cNvSpPr>
            <a:spLocks noGrp="1" noChangeArrowheads="1"/>
          </p:cNvSpPr>
          <p:nvPr>
            <p:ph sz="quarter" idx="1"/>
          </p:nvPr>
        </p:nvSpPr>
        <p:spPr>
          <a:xfrm>
            <a:off x="612775" y="1600200"/>
            <a:ext cx="8153400" cy="4495800"/>
          </a:xfrm>
        </p:spPr>
        <p:txBody>
          <a:bodyPr/>
          <a:lstStyle/>
          <a:p>
            <a:pPr algn="ctr">
              <a:buFont typeface="Wingdings" pitchFamily="2" charset="2"/>
              <a:buNone/>
            </a:pPr>
            <a:r>
              <a:rPr lang="en-US" smtClean="0">
                <a:solidFill>
                  <a:srgbClr val="002060"/>
                </a:solidFill>
                <a:cs typeface="Arial" pitchFamily="34" charset="0"/>
              </a:rPr>
              <a:t>Categories of Generalized</a:t>
            </a:r>
            <a:r>
              <a:rPr lang="en-US" sz="2800" smtClean="0">
                <a:solidFill>
                  <a:srgbClr val="002060"/>
                </a:solidFill>
                <a:cs typeface="Arial" pitchFamily="34" charset="0"/>
              </a:rPr>
              <a:t> Osteoporosis</a:t>
            </a:r>
          </a:p>
          <a:p>
            <a:pPr algn="ctr">
              <a:buFont typeface="Wingdings" pitchFamily="2" charset="2"/>
              <a:buNone/>
            </a:pPr>
            <a:endParaRPr lang="en-US" sz="2800" smtClean="0">
              <a:solidFill>
                <a:srgbClr val="002060"/>
              </a:solidFill>
              <a:cs typeface="Arial" pitchFamily="34" charset="0"/>
            </a:endParaRPr>
          </a:p>
          <a:p>
            <a:pPr algn="ctr"/>
            <a:r>
              <a:rPr lang="en-US" smtClean="0">
                <a:cs typeface="Arial" pitchFamily="34" charset="0"/>
              </a:rPr>
              <a:t> Primary </a:t>
            </a:r>
          </a:p>
          <a:p>
            <a:pPr algn="ctr"/>
            <a:r>
              <a:rPr lang="en-US" smtClean="0">
                <a:cs typeface="Arial" pitchFamily="34" charset="0"/>
              </a:rPr>
              <a:t>Secondary</a:t>
            </a:r>
          </a:p>
          <a:p>
            <a:endParaRPr lang="en-US" smtClean="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612775" y="228600"/>
            <a:ext cx="8153400" cy="990600"/>
          </a:xfrm>
        </p:spPr>
        <p:txBody>
          <a:bodyPr/>
          <a:lstStyle/>
          <a:p>
            <a:r>
              <a:rPr lang="en-US" smtClean="0">
                <a:cs typeface="Arial" pitchFamily="34" charset="0"/>
              </a:rPr>
              <a:t>OSTEOPOROSIS</a:t>
            </a:r>
          </a:p>
        </p:txBody>
      </p:sp>
      <p:sp>
        <p:nvSpPr>
          <p:cNvPr id="35843" name="Rectangle 3"/>
          <p:cNvSpPr>
            <a:spLocks noGrp="1" noChangeArrowheads="1"/>
          </p:cNvSpPr>
          <p:nvPr>
            <p:ph sz="quarter" idx="1"/>
          </p:nvPr>
        </p:nvSpPr>
        <p:spPr>
          <a:xfrm>
            <a:off x="612775" y="1052736"/>
            <a:ext cx="8153400" cy="4495800"/>
          </a:xfrm>
        </p:spPr>
        <p:txBody>
          <a:bodyPr/>
          <a:lstStyle/>
          <a:p>
            <a:endParaRPr lang="en-US" dirty="0" smtClean="0">
              <a:cs typeface="Arial" pitchFamily="34" charset="0"/>
            </a:endParaRPr>
          </a:p>
          <a:p>
            <a:pPr>
              <a:buFont typeface="Wingdings" pitchFamily="2" charset="2"/>
              <a:buNone/>
            </a:pPr>
            <a:r>
              <a:rPr lang="en-US" dirty="0" smtClean="0">
                <a:cs typeface="Arial" pitchFamily="34" charset="0"/>
              </a:rPr>
              <a:t>PRIMARY: </a:t>
            </a:r>
          </a:p>
          <a:p>
            <a:r>
              <a:rPr lang="en-US" dirty="0" smtClean="0">
                <a:cs typeface="Arial" pitchFamily="34" charset="0"/>
              </a:rPr>
              <a:t> Idiopathic</a:t>
            </a:r>
          </a:p>
          <a:p>
            <a:r>
              <a:rPr lang="en-US" dirty="0" smtClean="0">
                <a:cs typeface="Arial" pitchFamily="34" charset="0"/>
              </a:rPr>
              <a:t>Post menopausal probably a consequence of declining levels of estrogen</a:t>
            </a:r>
          </a:p>
          <a:p>
            <a:r>
              <a:rPr lang="en-US" dirty="0" smtClean="0">
                <a:cs typeface="Arial" pitchFamily="34" charset="0"/>
              </a:rPr>
              <a:t>Senile </a:t>
            </a:r>
          </a:p>
        </p:txBody>
      </p:sp>
      <p:sp>
        <p:nvSpPr>
          <p:cNvPr id="4" name="TextBox 3"/>
          <p:cNvSpPr txBox="1"/>
          <p:nvPr/>
        </p:nvSpPr>
        <p:spPr>
          <a:xfrm>
            <a:off x="357188" y="4149725"/>
            <a:ext cx="8786812" cy="2338388"/>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l" fontAlgn="auto">
              <a:spcBef>
                <a:spcPts val="0"/>
              </a:spcBef>
              <a:spcAft>
                <a:spcPts val="0"/>
              </a:spcAft>
              <a:defRPr/>
            </a:pPr>
            <a:r>
              <a:rPr lang="en-US" sz="3200" b="1" dirty="0"/>
              <a:t>Environmental factors</a:t>
            </a:r>
            <a:r>
              <a:rPr lang="en-US" sz="3200" dirty="0"/>
              <a:t> may play a role in osteoporosis in the elderly: decreased physical activity and nutritional protein or vitamin deficiency (1,25-dihydroxycholecalciferol)</a:t>
            </a:r>
          </a:p>
          <a:p>
            <a:pPr algn="l" fontAlgn="auto">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menopausal </a:t>
            </a:r>
            <a:r>
              <a:rPr lang="en-US" dirty="0" smtClean="0"/>
              <a:t>Osteoporosis</a:t>
            </a:r>
            <a:endParaRPr lang="en-US" dirty="0"/>
          </a:p>
        </p:txBody>
      </p:sp>
      <p:sp>
        <p:nvSpPr>
          <p:cNvPr id="3" name="Content Placeholder 2"/>
          <p:cNvSpPr>
            <a:spLocks noGrp="1"/>
          </p:cNvSpPr>
          <p:nvPr>
            <p:ph sz="quarter" idx="1"/>
          </p:nvPr>
        </p:nvSpPr>
        <p:spPr/>
        <p:txBody>
          <a:bodyPr/>
          <a:lstStyle/>
          <a:p>
            <a:r>
              <a:rPr lang="en-US" dirty="0"/>
              <a:t>In the decade after menopause, yearly reductions in bone mass may reach up to 2% of cortical bone and 9% of cancellous bone. Women may lose as much as 35% of their cortical bone and 50% of their cancellous bone by 30 to 40 years after menopause.</a:t>
            </a:r>
          </a:p>
        </p:txBody>
      </p:sp>
    </p:spTree>
    <p:extLst>
      <p:ext uri="{BB962C8B-B14F-4D97-AF65-F5344CB8AC3E}">
        <p14:creationId xmlns:p14="http://schemas.microsoft.com/office/powerpoint/2010/main" val="3379176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2775" y="228600"/>
            <a:ext cx="8153400" cy="990600"/>
          </a:xfrm>
        </p:spPr>
        <p:txBody>
          <a:bodyPr/>
          <a:lstStyle/>
          <a:p>
            <a:r>
              <a:rPr lang="en-US" smtClean="0">
                <a:cs typeface="Arial" pitchFamily="34" charset="0"/>
              </a:rPr>
              <a:t>Bone</a:t>
            </a:r>
            <a:endParaRPr lang="ar-SA" smtClean="0"/>
          </a:p>
        </p:txBody>
      </p:sp>
      <p:sp>
        <p:nvSpPr>
          <p:cNvPr id="11267" name="Content Placeholder 2"/>
          <p:cNvSpPr>
            <a:spLocks noGrp="1"/>
          </p:cNvSpPr>
          <p:nvPr>
            <p:ph sz="quarter" idx="1"/>
          </p:nvPr>
        </p:nvSpPr>
        <p:spPr>
          <a:xfrm>
            <a:off x="612775" y="1600200"/>
            <a:ext cx="8153400" cy="4495800"/>
          </a:xfrm>
        </p:spPr>
        <p:txBody>
          <a:bodyPr/>
          <a:lstStyle/>
          <a:p>
            <a:r>
              <a:rPr lang="en-CA" smtClean="0">
                <a:cs typeface="Arial" pitchFamily="34" charset="0"/>
              </a:rPr>
              <a:t>206 bones</a:t>
            </a:r>
          </a:p>
          <a:p>
            <a:r>
              <a:rPr lang="en-CA" smtClean="0">
                <a:cs typeface="Arial" pitchFamily="34" charset="0"/>
              </a:rPr>
              <a:t>organic matrix (35%) and inorganic elements (65%): </a:t>
            </a:r>
            <a:r>
              <a:rPr lang="en-US" smtClean="0">
                <a:cs typeface="Arial" pitchFamily="34" charset="0"/>
              </a:rPr>
              <a:t>calcium hydroxyapatite [Ca</a:t>
            </a:r>
            <a:r>
              <a:rPr lang="en-US" baseline="-25000" smtClean="0">
                <a:cs typeface="Arial" pitchFamily="34" charset="0"/>
              </a:rPr>
              <a:t>10</a:t>
            </a:r>
            <a:r>
              <a:rPr lang="en-US" smtClean="0">
                <a:cs typeface="Arial" pitchFamily="34" charset="0"/>
              </a:rPr>
              <a:t>(PO</a:t>
            </a:r>
            <a:r>
              <a:rPr lang="en-US" baseline="-25000" smtClean="0">
                <a:cs typeface="Arial" pitchFamily="34" charset="0"/>
              </a:rPr>
              <a:t>4</a:t>
            </a:r>
            <a:r>
              <a:rPr lang="en-US" smtClean="0">
                <a:cs typeface="Arial" pitchFamily="34" charset="0"/>
              </a:rPr>
              <a:t>)</a:t>
            </a:r>
            <a:r>
              <a:rPr lang="en-US" baseline="-25000" smtClean="0">
                <a:cs typeface="Arial" pitchFamily="34" charset="0"/>
              </a:rPr>
              <a:t>6</a:t>
            </a:r>
            <a:r>
              <a:rPr lang="en-US" smtClean="0">
                <a:cs typeface="Arial" pitchFamily="34" charset="0"/>
              </a:rPr>
              <a:t>(OH)</a:t>
            </a:r>
            <a:r>
              <a:rPr lang="en-US" baseline="-25000" smtClean="0">
                <a:cs typeface="Arial" pitchFamily="34" charset="0"/>
              </a:rPr>
              <a:t>2</a:t>
            </a:r>
            <a:r>
              <a:rPr lang="en-US" smtClean="0">
                <a:cs typeface="Arial" pitchFamily="34" charset="0"/>
              </a:rPr>
              <a:t>]</a:t>
            </a:r>
          </a:p>
          <a:p>
            <a:r>
              <a:rPr lang="en-US" smtClean="0">
                <a:cs typeface="Arial" pitchFamily="34" charset="0"/>
              </a:rPr>
              <a:t>The bone-forming cells include osteoblasts and osteocytes, while cells of the bone-digesting lineage are osteoclasts</a:t>
            </a:r>
            <a:endParaRPr lang="en-CA" smtClean="0">
              <a:cs typeface="Arial" pitchFamily="34" charset="0"/>
            </a:endParaRPr>
          </a:p>
          <a:p>
            <a:r>
              <a:rPr lang="en-US" smtClean="0">
                <a:cs typeface="Arial" pitchFamily="34" charset="0"/>
              </a:rPr>
              <a:t>is very dynamic and subject to constant breakdown and renewal:  </a:t>
            </a:r>
            <a:r>
              <a:rPr lang="en-US" b="1" smtClean="0">
                <a:solidFill>
                  <a:srgbClr val="FF0000"/>
                </a:solidFill>
                <a:cs typeface="Arial" pitchFamily="34" charset="0"/>
              </a:rPr>
              <a:t>remodeling </a:t>
            </a:r>
            <a:endParaRPr lang="ar-SA" b="1" smtClean="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xfrm>
            <a:off x="612775" y="228600"/>
            <a:ext cx="8153400" cy="990600"/>
          </a:xfrm>
        </p:spPr>
        <p:txBody>
          <a:bodyPr/>
          <a:lstStyle/>
          <a:p>
            <a:r>
              <a:rPr lang="en-US" dirty="0" smtClean="0">
                <a:cs typeface="Arial" pitchFamily="34" charset="0"/>
              </a:rPr>
              <a:t>OSTEOPOROSIS</a:t>
            </a:r>
          </a:p>
        </p:txBody>
      </p:sp>
      <p:sp>
        <p:nvSpPr>
          <p:cNvPr id="36867" name="Rectangle 3"/>
          <p:cNvSpPr>
            <a:spLocks noGrp="1" noChangeArrowheads="1"/>
          </p:cNvSpPr>
          <p:nvPr>
            <p:ph sz="quarter" idx="1"/>
          </p:nvPr>
        </p:nvSpPr>
        <p:spPr>
          <a:xfrm>
            <a:off x="612775" y="1600200"/>
            <a:ext cx="5327377" cy="4495800"/>
          </a:xfrm>
        </p:spPr>
        <p:txBody>
          <a:bodyPr/>
          <a:lstStyle/>
          <a:p>
            <a:r>
              <a:rPr lang="en-US" dirty="0" smtClean="0">
                <a:cs typeface="Arial" pitchFamily="34" charset="0"/>
              </a:rPr>
              <a:t>Secondary:</a:t>
            </a:r>
          </a:p>
          <a:p>
            <a:pPr lvl="1"/>
            <a:r>
              <a:rPr lang="en-US" dirty="0" smtClean="0">
                <a:cs typeface="Arial" pitchFamily="34" charset="0"/>
              </a:rPr>
              <a:t>Endocrine  Disorders</a:t>
            </a:r>
          </a:p>
          <a:p>
            <a:pPr lvl="1"/>
            <a:r>
              <a:rPr lang="en-US" dirty="0" smtClean="0">
                <a:cs typeface="Arial" pitchFamily="34" charset="0"/>
              </a:rPr>
              <a:t>Gastrointestinal disorders</a:t>
            </a:r>
          </a:p>
          <a:p>
            <a:pPr lvl="1"/>
            <a:r>
              <a:rPr lang="en-US" dirty="0" err="1" smtClean="0">
                <a:cs typeface="Arial" pitchFamily="34" charset="0"/>
              </a:rPr>
              <a:t>Neoplasia</a:t>
            </a:r>
            <a:endParaRPr lang="en-US" dirty="0" smtClean="0">
              <a:cs typeface="Arial" pitchFamily="34" charset="0"/>
            </a:endParaRPr>
          </a:p>
          <a:p>
            <a:pPr lvl="1"/>
            <a:r>
              <a:rPr lang="en-US" dirty="0" smtClean="0">
                <a:cs typeface="Arial" pitchFamily="34" charset="0"/>
              </a:rPr>
              <a:t>Drugs</a:t>
            </a:r>
          </a:p>
          <a:p>
            <a:pPr lvl="1" fontAlgn="auto">
              <a:spcBef>
                <a:spcPts val="0"/>
              </a:spcBef>
              <a:spcAft>
                <a:spcPts val="0"/>
              </a:spcAft>
              <a:defRPr/>
            </a:pPr>
            <a:r>
              <a:rPr lang="en-US" dirty="0" smtClean="0">
                <a:cs typeface="Arial" pitchFamily="34" charset="0"/>
              </a:rPr>
              <a:t>Others ( Smoking, </a:t>
            </a:r>
            <a:r>
              <a:rPr lang="en-US" sz="2500" dirty="0" smtClean="0"/>
              <a:t>Immobilization, </a:t>
            </a:r>
            <a:endParaRPr lang="en-US" sz="2500" dirty="0"/>
          </a:p>
          <a:p>
            <a:pPr marL="0" indent="0" fontAlgn="auto">
              <a:spcBef>
                <a:spcPts val="0"/>
              </a:spcBef>
              <a:spcAft>
                <a:spcPts val="0"/>
              </a:spcAft>
              <a:buNone/>
              <a:defRPr/>
            </a:pPr>
            <a:r>
              <a:rPr lang="en-US" sz="2800" dirty="0" smtClean="0"/>
              <a:t>Anemia, Pulmonary disease)</a:t>
            </a:r>
            <a:endParaRPr lang="en-US" dirty="0" smtClean="0">
              <a:cs typeface="Arial" pitchFamily="34" charset="0"/>
            </a:endParaRPr>
          </a:p>
          <a:p>
            <a:pPr lvl="1"/>
            <a:endParaRPr lang="en-US" dirty="0" smtClean="0">
              <a:cs typeface="Arial" pitchFamily="34" charset="0"/>
            </a:endParaRPr>
          </a:p>
          <a:p>
            <a:pPr lvl="1">
              <a:buFont typeface="Wingdings" pitchFamily="2" charset="2"/>
              <a:buNone/>
            </a:pPr>
            <a:endParaRPr lang="en-US" dirty="0" smtClean="0">
              <a:cs typeface="Arial" pitchFamily="34" charset="0"/>
            </a:endParaRPr>
          </a:p>
          <a:p>
            <a:pPr>
              <a:buFont typeface="Wingdings" pitchFamily="2" charset="2"/>
              <a:buNone/>
            </a:pPr>
            <a:r>
              <a:rPr lang="en-US" dirty="0" smtClean="0">
                <a:cs typeface="Arial" pitchFamily="34" charset="0"/>
              </a:rPr>
              <a:t>   </a:t>
            </a:r>
          </a:p>
          <a:p>
            <a:pPr>
              <a:buFont typeface="Wingdings" pitchFamily="2" charset="2"/>
              <a:buNone/>
            </a:pPr>
            <a:endParaRPr lang="en-US" dirty="0" smtClean="0">
              <a:cs typeface="Arial" pitchFamily="34" charset="0"/>
            </a:endParaRPr>
          </a:p>
        </p:txBody>
      </p:sp>
      <p:sp>
        <p:nvSpPr>
          <p:cNvPr id="4" name="TextBox 3"/>
          <p:cNvSpPr txBox="1"/>
          <p:nvPr/>
        </p:nvSpPr>
        <p:spPr>
          <a:xfrm>
            <a:off x="4788023" y="112713"/>
            <a:ext cx="4176589" cy="1815882"/>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l" fontAlgn="auto">
              <a:spcBef>
                <a:spcPts val="0"/>
              </a:spcBef>
              <a:spcAft>
                <a:spcPts val="0"/>
              </a:spcAft>
              <a:defRPr/>
            </a:pPr>
            <a:r>
              <a:rPr lang="en-US" sz="2800" dirty="0"/>
              <a:t>such as Addison disease, </a:t>
            </a:r>
            <a:r>
              <a:rPr lang="en-US" sz="2800" dirty="0" smtClean="0"/>
              <a:t> DM type1, hypo or hyperthyroidism</a:t>
            </a:r>
            <a:r>
              <a:rPr lang="en-US" sz="2800" dirty="0"/>
              <a:t>, and acromegaly</a:t>
            </a:r>
            <a:r>
              <a:rPr lang="en-US" dirty="0"/>
              <a:t>.</a:t>
            </a:r>
          </a:p>
        </p:txBody>
      </p:sp>
      <p:sp>
        <p:nvSpPr>
          <p:cNvPr id="5" name="TextBox 4"/>
          <p:cNvSpPr txBox="1"/>
          <p:nvPr/>
        </p:nvSpPr>
        <p:spPr>
          <a:xfrm>
            <a:off x="5940152" y="3781961"/>
            <a:ext cx="2714625" cy="267811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l" rtl="0" fontAlgn="auto">
              <a:spcBef>
                <a:spcPts val="0"/>
              </a:spcBef>
              <a:spcAft>
                <a:spcPts val="0"/>
              </a:spcAft>
              <a:defRPr/>
            </a:pPr>
            <a:r>
              <a:rPr lang="en-US" sz="2800" dirty="0">
                <a:solidFill>
                  <a:srgbClr val="FF0000"/>
                </a:solidFill>
              </a:rPr>
              <a:t>Drugs:</a:t>
            </a:r>
          </a:p>
          <a:p>
            <a:pPr algn="l" rtl="0" fontAlgn="auto">
              <a:spcBef>
                <a:spcPts val="0"/>
              </a:spcBef>
              <a:spcAft>
                <a:spcPts val="0"/>
              </a:spcAft>
              <a:defRPr/>
            </a:pPr>
            <a:r>
              <a:rPr lang="en-US" sz="2800" dirty="0"/>
              <a:t>Anticoagulants</a:t>
            </a:r>
          </a:p>
          <a:p>
            <a:pPr algn="l" rtl="0" fontAlgn="auto">
              <a:spcBef>
                <a:spcPts val="0"/>
              </a:spcBef>
              <a:spcAft>
                <a:spcPts val="0"/>
              </a:spcAft>
              <a:defRPr/>
            </a:pPr>
            <a:r>
              <a:rPr lang="en-US" sz="2800" dirty="0"/>
              <a:t>Chemotherapy</a:t>
            </a:r>
          </a:p>
          <a:p>
            <a:pPr algn="l" rtl="0" fontAlgn="auto">
              <a:spcBef>
                <a:spcPts val="0"/>
              </a:spcBef>
              <a:spcAft>
                <a:spcPts val="0"/>
              </a:spcAft>
              <a:defRPr/>
            </a:pPr>
            <a:r>
              <a:rPr lang="en-US" sz="2800" dirty="0"/>
              <a:t>Corticosteroids</a:t>
            </a:r>
          </a:p>
          <a:p>
            <a:pPr algn="l" rtl="0" fontAlgn="auto">
              <a:spcBef>
                <a:spcPts val="0"/>
              </a:spcBef>
              <a:spcAft>
                <a:spcPts val="0"/>
              </a:spcAft>
              <a:defRPr/>
            </a:pPr>
            <a:r>
              <a:rPr lang="en-US" sz="2800" dirty="0"/>
              <a:t>Anticonvulsants</a:t>
            </a:r>
          </a:p>
          <a:p>
            <a:pPr algn="l" rtl="0" fontAlgn="auto">
              <a:spcBef>
                <a:spcPts val="0"/>
              </a:spcBef>
              <a:spcAft>
                <a:spcPts val="0"/>
              </a:spcAft>
              <a:defRPr/>
            </a:pPr>
            <a:r>
              <a:rPr lang="en-US" sz="2800" dirty="0"/>
              <a:t>Alcohol</a:t>
            </a:r>
          </a:p>
        </p:txBody>
      </p:sp>
      <p:sp>
        <p:nvSpPr>
          <p:cNvPr id="6" name="TextBox 5"/>
          <p:cNvSpPr txBox="1"/>
          <p:nvPr/>
        </p:nvSpPr>
        <p:spPr>
          <a:xfrm>
            <a:off x="5021262" y="2063170"/>
            <a:ext cx="3744913" cy="157003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l" rtl="0" fontAlgn="auto">
              <a:spcBef>
                <a:spcPts val="0"/>
              </a:spcBef>
              <a:spcAft>
                <a:spcPts val="0"/>
              </a:spcAft>
              <a:defRPr/>
            </a:pPr>
            <a:r>
              <a:rPr lang="en-US" sz="2400" dirty="0"/>
              <a:t>Malnutrition</a:t>
            </a:r>
          </a:p>
          <a:p>
            <a:pPr algn="l" rtl="0" fontAlgn="auto">
              <a:spcBef>
                <a:spcPts val="0"/>
              </a:spcBef>
              <a:spcAft>
                <a:spcPts val="0"/>
              </a:spcAft>
              <a:defRPr/>
            </a:pPr>
            <a:r>
              <a:rPr lang="en-US" sz="2400" dirty="0" err="1"/>
              <a:t>Malabsorption</a:t>
            </a:r>
            <a:endParaRPr lang="en-US" sz="2400" dirty="0"/>
          </a:p>
          <a:p>
            <a:pPr algn="l" rtl="0" fontAlgn="auto">
              <a:spcBef>
                <a:spcPts val="0"/>
              </a:spcBef>
              <a:spcAft>
                <a:spcPts val="0"/>
              </a:spcAft>
              <a:defRPr/>
            </a:pPr>
            <a:r>
              <a:rPr lang="en-US" sz="2400" dirty="0"/>
              <a:t>Hepatic insufficiency</a:t>
            </a:r>
          </a:p>
          <a:p>
            <a:pPr algn="l" rtl="0" fontAlgn="auto">
              <a:spcBef>
                <a:spcPts val="0"/>
              </a:spcBef>
              <a:spcAft>
                <a:spcPts val="0"/>
              </a:spcAft>
              <a:defRPr/>
            </a:pPr>
            <a:r>
              <a:rPr lang="en-US" sz="2400" dirty="0"/>
              <a:t>Vitamin C, D deficiencies</a:t>
            </a:r>
          </a:p>
        </p:txBody>
      </p:sp>
      <p:sp>
        <p:nvSpPr>
          <p:cNvPr id="7" name="TextBox 6"/>
          <p:cNvSpPr txBox="1"/>
          <p:nvPr/>
        </p:nvSpPr>
        <p:spPr>
          <a:xfrm>
            <a:off x="1373461" y="5141893"/>
            <a:ext cx="3374479"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lvl="1" algn="l" rtl="0" fontAlgn="auto">
              <a:spcBef>
                <a:spcPts val="0"/>
              </a:spcBef>
              <a:spcAft>
                <a:spcPts val="0"/>
              </a:spcAft>
              <a:defRPr/>
            </a:pPr>
            <a:r>
              <a:rPr lang="en-US" sz="2800" dirty="0" smtClean="0">
                <a:solidFill>
                  <a:srgbClr val="FF0000"/>
                </a:solidFill>
                <a:cs typeface="Arial" pitchFamily="34" charset="0"/>
              </a:rPr>
              <a:t>Neoplasia:</a:t>
            </a:r>
            <a:endParaRPr lang="en-US" sz="2800" dirty="0">
              <a:solidFill>
                <a:srgbClr val="FF0000"/>
              </a:solidFill>
              <a:cs typeface="Arial" pitchFamily="34" charset="0"/>
            </a:endParaRPr>
          </a:p>
          <a:p>
            <a:pPr algn="l" rtl="0" fontAlgn="auto">
              <a:spcBef>
                <a:spcPts val="0"/>
              </a:spcBef>
              <a:spcAft>
                <a:spcPts val="0"/>
              </a:spcAft>
              <a:defRPr/>
            </a:pPr>
            <a:r>
              <a:rPr lang="en-US" sz="2800" dirty="0" smtClean="0"/>
              <a:t>Multiple </a:t>
            </a:r>
            <a:r>
              <a:rPr lang="en-US" sz="2800" dirty="0"/>
              <a:t>myeloma</a:t>
            </a:r>
          </a:p>
          <a:p>
            <a:pPr algn="l" rtl="0" fontAlgn="auto">
              <a:spcBef>
                <a:spcPts val="0"/>
              </a:spcBef>
              <a:spcAft>
                <a:spcPts val="0"/>
              </a:spcAft>
              <a:defRPr/>
            </a:pPr>
            <a:r>
              <a:rPr lang="en-US" sz="2800" dirty="0" err="1" smtClean="0"/>
              <a:t>Carcinomatosis</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pitchFamily="34" charset="0"/>
              </a:rPr>
              <a:t>OSTEOPOROSIS</a:t>
            </a:r>
            <a:endParaRPr lang="en-US" dirty="0"/>
          </a:p>
        </p:txBody>
      </p:sp>
      <p:sp>
        <p:nvSpPr>
          <p:cNvPr id="3" name="Content Placeholder 2"/>
          <p:cNvSpPr>
            <a:spLocks noGrp="1"/>
          </p:cNvSpPr>
          <p:nvPr>
            <p:ph sz="quarter" idx="1"/>
          </p:nvPr>
        </p:nvSpPr>
        <p:spPr/>
        <p:txBody>
          <a:bodyPr/>
          <a:lstStyle/>
          <a:p>
            <a:r>
              <a:rPr lang="en-US" b="1" dirty="0"/>
              <a:t>The most common forms of osteoporosis are the senile and postmenopausal types</a:t>
            </a:r>
            <a:r>
              <a:rPr lang="en-US" dirty="0"/>
              <a:t>.</a:t>
            </a:r>
          </a:p>
        </p:txBody>
      </p:sp>
    </p:spTree>
    <p:extLst>
      <p:ext uri="{BB962C8B-B14F-4D97-AF65-F5344CB8AC3E}">
        <p14:creationId xmlns:p14="http://schemas.microsoft.com/office/powerpoint/2010/main" val="3861156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612775" y="228600"/>
            <a:ext cx="8153400" cy="990600"/>
          </a:xfrm>
        </p:spPr>
        <p:txBody>
          <a:bodyPr/>
          <a:lstStyle/>
          <a:p>
            <a:r>
              <a:rPr lang="en-US" smtClean="0">
                <a:cs typeface="Arial" pitchFamily="34" charset="0"/>
              </a:rPr>
              <a:t>OSTEOPOROSIS</a:t>
            </a:r>
          </a:p>
        </p:txBody>
      </p:sp>
      <p:sp>
        <p:nvSpPr>
          <p:cNvPr id="37891" name="Rectangle 3"/>
          <p:cNvSpPr>
            <a:spLocks noGrp="1" noChangeArrowheads="1"/>
          </p:cNvSpPr>
          <p:nvPr>
            <p:ph sz="quarter" idx="1"/>
          </p:nvPr>
        </p:nvSpPr>
        <p:spPr>
          <a:xfrm>
            <a:off x="612775" y="1600200"/>
            <a:ext cx="8153400" cy="4495800"/>
          </a:xfrm>
        </p:spPr>
        <p:txBody>
          <a:bodyPr/>
          <a:lstStyle/>
          <a:p>
            <a:pPr>
              <a:buFont typeface="Wingdings" pitchFamily="2" charset="2"/>
              <a:buNone/>
            </a:pPr>
            <a:r>
              <a:rPr lang="en-US" b="1" smtClean="0">
                <a:cs typeface="Arial" pitchFamily="34" charset="0"/>
              </a:rPr>
              <a:t>    Pathophysiology:</a:t>
            </a:r>
          </a:p>
          <a:p>
            <a:r>
              <a:rPr lang="en-US" smtClean="0">
                <a:cs typeface="Arial" pitchFamily="34" charset="0"/>
              </a:rPr>
              <a:t>Occur when the balance between bone formation and resorption tilts in favor of resorption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12775" y="228600"/>
            <a:ext cx="8153400" cy="990600"/>
          </a:xfrm>
        </p:spPr>
        <p:txBody>
          <a:bodyPr/>
          <a:lstStyle/>
          <a:p>
            <a:r>
              <a:rPr lang="en-US" smtClean="0">
                <a:cs typeface="Arial" pitchFamily="34" charset="0"/>
              </a:rPr>
              <a:t>OSTEOPOROSIS</a:t>
            </a:r>
          </a:p>
        </p:txBody>
      </p:sp>
      <p:sp>
        <p:nvSpPr>
          <p:cNvPr id="38915" name="Content Placeholder 2"/>
          <p:cNvSpPr>
            <a:spLocks noGrp="1"/>
          </p:cNvSpPr>
          <p:nvPr>
            <p:ph sz="quarter" idx="1"/>
          </p:nvPr>
        </p:nvSpPr>
        <p:spPr>
          <a:xfrm>
            <a:off x="611560" y="1412776"/>
            <a:ext cx="8153400" cy="4495800"/>
          </a:xfrm>
        </p:spPr>
        <p:txBody>
          <a:bodyPr/>
          <a:lstStyle/>
          <a:p>
            <a:r>
              <a:rPr lang="en-US" b="1" dirty="0" smtClean="0">
                <a:cs typeface="Arial" pitchFamily="34" charset="0"/>
              </a:rPr>
              <a:t> </a:t>
            </a:r>
            <a:r>
              <a:rPr lang="en-US" b="1" dirty="0" err="1" smtClean="0">
                <a:cs typeface="Arial" pitchFamily="34" charset="0"/>
              </a:rPr>
              <a:t>Pathophysiology</a:t>
            </a:r>
            <a:r>
              <a:rPr lang="en-US" b="1" dirty="0" smtClean="0">
                <a:cs typeface="Arial" pitchFamily="34" charset="0"/>
              </a:rPr>
              <a:t>:</a:t>
            </a:r>
            <a:endParaRPr lang="en-US" dirty="0" smtClean="0">
              <a:cs typeface="Arial" pitchFamily="34" charset="0"/>
            </a:endParaRPr>
          </a:p>
          <a:p>
            <a:pPr lvl="1"/>
            <a:r>
              <a:rPr lang="en-US" dirty="0" smtClean="0">
                <a:cs typeface="Arial" pitchFamily="34" charset="0"/>
              </a:rPr>
              <a:t>Genetic factors</a:t>
            </a:r>
          </a:p>
          <a:p>
            <a:pPr lvl="1"/>
            <a:r>
              <a:rPr lang="en-US" dirty="0" smtClean="0">
                <a:cs typeface="Arial" pitchFamily="34" charset="0"/>
              </a:rPr>
              <a:t>Nutritional effects</a:t>
            </a:r>
          </a:p>
          <a:p>
            <a:pPr lvl="1"/>
            <a:r>
              <a:rPr lang="en-US" dirty="0" smtClean="0">
                <a:cs typeface="Arial" pitchFamily="34" charset="0"/>
              </a:rPr>
              <a:t>Physical activity</a:t>
            </a:r>
          </a:p>
          <a:p>
            <a:pPr lvl="1"/>
            <a:r>
              <a:rPr lang="en-US" dirty="0" smtClean="0">
                <a:cs typeface="Arial" pitchFamily="34" charset="0"/>
              </a:rPr>
              <a:t>Aging</a:t>
            </a:r>
          </a:p>
          <a:p>
            <a:pPr lvl="1"/>
            <a:r>
              <a:rPr lang="en-US" dirty="0" smtClean="0">
                <a:cs typeface="Arial" pitchFamily="34" charset="0"/>
              </a:rPr>
              <a:t>Menopause </a:t>
            </a:r>
          </a:p>
          <a:p>
            <a:pPr lvl="1"/>
            <a:endParaRPr lang="en-US" dirty="0" smtClean="0">
              <a:cs typeface="Arial" pitchFamily="34" charset="0"/>
            </a:endParaRPr>
          </a:p>
          <a:p>
            <a:pPr>
              <a:buFont typeface="Wingdings" pitchFamily="2" charset="2"/>
              <a:buNone/>
            </a:pPr>
            <a:endParaRPr lang="en-US" dirty="0" smtClean="0">
              <a:cs typeface="Arial" pitchFamily="34" charset="0"/>
            </a:endParaRPr>
          </a:p>
        </p:txBody>
      </p:sp>
      <p:sp>
        <p:nvSpPr>
          <p:cNvPr id="4" name="Rectangle 3"/>
          <p:cNvSpPr/>
          <p:nvPr/>
        </p:nvSpPr>
        <p:spPr>
          <a:xfrm>
            <a:off x="4032448" y="3717032"/>
            <a:ext cx="4572000" cy="23082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l" fontAlgn="auto">
              <a:spcBef>
                <a:spcPts val="0"/>
              </a:spcBef>
              <a:spcAft>
                <a:spcPts val="0"/>
              </a:spcAft>
              <a:defRPr/>
            </a:pPr>
            <a:r>
              <a:rPr lang="en-US" dirty="0"/>
              <a:t> Bone mass peaks during young adulthood; the greater the peak bone mass, the greater the delay in onset of osteoporosis. In both men and women, beginning in the third or fourth decade of life, bone </a:t>
            </a:r>
            <a:r>
              <a:rPr lang="en-US" dirty="0" err="1"/>
              <a:t>resorption</a:t>
            </a:r>
            <a:r>
              <a:rPr lang="en-US" dirty="0"/>
              <a:t> begins to outpace bone formation. </a:t>
            </a:r>
          </a:p>
          <a:p>
            <a:pPr algn="l" fontAlgn="auto">
              <a:spcBef>
                <a:spcPts val="0"/>
              </a:spcBef>
              <a:spcAft>
                <a:spcPts val="0"/>
              </a:spcAft>
              <a:defRPr/>
            </a:pPr>
            <a:r>
              <a:rPr lang="en-US" dirty="0"/>
              <a:t>The bone loss, averaging 0.5% per year</a:t>
            </a:r>
            <a:endParaRPr lang="ar-SA" dirty="0"/>
          </a:p>
        </p:txBody>
      </p:sp>
      <p:sp>
        <p:nvSpPr>
          <p:cNvPr id="5" name="Rectangle 4"/>
          <p:cNvSpPr/>
          <p:nvPr/>
        </p:nvSpPr>
        <p:spPr>
          <a:xfrm>
            <a:off x="4048968" y="1916832"/>
            <a:ext cx="3835400" cy="369888"/>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en-CA" dirty="0"/>
              <a:t> Vitamin D receptor polymorphisms </a:t>
            </a:r>
            <a:endParaRPr lang="ar-SA" dirty="0"/>
          </a:p>
        </p:txBody>
      </p:sp>
      <p:sp>
        <p:nvSpPr>
          <p:cNvPr id="6" name="Rectangle 5"/>
          <p:cNvSpPr/>
          <p:nvPr/>
        </p:nvSpPr>
        <p:spPr>
          <a:xfrm>
            <a:off x="3779838" y="3212976"/>
            <a:ext cx="4895850" cy="3698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l" fontAlgn="auto">
              <a:spcBef>
                <a:spcPts val="0"/>
              </a:spcBef>
              <a:spcAft>
                <a:spcPts val="0"/>
              </a:spcAft>
              <a:defRPr/>
            </a:pPr>
            <a:r>
              <a:rPr lang="en-US" dirty="0"/>
              <a:t>reduced physical activity increases bone loss.</a:t>
            </a:r>
            <a:endParaRPr lang="ar-SA" dirty="0"/>
          </a:p>
        </p:txBody>
      </p:sp>
      <p:sp>
        <p:nvSpPr>
          <p:cNvPr id="7" name="Rectangle 6"/>
          <p:cNvSpPr/>
          <p:nvPr/>
        </p:nvSpPr>
        <p:spPr>
          <a:xfrm>
            <a:off x="3960440" y="2420888"/>
            <a:ext cx="4572000" cy="64611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l" fontAlgn="auto">
              <a:spcBef>
                <a:spcPts val="0"/>
              </a:spcBef>
              <a:spcAft>
                <a:spcPts val="0"/>
              </a:spcAft>
              <a:defRPr/>
            </a:pPr>
            <a:r>
              <a:rPr lang="en-US" dirty="0"/>
              <a:t>A majority of adolescent girls (but not boys) have insufficient dietary calcium.</a:t>
            </a:r>
            <a:endParaRPr lang="ar-SA" dirty="0"/>
          </a:p>
        </p:txBody>
      </p:sp>
      <p:sp>
        <p:nvSpPr>
          <p:cNvPr id="8" name="Rectangle 7"/>
          <p:cNvSpPr/>
          <p:nvPr/>
        </p:nvSpPr>
        <p:spPr>
          <a:xfrm>
            <a:off x="395536" y="4437112"/>
            <a:ext cx="3384376" cy="230822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l" fontAlgn="auto">
              <a:spcBef>
                <a:spcPts val="0"/>
              </a:spcBef>
              <a:spcAft>
                <a:spcPts val="0"/>
              </a:spcAft>
              <a:defRPr/>
            </a:pPr>
            <a:r>
              <a:rPr lang="en-US" dirty="0"/>
              <a:t>The postmenopausal drop in estrogen leads to increased cytokine production (especially IL-1, IL-6, and TNF), presumably from cells in the bone. These stimulate RANK-RANK </a:t>
            </a:r>
            <a:r>
              <a:rPr lang="en-US" dirty="0" err="1"/>
              <a:t>ligand</a:t>
            </a:r>
            <a:r>
              <a:rPr lang="en-US" dirty="0"/>
              <a:t> activity and suppress OPG production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833438" y="407988"/>
            <a:ext cx="7475537" cy="605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2217738" y="279400"/>
            <a:ext cx="4783137" cy="6211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64704"/>
            <a:ext cx="9144000" cy="5791516"/>
          </a:xfrm>
          <a:prstGeom prst="rect">
            <a:avLst/>
          </a:prstGeom>
        </p:spPr>
      </p:pic>
    </p:spTree>
    <p:extLst>
      <p:ext uri="{BB962C8B-B14F-4D97-AF65-F5344CB8AC3E}">
        <p14:creationId xmlns:p14="http://schemas.microsoft.com/office/powerpoint/2010/main" val="2538926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12775" y="228600"/>
            <a:ext cx="8153400" cy="990600"/>
          </a:xfrm>
        </p:spPr>
        <p:txBody>
          <a:bodyPr/>
          <a:lstStyle/>
          <a:p>
            <a:endParaRPr lang="en-US" smtClean="0">
              <a:cs typeface="Arial" pitchFamily="34" charset="0"/>
            </a:endParaRPr>
          </a:p>
        </p:txBody>
      </p:sp>
      <p:pic>
        <p:nvPicPr>
          <p:cNvPr id="41987" name="Picture 6"/>
          <p:cNvPicPr>
            <a:picLocks noGrp="1" noChangeAspect="1" noChangeArrowheads="1"/>
          </p:cNvPicPr>
          <p:nvPr>
            <p:ph sz="quarter" idx="1"/>
          </p:nvPr>
        </p:nvPicPr>
        <p:blipFill>
          <a:blip r:embed="rId2" cstate="print"/>
          <a:srcRect/>
          <a:stretch>
            <a:fillRect/>
          </a:stretch>
        </p:blipFill>
        <p:spPr>
          <a:xfrm>
            <a:off x="893763" y="1843088"/>
            <a:ext cx="7591425" cy="4010025"/>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12775" y="228600"/>
            <a:ext cx="8153400" cy="990600"/>
          </a:xfrm>
        </p:spPr>
        <p:txBody>
          <a:bodyPr/>
          <a:lstStyle/>
          <a:p>
            <a:r>
              <a:rPr lang="en-US" smtClean="0">
                <a:cs typeface="Arial" pitchFamily="34" charset="0"/>
              </a:rPr>
              <a:t>OSTEOPOROSIS</a:t>
            </a:r>
          </a:p>
        </p:txBody>
      </p:sp>
      <p:sp>
        <p:nvSpPr>
          <p:cNvPr id="43011" name="Content Placeholder 2"/>
          <p:cNvSpPr>
            <a:spLocks noGrp="1"/>
          </p:cNvSpPr>
          <p:nvPr>
            <p:ph sz="quarter" idx="1"/>
          </p:nvPr>
        </p:nvSpPr>
        <p:spPr>
          <a:xfrm>
            <a:off x="612775" y="1600200"/>
            <a:ext cx="8153400" cy="4495800"/>
          </a:xfrm>
        </p:spPr>
        <p:txBody>
          <a:bodyPr/>
          <a:lstStyle/>
          <a:p>
            <a:r>
              <a:rPr lang="en-US" smtClean="0">
                <a:cs typeface="Arial" pitchFamily="34" charset="0"/>
              </a:rPr>
              <a:t>Clinical features</a:t>
            </a:r>
          </a:p>
          <a:p>
            <a:pPr lvl="1"/>
            <a:r>
              <a:rPr lang="en-US" smtClean="0">
                <a:cs typeface="Arial" pitchFamily="34" charset="0"/>
              </a:rPr>
              <a:t>Difficult to diagnose</a:t>
            </a:r>
          </a:p>
          <a:p>
            <a:pPr lvl="1"/>
            <a:r>
              <a:rPr lang="en-US" smtClean="0">
                <a:cs typeface="Arial" pitchFamily="34" charset="0"/>
              </a:rPr>
              <a:t>Remain asymptomatic ----fracture</a:t>
            </a:r>
          </a:p>
          <a:p>
            <a:pPr lvl="1"/>
            <a:r>
              <a:rPr lang="en-US" smtClean="0">
                <a:cs typeface="Arial" pitchFamily="34" charset="0"/>
              </a:rPr>
              <a:t>Fractures</a:t>
            </a:r>
          </a:p>
          <a:p>
            <a:pPr lvl="2"/>
            <a:r>
              <a:rPr lang="en-US" smtClean="0">
                <a:cs typeface="Arial" pitchFamily="34" charset="0"/>
              </a:rPr>
              <a:t>Vertebrae</a:t>
            </a:r>
          </a:p>
          <a:p>
            <a:pPr lvl="2"/>
            <a:r>
              <a:rPr lang="en-US" smtClean="0">
                <a:cs typeface="Arial" pitchFamily="34" charset="0"/>
              </a:rPr>
              <a:t>Femoral neck</a:t>
            </a:r>
          </a:p>
          <a:p>
            <a:pPr lvl="1">
              <a:buFont typeface="Wingdings" pitchFamily="2" charset="2"/>
              <a:buNone/>
            </a:pPr>
            <a:endParaRPr lang="en-US" smtClean="0">
              <a:cs typeface="Arial" pitchFamily="34" charset="0"/>
            </a:endParaRPr>
          </a:p>
          <a:p>
            <a:pPr lvl="1"/>
            <a:r>
              <a:rPr lang="en-US" smtClean="0">
                <a:cs typeface="Arial" pitchFamily="34" charset="0"/>
              </a:rPr>
              <a:t>Patients with osteoporosis have normal serum levels of calcium, phosphate, and alkaline phosphatase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albalsem.info/matar/images/osteo/osteoporosis-8.jpg"/>
          <p:cNvPicPr>
            <a:picLocks noChangeAspect="1" noChangeArrowheads="1"/>
          </p:cNvPicPr>
          <p:nvPr/>
        </p:nvPicPr>
        <p:blipFill>
          <a:blip r:embed="rId2" cstate="print"/>
          <a:srcRect b="7407"/>
          <a:stretch>
            <a:fillRect/>
          </a:stretch>
        </p:blipFill>
        <p:spPr bwMode="auto">
          <a:xfrm>
            <a:off x="1500188" y="714375"/>
            <a:ext cx="6429375" cy="5357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612775" y="228600"/>
            <a:ext cx="8153400" cy="990600"/>
          </a:xfrm>
        </p:spPr>
        <p:txBody>
          <a:bodyPr/>
          <a:lstStyle/>
          <a:p>
            <a:r>
              <a:rPr lang="en-US" smtClean="0">
                <a:cs typeface="Arial" pitchFamily="34" charset="0"/>
              </a:rPr>
              <a:t>Diseases of Bones</a:t>
            </a:r>
            <a:endParaRPr lang="ar-SA" smtClean="0"/>
          </a:p>
        </p:txBody>
      </p:sp>
      <p:sp>
        <p:nvSpPr>
          <p:cNvPr id="3075" name="Rectangle 3"/>
          <p:cNvSpPr>
            <a:spLocks noGrp="1" noChangeArrowheads="1"/>
          </p:cNvSpPr>
          <p:nvPr>
            <p:ph sz="quarter" idx="1"/>
          </p:nvPr>
        </p:nvSpPr>
        <p:spPr>
          <a:xfrm>
            <a:off x="612775" y="1600200"/>
            <a:ext cx="8153400" cy="4495800"/>
          </a:xfrm>
        </p:spPr>
        <p:txBody>
          <a:bodyPr/>
          <a:lstStyle/>
          <a:p>
            <a:r>
              <a:rPr lang="en-US" smtClean="0">
                <a:cs typeface="Arial" pitchFamily="34" charset="0"/>
              </a:rPr>
              <a:t>Congenital</a:t>
            </a:r>
          </a:p>
          <a:p>
            <a:r>
              <a:rPr lang="en-US" smtClean="0">
                <a:cs typeface="Arial" pitchFamily="34" charset="0"/>
              </a:rPr>
              <a:t>Acquired</a:t>
            </a:r>
          </a:p>
          <a:p>
            <a:pPr lvl="1"/>
            <a:r>
              <a:rPr lang="en-US" smtClean="0">
                <a:cs typeface="Arial" pitchFamily="34" charset="0"/>
              </a:rPr>
              <a:t>Metabolic</a:t>
            </a:r>
          </a:p>
          <a:p>
            <a:pPr lvl="1"/>
            <a:r>
              <a:rPr lang="en-US" smtClean="0">
                <a:cs typeface="Arial" pitchFamily="34" charset="0"/>
              </a:rPr>
              <a:t>Infections </a:t>
            </a:r>
          </a:p>
          <a:p>
            <a:pPr lvl="1"/>
            <a:r>
              <a:rPr lang="en-US" smtClean="0">
                <a:cs typeface="Arial" pitchFamily="34" charset="0"/>
              </a:rPr>
              <a:t>Traumatic </a:t>
            </a:r>
          </a:p>
          <a:p>
            <a:pPr lvl="1"/>
            <a:r>
              <a:rPr lang="en-US" smtClean="0">
                <a:cs typeface="Arial" pitchFamily="34" charset="0"/>
              </a:rPr>
              <a:t>Tumors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075">
                                            <p:txEl>
                                              <p:pRg st="0" end="0"/>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3075">
                                            <p:txEl>
                                              <p:pRg st="1" end="1"/>
                                            </p:txEl>
                                          </p:spTgt>
                                        </p:tgtEl>
                                        <p:attrNameLst>
                                          <p:attrName>style.fontWeight</p:attrName>
                                        </p:attrNameLst>
                                      </p:cBhvr>
                                      <p:to>
                                        <p:strVal val="bold"/>
                                      </p:to>
                                    </p:set>
                                  </p:childTnLst>
                                </p:cTn>
                              </p:par>
                              <p:par>
                                <p:cTn id="9" presetID="15" presetClass="emph" presetSubtype="0" nodeType="withEffect">
                                  <p:stCondLst>
                                    <p:cond delay="0"/>
                                  </p:stCondLst>
                                  <p:iterate type="lt">
                                    <p:tmAbs val="25"/>
                                  </p:iterate>
                                  <p:childTnLst>
                                    <p:set>
                                      <p:cBhvr override="childStyle">
                                        <p:cTn id="10" dur="indefinite"/>
                                        <p:tgtEl>
                                          <p:spTgt spid="307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Femoral Head Blood Supply"/>
          <p:cNvPicPr>
            <a:picLocks noChangeAspect="1" noChangeArrowheads="1"/>
          </p:cNvPicPr>
          <p:nvPr/>
        </p:nvPicPr>
        <p:blipFill>
          <a:blip r:embed="rId2" cstate="print"/>
          <a:srcRect/>
          <a:stretch>
            <a:fillRect/>
          </a:stretch>
        </p:blipFill>
        <p:spPr bwMode="auto">
          <a:xfrm>
            <a:off x="250825" y="471488"/>
            <a:ext cx="3810000" cy="2381250"/>
          </a:xfrm>
          <a:prstGeom prst="rect">
            <a:avLst/>
          </a:prstGeom>
          <a:noFill/>
          <a:ln w="9525">
            <a:noFill/>
            <a:miter lim="800000"/>
            <a:headEnd/>
            <a:tailEnd/>
          </a:ln>
        </p:spPr>
      </p:pic>
      <p:pic>
        <p:nvPicPr>
          <p:cNvPr id="1028" name="Picture 4" descr="Avascular Necrosis"/>
          <p:cNvPicPr>
            <a:picLocks noChangeAspect="1" noChangeArrowheads="1"/>
          </p:cNvPicPr>
          <p:nvPr/>
        </p:nvPicPr>
        <p:blipFill>
          <a:blip r:embed="rId3" cstate="print"/>
          <a:srcRect/>
          <a:stretch>
            <a:fillRect/>
          </a:stretch>
        </p:blipFill>
        <p:spPr bwMode="auto">
          <a:xfrm>
            <a:off x="4643438" y="3789363"/>
            <a:ext cx="3810000" cy="2857500"/>
          </a:xfrm>
          <a:prstGeom prst="rect">
            <a:avLst/>
          </a:prstGeom>
          <a:noFill/>
          <a:ln w="9525">
            <a:noFill/>
            <a:miter lim="800000"/>
            <a:headEnd/>
            <a:tailEnd/>
          </a:ln>
        </p:spPr>
      </p:pic>
      <p:pic>
        <p:nvPicPr>
          <p:cNvPr id="1030" name="Picture 6" descr="http://stillswebsite.tripod.com/vascular.jpg"/>
          <p:cNvPicPr>
            <a:picLocks noChangeAspect="1" noChangeArrowheads="1"/>
          </p:cNvPicPr>
          <p:nvPr/>
        </p:nvPicPr>
        <p:blipFill>
          <a:blip r:embed="rId4" cstate="print"/>
          <a:srcRect/>
          <a:stretch>
            <a:fillRect/>
          </a:stretch>
        </p:blipFill>
        <p:spPr bwMode="auto">
          <a:xfrm>
            <a:off x="4211638" y="404813"/>
            <a:ext cx="4705350" cy="2971800"/>
          </a:xfrm>
          <a:prstGeom prst="rect">
            <a:avLst/>
          </a:prstGeom>
          <a:noFill/>
          <a:ln w="9525">
            <a:noFill/>
            <a:miter lim="800000"/>
            <a:headEnd/>
            <a:tailEnd/>
          </a:ln>
        </p:spPr>
      </p:pic>
      <p:pic>
        <p:nvPicPr>
          <p:cNvPr id="1032" name="Picture 8" descr="http://academic.amc.edu/martino/grossanatomy/site/medical/CASES/Lower%20limb/POP_UPS/images/femoral%20neck%20fracture.jpg"/>
          <p:cNvPicPr>
            <a:picLocks noChangeAspect="1" noChangeArrowheads="1"/>
          </p:cNvPicPr>
          <p:nvPr/>
        </p:nvPicPr>
        <p:blipFill>
          <a:blip r:embed="rId5" cstate="print"/>
          <a:srcRect/>
          <a:stretch>
            <a:fillRect/>
          </a:stretch>
        </p:blipFill>
        <p:spPr bwMode="auto">
          <a:xfrm>
            <a:off x="755650" y="3048000"/>
            <a:ext cx="2933700" cy="3810000"/>
          </a:xfrm>
          <a:prstGeom prst="rect">
            <a:avLst/>
          </a:prstGeom>
          <a:noFill/>
          <a:ln w="9525">
            <a:noFill/>
            <a:miter lim="800000"/>
            <a:headEnd/>
            <a:tailEnd/>
          </a:ln>
        </p:spPr>
      </p:pic>
      <p:sp>
        <p:nvSpPr>
          <p:cNvPr id="8" name="TextBox 7"/>
          <p:cNvSpPr txBox="1"/>
          <p:nvPr/>
        </p:nvSpPr>
        <p:spPr>
          <a:xfrm>
            <a:off x="3276600" y="0"/>
            <a:ext cx="2620963" cy="369888"/>
          </a:xfrm>
          <a:prstGeom prst="rect">
            <a:avLst/>
          </a:prstGeom>
        </p:spPr>
        <p:style>
          <a:lnRef idx="1">
            <a:schemeClr val="accent2"/>
          </a:lnRef>
          <a:fillRef idx="3">
            <a:schemeClr val="accent2"/>
          </a:fillRef>
          <a:effectRef idx="2">
            <a:schemeClr val="accent2"/>
          </a:effectRef>
          <a:fontRef idx="minor">
            <a:schemeClr val="lt1"/>
          </a:fontRef>
        </p:style>
        <p:txBody>
          <a:bodyPr wrap="none" rtlCol="1">
            <a:spAutoFit/>
          </a:bodyPr>
          <a:lstStyle/>
          <a:p>
            <a:pPr fontAlgn="auto">
              <a:spcBef>
                <a:spcPts val="0"/>
              </a:spcBef>
              <a:spcAft>
                <a:spcPts val="0"/>
              </a:spcAft>
              <a:defRPr/>
            </a:pPr>
            <a:r>
              <a:rPr lang="en-US" dirty="0"/>
              <a:t>Complication of fracture</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blinds(horizontal)">
                                      <p:cBhvr>
                                        <p:cTn id="7" dur="5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blinds(horizontal)">
                                      <p:cBhvr>
                                        <p:cTn id="12" dur="500"/>
                                        <p:tgtEl>
                                          <p:spTgt spid="1030"/>
                                        </p:tgtEl>
                                      </p:cBhvr>
                                    </p:animEffect>
                                  </p:childTnLst>
                                </p:cTn>
                              </p:par>
                              <p:par>
                                <p:cTn id="13" presetID="3" presetClass="entr" presetSubtype="1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blinds(horizontal)">
                                      <p:cBhvr>
                                        <p:cTn id="1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lvl="1" algn="ctr" fontAlgn="auto">
              <a:spcAft>
                <a:spcPts val="0"/>
              </a:spcAft>
              <a:defRPr/>
            </a:pPr>
            <a:r>
              <a:rPr lang="en-US" sz="1800" dirty="0">
                <a:solidFill>
                  <a:sysClr val="windowText" lastClr="000000"/>
                </a:solidFill>
              </a:rPr>
              <a:t>  </a:t>
            </a:r>
            <a:r>
              <a:rPr lang="en-US" sz="3600" dirty="0"/>
              <a:t> Diagnosis </a:t>
            </a:r>
            <a:br>
              <a:rPr lang="en-US" sz="3600" dirty="0"/>
            </a:br>
            <a:r>
              <a:rPr lang="en-US" sz="3600" b="1" dirty="0"/>
              <a:t>Bone density by radiographic measures</a:t>
            </a:r>
            <a:r>
              <a:rPr lang="en-US" sz="3600" dirty="0"/>
              <a:t/>
            </a:r>
            <a:br>
              <a:rPr lang="en-US" sz="3600" dirty="0"/>
            </a:br>
            <a:endParaRPr lang="en-US" sz="3600" dirty="0"/>
          </a:p>
        </p:txBody>
      </p:sp>
      <p:sp>
        <p:nvSpPr>
          <p:cNvPr id="46083" name="Content Placeholder 2"/>
          <p:cNvSpPr>
            <a:spLocks noGrp="1"/>
          </p:cNvSpPr>
          <p:nvPr>
            <p:ph sz="quarter" idx="1"/>
          </p:nvPr>
        </p:nvSpPr>
        <p:spPr>
          <a:xfrm>
            <a:off x="612775" y="1600200"/>
            <a:ext cx="8153400" cy="4495800"/>
          </a:xfrm>
        </p:spPr>
        <p:txBody>
          <a:bodyPr/>
          <a:lstStyle/>
          <a:p>
            <a:r>
              <a:rPr lang="en-US" smtClean="0">
                <a:cs typeface="Arial" pitchFamily="34" charset="0"/>
              </a:rPr>
              <a:t>Plain X ray: cannot detect osteoporosis until 30% to 40% of bone mass has already disappeared.</a:t>
            </a:r>
          </a:p>
          <a:p>
            <a:r>
              <a:rPr lang="en-US" smtClean="0">
                <a:cs typeface="Arial" pitchFamily="34" charset="0"/>
              </a:rPr>
              <a:t>Dual-emission X-ray absorptiometry (DXA scan): is used primarily to evaluate bone mineral density, to diagnose and follow up pt. with osteoporosis.</a:t>
            </a:r>
          </a:p>
          <a:p>
            <a:endParaRPr lang="en-US" smtClean="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12775" y="228600"/>
            <a:ext cx="8153400" cy="990600"/>
          </a:xfrm>
        </p:spPr>
        <p:txBody>
          <a:bodyPr/>
          <a:lstStyle/>
          <a:p>
            <a:pPr algn="ctr"/>
            <a:r>
              <a:rPr lang="en-US" smtClean="0">
                <a:cs typeface="Arial" pitchFamily="34" charset="0"/>
              </a:rPr>
              <a:t>DXA scan</a:t>
            </a:r>
          </a:p>
        </p:txBody>
      </p:sp>
      <p:sp>
        <p:nvSpPr>
          <p:cNvPr id="47107" name="Content Placeholder 2"/>
          <p:cNvSpPr>
            <a:spLocks noGrp="1"/>
          </p:cNvSpPr>
          <p:nvPr>
            <p:ph sz="quarter" idx="1"/>
          </p:nvPr>
        </p:nvSpPr>
        <p:spPr>
          <a:xfrm>
            <a:off x="612775" y="1600200"/>
            <a:ext cx="8153400" cy="4495800"/>
          </a:xfrm>
        </p:spPr>
        <p:txBody>
          <a:bodyPr/>
          <a:lstStyle/>
          <a:p>
            <a:endParaRPr lang="en-US" smtClean="0">
              <a:cs typeface="Arial" pitchFamily="34" charset="0"/>
            </a:endParaRPr>
          </a:p>
        </p:txBody>
      </p:sp>
      <p:pic>
        <p:nvPicPr>
          <p:cNvPr id="47108" name="Picture 2" descr="http://providingclarity.com/images/GE-Dexa-AdvanceTB.jpg"/>
          <p:cNvPicPr>
            <a:picLocks noChangeAspect="1" noChangeArrowheads="1"/>
          </p:cNvPicPr>
          <p:nvPr/>
        </p:nvPicPr>
        <p:blipFill>
          <a:blip r:embed="rId2" cstate="print"/>
          <a:srcRect/>
          <a:stretch>
            <a:fillRect/>
          </a:stretch>
        </p:blipFill>
        <p:spPr bwMode="auto">
          <a:xfrm>
            <a:off x="357188" y="1714500"/>
            <a:ext cx="8404225"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melissamemorial.org/userfiles/image/DEXA_Femur.jpg"/>
          <p:cNvPicPr>
            <a:picLocks noChangeAspect="1" noChangeArrowheads="1"/>
          </p:cNvPicPr>
          <p:nvPr/>
        </p:nvPicPr>
        <p:blipFill>
          <a:blip r:embed="rId2" cstate="print"/>
          <a:srcRect t="14583"/>
          <a:stretch>
            <a:fillRect/>
          </a:stretch>
        </p:blipFill>
        <p:spPr bwMode="auto">
          <a:xfrm>
            <a:off x="0" y="428625"/>
            <a:ext cx="9144000" cy="585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p:cNvPicPr>
            <a:picLocks noChangeAspect="1" noChangeArrowheads="1"/>
          </p:cNvPicPr>
          <p:nvPr/>
        </p:nvPicPr>
        <p:blipFill>
          <a:blip r:embed="rId2" cstate="print"/>
          <a:srcRect/>
          <a:stretch>
            <a:fillRect/>
          </a:stretch>
        </p:blipFill>
        <p:spPr bwMode="auto">
          <a:xfrm>
            <a:off x="1428750" y="714375"/>
            <a:ext cx="5741988" cy="4643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12775" y="228600"/>
            <a:ext cx="8153400" cy="990600"/>
          </a:xfrm>
        </p:spPr>
        <p:txBody>
          <a:bodyPr/>
          <a:lstStyle/>
          <a:p>
            <a:r>
              <a:rPr lang="en-US" smtClean="0">
                <a:cs typeface="Arial" pitchFamily="34" charset="0"/>
              </a:rPr>
              <a:t>Prognosis</a:t>
            </a:r>
          </a:p>
        </p:txBody>
      </p:sp>
      <p:sp>
        <p:nvSpPr>
          <p:cNvPr id="3" name="Content Placeholder 2"/>
          <p:cNvSpPr>
            <a:spLocks noGrp="1"/>
          </p:cNvSpPr>
          <p:nvPr>
            <p:ph sz="quarter" idx="1"/>
          </p:nvPr>
        </p:nvSpPr>
        <p:spPr>
          <a:xfrm>
            <a:off x="612775" y="1600200"/>
            <a:ext cx="8153400" cy="4495800"/>
          </a:xfrm>
        </p:spPr>
        <p:txBody>
          <a:bodyPr>
            <a:normAutofit/>
          </a:bodyPr>
          <a:lstStyle/>
          <a:p>
            <a:pPr marL="320040" indent="-320040" fontAlgn="auto">
              <a:spcAft>
                <a:spcPts val="0"/>
              </a:spcAft>
              <a:buFont typeface="Wingdings"/>
              <a:buChar char=""/>
              <a:defRPr/>
            </a:pPr>
            <a:r>
              <a:rPr lang="en-US" dirty="0" smtClean="0"/>
              <a:t>Osteoporosis is </a:t>
            </a:r>
            <a:r>
              <a:rPr lang="en-US" dirty="0"/>
              <a:t>rarely </a:t>
            </a:r>
            <a:r>
              <a:rPr lang="en-US" dirty="0" smtClean="0"/>
              <a:t>lethal.</a:t>
            </a:r>
          </a:p>
          <a:p>
            <a:pPr marL="320040" indent="-320040" fontAlgn="auto">
              <a:spcAft>
                <a:spcPts val="0"/>
              </a:spcAft>
              <a:buFont typeface="Wingdings"/>
              <a:buChar char=""/>
              <a:defRPr/>
            </a:pPr>
            <a:r>
              <a:rPr lang="en-US" dirty="0" smtClean="0"/>
              <a:t>Patients </a:t>
            </a:r>
            <a:r>
              <a:rPr lang="en-US" dirty="0"/>
              <a:t>have an increased mortality rate due to the complications of </a:t>
            </a:r>
            <a:r>
              <a:rPr lang="en-US" dirty="0" smtClean="0"/>
              <a:t>fracture.</a:t>
            </a:r>
          </a:p>
          <a:p>
            <a:pPr marL="0" indent="0" fontAlgn="auto">
              <a:spcAft>
                <a:spcPts val="0"/>
              </a:spcAft>
              <a:buFont typeface="Wingdings"/>
              <a:buNone/>
              <a:defRPr/>
            </a:pPr>
            <a:r>
              <a:rPr lang="en-US" dirty="0" smtClean="0"/>
              <a:t>  	e.g. hip </a:t>
            </a:r>
            <a:r>
              <a:rPr lang="en-US" dirty="0"/>
              <a:t>fractures can lead to decreased </a:t>
            </a:r>
            <a:r>
              <a:rPr lang="en-US" dirty="0" smtClean="0"/>
              <a:t>	mobility </a:t>
            </a:r>
            <a:r>
              <a:rPr lang="en-US" dirty="0"/>
              <a:t>and an additional risk of numerous </a:t>
            </a:r>
            <a:r>
              <a:rPr lang="en-US" dirty="0" smtClean="0"/>
              <a:t>	complications: deep vein thrombosis, pulmonary 	embolism and pneumonia</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612775" y="228600"/>
            <a:ext cx="8153400" cy="990600"/>
          </a:xfrm>
        </p:spPr>
        <p:txBody>
          <a:bodyPr/>
          <a:lstStyle/>
          <a:p>
            <a:r>
              <a:rPr lang="en-US" smtClean="0">
                <a:cs typeface="Arial" pitchFamily="34" charset="0"/>
              </a:rPr>
              <a:t>OSTEOPOROSIS</a:t>
            </a:r>
          </a:p>
        </p:txBody>
      </p:sp>
      <p:sp>
        <p:nvSpPr>
          <p:cNvPr id="51203" name="Rectangle 3"/>
          <p:cNvSpPr>
            <a:spLocks noGrp="1" noChangeArrowheads="1"/>
          </p:cNvSpPr>
          <p:nvPr>
            <p:ph sz="quarter" idx="1"/>
          </p:nvPr>
        </p:nvSpPr>
        <p:spPr>
          <a:xfrm>
            <a:off x="612775" y="1600200"/>
            <a:ext cx="8153400" cy="4495800"/>
          </a:xfrm>
        </p:spPr>
        <p:txBody>
          <a:bodyPr/>
          <a:lstStyle/>
          <a:p>
            <a:pPr>
              <a:lnSpc>
                <a:spcPct val="90000"/>
              </a:lnSpc>
              <a:buFont typeface="Wingdings" pitchFamily="2" charset="2"/>
              <a:buNone/>
            </a:pPr>
            <a:r>
              <a:rPr lang="en-US" sz="2800" b="1" smtClean="0">
                <a:cs typeface="Arial" pitchFamily="34" charset="0"/>
              </a:rPr>
              <a:t>  </a:t>
            </a:r>
            <a:r>
              <a:rPr lang="en-US" sz="2800" b="1" u="sng" smtClean="0">
                <a:cs typeface="Arial" pitchFamily="34" charset="0"/>
              </a:rPr>
              <a:t>Prevention Strategies</a:t>
            </a:r>
          </a:p>
          <a:p>
            <a:pPr>
              <a:lnSpc>
                <a:spcPct val="90000"/>
              </a:lnSpc>
            </a:pPr>
            <a:r>
              <a:rPr lang="en-US" sz="2800" smtClean="0">
                <a:cs typeface="Arial" pitchFamily="34" charset="0"/>
              </a:rPr>
              <a:t>The best long-term approach to osteoporosis is prevention. </a:t>
            </a:r>
          </a:p>
          <a:p>
            <a:pPr>
              <a:lnSpc>
                <a:spcPct val="90000"/>
              </a:lnSpc>
            </a:pPr>
            <a:r>
              <a:rPr lang="en-US" sz="2800" smtClean="0">
                <a:cs typeface="Arial" pitchFamily="34" charset="0"/>
              </a:rPr>
              <a:t>children and young adults, particularly women, with a good diet (with enough calcium and vitamin D) and get plenty of exercise, will build up and maintain bone mass.</a:t>
            </a:r>
          </a:p>
          <a:p>
            <a:pPr>
              <a:lnSpc>
                <a:spcPct val="90000"/>
              </a:lnSpc>
            </a:pPr>
            <a:r>
              <a:rPr lang="en-US" sz="2800" smtClean="0">
                <a:cs typeface="Arial" pitchFamily="34" charset="0"/>
              </a:rPr>
              <a:t> This will provide a good reserve against bone loss later in life. Exercise places stress on bones that builds up bone mass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12775" y="228600"/>
            <a:ext cx="8153400" cy="990600"/>
          </a:xfrm>
        </p:spPr>
        <p:txBody>
          <a:bodyPr/>
          <a:lstStyle/>
          <a:p>
            <a:endParaRPr lang="en-US" smtClean="0">
              <a:cs typeface="Arial" pitchFamily="34" charset="0"/>
            </a:endParaRPr>
          </a:p>
        </p:txBody>
      </p:sp>
      <p:sp>
        <p:nvSpPr>
          <p:cNvPr id="52227" name="Content Placeholder 2"/>
          <p:cNvSpPr>
            <a:spLocks noGrp="1"/>
          </p:cNvSpPr>
          <p:nvPr>
            <p:ph sz="quarter" idx="1"/>
          </p:nvPr>
        </p:nvSpPr>
        <p:spPr>
          <a:xfrm>
            <a:off x="612775" y="1600200"/>
            <a:ext cx="8153400" cy="4495800"/>
          </a:xfrm>
        </p:spPr>
        <p:txBody>
          <a:bodyPr/>
          <a:lstStyle/>
          <a:p>
            <a:endParaRPr lang="en-US" smtClean="0">
              <a:cs typeface="Arial" pitchFamily="34" charset="0"/>
            </a:endParaRPr>
          </a:p>
        </p:txBody>
      </p:sp>
      <p:pic>
        <p:nvPicPr>
          <p:cNvPr id="52228" name="Picture 2" descr="http://www.womantribe.com/wp-content/uploads/2012/10/World-Osteoporosis-Day1.jpg"/>
          <p:cNvPicPr>
            <a:picLocks noChangeAspect="1" noChangeArrowheads="1"/>
          </p:cNvPicPr>
          <p:nvPr/>
        </p:nvPicPr>
        <p:blipFill>
          <a:blip r:embed="rId2" cstate="print"/>
          <a:srcRect/>
          <a:stretch>
            <a:fillRect/>
          </a:stretch>
        </p:blipFill>
        <p:spPr bwMode="auto">
          <a:xfrm>
            <a:off x="601663" y="428625"/>
            <a:ext cx="7518400" cy="5643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12775" y="228600"/>
            <a:ext cx="8153400" cy="990600"/>
          </a:xfrm>
        </p:spPr>
        <p:txBody>
          <a:bodyPr/>
          <a:lstStyle/>
          <a:p>
            <a:r>
              <a:rPr lang="en-US" smtClean="0">
                <a:cs typeface="Arial" pitchFamily="34" charset="0"/>
              </a:rPr>
              <a:t>Metabolic bone disease</a:t>
            </a:r>
            <a:endParaRPr lang="ar-SA" smtClean="0"/>
          </a:p>
        </p:txBody>
      </p:sp>
      <p:sp>
        <p:nvSpPr>
          <p:cNvPr id="3" name="Content Placeholder 2"/>
          <p:cNvSpPr>
            <a:spLocks noGrp="1"/>
          </p:cNvSpPr>
          <p:nvPr>
            <p:ph sz="quarter" idx="1"/>
          </p:nvPr>
        </p:nvSpPr>
        <p:spPr>
          <a:xfrm>
            <a:off x="612775" y="1600200"/>
            <a:ext cx="8153400" cy="4495800"/>
          </a:xfrm>
        </p:spPr>
        <p:txBody>
          <a:bodyPr>
            <a:normAutofit fontScale="85000" lnSpcReduction="20000"/>
          </a:bodyPr>
          <a:lstStyle/>
          <a:p>
            <a:pPr marL="320040" indent="-320040" fontAlgn="auto">
              <a:spcAft>
                <a:spcPts val="0"/>
              </a:spcAft>
              <a:buFont typeface="Wingdings"/>
              <a:buChar char=""/>
              <a:defRPr/>
            </a:pPr>
            <a:r>
              <a:rPr lang="en-US" dirty="0" smtClean="0"/>
              <a:t>In </a:t>
            </a:r>
            <a:r>
              <a:rPr lang="en-US" b="1" dirty="0" err="1" smtClean="0"/>
              <a:t>osteomalacia</a:t>
            </a:r>
            <a:r>
              <a:rPr lang="en-US" b="1" dirty="0" smtClean="0"/>
              <a:t> and </a:t>
            </a:r>
            <a:r>
              <a:rPr lang="en-US" b="1" dirty="0"/>
              <a:t>Rickets</a:t>
            </a:r>
            <a:r>
              <a:rPr lang="en-US" dirty="0" smtClean="0"/>
              <a:t>, </a:t>
            </a:r>
            <a:r>
              <a:rPr lang="en-US" dirty="0" err="1" smtClean="0"/>
              <a:t>osteoblastic</a:t>
            </a:r>
            <a:r>
              <a:rPr lang="en-US" dirty="0" smtClean="0"/>
              <a:t> production of bone collagen is normal </a:t>
            </a:r>
            <a:r>
              <a:rPr lang="en-US" dirty="0" smtClean="0">
                <a:solidFill>
                  <a:srgbClr val="FF0000"/>
                </a:solidFill>
              </a:rPr>
              <a:t>but mineralization is inadequate</a:t>
            </a:r>
            <a:r>
              <a:rPr lang="en-US" dirty="0" smtClean="0"/>
              <a:t>. It is a </a:t>
            </a:r>
            <a:r>
              <a:rPr lang="en-US" dirty="0"/>
              <a:t>manifestations of vitamin D deficiency</a:t>
            </a:r>
            <a:r>
              <a:rPr lang="en-US" dirty="0" smtClean="0"/>
              <a:t> </a:t>
            </a:r>
          </a:p>
          <a:p>
            <a:pPr marL="320040" indent="-320040" fontAlgn="auto">
              <a:spcAft>
                <a:spcPts val="0"/>
              </a:spcAft>
              <a:buFont typeface="Wingdings"/>
              <a:buChar char=""/>
              <a:defRPr/>
            </a:pPr>
            <a:r>
              <a:rPr lang="en-US" dirty="0" smtClean="0"/>
              <a:t>In </a:t>
            </a:r>
            <a:r>
              <a:rPr lang="en-US" b="1" dirty="0" smtClean="0"/>
              <a:t>Paget's disease of bone</a:t>
            </a:r>
            <a:r>
              <a:rPr lang="en-US" dirty="0" smtClean="0"/>
              <a:t> there is excessive uncontrolled destruction of bone by abnormally large and active osteoclasts, with concurrent inadequate attempts at haphazard new bone formation by osteoblasts, producing physically weak woven bone. It may </a:t>
            </a:r>
            <a:r>
              <a:rPr lang="en-US" dirty="0"/>
              <a:t>result from a </a:t>
            </a:r>
            <a:r>
              <a:rPr lang="en-US" dirty="0" err="1">
                <a:solidFill>
                  <a:srgbClr val="FF0000"/>
                </a:solidFill>
              </a:rPr>
              <a:t>paramyxovirus</a:t>
            </a:r>
            <a:r>
              <a:rPr lang="en-US" dirty="0">
                <a:solidFill>
                  <a:srgbClr val="FF0000"/>
                </a:solidFill>
              </a:rPr>
              <a:t> infection </a:t>
            </a:r>
            <a:r>
              <a:rPr lang="en-US" dirty="0"/>
              <a:t>in genetically susceptible </a:t>
            </a:r>
            <a:r>
              <a:rPr lang="en-US" dirty="0" smtClean="0"/>
              <a:t>persons.</a:t>
            </a:r>
            <a:r>
              <a:rPr lang="en-US" dirty="0"/>
              <a:t> </a:t>
            </a:r>
            <a:endParaRPr lang="en-US" dirty="0" smtClean="0"/>
          </a:p>
          <a:p>
            <a:pPr marL="320040" indent="-320040" fontAlgn="auto">
              <a:spcAft>
                <a:spcPts val="0"/>
              </a:spcAft>
              <a:buFont typeface="Wingdings"/>
              <a:buChar char=""/>
              <a:defRPr/>
            </a:pPr>
            <a:r>
              <a:rPr lang="en-US" dirty="0" smtClean="0"/>
              <a:t>In </a:t>
            </a:r>
            <a:r>
              <a:rPr lang="en-US" b="1" dirty="0" smtClean="0"/>
              <a:t>hyperparathyroidism</a:t>
            </a:r>
            <a:r>
              <a:rPr lang="en-US" dirty="0" smtClean="0"/>
              <a:t>, excessive secretion of PTH produces increased </a:t>
            </a:r>
            <a:r>
              <a:rPr lang="en-US" dirty="0" err="1" smtClean="0"/>
              <a:t>osteoclastic</a:t>
            </a:r>
            <a:r>
              <a:rPr lang="en-US" dirty="0" smtClean="0"/>
              <a:t> activity. There is excessive </a:t>
            </a:r>
            <a:r>
              <a:rPr lang="en-US" dirty="0" smtClean="0">
                <a:solidFill>
                  <a:srgbClr val="FF0000"/>
                </a:solidFill>
              </a:rPr>
              <a:t>destruction of cortical and </a:t>
            </a:r>
            <a:r>
              <a:rPr lang="en-US" dirty="0" err="1" smtClean="0">
                <a:solidFill>
                  <a:srgbClr val="FF0000"/>
                </a:solidFill>
              </a:rPr>
              <a:t>trabecular</a:t>
            </a:r>
            <a:r>
              <a:rPr lang="en-US" dirty="0" smtClean="0">
                <a:solidFill>
                  <a:srgbClr val="FF0000"/>
                </a:solidFill>
              </a:rPr>
              <a:t> bone</a:t>
            </a:r>
            <a:r>
              <a:rPr lang="en-US" dirty="0" smtClean="0"/>
              <a:t>, with inadequate compensatory </a:t>
            </a:r>
            <a:r>
              <a:rPr lang="en-US" dirty="0" err="1" smtClean="0"/>
              <a:t>osteoblastic</a:t>
            </a:r>
            <a:r>
              <a:rPr lang="en-US" dirty="0" smtClean="0"/>
              <a:t> activity.</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476672"/>
            <a:ext cx="4032448" cy="4495800"/>
          </a:xfrm>
        </p:spPr>
        <p:txBody>
          <a:bodyPr/>
          <a:lstStyle/>
          <a:p>
            <a:pPr marL="0" indent="0">
              <a:buNone/>
            </a:pPr>
            <a:r>
              <a:rPr lang="en-US" sz="3200" b="1" dirty="0"/>
              <a:t>Paget disease of </a:t>
            </a:r>
            <a:r>
              <a:rPr lang="en-US" sz="3200" b="1" dirty="0" smtClean="0"/>
              <a:t>bone</a:t>
            </a:r>
          </a:p>
          <a:p>
            <a:pPr marL="0" indent="0">
              <a:buNone/>
            </a:pPr>
            <a:endParaRPr lang="en-US" sz="3200" b="1" dirty="0"/>
          </a:p>
          <a:p>
            <a:pPr marL="0" indent="0">
              <a:buNone/>
            </a:pPr>
            <a:r>
              <a:rPr lang="en-US" sz="3200" smtClean="0"/>
              <a:t>The </a:t>
            </a:r>
            <a:r>
              <a:rPr lang="en-US" sz="3200" dirty="0"/>
              <a:t>three phases in the evolution of the </a:t>
            </a:r>
            <a:r>
              <a:rPr lang="en-US" sz="3200" dirty="0" smtClean="0"/>
              <a:t>disease</a:t>
            </a:r>
            <a:endParaRPr lang="en-US" sz="3200" b="1" dirty="0"/>
          </a:p>
        </p:txBody>
      </p:sp>
      <p:pic>
        <p:nvPicPr>
          <p:cNvPr id="4" name="Picture 3"/>
          <p:cNvPicPr>
            <a:picLocks noChangeAspect="1"/>
          </p:cNvPicPr>
          <p:nvPr/>
        </p:nvPicPr>
        <p:blipFill>
          <a:blip r:embed="rId2"/>
          <a:stretch>
            <a:fillRect/>
          </a:stretch>
        </p:blipFill>
        <p:spPr>
          <a:xfrm>
            <a:off x="4499992" y="139699"/>
            <a:ext cx="4644008" cy="6718301"/>
          </a:xfrm>
          <a:prstGeom prst="rect">
            <a:avLst/>
          </a:prstGeom>
        </p:spPr>
      </p:pic>
    </p:spTree>
    <p:extLst>
      <p:ext uri="{BB962C8B-B14F-4D97-AF65-F5344CB8AC3E}">
        <p14:creationId xmlns:p14="http://schemas.microsoft.com/office/powerpoint/2010/main" val="2912756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1560" y="0"/>
            <a:ext cx="8153400" cy="990600"/>
          </a:xfrm>
        </p:spPr>
        <p:txBody>
          <a:bodyPr/>
          <a:lstStyle/>
          <a:p>
            <a:r>
              <a:rPr lang="en-US" dirty="0" smtClean="0">
                <a:cs typeface="Arial" pitchFamily="34" charset="0"/>
              </a:rPr>
              <a:t>Congenital Diseases of Bones</a:t>
            </a:r>
          </a:p>
        </p:txBody>
      </p:sp>
      <p:sp>
        <p:nvSpPr>
          <p:cNvPr id="3" name="Content Placeholder 2"/>
          <p:cNvSpPr>
            <a:spLocks noGrp="1"/>
          </p:cNvSpPr>
          <p:nvPr>
            <p:ph sz="quarter" idx="1"/>
          </p:nvPr>
        </p:nvSpPr>
        <p:spPr>
          <a:xfrm>
            <a:off x="683568" y="836712"/>
            <a:ext cx="8153400" cy="5688632"/>
          </a:xfrm>
        </p:spPr>
        <p:txBody>
          <a:bodyPr>
            <a:normAutofit fontScale="92500" lnSpcReduction="10000"/>
          </a:bodyPr>
          <a:lstStyle/>
          <a:p>
            <a:pPr marL="320040" indent="-320040" fontAlgn="auto">
              <a:spcAft>
                <a:spcPts val="0"/>
              </a:spcAft>
              <a:buNone/>
              <a:defRPr/>
            </a:pPr>
            <a:r>
              <a:rPr lang="en-US" dirty="0" smtClean="0"/>
              <a:t>Localized or entire skeleton</a:t>
            </a:r>
          </a:p>
          <a:p>
            <a:pPr marL="320040" indent="-320040" fontAlgn="auto">
              <a:spcAft>
                <a:spcPts val="0"/>
              </a:spcAft>
              <a:buFont typeface="Wingdings"/>
              <a:buChar char=""/>
              <a:defRPr/>
            </a:pPr>
            <a:endParaRPr lang="en-US" dirty="0" smtClean="0"/>
          </a:p>
          <a:p>
            <a:pPr marL="320040" indent="-320040" fontAlgn="auto">
              <a:spcAft>
                <a:spcPts val="0"/>
              </a:spcAft>
              <a:buFont typeface="Wingdings"/>
              <a:buChar char=""/>
              <a:defRPr/>
            </a:pPr>
            <a:r>
              <a:rPr lang="en-US" dirty="0" err="1" smtClean="0"/>
              <a:t>Dysostoses</a:t>
            </a:r>
            <a:r>
              <a:rPr lang="en-US" dirty="0" smtClean="0"/>
              <a:t>: e.g.</a:t>
            </a:r>
          </a:p>
          <a:p>
            <a:pPr marL="640080" lvl="1" indent="-274320" fontAlgn="auto">
              <a:spcAft>
                <a:spcPts val="0"/>
              </a:spcAft>
              <a:buFont typeface="Wingdings 2"/>
              <a:buChar char=""/>
              <a:defRPr/>
            </a:pPr>
            <a:r>
              <a:rPr lang="en-US" i="1" dirty="0" err="1" smtClean="0"/>
              <a:t>aplasia</a:t>
            </a:r>
            <a:r>
              <a:rPr lang="en-US" dirty="0"/>
              <a:t> </a:t>
            </a:r>
            <a:endParaRPr lang="en-US" dirty="0" smtClean="0"/>
          </a:p>
          <a:p>
            <a:pPr marL="640080" lvl="1" indent="-274320" fontAlgn="auto">
              <a:spcAft>
                <a:spcPts val="0"/>
              </a:spcAft>
              <a:buFont typeface="Wingdings 2"/>
              <a:buChar char=""/>
              <a:defRPr/>
            </a:pPr>
            <a:r>
              <a:rPr lang="en-US" dirty="0"/>
              <a:t>extra </a:t>
            </a:r>
            <a:r>
              <a:rPr lang="en-US" dirty="0" smtClean="0"/>
              <a:t>bones</a:t>
            </a:r>
          </a:p>
          <a:p>
            <a:pPr marL="640080" lvl="1" indent="-274320" fontAlgn="auto">
              <a:spcAft>
                <a:spcPts val="0"/>
              </a:spcAft>
              <a:buFont typeface="Wingdings 2"/>
              <a:buChar char=""/>
              <a:defRPr/>
            </a:pPr>
            <a:r>
              <a:rPr lang="en-US" dirty="0"/>
              <a:t>abnormal fusion of </a:t>
            </a:r>
            <a:r>
              <a:rPr lang="en-US" dirty="0" smtClean="0"/>
              <a:t>bones</a:t>
            </a:r>
            <a:endParaRPr lang="en-US" dirty="0"/>
          </a:p>
          <a:p>
            <a:pPr marL="640080" lvl="1" indent="-274320" fontAlgn="auto">
              <a:spcAft>
                <a:spcPts val="0"/>
              </a:spcAft>
              <a:buFont typeface="Wingdings 2"/>
              <a:buChar char=""/>
              <a:defRPr/>
            </a:pPr>
            <a:endParaRPr lang="en-US" dirty="0" smtClean="0"/>
          </a:p>
          <a:p>
            <a:pPr marL="640080" lvl="1" indent="-274320" fontAlgn="auto">
              <a:spcAft>
                <a:spcPts val="0"/>
              </a:spcAft>
              <a:buFont typeface="Wingdings 2"/>
              <a:buChar char=""/>
              <a:defRPr/>
            </a:pPr>
            <a:endParaRPr lang="en-US" dirty="0" smtClean="0"/>
          </a:p>
          <a:p>
            <a:pPr marL="320040" indent="-320040" fontAlgn="auto">
              <a:spcAft>
                <a:spcPts val="0"/>
              </a:spcAft>
              <a:buFont typeface="Wingdings"/>
              <a:buChar char=""/>
              <a:defRPr/>
            </a:pPr>
            <a:r>
              <a:rPr lang="en-US" dirty="0" err="1" smtClean="0"/>
              <a:t>Dysplasias</a:t>
            </a:r>
            <a:r>
              <a:rPr lang="en-US" dirty="0" smtClean="0"/>
              <a:t>: e.g.</a:t>
            </a:r>
          </a:p>
          <a:p>
            <a:pPr marL="640080" lvl="1" indent="-274320" fontAlgn="auto">
              <a:spcAft>
                <a:spcPts val="0"/>
              </a:spcAft>
              <a:buFont typeface="Wingdings 2"/>
              <a:buChar char=""/>
              <a:defRPr/>
            </a:pPr>
            <a:r>
              <a:rPr lang="en-US" dirty="0" err="1" smtClean="0"/>
              <a:t>Osteogenesis</a:t>
            </a:r>
            <a:r>
              <a:rPr lang="en-US" dirty="0" smtClean="0"/>
              <a:t> </a:t>
            </a:r>
            <a:r>
              <a:rPr lang="en-US" dirty="0" err="1" smtClean="0"/>
              <a:t>imperfecta</a:t>
            </a:r>
            <a:r>
              <a:rPr lang="en-US" dirty="0" smtClean="0"/>
              <a:t> </a:t>
            </a:r>
          </a:p>
          <a:p>
            <a:pPr marL="640080" lvl="1" indent="-274320" fontAlgn="auto">
              <a:spcAft>
                <a:spcPts val="0"/>
              </a:spcAft>
              <a:buFont typeface="Wingdings 2"/>
              <a:buChar char=""/>
              <a:defRPr/>
            </a:pPr>
            <a:r>
              <a:rPr lang="en-US" dirty="0" err="1" smtClean="0"/>
              <a:t>Achondroplasia</a:t>
            </a:r>
            <a:endParaRPr lang="en-US" dirty="0" smtClean="0"/>
          </a:p>
          <a:p>
            <a:pPr marL="640080" lvl="1" indent="-274320" fontAlgn="auto">
              <a:spcAft>
                <a:spcPts val="0"/>
              </a:spcAft>
              <a:buFont typeface="Wingdings 2"/>
              <a:buChar char=""/>
              <a:defRPr/>
            </a:pPr>
            <a:r>
              <a:rPr lang="en-US" dirty="0" err="1" smtClean="0"/>
              <a:t>Osteopetrosis</a:t>
            </a:r>
            <a:endParaRPr lang="en-US" dirty="0" smtClean="0"/>
          </a:p>
          <a:p>
            <a:pPr marL="640080" lvl="1" indent="-274320" fontAlgn="auto">
              <a:spcAft>
                <a:spcPts val="0"/>
              </a:spcAft>
              <a:buFont typeface="Wingdings 2"/>
              <a:buNone/>
              <a:defRPr/>
            </a:pPr>
            <a:r>
              <a:rPr lang="en-US" dirty="0" smtClean="0"/>
              <a:t> </a:t>
            </a:r>
          </a:p>
        </p:txBody>
      </p:sp>
      <p:sp>
        <p:nvSpPr>
          <p:cNvPr id="5" name="TextBox 4"/>
          <p:cNvSpPr txBox="1"/>
          <p:nvPr/>
        </p:nvSpPr>
        <p:spPr>
          <a:xfrm>
            <a:off x="3851920" y="1628800"/>
            <a:ext cx="4824536"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l" fontAlgn="auto">
              <a:spcBef>
                <a:spcPts val="0"/>
              </a:spcBef>
              <a:spcAft>
                <a:spcPts val="0"/>
              </a:spcAft>
              <a:defRPr/>
            </a:pPr>
            <a:r>
              <a:rPr lang="en-US" sz="2000" b="1" dirty="0"/>
              <a:t>Developmental anomalies resulting from localized problems in the migration of </a:t>
            </a:r>
            <a:r>
              <a:rPr lang="en-US" sz="2000" b="1" dirty="0" err="1"/>
              <a:t>mesenchymal</a:t>
            </a:r>
            <a:r>
              <a:rPr lang="en-US" sz="2000" b="1" dirty="0"/>
              <a:t> cells and the formation of condensations</a:t>
            </a:r>
            <a:r>
              <a:rPr lang="en-US" b="1" dirty="0"/>
              <a:t> </a:t>
            </a:r>
            <a:endParaRPr lang="ar-SA" b="1" dirty="0"/>
          </a:p>
        </p:txBody>
      </p:sp>
      <p:sp>
        <p:nvSpPr>
          <p:cNvPr id="4" name="Rectangle 3"/>
          <p:cNvSpPr/>
          <p:nvPr/>
        </p:nvSpPr>
        <p:spPr>
          <a:xfrm>
            <a:off x="3707904" y="3717032"/>
            <a:ext cx="5436096" cy="1015663"/>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l" fontAlgn="auto">
              <a:spcBef>
                <a:spcPts val="0"/>
              </a:spcBef>
              <a:spcAft>
                <a:spcPts val="0"/>
              </a:spcAft>
              <a:defRPr/>
            </a:pPr>
            <a:r>
              <a:rPr lang="en-US" sz="2000" b="1" dirty="0"/>
              <a:t>Mutations that interfere with bone or cartilage formation, growth, and/or maintenance of normal matrix components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1" presetClass="entr" presetSubtype="0"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p:txBody>
          <a:bodyPr/>
          <a:lstStyle/>
          <a:p>
            <a:pPr algn="ctr"/>
            <a:r>
              <a:rPr lang="en-US" smtClean="0">
                <a:cs typeface="Arial" pitchFamily="34" charset="0"/>
              </a:rPr>
              <a:t>Metabolic bone disease</a:t>
            </a:r>
          </a:p>
        </p:txBody>
      </p:sp>
      <p:pic>
        <p:nvPicPr>
          <p:cNvPr id="54275" name="Picture 2"/>
          <p:cNvPicPr>
            <a:picLocks noGrp="1" noChangeAspect="1" noChangeArrowheads="1"/>
          </p:cNvPicPr>
          <p:nvPr>
            <p:ph sz="quarter" idx="1"/>
          </p:nvPr>
        </p:nvPicPr>
        <p:blipFill>
          <a:blip r:embed="rId2" cstate="print"/>
          <a:srcRect/>
          <a:stretch>
            <a:fillRect/>
          </a:stretch>
        </p:blipFill>
        <p:spPr>
          <a:xfrm>
            <a:off x="179511" y="1532700"/>
            <a:ext cx="4270573" cy="2571450"/>
          </a:xfrm>
          <a:ln w="28575">
            <a:solidFill>
              <a:schemeClr val="tx1"/>
            </a:solidFill>
          </a:ln>
        </p:spPr>
      </p:pic>
      <p:pic>
        <p:nvPicPr>
          <p:cNvPr id="64515" name="Picture 3"/>
          <p:cNvPicPr>
            <a:picLocks noGrp="1" noChangeAspect="1" noChangeArrowheads="1"/>
          </p:cNvPicPr>
          <p:nvPr>
            <p:ph sz="quarter" idx="2"/>
          </p:nvPr>
        </p:nvPicPr>
        <p:blipFill>
          <a:blip r:embed="rId3" cstate="print"/>
          <a:srcRect/>
          <a:stretch>
            <a:fillRect/>
          </a:stretch>
        </p:blipFill>
        <p:spPr>
          <a:xfrm>
            <a:off x="4571999" y="1521794"/>
            <a:ext cx="4434780" cy="2545604"/>
          </a:xfrm>
          <a:ln w="28575">
            <a:solidFill>
              <a:schemeClr val="tx1"/>
            </a:solidFill>
          </a:ln>
        </p:spPr>
      </p:pic>
      <p:pic>
        <p:nvPicPr>
          <p:cNvPr id="64517" name="Picture 5"/>
          <p:cNvPicPr>
            <a:picLocks noChangeAspect="1" noChangeArrowheads="1"/>
          </p:cNvPicPr>
          <p:nvPr/>
        </p:nvPicPr>
        <p:blipFill>
          <a:blip r:embed="rId4" cstate="print">
            <a:lum bright="-2000" contrast="3000"/>
          </a:blip>
          <a:srcRect/>
          <a:stretch>
            <a:fillRect/>
          </a:stretch>
        </p:blipFill>
        <p:spPr bwMode="auto">
          <a:xfrm>
            <a:off x="179512" y="4221088"/>
            <a:ext cx="4270572" cy="2636912"/>
          </a:xfrm>
          <a:prstGeom prst="rect">
            <a:avLst/>
          </a:prstGeom>
          <a:noFill/>
          <a:ln w="28575">
            <a:solidFill>
              <a:schemeClr val="tx1"/>
            </a:solidFill>
            <a:miter lim="800000"/>
            <a:headEnd/>
            <a:tailEnd/>
          </a:ln>
        </p:spPr>
      </p:pic>
      <p:pic>
        <p:nvPicPr>
          <p:cNvPr id="64518" name="Picture 6"/>
          <p:cNvPicPr>
            <a:picLocks noChangeAspect="1" noChangeArrowheads="1"/>
          </p:cNvPicPr>
          <p:nvPr/>
        </p:nvPicPr>
        <p:blipFill>
          <a:blip r:embed="rId5" cstate="print"/>
          <a:srcRect/>
          <a:stretch>
            <a:fillRect/>
          </a:stretch>
        </p:blipFill>
        <p:spPr bwMode="auto">
          <a:xfrm>
            <a:off x="4571999" y="4221088"/>
            <a:ext cx="4434779" cy="2636912"/>
          </a:xfrm>
          <a:prstGeom prst="rect">
            <a:avLst/>
          </a:prstGeom>
          <a:noFill/>
          <a:ln w="2857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5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5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Grp="1" noChangeAspect="1" noChangeArrowheads="1"/>
          </p:cNvPicPr>
          <p:nvPr>
            <p:ph sz="quarter" idx="1"/>
          </p:nvPr>
        </p:nvPicPr>
        <p:blipFill>
          <a:blip r:embed="rId2" cstate="print"/>
          <a:srcRect t="2222"/>
          <a:stretch>
            <a:fillRect/>
          </a:stretch>
        </p:blipFill>
        <p:spPr>
          <a:xfrm>
            <a:off x="428625" y="2214563"/>
            <a:ext cx="8435975" cy="3143250"/>
          </a:xfrm>
        </p:spPr>
      </p:pic>
      <p:pic>
        <p:nvPicPr>
          <p:cNvPr id="55299" name="Picture 4"/>
          <p:cNvPicPr>
            <a:picLocks noChangeAspect="1" noChangeArrowheads="1"/>
          </p:cNvPicPr>
          <p:nvPr/>
        </p:nvPicPr>
        <p:blipFill>
          <a:blip r:embed="rId3" cstate="print"/>
          <a:srcRect r="1479" b="14285"/>
          <a:stretch>
            <a:fillRect/>
          </a:stretch>
        </p:blipFill>
        <p:spPr bwMode="auto">
          <a:xfrm>
            <a:off x="1042988" y="715963"/>
            <a:ext cx="7286625" cy="428625"/>
          </a:xfrm>
          <a:prstGeom prst="rect">
            <a:avLst/>
          </a:prstGeom>
          <a:noFill/>
          <a:ln w="9525">
            <a:noFill/>
            <a:miter lim="800000"/>
            <a:headEnd/>
            <a:tailEnd/>
          </a:ln>
        </p:spPr>
      </p:pic>
      <p:sp>
        <p:nvSpPr>
          <p:cNvPr id="2" name="TextBox 1"/>
          <p:cNvSpPr txBox="1">
            <a:spLocks noChangeArrowheads="1"/>
          </p:cNvSpPr>
          <p:nvPr/>
        </p:nvSpPr>
        <p:spPr bwMode="auto">
          <a:xfrm>
            <a:off x="3578225" y="2781300"/>
            <a:ext cx="4751388" cy="368300"/>
          </a:xfrm>
          <a:prstGeom prst="rect">
            <a:avLst/>
          </a:prstGeom>
          <a:solidFill>
            <a:schemeClr val="bg1"/>
          </a:solidFill>
          <a:ln w="9525">
            <a:noFill/>
            <a:miter lim="800000"/>
            <a:headEnd/>
            <a:tailEnd/>
          </a:ln>
        </p:spPr>
        <p:txBody>
          <a:bodyPr>
            <a:spAutoFit/>
          </a:bodyPr>
          <a:lstStyle/>
          <a:p>
            <a:endParaRPr lang="en-US"/>
          </a:p>
        </p:txBody>
      </p:sp>
      <p:sp>
        <p:nvSpPr>
          <p:cNvPr id="5" name="TextBox 4"/>
          <p:cNvSpPr txBox="1">
            <a:spLocks noChangeArrowheads="1"/>
          </p:cNvSpPr>
          <p:nvPr/>
        </p:nvSpPr>
        <p:spPr bwMode="auto">
          <a:xfrm>
            <a:off x="3559175" y="3144838"/>
            <a:ext cx="4751388" cy="368300"/>
          </a:xfrm>
          <a:prstGeom prst="rect">
            <a:avLst/>
          </a:prstGeom>
          <a:solidFill>
            <a:schemeClr val="bg1"/>
          </a:solidFill>
          <a:ln w="9525">
            <a:noFill/>
            <a:miter lim="800000"/>
            <a:headEnd/>
            <a:tailEnd/>
          </a:ln>
        </p:spPr>
        <p:txBody>
          <a:bodyPr>
            <a:spAutoFit/>
          </a:bodyPr>
          <a:lstStyle/>
          <a:p>
            <a:endParaRPr lang="en-US"/>
          </a:p>
        </p:txBody>
      </p:sp>
      <p:sp>
        <p:nvSpPr>
          <p:cNvPr id="6" name="TextBox 5"/>
          <p:cNvSpPr txBox="1">
            <a:spLocks noChangeArrowheads="1"/>
          </p:cNvSpPr>
          <p:nvPr/>
        </p:nvSpPr>
        <p:spPr bwMode="auto">
          <a:xfrm>
            <a:off x="3578225" y="3573463"/>
            <a:ext cx="4751388" cy="368300"/>
          </a:xfrm>
          <a:prstGeom prst="rect">
            <a:avLst/>
          </a:prstGeom>
          <a:solidFill>
            <a:schemeClr val="bg1"/>
          </a:solidFill>
          <a:ln w="9525">
            <a:noFill/>
            <a:miter lim="800000"/>
            <a:headEnd/>
            <a:tailEnd/>
          </a:ln>
        </p:spPr>
        <p:txBody>
          <a:bodyPr>
            <a:spAutoFit/>
          </a:bodyPr>
          <a:lstStyle/>
          <a:p>
            <a:endParaRPr lang="en-US"/>
          </a:p>
        </p:txBody>
      </p:sp>
      <p:sp>
        <p:nvSpPr>
          <p:cNvPr id="7" name="TextBox 6"/>
          <p:cNvSpPr txBox="1">
            <a:spLocks noChangeArrowheads="1"/>
          </p:cNvSpPr>
          <p:nvPr/>
        </p:nvSpPr>
        <p:spPr bwMode="auto">
          <a:xfrm>
            <a:off x="3551238" y="4149725"/>
            <a:ext cx="4752975" cy="368300"/>
          </a:xfrm>
          <a:prstGeom prst="rect">
            <a:avLst/>
          </a:prstGeom>
          <a:solidFill>
            <a:schemeClr val="bg1"/>
          </a:solidFill>
          <a:ln w="9525">
            <a:noFill/>
            <a:miter lim="800000"/>
            <a:headEnd/>
            <a:tailEnd/>
          </a:ln>
        </p:spPr>
        <p:txBody>
          <a:bodyPr>
            <a:spAutoFit/>
          </a:bodyPr>
          <a:lstStyle/>
          <a:p>
            <a:endParaRPr lang="en-US"/>
          </a:p>
        </p:txBody>
      </p:sp>
      <p:sp>
        <p:nvSpPr>
          <p:cNvPr id="8" name="TextBox 7"/>
          <p:cNvSpPr txBox="1">
            <a:spLocks noChangeArrowheads="1"/>
          </p:cNvSpPr>
          <p:nvPr/>
        </p:nvSpPr>
        <p:spPr bwMode="auto">
          <a:xfrm>
            <a:off x="3578225" y="4670425"/>
            <a:ext cx="4751388" cy="368300"/>
          </a:xfrm>
          <a:prstGeom prst="rect">
            <a:avLst/>
          </a:prstGeom>
          <a:solidFill>
            <a:schemeClr val="bg1"/>
          </a:solidFill>
          <a:ln w="9525">
            <a:noFill/>
            <a:miter lim="800000"/>
            <a:headEnd/>
            <a:tailEnd/>
          </a:ln>
        </p:spPr>
        <p:txBody>
          <a:bodyPr>
            <a:spAutoFit/>
          </a:bodyPr>
          <a:lstStyle/>
          <a:p>
            <a:endParaRPr lang="en-US"/>
          </a:p>
        </p:txBody>
      </p:sp>
      <p:sp>
        <p:nvSpPr>
          <p:cNvPr id="9" name="TextBox 8"/>
          <p:cNvSpPr txBox="1">
            <a:spLocks noChangeArrowheads="1"/>
          </p:cNvSpPr>
          <p:nvPr/>
        </p:nvSpPr>
        <p:spPr bwMode="auto">
          <a:xfrm>
            <a:off x="3578225" y="5013325"/>
            <a:ext cx="4751388" cy="369888"/>
          </a:xfrm>
          <a:prstGeom prst="rect">
            <a:avLst/>
          </a:prstGeom>
          <a:solidFill>
            <a:schemeClr val="bg1"/>
          </a:solidFill>
          <a:ln w="9525">
            <a:noFill/>
            <a:miter lim="800000"/>
            <a:headEnd/>
            <a:tailEnd/>
          </a:ln>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Grp="1" noChangeAspect="1" noChangeArrowheads="1"/>
          </p:cNvPicPr>
          <p:nvPr>
            <p:ph sz="quarter" idx="1"/>
          </p:nvPr>
        </p:nvPicPr>
        <p:blipFill>
          <a:blip r:embed="rId2" cstate="print"/>
          <a:srcRect/>
          <a:stretch>
            <a:fillRect/>
          </a:stretch>
        </p:blipFill>
        <p:spPr>
          <a:xfrm>
            <a:off x="612775" y="2328863"/>
            <a:ext cx="8153400" cy="3038475"/>
          </a:xfrm>
          <a:noFill/>
        </p:spPr>
      </p:pic>
      <p:pic>
        <p:nvPicPr>
          <p:cNvPr id="56323" name="Picture 4"/>
          <p:cNvPicPr>
            <a:picLocks noChangeAspect="1" noChangeArrowheads="1"/>
          </p:cNvPicPr>
          <p:nvPr/>
        </p:nvPicPr>
        <p:blipFill>
          <a:blip r:embed="rId3" cstate="print"/>
          <a:srcRect r="1479" b="14285"/>
          <a:stretch>
            <a:fillRect/>
          </a:stretch>
        </p:blipFill>
        <p:spPr bwMode="auto">
          <a:xfrm>
            <a:off x="1042988" y="715963"/>
            <a:ext cx="7286625" cy="42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p:txBody>
          <a:bodyPr/>
          <a:lstStyle/>
          <a:p>
            <a:r>
              <a:rPr lang="en-US" sz="4800" b="1" smtClean="0">
                <a:solidFill>
                  <a:srgbClr val="002060"/>
                </a:solidFill>
                <a:cs typeface="Arial" pitchFamily="34" charset="0"/>
              </a:rPr>
              <a:t>Osteogenesis imperfecta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549275"/>
            <a:ext cx="8153400" cy="990600"/>
          </a:xfrm>
        </p:spPr>
        <p:txBody>
          <a:bodyPr>
            <a:normAutofit fontScale="90000"/>
          </a:bodyPr>
          <a:lstStyle/>
          <a:p>
            <a:pPr algn="ctr" fontAlgn="auto">
              <a:spcAft>
                <a:spcPts val="0"/>
              </a:spcAft>
              <a:defRPr/>
            </a:pPr>
            <a:r>
              <a:rPr lang="en-US" sz="4000" dirty="0" smtClean="0"/>
              <a:t>Congenital Diseases of Bones</a:t>
            </a:r>
            <a:br>
              <a:rPr lang="en-US" sz="4000" dirty="0" smtClean="0"/>
            </a:br>
            <a:r>
              <a:rPr lang="en-US" sz="4000" dirty="0" smtClean="0"/>
              <a:t> </a:t>
            </a:r>
            <a:r>
              <a:rPr lang="en-US" sz="4000" b="1" dirty="0" err="1" smtClean="0">
                <a:solidFill>
                  <a:srgbClr val="002060"/>
                </a:solidFill>
              </a:rPr>
              <a:t>Osteogenesis</a:t>
            </a:r>
            <a:r>
              <a:rPr lang="en-US" sz="4000" b="1" dirty="0" smtClean="0">
                <a:solidFill>
                  <a:srgbClr val="002060"/>
                </a:solidFill>
              </a:rPr>
              <a:t> </a:t>
            </a:r>
            <a:r>
              <a:rPr lang="en-US" sz="4000" b="1" dirty="0" err="1" smtClean="0">
                <a:solidFill>
                  <a:srgbClr val="002060"/>
                </a:solidFill>
              </a:rPr>
              <a:t>imperfecta</a:t>
            </a:r>
            <a:r>
              <a:rPr lang="en-US" sz="4000" b="1" dirty="0" smtClean="0">
                <a:solidFill>
                  <a:srgbClr val="002060"/>
                </a:solidFill>
              </a:rPr>
              <a:t> </a:t>
            </a:r>
            <a:br>
              <a:rPr lang="en-US" sz="4000" b="1" dirty="0" smtClean="0">
                <a:solidFill>
                  <a:srgbClr val="002060"/>
                </a:solidFill>
              </a:rPr>
            </a:br>
            <a:r>
              <a:rPr lang="en-US" sz="4000" b="1" dirty="0" smtClean="0">
                <a:solidFill>
                  <a:srgbClr val="002060"/>
                </a:solidFill>
              </a:rPr>
              <a:t/>
            </a:r>
            <a:br>
              <a:rPr lang="en-US" sz="4000" b="1" dirty="0" smtClean="0">
                <a:solidFill>
                  <a:srgbClr val="002060"/>
                </a:solidFill>
              </a:rPr>
            </a:br>
            <a:r>
              <a:rPr lang="en-US" dirty="0" smtClean="0">
                <a:solidFill>
                  <a:srgbClr val="FF0000"/>
                </a:solidFill>
              </a:rPr>
              <a:t>(</a:t>
            </a:r>
            <a:r>
              <a:rPr lang="en-US" dirty="0">
                <a:solidFill>
                  <a:srgbClr val="FF0000"/>
                </a:solidFill>
              </a:rPr>
              <a:t>brittle bone disease</a:t>
            </a:r>
            <a:r>
              <a:rPr lang="en-US" dirty="0" smtClean="0">
                <a:solidFill>
                  <a:srgbClr val="FF0000"/>
                </a:solidFill>
              </a:rPr>
              <a:t>)</a:t>
            </a:r>
            <a:endParaRPr lang="en-US" b="1" dirty="0" smtClean="0">
              <a:solidFill>
                <a:srgbClr val="FF0000"/>
              </a:solidFill>
            </a:endParaRPr>
          </a:p>
        </p:txBody>
      </p:sp>
      <p:sp>
        <p:nvSpPr>
          <p:cNvPr id="3" name="Content Placeholder 2"/>
          <p:cNvSpPr>
            <a:spLocks noGrp="1"/>
          </p:cNvSpPr>
          <p:nvPr>
            <p:ph sz="quarter" idx="1"/>
          </p:nvPr>
        </p:nvSpPr>
        <p:spPr>
          <a:xfrm>
            <a:off x="395288" y="2105025"/>
            <a:ext cx="8229600" cy="4852988"/>
          </a:xfrm>
        </p:spPr>
        <p:txBody>
          <a:bodyPr>
            <a:normAutofit lnSpcReduction="10000"/>
          </a:bodyPr>
          <a:lstStyle/>
          <a:p>
            <a:pPr marL="640080" lvl="1" indent="-274320" fontAlgn="auto">
              <a:spcAft>
                <a:spcPts val="0"/>
              </a:spcAft>
              <a:buClr>
                <a:schemeClr val="accent2">
                  <a:lumMod val="75000"/>
                </a:schemeClr>
              </a:buClr>
              <a:buFont typeface="Wingdings" pitchFamily="2" charset="2"/>
              <a:buChar char="q"/>
              <a:defRPr/>
            </a:pPr>
            <a:r>
              <a:rPr lang="en-US" dirty="0" err="1" smtClean="0"/>
              <a:t>Osteogenesis</a:t>
            </a:r>
            <a:r>
              <a:rPr lang="en-US" dirty="0" smtClean="0"/>
              <a:t> </a:t>
            </a:r>
            <a:r>
              <a:rPr lang="en-US" dirty="0" err="1" smtClean="0"/>
              <a:t>imperfecta</a:t>
            </a:r>
            <a:r>
              <a:rPr lang="en-US" dirty="0" smtClean="0"/>
              <a:t> is a group of inherited diseases characterized by brittle bones</a:t>
            </a:r>
          </a:p>
          <a:p>
            <a:pPr marL="640080" lvl="1" indent="-274320" fontAlgn="auto">
              <a:spcAft>
                <a:spcPts val="0"/>
              </a:spcAft>
              <a:buFont typeface="Wingdings 2"/>
              <a:buChar char=""/>
              <a:defRPr/>
            </a:pPr>
            <a:r>
              <a:rPr lang="en-US" dirty="0" smtClean="0"/>
              <a:t>Defect in the synthesis of type I collagen leading to too</a:t>
            </a:r>
            <a:r>
              <a:rPr lang="en-US" i="1" dirty="0" smtClean="0"/>
              <a:t> </a:t>
            </a:r>
            <a:r>
              <a:rPr lang="en-US" dirty="0"/>
              <a:t>little </a:t>
            </a:r>
            <a:r>
              <a:rPr lang="en-US" dirty="0" smtClean="0"/>
              <a:t>bone </a:t>
            </a:r>
            <a:r>
              <a:rPr lang="en-US" dirty="0"/>
              <a:t> resulting in extreme skeletal </a:t>
            </a:r>
            <a:r>
              <a:rPr lang="en-US" dirty="0" smtClean="0"/>
              <a:t>fragility with susceptibility to fractures</a:t>
            </a:r>
          </a:p>
          <a:p>
            <a:pPr marL="640080" lvl="1" indent="-274320" fontAlgn="auto">
              <a:spcAft>
                <a:spcPts val="0"/>
              </a:spcAft>
              <a:buFont typeface="Wingdings 2"/>
              <a:buChar char=""/>
              <a:defRPr/>
            </a:pPr>
            <a:r>
              <a:rPr lang="en-US" dirty="0" smtClean="0"/>
              <a:t>Four main types with different clinical manifestations classified according to the severity of bone fragility, the presence or absence of blue </a:t>
            </a:r>
            <a:r>
              <a:rPr lang="en-US" dirty="0" err="1" smtClean="0"/>
              <a:t>scleras</a:t>
            </a:r>
            <a:r>
              <a:rPr lang="en-US" dirty="0" smtClean="0"/>
              <a:t>, hearing loss, abnormal dentition, and the mode of inheritance, some are fatal.  </a:t>
            </a:r>
          </a:p>
          <a:p>
            <a:pPr lvl="2" fontAlgn="auto">
              <a:spcAft>
                <a:spcPts val="0"/>
              </a:spcAft>
              <a:buFont typeface="Wingdings"/>
              <a:buChar char=""/>
              <a:defRPr/>
            </a:pPr>
            <a:r>
              <a:rPr lang="en-US" dirty="0" smtClean="0"/>
              <a:t>Type 1: blue sclera in both eye, deformed teeth  and hearing loss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2775" y="228600"/>
            <a:ext cx="8153400" cy="990600"/>
          </a:xfrm>
        </p:spPr>
        <p:txBody>
          <a:bodyPr/>
          <a:lstStyle/>
          <a:p>
            <a:pPr marL="342900" indent="-342900" algn="ctr"/>
            <a:r>
              <a:rPr lang="en-US" sz="2800" b="1" smtClean="0">
                <a:solidFill>
                  <a:srgbClr val="000000"/>
                </a:solidFill>
                <a:cs typeface="Arial" pitchFamily="34" charset="0"/>
              </a:rPr>
              <a:t>Osteogenesis imperfecta, type 1</a:t>
            </a:r>
            <a:br>
              <a:rPr lang="en-US" sz="2800" b="1" smtClean="0">
                <a:solidFill>
                  <a:srgbClr val="000000"/>
                </a:solidFill>
                <a:cs typeface="Arial" pitchFamily="34" charset="0"/>
              </a:rPr>
            </a:br>
            <a:endParaRPr lang="en-US" sz="2800" b="1" smtClean="0">
              <a:solidFill>
                <a:srgbClr val="000000"/>
              </a:solidFill>
              <a:cs typeface="Arial" pitchFamily="34" charset="0"/>
            </a:endParaRPr>
          </a:p>
        </p:txBody>
      </p:sp>
      <p:sp>
        <p:nvSpPr>
          <p:cNvPr id="16387" name="Content Placeholder 2"/>
          <p:cNvSpPr>
            <a:spLocks noGrp="1"/>
          </p:cNvSpPr>
          <p:nvPr>
            <p:ph sz="quarter" idx="1"/>
          </p:nvPr>
        </p:nvSpPr>
        <p:spPr>
          <a:xfrm>
            <a:off x="612775" y="1600200"/>
            <a:ext cx="8153400" cy="4495800"/>
          </a:xfrm>
        </p:spPr>
        <p:txBody>
          <a:bodyPr/>
          <a:lstStyle/>
          <a:p>
            <a:endParaRPr lang="en-US" smtClean="0">
              <a:cs typeface="Arial" pitchFamily="34" charset="0"/>
            </a:endParaRPr>
          </a:p>
        </p:txBody>
      </p:sp>
      <p:pic>
        <p:nvPicPr>
          <p:cNvPr id="1026" name="Picture 2" descr="http://upload.wikimedia.org/wikipedia/commons/2/21/Characteristically_blue_sclerae_of_patient_with_osteogenesis_imperfecta.jpg"/>
          <p:cNvPicPr>
            <a:picLocks noChangeAspect="1" noChangeArrowheads="1"/>
          </p:cNvPicPr>
          <p:nvPr/>
        </p:nvPicPr>
        <p:blipFill>
          <a:blip r:embed="rId2" cstate="print"/>
          <a:srcRect/>
          <a:stretch>
            <a:fillRect/>
          </a:stretch>
        </p:blipFill>
        <p:spPr bwMode="auto">
          <a:xfrm>
            <a:off x="614363" y="1058863"/>
            <a:ext cx="5075237" cy="2370137"/>
          </a:xfrm>
          <a:prstGeom prst="rect">
            <a:avLst/>
          </a:prstGeom>
          <a:noFill/>
          <a:ln w="9525">
            <a:noFill/>
            <a:miter lim="800000"/>
            <a:headEnd/>
            <a:tailEnd/>
          </a:ln>
        </p:spPr>
      </p:pic>
      <p:pic>
        <p:nvPicPr>
          <p:cNvPr id="1028" name="Picture 4" descr="http://jorthod.maneyjournals.org/content/30/4/291/F1/graphic-3.large.jpg"/>
          <p:cNvPicPr>
            <a:picLocks noChangeAspect="1" noChangeArrowheads="1"/>
          </p:cNvPicPr>
          <p:nvPr/>
        </p:nvPicPr>
        <p:blipFill>
          <a:blip r:embed="rId3" cstate="print"/>
          <a:srcRect/>
          <a:stretch>
            <a:fillRect/>
          </a:stretch>
        </p:blipFill>
        <p:spPr bwMode="auto">
          <a:xfrm>
            <a:off x="827088" y="3754438"/>
            <a:ext cx="4764087" cy="3103562"/>
          </a:xfrm>
          <a:prstGeom prst="rect">
            <a:avLst/>
          </a:prstGeom>
          <a:noFill/>
          <a:ln w="9525">
            <a:noFill/>
            <a:miter lim="800000"/>
            <a:headEnd/>
            <a:tailEnd/>
          </a:ln>
        </p:spPr>
      </p:pic>
      <p:sp>
        <p:nvSpPr>
          <p:cNvPr id="16390" name="AutoShape 6" descr="data:image/jpeg;base64,/9j/4AAQSkZJRgABAQAAAQABAAD/2wCEAAkGBxQREBISEBQUFBQVFRUXFBUQFA8UFRQUGBQXFhQUFBUYHCggGBolHBQWITEhJSkrLi4uFx80ODUsNygtLisBCgoKBQUFDgUFDisZExkrKysrKysrKysrKysrKysrKysrKysrKysrKysrKysrKysrKysrKysrKysrKysrKysrK//AABEIAQEAxAMBIgACEQEDEQH/xAAcAAACAgMBAQAAAAAAAAAAAAAABgUHAQIEAwj/xABCEAABAgMDCQQJAgQGAwEAAAABAAIDESEEBRIGIjFBUWFxgbEykaHBEyNCUnKC0eHwM7IHFGKSJENzosLxY4OjFf/EABQBAQAAAAAAAAAAAAAAAAAAAAD/xAAUEQEAAAAAAAAAAAAAAAAAAAAA/9oADAMBAAIRAxEAPwCtMgjK8ILvdbFP/wAnt81eVw3jSSoTJSLhtIJ91wHEyVr3NapSKCyoVsNCu2w2uTwDodTnq/N6WLNaKLrZHQORE6FJ1vh+jiOYdRpw1JrsUf0kNrtorx0HxULlTZ+zEHwnyQI99Q6lVzlXZtDxqPgfwKy71E0l3/AxNcNyBJaVsvNtKLdBmaELCDYFaRStlmAzFEYNrh9UFk5I2fDDYNgCse5zJ44JCuISDU63VEzkDk0rK8rO+YXqgEIXha4+FpKCDvy11O6ioX+KduxFjP68Xc0gdSreve00ceKoTLW0ekjuOx0u4V8SgXEIQgEIQg67tMnkjU2f+4KzLmtM2AjWFW12Dt/COv2TjkzaMyWwyQWRdVpmyWxSUOKla7I8kwQHU4oHHJePOG8H2XT5EfUFSN4MD2Fh0FQOTpkyJtIBHKZ6TUrFtM4QO8juQI98WcsJDtWjeEn3uyhVoXnAbEaQ7kdYVe5RWMsadm1BWVsZhiOHNaBdl8w5ODuS4Qg2QhYQbLpuds47d0z5ea5V35Pj1pOwD88EFjXQ7Qmq74ku9J13OTvk3DxPExorunvQOdjbJjZ6SJleywFlBq90lA3zaaSUxbjm80o3vHzkC7lBacMNxOxUZe78UnHS5zj3y+qtXLi1ygPG0S76eaqm9v8AL4O8kEchCEAhCEEhdQpE4N6lT2T8WT3DgVB3UM1/FvmpS6P1eXmgfbudMgJla6QSxcomZplgsLqAT2oGm6YmFjDtE+WgroJLoZwCbmumATLNIkeNQFwWJ/q2g+zTlpqpmwQmnOnIDWTIVKDjfAcZyEtx6TStfkEycHiQrMHyVlRGiQmUh5eR5iW0kDaW7+ckFRX7AzCdle5LzCm+8mzYRxSfDQboQsIMkqXybh6Tv6KGcmLJxmYPzWgfrhsIIa9+g6BqkKVVh3O4S2NHKu5V9cVtADWu0DRrlXQrDueEHtxA5ugSPCc0EoLU3RrXs50hMrxh2NrTMAT2ma0tpm2X5oQYtT8THJCvaPnFN9rjYIWCecdO4JAvqJnu4IEXLe0zwt2un3D7hI186WfCev2TTlUSYjefklS+Tnt+Afucg4EIQgEIQgk7s7DviHT7qVuUesPAKLu39M/Gf2tUrcZ9YeAQPtyiiabumdGjolS5jRMdhjejcHavaG0awglrRDIawsBJmcUpyAGifGvcp+5Ax8KZGKsiJzE1GQn4YzQKh3cWkTHVS91WMwjEYNBaCJ7Z0Pig7g8PnUgNFQAJDZJIWXIm+XugN6k+Ke7Nmse52892hIWUjsTnT06Tx0+aCvbdoKTSJOI3nqne8WaUl2gSiPG8/VALCFhBhyZrhPq28EsuTHcZ9W3gEDhdjqKw8k7ScLmgUnOZIA0BVvdpomC6LwdCILTo1aiNhQWgyJMUIP1XC2NibnyEydLTpnuXlZ7WPVub2HgEbp6QeEz3L1szZiJMTk6cjwr+bkEJb6PMzOZNdqVb8ha00366UcAaMDSOc5+KX71bMFBWeVULNB2EfTzSTep9YPhHUqwcpm+qdwVd3ifWHg3oEHKhCEAhCEErd49Vxc7yHkpG6HSi8Qo+xfpN4u/cV02N0orTvkgsC6HV7kywdCUrsfVqbLMaIGSwwy9kF4E5AA/K4t6AJjghxDyRImgnsBkFE5KR5QiNkQ8ptb91POfMGVQZS3bUHhb3Ss5G2njM+AVf3q/EXFO+U0XBA8BxNPqkSPoQKd5sqd6R7zbKKd8j5eSsC9W1SNfzJRAdxH53oOFCAsIMOTFcf6beCXXJiuP9NvBA2XeKBSsEKLu/shS8AIGvJyLjs7ma4T5j4X/cHvTBAdhibninGVPNKOSsXDaC06Htc3nRw6FNdrJwTGlrmkcJhBDZSD1sJ22HLmCfqoG8dCYsqRWEdjog8WkJavF2aeCBBylPqncCq3tx9Y7l+0KxMqHerKrq2fqO4oPBCEIBCEIJiyD1TOf7iskyIOwgogfps+EIegdLsiTDTwTjd75tVfXBGmxu6ndRO90xZhA75LEYIwOgOYe+Ymmt4GCQ2CSS8lHTfGZthh3Np+6dG9jkOgQLuWkWkJvEnkBLqUoWgppyzq5hGqc/D6JTjlBC3oKFJWUbKA7D5J3vCoKT8oGzYeR8UEAELDVlBhyYrh/TCXXKfuA+rHPqgcLu7IUxZ1D3ec0KXsyDvsD8EaG7Y4fTzT3Hd6mKTqYT4TVftMiDvCfIrMUCKPehS5kEII7KbsNP/kPi2aUr1dmHgmvKP9Jp2vae+GSk6+HZqBByqfmS2kfngkC0nPd8R6p3ypfnMG/y+6Ro3ad8TupQaIQhAIQhBNQhmM+BvRBW0qN+FvQLCCSyfjScW75p6uaLWSraxRMMVp207093VGq1BYWST/8AE10Fjh3yTvaXSgkj3aclX2TEWUcHd5hWARODLdLuMvJAu39Ug7R5JQj69ybr87IOyc+U0nxTpQRlr0JVvpk2O4FNdpS5ejaOCBPYtloxboMOU5k+czv6qDcpnJ85vMoHWwdkKXs2hQ9gOapezoOlyf4xlAd/pjoUgME3AbSAn28DKBG3QyPBBwX+z/DQzprCr8jh5JFvt1E930P8EzhC/wCSry+olUFf5QPnGaNg6n7JOeZk8T1TTeT52hx2SHhPzSoEAhCEAhCEE88dB0Wi9IoqVog83hNdyWrExp1+etKzgpC4bRheWnXUeaC1cnLT6xh20Vl2SJNjhsM+RH1VM3RaJHhIhWvYrTihhw9poQeF+smzj56UjxaEhPtrz4ThsqkK0jPcN5QR9pUDejdKn7QoO8h0QJDhJzhvPVZW1pEojuK0QZKlbgNDx8gooqUuD2uPkEDtYDmhTFnKg7uOaFM2coJO7W4o0Mf1D6pwyjiYbK/a4geICVsmG4rUzcCfD7qeyrf6uE33nj6oPTKAysYB1CD5qr75i1crIy2i4IEtr2j+1h+qqLKC04WOO6nkgUXvm57t7j1S4FPmjH/C79pUAgEIQgEIQgn4mkrRbP0laoMFasfhcHDUf+1stXBA63XaeyfySs7JG2YoJaTVh8D+FUtcFpzcJ1dNSsjIm2SjBpPbaW8xUeaB7Y6pHEJFt4lFiA6nFN3pZRZH2mzHEGTvLvS1lNDwx8Q0PAPPQfLvQQ0dQ15KXjFRN5aAgSrcPWu5dAvNe95D1p4Bc6DJUncPtcfIKMKlbiFDxQN93Gil4Jooa7tClmOogZ8jWTfEdsaGji4/ZSGUETHbLPBGognv+xWmRcOULF70Qnk0fULWyv8AS3k52qG09+rqg4/4lWusJg2OcfmMh0VQ5TWiZDRrPgE/ZfWzFa4mxkmD5RXxJVX3lFxxXbqfVByx/wBOJ8DuigFPWv8ASifD5hQKAQhCAQhCCectVkrCDCwVlCD1u6LgiDYafRPFzWwse149kh3KdVX7tybLptGINO0ILbvOJIQ4o0NcHfI+h7pg8l4ZQ2b0kLE3tMqOB0j82LnueP6WxtnXDOG7hq8CF22CNNgB0ibHctB6IEl7qKNvHQpi9YPo4r275hRNu7KBNvYesHDzXKF3323OaeK4AgwVM3I3M7+qhnKfuduY3ggZLDoUjiouCx6FKXbB9LGhs2uE+AqfAIHqwO/l7HiPsQ5/M6pH5tUfkfRkWO/WSSdzRice8oywtmGAyGPbdiPwt0eS8bxf/LXaW6HOa1vzRDif3BBXl/W3E6JEdrLnHiSXHqktpnMnSaqav+Pmy94/cqGaUHnbz6l/y/uCglNXi8eicN7eoUKgEIQgEIQgnSsLZaoMIQhBhwUtcEahbsPgfwqKK6LriYYo3/8AaC2Mi48xGh7WB44tofAjuUpZokohb77Zj4mUI5jolXI+0YbTC2OJYeD2kDxkp+1PwHFrhPDvl0PHdNBz5VMm6HEHtAg8Qlu1dlN19MxwHgewQ8cP+koRzQoFe/RQcfIqKapi/Rm8wodqDD0yXW2TW8B0S29NFhFAgnLOaJqyNs03uiHUMI4nT4JRguoniA/+Vsf9WGfzv0DkEHHbov8ANW5rfYDg35W1d5rX+IVtpChDYYjuLjJvgCjJKAS5z9ZzG8T2il3LC3CJaIrgc0Etb8Lc0dPFAk3tExRJbB4n8CzdbYc4zorC8Q4L4jWhxaHObhkHyqWmcjIgyJqJLkc/E4u2k/ZetmjGG8PbKYmCHDE1zXAtexw1tc0kEbDqQFoviM2BBixPRxGRXxQbO6DBEH0cPABha1owEl0QYmkOzdM1EX7Y2wbTFhsngBBZi7Qa5oe0O3gOAPBTNqtsGFDbKFGcwPxMgRbU59la+Tji9F6MEippinWpMyly1Wh0V74kQ4nvcXOcZVcTMmmhB5IQhAIQhBPLBWVgoMLCysIBYa7C4HYQVlYcEDjdVpwuY8eyWu7jPyT7eQHpXjU6Y5FVfdEabG93dRWNGi4mQX7YUMnjgAPig9Lsi44Qa7TJ0N3FtB4SSpbGYcTTqJHcmCC+TnkaDheNzhmu6tURfrc8n3hP69ECnfnZPEdVCtU1fQzDyUK1BmVRxHVM9lMgEtwBN7eKY4GpAxXFZ/SRWA9kZzvhbX6DmpXKS3YnNhj4iN5o0d3VeNzQxChkuoXVduaKy8+5eN158V1oiaMRLRtdqHAIGOwu/l4D3a4UNx/9hoPEjuVYX3Hkx3d30T3ftpw2OWuJEE94aJ9S1VnfUWZa3meg80HBDC3WGrZBxXycxnxHp91EKVvo0hje7/iopAIQhAIQhBPLC2WEGqFlYQYQVlYKCQuV9SN/50ViWSNOBB3NI7nEKu7mhEzd+UT9k+wxG4KTFRPYfwoOuytJcWyo4EeYIXNe9lcGZ9JaD+cEwOhEYQ1plLVP+4y20pqooPKGxRGEk4iDLtEktpoPOaBJvZuYeBUA1NF42c4TPWErNQdV3tm/gma7gMQmoe47LOu3oEy2C7HEg1kZyluQTUSCS2QMwaZs5ka1mGdA0AUA2BSMKzYYbcOGdJSIDp6Z7ZrNos02h8pEibpU06wPJBAZU2mkJnutJ5uP2VfWp+KI48u5OV9uxPO6iS4jZPcN5QbBbLAWUEdff+Xwd1H0UWpK+znM+E9fso1AIQhAIQhBPrC2WEGFhZKw1pNAg1JXRZrC55rQeKmcn7i9Jic6cmgEy0mc9HcU43Xd0FjQ9zWNE5AxJxHEjY37IIa5rnc5oEJhIFCdDRxcaBNFzXS8PzCC6VZdkcSfLxXS+3tdJrWufqGIho3SaAZJguq0shRDKGM2kwSSSdJqg8bLZojg0vaBKQwms5ACY3U8VHZQhsN1RSnfKcu5MN4Xo1tWgznSUvFL9vb6UPxGeLOOgYSNYJQItvk5tNqSbbDlEIGs05p8jwpYhxSZamztLRw8ygnrrh4GCmqSYrmiOcDMya2g3zrL82qJsbJgDamOyuYIbWyqDLZrEzvQMlisVCAROlTXkFxW6BFEwGjDhlOc5Sd2iBxAove5raQDPVrGmQNJDbVS9tvVghgBhIMhXRKhJ3oK6vCwkZxFNv12JQvqwEOxt5jzCtN72NiPbilUj1jZgjYdI71H3pk8yIMUMhhOomcJ3wuE8PjyQVSwrdTV8XA+GScBbvEnNPzCihRQyOlBE33+o34B+5yj1332fW/K3zK4EAhCEAhCEDBNaFyYLNcsJ4z4pZ8pd0K64VxWdpn6QP3lwb/tNUC5ZLE+KQGtJ3AEk8AmaxZP4G4oo0ew00Hxv0DgO8KWdarPBb6sCYAMqSLi0CstQIJ5pavC8y8ziOnsGocGoGW77zaxphjDinNkpHRpYQNIoeHWQaMbsRluAEgBsA1BVzZbYfSgt1KxsnIDo7gNA0vPut+6BkyfuyZ9KRRvZ3u28Au90mwyWkVc4ufpkG0Mtutc19XjgDLNBo4gAy9lp0N4nSVxZT20QoUOAzSRWXuig7zMoC0xwYYec1gmZbgZDmVFNtWKE+KdDSaTNdEh/uC5MorZhhw4QOqvKnXEuaK/DY2D3nAnniI8GtQcVqjzmTrSeXTtM9/kmW1xJNKU7O6cUO2koGyFElIhTN4RcGCWuTuWoeKgIbtCmL67TdzTL+4/RBPQ7UIfonCodnEbWkCnj4JgjsGGGw6CXYTvkCBwImkO3RpMs/8Apy8G/VMz7XjsUJ2trW13tc5h6BB7ZQ2PDEbElSI0f3NEnDwB5qMbEcyrNGtpq13EeaYmWgWqxD32k/3tE/Fp8EsRLSADNB6QIYe/EDhBFQ4iTTrmdY+yRsp7uMOIThLRMyBocM6TGo6FNi/SyLJhlQZwAoQT+cl73lZTHgl3acJvB04x7Y46/lQVTezpxncG/sC412XwzDHiDYR+0LjQCEIQCEIQMLL1loe08Vv/APr/ANTP7gltCBgfbS7228iAtRLaDzCgUSQOuTV2OjRCRo0eZ5K0LsAs8JxAJZDAJMiPSRD2W8J+AK+epIFNFOFEF+3SXve6M+Zc52FtNLndo9xlzUXbbSY1scfZaZD4IdB3yHeqfhW+K2WGLFbLRhiRBLuK2h3nGb2Y0UcIkQeaCzr6cXRQNjWjmc7/AJL2vWJ6sAanNA4BrgquF8Wic/TxSaVL3uNNGk7l6m/7SRIxnnXXCa8xvQNV7xpMIUFCEnN4hRka9Yz+08ni1n0WgvB+0f2tQPtibMs4ju1qRvB+ItP9J/cUhWXKiPDMx6M0IzmbRI6DvXs7LCOQAWwaT9l+v50D3ef6UPdId7B9FKXXGnZAzb6Vo40cPEqtouW0Z4IdDgSJnQRhIjZnlddiy+fDaG+gYZOc7tvGkNEtB93xQWLkrbi1z2D2m4m/HDBd4txjuUdlDR5Lew/OaBoB9pp4HqElWDLowojHiBPC4Ol6Uicjong2UXbF/iGx7S19mcAaiUZpkdtWBBwRYuGNPVSabsmrdJwbPNdIjc4aCOir20X0xzy4McAdU2ldN25SNgvBk+QM6Bsxwqg48sWBt4WtrRINjPAAnISMqdyh11Xra/TR40WvrIj3105ziRPeuVAIQhAIQhAIQhAIQhAIQhAIQhAIQhAIQhAIQhAIQhAIQhAIQhAIQhAIQhAIQhB//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6391" name="AutoShape 8" descr="data:image/jpeg;base64,/9j/4AAQSkZJRgABAQAAAQABAAD/2wCEAAkGBxQREBISEBQUFBQVFRUXFBUQFA8UFRQUGBQXFhQUFBUYHCggGBolHBQWITEhJSkrLi4uFx80ODUsNygtLisBCgoKBQUFDgUFDisZExkrKysrKysrKysrKysrKysrKysrKysrKysrKysrKysrKysrKysrKysrKysrKysrKysrK//AABEIAQEAxAMBIgACEQEDEQH/xAAcAAACAgMBAQAAAAAAAAAAAAAABgUHAQIEAwj/xABCEAABAgMDCQQJAgQGAwEAAAABAAIDESEEBRIGIjFBUWFxgbEykaHBEyNCUnKC0eHwM7IHFGKSJENzosLxY4OjFf/EABQBAQAAAAAAAAAAAAAAAAAAAAD/xAAUEQEAAAAAAAAAAAAAAAAAAAAA/9oADAMBAAIRAxEAPwCtMgjK8ILvdbFP/wAnt81eVw3jSSoTJSLhtIJ91wHEyVr3NapSKCyoVsNCu2w2uTwDodTnq/N6WLNaKLrZHQORE6FJ1vh+jiOYdRpw1JrsUf0kNrtorx0HxULlTZ+zEHwnyQI99Q6lVzlXZtDxqPgfwKy71E0l3/AxNcNyBJaVsvNtKLdBmaELCDYFaRStlmAzFEYNrh9UFk5I2fDDYNgCse5zJ44JCuISDU63VEzkDk0rK8rO+YXqgEIXha4+FpKCDvy11O6ioX+KduxFjP68Xc0gdSreve00ceKoTLW0ekjuOx0u4V8SgXEIQgEIQg67tMnkjU2f+4KzLmtM2AjWFW12Dt/COv2TjkzaMyWwyQWRdVpmyWxSUOKla7I8kwQHU4oHHJePOG8H2XT5EfUFSN4MD2Fh0FQOTpkyJtIBHKZ6TUrFtM4QO8juQI98WcsJDtWjeEn3uyhVoXnAbEaQ7kdYVe5RWMsadm1BWVsZhiOHNaBdl8w5ODuS4Qg2QhYQbLpuds47d0z5ea5V35Pj1pOwD88EFjXQ7Qmq74ku9J13OTvk3DxPExorunvQOdjbJjZ6SJleywFlBq90lA3zaaSUxbjm80o3vHzkC7lBacMNxOxUZe78UnHS5zj3y+qtXLi1ygPG0S76eaqm9v8AL4O8kEchCEAhCEEhdQpE4N6lT2T8WT3DgVB3UM1/FvmpS6P1eXmgfbudMgJla6QSxcomZplgsLqAT2oGm6YmFjDtE+WgroJLoZwCbmumATLNIkeNQFwWJ/q2g+zTlpqpmwQmnOnIDWTIVKDjfAcZyEtx6TStfkEycHiQrMHyVlRGiQmUh5eR5iW0kDaW7+ckFRX7AzCdle5LzCm+8mzYRxSfDQboQsIMkqXybh6Tv6KGcmLJxmYPzWgfrhsIIa9+g6BqkKVVh3O4S2NHKu5V9cVtADWu0DRrlXQrDueEHtxA5ugSPCc0EoLU3RrXs50hMrxh2NrTMAT2ma0tpm2X5oQYtT8THJCvaPnFN9rjYIWCecdO4JAvqJnu4IEXLe0zwt2un3D7hI186WfCev2TTlUSYjefklS+Tnt+Afucg4EIQgEIQgk7s7DviHT7qVuUesPAKLu39M/Gf2tUrcZ9YeAQPtyiiabumdGjolS5jRMdhjejcHavaG0awglrRDIawsBJmcUpyAGifGvcp+5Ax8KZGKsiJzE1GQn4YzQKh3cWkTHVS91WMwjEYNBaCJ7Z0Pig7g8PnUgNFQAJDZJIWXIm+XugN6k+Ke7Nmse52892hIWUjsTnT06Tx0+aCvbdoKTSJOI3nqne8WaUl2gSiPG8/VALCFhBhyZrhPq28EsuTHcZ9W3gEDhdjqKw8k7ScLmgUnOZIA0BVvdpomC6LwdCILTo1aiNhQWgyJMUIP1XC2NibnyEydLTpnuXlZ7WPVub2HgEbp6QeEz3L1szZiJMTk6cjwr+bkEJb6PMzOZNdqVb8ha00366UcAaMDSOc5+KX71bMFBWeVULNB2EfTzSTep9YPhHUqwcpm+qdwVd3ifWHg3oEHKhCEAhCEErd49Vxc7yHkpG6HSi8Qo+xfpN4u/cV02N0orTvkgsC6HV7kywdCUrsfVqbLMaIGSwwy9kF4E5AA/K4t6AJjghxDyRImgnsBkFE5KR5QiNkQ8ptb91POfMGVQZS3bUHhb3Ss5G2njM+AVf3q/EXFO+U0XBA8BxNPqkSPoQKd5sqd6R7zbKKd8j5eSsC9W1SNfzJRAdxH53oOFCAsIMOTFcf6beCXXJiuP9NvBA2XeKBSsEKLu/shS8AIGvJyLjs7ma4T5j4X/cHvTBAdhibninGVPNKOSsXDaC06Htc3nRw6FNdrJwTGlrmkcJhBDZSD1sJ22HLmCfqoG8dCYsqRWEdjog8WkJavF2aeCBBylPqncCq3tx9Y7l+0KxMqHerKrq2fqO4oPBCEIBCEIJiyD1TOf7iskyIOwgogfps+EIegdLsiTDTwTjd75tVfXBGmxu6ndRO90xZhA75LEYIwOgOYe+Ymmt4GCQ2CSS8lHTfGZthh3Np+6dG9jkOgQLuWkWkJvEnkBLqUoWgppyzq5hGqc/D6JTjlBC3oKFJWUbKA7D5J3vCoKT8oGzYeR8UEAELDVlBhyYrh/TCXXKfuA+rHPqgcLu7IUxZ1D3ec0KXsyDvsD8EaG7Y4fTzT3Hd6mKTqYT4TVftMiDvCfIrMUCKPehS5kEII7KbsNP/kPi2aUr1dmHgmvKP9Jp2vae+GSk6+HZqBByqfmS2kfngkC0nPd8R6p3ypfnMG/y+6Ro3ad8TupQaIQhAIQhBNQhmM+BvRBW0qN+FvQLCCSyfjScW75p6uaLWSraxRMMVp207093VGq1BYWST/8AE10Fjh3yTvaXSgkj3aclX2TEWUcHd5hWARODLdLuMvJAu39Ug7R5JQj69ybr87IOyc+U0nxTpQRlr0JVvpk2O4FNdpS5ejaOCBPYtloxboMOU5k+czv6qDcpnJ85vMoHWwdkKXs2hQ9gOapezoOlyf4xlAd/pjoUgME3AbSAn28DKBG3QyPBBwX+z/DQzprCr8jh5JFvt1E930P8EzhC/wCSry+olUFf5QPnGaNg6n7JOeZk8T1TTeT52hx2SHhPzSoEAhCEAhCEE88dB0Wi9IoqVog83hNdyWrExp1+etKzgpC4bRheWnXUeaC1cnLT6xh20Vl2SJNjhsM+RH1VM3RaJHhIhWvYrTihhw9poQeF+smzj56UjxaEhPtrz4ThsqkK0jPcN5QR9pUDejdKn7QoO8h0QJDhJzhvPVZW1pEojuK0QZKlbgNDx8gooqUuD2uPkEDtYDmhTFnKg7uOaFM2coJO7W4o0Mf1D6pwyjiYbK/a4geICVsmG4rUzcCfD7qeyrf6uE33nj6oPTKAysYB1CD5qr75i1crIy2i4IEtr2j+1h+qqLKC04WOO6nkgUXvm57t7j1S4FPmjH/C79pUAgEIQgEIQgn4mkrRbP0laoMFasfhcHDUf+1stXBA63XaeyfySs7JG2YoJaTVh8D+FUtcFpzcJ1dNSsjIm2SjBpPbaW8xUeaB7Y6pHEJFt4lFiA6nFN3pZRZH2mzHEGTvLvS1lNDwx8Q0PAPPQfLvQQ0dQ15KXjFRN5aAgSrcPWu5dAvNe95D1p4Bc6DJUncPtcfIKMKlbiFDxQN93Gil4Jooa7tClmOogZ8jWTfEdsaGji4/ZSGUETHbLPBGognv+xWmRcOULF70Qnk0fULWyv8AS3k52qG09+rqg4/4lWusJg2OcfmMh0VQ5TWiZDRrPgE/ZfWzFa4mxkmD5RXxJVX3lFxxXbqfVByx/wBOJ8DuigFPWv8ASifD5hQKAQhCAQhCCectVkrCDCwVlCD1u6LgiDYafRPFzWwse149kh3KdVX7tybLptGINO0ILbvOJIQ4o0NcHfI+h7pg8l4ZQ2b0kLE3tMqOB0j82LnueP6WxtnXDOG7hq8CF22CNNgB0ibHctB6IEl7qKNvHQpi9YPo4r275hRNu7KBNvYesHDzXKF3323OaeK4AgwVM3I3M7+qhnKfuduY3ggZLDoUjiouCx6FKXbB9LGhs2uE+AqfAIHqwO/l7HiPsQ5/M6pH5tUfkfRkWO/WSSdzRice8oywtmGAyGPbdiPwt0eS8bxf/LXaW6HOa1vzRDif3BBXl/W3E6JEdrLnHiSXHqktpnMnSaqav+Pmy94/cqGaUHnbz6l/y/uCglNXi8eicN7eoUKgEIQgEIQgnSsLZaoMIQhBhwUtcEahbsPgfwqKK6LriYYo3/8AaC2Mi48xGh7WB44tofAjuUpZokohb77Zj4mUI5jolXI+0YbTC2OJYeD2kDxkp+1PwHFrhPDvl0PHdNBz5VMm6HEHtAg8Qlu1dlN19MxwHgewQ8cP+koRzQoFe/RQcfIqKapi/Rm8wodqDD0yXW2TW8B0S29NFhFAgnLOaJqyNs03uiHUMI4nT4JRguoniA/+Vsf9WGfzv0DkEHHbov8ANW5rfYDg35W1d5rX+IVtpChDYYjuLjJvgCjJKAS5z9ZzG8T2il3LC3CJaIrgc0Etb8Lc0dPFAk3tExRJbB4n8CzdbYc4zorC8Q4L4jWhxaHObhkHyqWmcjIgyJqJLkc/E4u2k/ZetmjGG8PbKYmCHDE1zXAtexw1tc0kEbDqQFoviM2BBixPRxGRXxQbO6DBEH0cPABha1owEl0QYmkOzdM1EX7Y2wbTFhsngBBZi7Qa5oe0O3gOAPBTNqtsGFDbKFGcwPxMgRbU59la+Tji9F6MEippinWpMyly1Wh0V74kQ4nvcXOcZVcTMmmhB5IQhAIQhBPLBWVgoMLCysIBYa7C4HYQVlYcEDjdVpwuY8eyWu7jPyT7eQHpXjU6Y5FVfdEabG93dRWNGi4mQX7YUMnjgAPig9Lsi44Qa7TJ0N3FtB4SSpbGYcTTqJHcmCC+TnkaDheNzhmu6tURfrc8n3hP69ECnfnZPEdVCtU1fQzDyUK1BmVRxHVM9lMgEtwBN7eKY4GpAxXFZ/SRWA9kZzvhbX6DmpXKS3YnNhj4iN5o0d3VeNzQxChkuoXVduaKy8+5eN158V1oiaMRLRtdqHAIGOwu/l4D3a4UNx/9hoPEjuVYX3Hkx3d30T3ftpw2OWuJEE94aJ9S1VnfUWZa3meg80HBDC3WGrZBxXycxnxHp91EKVvo0hje7/iopAIQhAIQhBPLC2WEGqFlYQYQVlYKCQuV9SN/50ViWSNOBB3NI7nEKu7mhEzd+UT9k+wxG4KTFRPYfwoOuytJcWyo4EeYIXNe9lcGZ9JaD+cEwOhEYQ1plLVP+4y20pqooPKGxRGEk4iDLtEktpoPOaBJvZuYeBUA1NF42c4TPWErNQdV3tm/gma7gMQmoe47LOu3oEy2C7HEg1kZyluQTUSCS2QMwaZs5ka1mGdA0AUA2BSMKzYYbcOGdJSIDp6Z7ZrNos02h8pEibpU06wPJBAZU2mkJnutJ5uP2VfWp+KI48u5OV9uxPO6iS4jZPcN5QbBbLAWUEdff+Xwd1H0UWpK+znM+E9fso1AIQhAIQhBPrC2WEGFhZKw1pNAg1JXRZrC55rQeKmcn7i9Jic6cmgEy0mc9HcU43Xd0FjQ9zWNE5AxJxHEjY37IIa5rnc5oEJhIFCdDRxcaBNFzXS8PzCC6VZdkcSfLxXS+3tdJrWufqGIho3SaAZJguq0shRDKGM2kwSSSdJqg8bLZojg0vaBKQwms5ACY3U8VHZQhsN1RSnfKcu5MN4Xo1tWgznSUvFL9vb6UPxGeLOOgYSNYJQItvk5tNqSbbDlEIGs05p8jwpYhxSZamztLRw8ygnrrh4GCmqSYrmiOcDMya2g3zrL82qJsbJgDamOyuYIbWyqDLZrEzvQMlisVCAROlTXkFxW6BFEwGjDhlOc5Sd2iBxAove5raQDPVrGmQNJDbVS9tvVghgBhIMhXRKhJ3oK6vCwkZxFNv12JQvqwEOxt5jzCtN72NiPbilUj1jZgjYdI71H3pk8yIMUMhhOomcJ3wuE8PjyQVSwrdTV8XA+GScBbvEnNPzCihRQyOlBE33+o34B+5yj1332fW/K3zK4EAhCEAhCEDBNaFyYLNcsJ4z4pZ8pd0K64VxWdpn6QP3lwb/tNUC5ZLE+KQGtJ3AEk8AmaxZP4G4oo0ew00Hxv0DgO8KWdarPBb6sCYAMqSLi0CstQIJ5pavC8y8ziOnsGocGoGW77zaxphjDinNkpHRpYQNIoeHWQaMbsRluAEgBsA1BVzZbYfSgt1KxsnIDo7gNA0vPut+6BkyfuyZ9KRRvZ3u28Au90mwyWkVc4ufpkG0Mtutc19XjgDLNBo4gAy9lp0N4nSVxZT20QoUOAzSRWXuig7zMoC0xwYYec1gmZbgZDmVFNtWKE+KdDSaTNdEh/uC5MorZhhw4QOqvKnXEuaK/DY2D3nAnniI8GtQcVqjzmTrSeXTtM9/kmW1xJNKU7O6cUO2koGyFElIhTN4RcGCWuTuWoeKgIbtCmL67TdzTL+4/RBPQ7UIfonCodnEbWkCnj4JgjsGGGw6CXYTvkCBwImkO3RpMs/8Apy8G/VMz7XjsUJ2trW13tc5h6BB7ZQ2PDEbElSI0f3NEnDwB5qMbEcyrNGtpq13EeaYmWgWqxD32k/3tE/Fp8EsRLSADNB6QIYe/EDhBFQ4iTTrmdY+yRsp7uMOIThLRMyBocM6TGo6FNi/SyLJhlQZwAoQT+cl73lZTHgl3acJvB04x7Y46/lQVTezpxncG/sC412XwzDHiDYR+0LjQCEIQCEIQMLL1loe08Vv/APr/ANTP7gltCBgfbS7228iAtRLaDzCgUSQOuTV2OjRCRo0eZ5K0LsAs8JxAJZDAJMiPSRD2W8J+AK+epIFNFOFEF+3SXve6M+Zc52FtNLndo9xlzUXbbSY1scfZaZD4IdB3yHeqfhW+K2WGLFbLRhiRBLuK2h3nGb2Y0UcIkQeaCzr6cXRQNjWjmc7/AJL2vWJ6sAanNA4BrgquF8Wic/TxSaVL3uNNGk7l6m/7SRIxnnXXCa8xvQNV7xpMIUFCEnN4hRka9Yz+08ni1n0WgvB+0f2tQPtibMs4ju1qRvB+ItP9J/cUhWXKiPDMx6M0IzmbRI6DvXs7LCOQAWwaT9l+v50D3ef6UPdId7B9FKXXGnZAzb6Vo40cPEqtouW0Z4IdDgSJnQRhIjZnlddiy+fDaG+gYZOc7tvGkNEtB93xQWLkrbi1z2D2m4m/HDBd4txjuUdlDR5Lew/OaBoB9pp4HqElWDLowojHiBPC4Ol6Uicjong2UXbF/iGx7S19mcAaiUZpkdtWBBwRYuGNPVSabsmrdJwbPNdIjc4aCOir20X0xzy4McAdU2ldN25SNgvBk+QM6Bsxwqg48sWBt4WtrRINjPAAnISMqdyh11Xra/TR40WvrIj3105ziRPeuVAIQhAIQhAIQhAIQhAIQhAIQhAIQhAIQhAIQhAIQhAIQhAIQhAIQhAIQhAIQhB//9k="/>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p>
        </p:txBody>
      </p:sp>
      <p:pic>
        <p:nvPicPr>
          <p:cNvPr id="1034" name="Picture 10" descr="http://upload.wikimedia.org/wikipedia/commons/thumb/c/ca/XrayOITypeV-Audult.jpg/200px-XrayOITypeV-Audult.jpg"/>
          <p:cNvPicPr>
            <a:picLocks noChangeAspect="1" noChangeArrowheads="1"/>
          </p:cNvPicPr>
          <p:nvPr/>
        </p:nvPicPr>
        <p:blipFill>
          <a:blip r:embed="rId4" cstate="print"/>
          <a:srcRect/>
          <a:stretch>
            <a:fillRect/>
          </a:stretch>
        </p:blipFill>
        <p:spPr bwMode="auto">
          <a:xfrm>
            <a:off x="5711825" y="1803400"/>
            <a:ext cx="3303588" cy="4311650"/>
          </a:xfrm>
          <a:prstGeom prst="rect">
            <a:avLst/>
          </a:prstGeom>
          <a:noFill/>
          <a:ln w="9525">
            <a:noFill/>
            <a:miter lim="800000"/>
            <a:headEnd/>
            <a:tailEnd/>
          </a:ln>
        </p:spPr>
      </p:pic>
      <p:sp>
        <p:nvSpPr>
          <p:cNvPr id="9" name="Rectangle 8"/>
          <p:cNvSpPr/>
          <p:nvPr/>
        </p:nvSpPr>
        <p:spPr>
          <a:xfrm>
            <a:off x="6799263" y="1435100"/>
            <a:ext cx="1441450" cy="36830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fontAlgn="auto">
              <a:spcBef>
                <a:spcPts val="0"/>
              </a:spcBef>
              <a:spcAft>
                <a:spcPts val="0"/>
              </a:spcAft>
              <a:defRPr/>
            </a:pPr>
            <a:r>
              <a:rPr lang="en-US" dirty="0"/>
              <a:t>brittle bones</a:t>
            </a:r>
            <a:endParaRPr lang="ar-SA" dirty="0"/>
          </a:p>
        </p:txBody>
      </p:sp>
      <p:sp>
        <p:nvSpPr>
          <p:cNvPr id="10" name="Rectangle 9"/>
          <p:cNvSpPr/>
          <p:nvPr/>
        </p:nvSpPr>
        <p:spPr>
          <a:xfrm>
            <a:off x="2540000" y="873125"/>
            <a:ext cx="1416050"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fontAlgn="auto">
              <a:spcBef>
                <a:spcPts val="0"/>
              </a:spcBef>
              <a:spcAft>
                <a:spcPts val="0"/>
              </a:spcAft>
              <a:defRPr/>
            </a:pPr>
            <a:r>
              <a:rPr lang="en-US" dirty="0"/>
              <a:t>blue </a:t>
            </a:r>
            <a:r>
              <a:rPr lang="en-US" dirty="0" err="1"/>
              <a:t>scleras</a:t>
            </a:r>
            <a:endParaRPr lang="ar-SA" dirty="0"/>
          </a:p>
        </p:txBody>
      </p:sp>
      <p:sp>
        <p:nvSpPr>
          <p:cNvPr id="11" name="Rectangle 10"/>
          <p:cNvSpPr/>
          <p:nvPr/>
        </p:nvSpPr>
        <p:spPr>
          <a:xfrm>
            <a:off x="2308225" y="3429000"/>
            <a:ext cx="1801813"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fontAlgn="auto">
              <a:spcBef>
                <a:spcPts val="0"/>
              </a:spcBef>
              <a:spcAft>
                <a:spcPts val="0"/>
              </a:spcAft>
              <a:defRPr/>
            </a:pPr>
            <a:r>
              <a:rPr lang="en-US" dirty="0"/>
              <a:t>deformed teeth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linds(horizontal)">
                                      <p:cBhvr>
                                        <p:cTn id="7" dur="500"/>
                                        <p:tgtEl>
                                          <p:spTgt spid="10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34"/>
                                        </p:tgtEl>
                                        <p:attrNameLst>
                                          <p:attrName>style.visibility</p:attrName>
                                        </p:attrNameLst>
                                      </p:cBhvr>
                                      <p:to>
                                        <p:strVal val="visible"/>
                                      </p:to>
                                    </p:set>
                                    <p:animEffect transition="in" filter="blinds(horizontal)">
                                      <p:cBhvr>
                                        <p:cTn id="15" dur="500"/>
                                        <p:tgtEl>
                                          <p:spTgt spid="103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jmg.bmj.com/content/39/1/23/F1.large.jpg"/>
          <p:cNvPicPr>
            <a:picLocks noChangeAspect="1" noChangeArrowheads="1"/>
          </p:cNvPicPr>
          <p:nvPr/>
        </p:nvPicPr>
        <p:blipFill>
          <a:blip r:embed="rId2" cstate="print"/>
          <a:srcRect/>
          <a:stretch>
            <a:fillRect/>
          </a:stretch>
        </p:blipFill>
        <p:spPr bwMode="auto">
          <a:xfrm>
            <a:off x="1071563" y="360363"/>
            <a:ext cx="6429375" cy="6499225"/>
          </a:xfrm>
          <a:prstGeom prst="rect">
            <a:avLst/>
          </a:prstGeom>
          <a:noFill/>
          <a:ln w="9525">
            <a:noFill/>
            <a:miter lim="800000"/>
            <a:headEnd/>
            <a:tailEnd/>
          </a:ln>
        </p:spPr>
      </p:pic>
      <p:sp>
        <p:nvSpPr>
          <p:cNvPr id="5" name="Rectangle 4"/>
          <p:cNvSpPr/>
          <p:nvPr/>
        </p:nvSpPr>
        <p:spPr>
          <a:xfrm>
            <a:off x="3143250" y="0"/>
            <a:ext cx="2624138" cy="369888"/>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fontAlgn="auto">
              <a:spcBef>
                <a:spcPts val="0"/>
              </a:spcBef>
              <a:spcAft>
                <a:spcPts val="0"/>
              </a:spcAft>
              <a:defRPr/>
            </a:pPr>
            <a:r>
              <a:rPr lang="en-US" dirty="0" err="1"/>
              <a:t>Osteogenesis</a:t>
            </a:r>
            <a:r>
              <a:rPr lang="en-US" dirty="0"/>
              <a:t> </a:t>
            </a:r>
            <a:r>
              <a:rPr lang="en-US" dirty="0" err="1"/>
              <a:t>imperfecta</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914</TotalTime>
  <Words>1101</Words>
  <Application>Microsoft Office PowerPoint</Application>
  <PresentationFormat>On-screen Show (4:3)</PresentationFormat>
  <Paragraphs>201</Paragraphs>
  <Slides>52</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Source Sans Pro</vt:lpstr>
      <vt:lpstr>Tw Cen MT</vt:lpstr>
      <vt:lpstr>Wingdings</vt:lpstr>
      <vt:lpstr>Wingdings 2</vt:lpstr>
      <vt:lpstr>Median</vt:lpstr>
      <vt:lpstr>MUSCULOSKELETAL BLOCK   Pathology  Lecture 2:   Congenital and developmental  bone diseases</vt:lpstr>
      <vt:lpstr>Diseases of Bones</vt:lpstr>
      <vt:lpstr>Bone</vt:lpstr>
      <vt:lpstr>Diseases of Bones</vt:lpstr>
      <vt:lpstr>Congenital Diseases of Bones</vt:lpstr>
      <vt:lpstr>Osteogenesis imperfecta </vt:lpstr>
      <vt:lpstr>Congenital Diseases of Bones  Osteogenesis imperfecta   (brittle bone disease)</vt:lpstr>
      <vt:lpstr>Osteogenesis imperfecta, type 1 </vt:lpstr>
      <vt:lpstr>PowerPoint Presentation</vt:lpstr>
      <vt:lpstr>PowerPoint Presentation</vt:lpstr>
      <vt:lpstr>Achondroplasia</vt:lpstr>
      <vt:lpstr>  Congenital Diseases of Bones  Achondroplasia </vt:lpstr>
      <vt:lpstr>Bones Congenital Diseases of  Achondroplasia</vt:lpstr>
      <vt:lpstr>PowerPoint Presentation</vt:lpstr>
      <vt:lpstr>Achondroplasia</vt:lpstr>
      <vt:lpstr>Osteopetrosis</vt:lpstr>
      <vt:lpstr>Congenital Diseases of Bones Osteopetrosis </vt:lpstr>
      <vt:lpstr>PowerPoint Presentation</vt:lpstr>
      <vt:lpstr>Metabolic bone disease</vt:lpstr>
      <vt:lpstr>OSTEOPOROSIS</vt:lpstr>
      <vt:lpstr>OSTEOPOROSIS</vt:lpstr>
      <vt:lpstr>PowerPoint Presentation</vt:lpstr>
      <vt:lpstr>PowerPoint Presentation</vt:lpstr>
      <vt:lpstr>PowerPoint Presentation</vt:lpstr>
      <vt:lpstr>Vertebral bone with osteoporosis and  a compression fracture  </vt:lpstr>
      <vt:lpstr>PowerPoint Presentation</vt:lpstr>
      <vt:lpstr>OSTEOPOROSIS</vt:lpstr>
      <vt:lpstr>OSTEOPOROSIS</vt:lpstr>
      <vt:lpstr>Post menopausal Osteoporosis</vt:lpstr>
      <vt:lpstr>OSTEOPOROSIS</vt:lpstr>
      <vt:lpstr>OSTEOPOROSIS</vt:lpstr>
      <vt:lpstr>OSTEOPOROSIS</vt:lpstr>
      <vt:lpstr>OSTEOPOROSIS</vt:lpstr>
      <vt:lpstr>PowerPoint Presentation</vt:lpstr>
      <vt:lpstr>PowerPoint Presentation</vt:lpstr>
      <vt:lpstr>PowerPoint Presentation</vt:lpstr>
      <vt:lpstr>PowerPoint Presentation</vt:lpstr>
      <vt:lpstr>OSTEOPOROSIS</vt:lpstr>
      <vt:lpstr>PowerPoint Presentation</vt:lpstr>
      <vt:lpstr>PowerPoint Presentation</vt:lpstr>
      <vt:lpstr>   Diagnosis  Bone density by radiographic measures </vt:lpstr>
      <vt:lpstr>DXA scan</vt:lpstr>
      <vt:lpstr>PowerPoint Presentation</vt:lpstr>
      <vt:lpstr>PowerPoint Presentation</vt:lpstr>
      <vt:lpstr>Prognosis</vt:lpstr>
      <vt:lpstr>OSTEOPOROSIS</vt:lpstr>
      <vt:lpstr>PowerPoint Presentation</vt:lpstr>
      <vt:lpstr>Metabolic bone disease</vt:lpstr>
      <vt:lpstr>PowerPoint Presentation</vt:lpstr>
      <vt:lpstr>Metabolic bone disease</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Dr.Maha</dc:creator>
  <cp:lastModifiedBy>Maha Mohmad Arafah</cp:lastModifiedBy>
  <cp:revision>81</cp:revision>
  <dcterms:created xsi:type="dcterms:W3CDTF">2011-12-07T19:46:20Z</dcterms:created>
  <dcterms:modified xsi:type="dcterms:W3CDTF">2014-12-03T07:37:30Z</dcterms:modified>
</cp:coreProperties>
</file>