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96" r:id="rId3"/>
    <p:sldId id="257" r:id="rId4"/>
    <p:sldId id="258" r:id="rId5"/>
    <p:sldId id="259" r:id="rId6"/>
    <p:sldId id="280" r:id="rId7"/>
    <p:sldId id="283" r:id="rId8"/>
    <p:sldId id="284" r:id="rId9"/>
    <p:sldId id="262" r:id="rId10"/>
    <p:sldId id="287" r:id="rId11"/>
    <p:sldId id="290" r:id="rId12"/>
    <p:sldId id="289" r:id="rId13"/>
    <p:sldId id="292" r:id="rId14"/>
    <p:sldId id="293" r:id="rId15"/>
    <p:sldId id="294" r:id="rId16"/>
    <p:sldId id="265" r:id="rId17"/>
    <p:sldId id="288" r:id="rId18"/>
    <p:sldId id="266" r:id="rId19"/>
    <p:sldId id="279" r:id="rId20"/>
    <p:sldId id="268" r:id="rId21"/>
    <p:sldId id="26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51C21-D7EB-4437-B7DF-76D29126F83B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8581C-773C-42BD-8B80-E5329BF124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72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8A1BB-7E94-4B58-9250-44E1CC4E7806}" type="slidenum">
              <a:rPr lang="ar-SA" smtClean="0"/>
              <a:pPr/>
              <a:t>19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99209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07C6EF-07C3-416F-A806-B82D344708DB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     	Disease modified Anti-rheumatic drugs ( DMARD)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28600" y="1447800"/>
            <a:ext cx="1905000" cy="12954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 dirty="0" smtClean="0"/>
              <a:t>Nausea</a:t>
            </a:r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152400" y="3200400"/>
            <a:ext cx="1905000" cy="1295400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Liver cirrhosis</a:t>
            </a:r>
          </a:p>
          <a:p>
            <a:pPr lvl="0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28600" y="5105400"/>
            <a:ext cx="2362200" cy="15240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Mucosal ulceration</a:t>
            </a:r>
          </a:p>
          <a:p>
            <a:pPr lvl="0"/>
            <a:endParaRPr lang="en-US" sz="2400" dirty="0"/>
          </a:p>
        </p:txBody>
      </p:sp>
      <p:sp>
        <p:nvSpPr>
          <p:cNvPr id="8" name="Oval 7"/>
          <p:cNvSpPr/>
          <p:nvPr/>
        </p:nvSpPr>
        <p:spPr>
          <a:xfrm>
            <a:off x="6400800" y="4953000"/>
            <a:ext cx="2286000" cy="12954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Acute pneumonia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90800" y="3048000"/>
            <a:ext cx="3810980" cy="70788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none">
            <a:spAutoFit/>
          </a:bodyPr>
          <a:lstStyle/>
          <a:p>
            <a:r>
              <a:rPr lang="en-US" sz="4000" b="1" i="1" dirty="0" smtClean="0">
                <a:solidFill>
                  <a:schemeClr val="accent2">
                    <a:lumMod val="75000"/>
                  </a:schemeClr>
                </a:solidFill>
              </a:rPr>
              <a:t>Adverse Effects</a:t>
            </a:r>
            <a:endParaRPr lang="en-US" sz="4000" dirty="0"/>
          </a:p>
        </p:txBody>
      </p:sp>
      <p:sp>
        <p:nvSpPr>
          <p:cNvPr id="11" name="Oval 10"/>
          <p:cNvSpPr/>
          <p:nvPr/>
        </p:nvSpPr>
        <p:spPr>
          <a:xfrm>
            <a:off x="5867400" y="1676400"/>
            <a:ext cx="2895600" cy="12954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 dirty="0" err="1" smtClean="0">
                <a:solidFill>
                  <a:schemeClr val="tx1"/>
                </a:solidFill>
              </a:rPr>
              <a:t>Cytopenia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Biologic disease modifiers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Genetically engineered drugs that are used to modify imbalances of the immune system in autoimmune diseases.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(1)</a:t>
            </a:r>
            <a:r>
              <a:rPr lang="en-US" b="1" dirty="0" smtClean="0">
                <a:solidFill>
                  <a:srgbClr val="FF0000"/>
                </a:solidFill>
              </a:rPr>
              <a:t>Block</a:t>
            </a:r>
            <a:r>
              <a:rPr lang="en-US" b="1" dirty="0" smtClean="0"/>
              <a:t>, or </a:t>
            </a:r>
            <a:r>
              <a:rPr lang="en-US" b="1" dirty="0" smtClean="0">
                <a:solidFill>
                  <a:srgbClr val="FF0000"/>
                </a:solidFill>
              </a:rPr>
              <a:t>modify </a:t>
            </a:r>
            <a:r>
              <a:rPr lang="en-US" b="1" dirty="0" smtClean="0"/>
              <a:t>the activity of </a:t>
            </a:r>
            <a:r>
              <a:rPr lang="en-US" b="1" dirty="0" smtClean="0">
                <a:solidFill>
                  <a:srgbClr val="FF0000"/>
                </a:solidFill>
              </a:rPr>
              <a:t>selected cells </a:t>
            </a:r>
            <a:r>
              <a:rPr lang="en-US" b="1" dirty="0" smtClean="0"/>
              <a:t>in the immune system.</a:t>
            </a:r>
          </a:p>
          <a:p>
            <a:r>
              <a:rPr lang="en-US" b="1" dirty="0" smtClean="0"/>
              <a:t>(2)</a:t>
            </a:r>
            <a:r>
              <a:rPr lang="en-US" b="1" dirty="0" smtClean="0">
                <a:solidFill>
                  <a:srgbClr val="FF0000"/>
                </a:solidFill>
              </a:rPr>
              <a:t>Blocking action of certain mediators </a:t>
            </a:r>
            <a:r>
              <a:rPr lang="en-US" b="1" dirty="0" smtClean="0"/>
              <a:t> </a:t>
            </a:r>
            <a:r>
              <a:rPr lang="en-US" b="1" dirty="0" smtClean="0"/>
              <a:t>that responsible for inflammatory conditions.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Classification of biologic disease modifiers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b="1" dirty="0" smtClean="0"/>
              <a:t>T-cell modulating drug ( </a:t>
            </a:r>
            <a:r>
              <a:rPr lang="en-US" b="1" dirty="0" err="1" smtClean="0"/>
              <a:t>abatacept</a:t>
            </a:r>
            <a:r>
              <a:rPr lang="en-US" b="1" dirty="0" smtClean="0"/>
              <a:t> )</a:t>
            </a:r>
          </a:p>
          <a:p>
            <a:pPr>
              <a:buNone/>
            </a:pPr>
            <a:endParaRPr lang="en-US" b="1" dirty="0" smtClean="0"/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B-cell </a:t>
            </a:r>
            <a:r>
              <a:rPr lang="en-US" b="1" dirty="0" err="1" smtClean="0"/>
              <a:t>cytotoxic</a:t>
            </a:r>
            <a:r>
              <a:rPr lang="en-US" b="1" dirty="0" smtClean="0"/>
              <a:t> agent      ( </a:t>
            </a:r>
            <a:r>
              <a:rPr lang="en-US" b="1" dirty="0" err="1" smtClean="0"/>
              <a:t>rituximab</a:t>
            </a:r>
            <a:r>
              <a:rPr lang="en-US" b="1" dirty="0" smtClean="0"/>
              <a:t> )</a:t>
            </a:r>
          </a:p>
          <a:p>
            <a:pPr>
              <a:buNone/>
            </a:pPr>
            <a:endParaRPr lang="en-US" b="1" dirty="0" smtClean="0"/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Anti-IL-6 </a:t>
            </a:r>
            <a:r>
              <a:rPr lang="en-US" b="1" dirty="0" smtClean="0"/>
              <a:t>blocking agents   (</a:t>
            </a:r>
            <a:r>
              <a:rPr lang="en-US" b="1" dirty="0" err="1" smtClean="0"/>
              <a:t>Tocilizumab</a:t>
            </a:r>
            <a:r>
              <a:rPr lang="en-US" b="1" dirty="0" smtClean="0"/>
              <a:t>)</a:t>
            </a:r>
          </a:p>
          <a:p>
            <a:pPr>
              <a:buFont typeface="Wingdings" pitchFamily="2" charset="2"/>
              <a:buChar char="v"/>
            </a:pPr>
            <a:endParaRPr lang="en-US" b="1" dirty="0" smtClean="0"/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TNF- </a:t>
            </a:r>
            <a:r>
              <a:rPr lang="el-GR" b="1" dirty="0" smtClean="0"/>
              <a:t>α</a:t>
            </a:r>
            <a:r>
              <a:rPr lang="en-US" b="1" dirty="0" smtClean="0"/>
              <a:t>  blocking agents            ( infliximab)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Tocilizumab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IL-6 receptor inhibitor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Blocks the activity of IL-6 mediated signaling </a:t>
            </a:r>
          </a:p>
          <a:p>
            <a:r>
              <a:rPr lang="en-US" b="1" dirty="0" smtClean="0"/>
              <a:t>Half-life is dose dependent (11-13 days )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Given as monthly IV infusion </a:t>
            </a:r>
          </a:p>
          <a:p>
            <a:r>
              <a:rPr lang="en-US" b="1" dirty="0" smtClean="0"/>
              <a:t>Used as </a:t>
            </a:r>
            <a:r>
              <a:rPr lang="en-US" b="1" dirty="0" err="1" smtClean="0"/>
              <a:t>monotherapy</a:t>
            </a:r>
            <a:r>
              <a:rPr lang="en-US" b="1" dirty="0" smtClean="0"/>
              <a:t> in adult with rheumatoid arthritis or in children over 2 years with systemic juvenile arthritis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 combination with methotrexate or other non biologic anti-rheumatic drugs in patients with active rheumatoid arthritis </a:t>
            </a: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Side effects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Severe infusion reactions</a:t>
            </a:r>
          </a:p>
          <a:p>
            <a:r>
              <a:rPr lang="en-US" b="1" dirty="0" smtClean="0"/>
              <a:t>Serious infections ( bacterial, tuberculosis ,fungal </a:t>
            </a:r>
          </a:p>
          <a:p>
            <a:r>
              <a:rPr lang="en-US" b="1" dirty="0" smtClean="0"/>
              <a:t>Increase  cholesterol level</a:t>
            </a:r>
          </a:p>
          <a:p>
            <a:r>
              <a:rPr lang="en-US" b="1" dirty="0" smtClean="0"/>
              <a:t>Increase  liver enzymes</a:t>
            </a:r>
          </a:p>
          <a:p>
            <a:r>
              <a:rPr lang="en-US" b="1" dirty="0" smtClean="0"/>
              <a:t>Decrease in WBCs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Blood tests will be used monthly for increase in cholesterol, liver enzymes &amp; decrease in WBCs</a:t>
            </a:r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Tumor necrosis factor –</a:t>
            </a:r>
            <a:r>
              <a:rPr lang="el-GR" b="1" i="1" dirty="0" smtClean="0">
                <a:solidFill>
                  <a:srgbClr val="C00000"/>
                </a:solidFill>
              </a:rPr>
              <a:t>α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        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(TNF-</a:t>
            </a:r>
            <a:r>
              <a:rPr lang="el-GR" sz="36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α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 )   </a:t>
            </a:r>
            <a:r>
              <a:rPr lang="en-US" sz="36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blocking agents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sz="3600" b="1" dirty="0" smtClean="0"/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    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           </a:t>
            </a:r>
            <a:r>
              <a:rPr lang="en-US" b="1" i="1" dirty="0" err="1" smtClean="0">
                <a:solidFill>
                  <a:srgbClr val="C00000"/>
                </a:solidFill>
              </a:rPr>
              <a:t>Infliximab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sz="3600" b="1" dirty="0" smtClean="0"/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    </a:t>
            </a:r>
            <a:r>
              <a:rPr lang="en-US" sz="3600" b="1" dirty="0" smtClean="0"/>
              <a:t>A </a:t>
            </a:r>
            <a:r>
              <a:rPr lang="en-US" sz="3600" b="1" dirty="0" err="1" smtClean="0"/>
              <a:t>chimeric</a:t>
            </a:r>
            <a:r>
              <a:rPr lang="en-US" sz="3600" b="1" dirty="0" smtClean="0"/>
              <a:t> antibody ( 25% mouse,     			75% human)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Mechanism of action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Binds to human TNF-</a:t>
            </a:r>
            <a:r>
              <a:rPr lang="el-GR" b="1" dirty="0" smtClean="0"/>
              <a:t>α</a:t>
            </a:r>
            <a:r>
              <a:rPr lang="en-US" b="1" dirty="0" smtClean="0"/>
              <a:t> resulting in inhibition of macrophage &amp; T cell function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Infliximab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/>
              <a:t>Given as IV infusion over at least two hours</a:t>
            </a:r>
          </a:p>
          <a:p>
            <a:pPr algn="l" rtl="0"/>
            <a:r>
              <a:rPr lang="en-US" b="1" dirty="0" smtClean="0"/>
              <a:t>Half-Life 8-12 days </a:t>
            </a:r>
          </a:p>
          <a:p>
            <a:pPr algn="l" rtl="0"/>
            <a:r>
              <a:rPr lang="en-US" b="1" dirty="0" smtClean="0"/>
              <a:t>Given every 8 weeks regimen.</a:t>
            </a:r>
          </a:p>
          <a:p>
            <a:pPr algn="l" rtl="0"/>
            <a:r>
              <a:rPr lang="en-US" b="1" dirty="0" smtClean="0"/>
              <a:t>Elicits up to 62% incidence of human </a:t>
            </a:r>
            <a:r>
              <a:rPr lang="en-US" b="1" dirty="0" err="1" smtClean="0"/>
              <a:t>antichimeric</a:t>
            </a:r>
            <a:r>
              <a:rPr lang="en-US" b="1" dirty="0" smtClean="0"/>
              <a:t> antibodies.</a:t>
            </a:r>
          </a:p>
          <a:p>
            <a:pPr algn="l" rtl="0"/>
            <a:r>
              <a:rPr lang="en-US" b="1" dirty="0" smtClean="0"/>
              <a:t>Concurrent therapy  with methotrexate decreases  the incidence of human </a:t>
            </a:r>
            <a:r>
              <a:rPr lang="en-US" b="1" dirty="0" err="1" smtClean="0"/>
              <a:t>antichimeric</a:t>
            </a:r>
            <a:r>
              <a:rPr lang="en-US" b="1" dirty="0" smtClean="0"/>
              <a:t> antibodies</a:t>
            </a:r>
          </a:p>
          <a:p>
            <a:pPr algn="l" rtl="0"/>
            <a:r>
              <a:rPr lang="en-US" b="1" dirty="0" smtClean="0">
                <a:solidFill>
                  <a:srgbClr val="FF0000"/>
                </a:solidFill>
              </a:rPr>
              <a:t>Contraindicated in patients with a history of tuberculosis</a:t>
            </a:r>
            <a:endParaRPr lang="ar-SA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                               </a:t>
            </a:r>
            <a:r>
              <a:rPr lang="en-US" b="1" dirty="0" smtClean="0"/>
              <a:t>BY</a:t>
            </a:r>
            <a:endParaRPr lang="en-US" b="1" dirty="0"/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3810000"/>
            <a:ext cx="3657600" cy="16764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       PROF.</a:t>
            </a:r>
          </a:p>
          <a:p>
            <a:pPr>
              <a:buFont typeface="Wingdings" pitchFamily="2" charset="2"/>
              <a:buNone/>
              <a:defRPr/>
            </a:pPr>
            <a:endParaRPr lang="en-US" b="1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 AZZA EL-MEDANY</a:t>
            </a:r>
          </a:p>
        </p:txBody>
      </p:sp>
      <p:sp>
        <p:nvSpPr>
          <p:cNvPr id="10244" name="Content Placeholder 3"/>
          <p:cNvSpPr>
            <a:spLocks noGrp="1"/>
          </p:cNvSpPr>
          <p:nvPr>
            <p:ph sz="quarter" idx="2"/>
          </p:nvPr>
        </p:nvSpPr>
        <p:spPr>
          <a:xfrm>
            <a:off x="4270375" y="3810000"/>
            <a:ext cx="3657600" cy="18288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           DR. </a:t>
            </a:r>
          </a:p>
          <a:p>
            <a:pPr>
              <a:defRPr/>
            </a:pPr>
            <a:endParaRPr lang="en-US" b="1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   OSAMA YOUSIF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43" grpId="0" build="p" animBg="1"/>
      <p:bldP spid="10244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048000" y="2362200"/>
            <a:ext cx="3200400" cy="1676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Adverse effects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28600" y="3429000"/>
            <a:ext cx="2895600" cy="1143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Infections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81000" y="1143000"/>
            <a:ext cx="2971800" cy="11430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Upper respiratory tract  infections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172200" y="3581400"/>
            <a:ext cx="3124200" cy="11430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Activation of latent tuberculosis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791200" y="1143000"/>
            <a:ext cx="3048000" cy="1143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 smtClean="0">
                <a:solidFill>
                  <a:schemeClr val="tx1"/>
                </a:solidFill>
              </a:rPr>
              <a:t>Pancytopenia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200400" y="5105400"/>
            <a:ext cx="2743200" cy="1143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Infusion  reactions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Comparison between NSAIDs &amp; 				DMARDs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DMARDs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    NSAIDs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Slow onset of action used in chronic cases when deformity </a:t>
            </a:r>
            <a:r>
              <a:rPr lang="en-US" smtClean="0"/>
              <a:t>or damage is </a:t>
            </a:r>
            <a:r>
              <a:rPr lang="en-US" dirty="0" smtClean="0"/>
              <a:t>exciting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Arrest progression of the disease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Prevent formation of new deformity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Rapid onset of action used in acute cases to relief inflammation &amp; pain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 effect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Can not stop formation of new deformity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 </a:t>
            </a:r>
            <a:r>
              <a:rPr lang="en-US" b="1" dirty="0" smtClean="0"/>
              <a:t>General Features &amp; Conditions to use DMARD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Low doses </a:t>
            </a:r>
            <a:r>
              <a:rPr lang="en-US" b="1" dirty="0" smtClean="0"/>
              <a:t>are commonly used early in the course of the disease</a:t>
            </a:r>
          </a:p>
          <a:p>
            <a:r>
              <a:rPr lang="en-US" b="1" dirty="0" smtClean="0"/>
              <a:t>Used when the disease is </a:t>
            </a:r>
            <a:r>
              <a:rPr lang="en-US" b="1" dirty="0" smtClean="0">
                <a:solidFill>
                  <a:srgbClr val="FF0000"/>
                </a:solidFill>
              </a:rPr>
              <a:t>progressing</a:t>
            </a:r>
            <a:r>
              <a:rPr lang="en-US" b="1" dirty="0" smtClean="0"/>
              <a:t> &amp; causing </a:t>
            </a:r>
            <a:r>
              <a:rPr lang="en-US" b="1" dirty="0" smtClean="0">
                <a:solidFill>
                  <a:srgbClr val="FF0000"/>
                </a:solidFill>
              </a:rPr>
              <a:t>deformities or damage</a:t>
            </a:r>
          </a:p>
          <a:p>
            <a:r>
              <a:rPr lang="en-US" b="1" dirty="0" smtClean="0"/>
              <a:t>Used  when the inflammatory disease </a:t>
            </a:r>
            <a:r>
              <a:rPr lang="en-US" b="1" dirty="0" smtClean="0">
                <a:solidFill>
                  <a:srgbClr val="FF0000"/>
                </a:solidFill>
              </a:rPr>
              <a:t>is not responding</a:t>
            </a:r>
            <a:r>
              <a:rPr lang="en-US" b="1" dirty="0" smtClean="0"/>
              <a:t> to NSAIDs</a:t>
            </a:r>
          </a:p>
          <a:p>
            <a:r>
              <a:rPr lang="en-US" b="1" dirty="0" smtClean="0"/>
              <a:t>Can not </a:t>
            </a:r>
            <a:r>
              <a:rPr lang="en-US" b="1" dirty="0" smtClean="0">
                <a:solidFill>
                  <a:srgbClr val="FF0000"/>
                </a:solidFill>
              </a:rPr>
              <a:t>repair</a:t>
            </a:r>
            <a:r>
              <a:rPr lang="en-US" b="1" dirty="0" smtClean="0"/>
              <a:t> the existing damage , but </a:t>
            </a:r>
            <a:r>
              <a:rPr lang="en-US" b="1" dirty="0" smtClean="0">
                <a:solidFill>
                  <a:srgbClr val="FF0000"/>
                </a:solidFill>
              </a:rPr>
              <a:t>prevent </a:t>
            </a:r>
            <a:r>
              <a:rPr lang="en-US" b="1" dirty="0" smtClean="0"/>
              <a:t>further deformity</a:t>
            </a:r>
          </a:p>
          <a:p>
            <a:r>
              <a:rPr lang="en-US" b="1" dirty="0" smtClean="0"/>
              <a:t>Have </a:t>
            </a:r>
            <a:r>
              <a:rPr lang="en-US" b="1" dirty="0" smtClean="0">
                <a:solidFill>
                  <a:srgbClr val="FF0000"/>
                </a:solidFill>
              </a:rPr>
              <a:t>no analgesic </a:t>
            </a:r>
            <a:r>
              <a:rPr lang="en-US" b="1" dirty="0" smtClean="0"/>
              <a:t>effects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Slow onset </a:t>
            </a:r>
            <a:r>
              <a:rPr lang="en-US" b="1" dirty="0" smtClean="0"/>
              <a:t>their effects take from 6 weeks up to 6 months to be  evident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      General Clinical Uses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3600" b="1" dirty="0" smtClean="0"/>
              <a:t>Treatment of rheumatic disorders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Combination therapies are both safe &amp; effective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 </a:t>
            </a:r>
            <a:r>
              <a:rPr lang="en-US" b="1" dirty="0" err="1" smtClean="0">
                <a:solidFill>
                  <a:srgbClr val="FF0000"/>
                </a:solidFill>
              </a:rPr>
              <a:t>Hydroxychloroquine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/>
              <a:t>   </a:t>
            </a:r>
            <a:r>
              <a:rPr lang="en-US" sz="3600" b="1" dirty="0" smtClean="0">
                <a:solidFill>
                  <a:srgbClr val="C00000"/>
                </a:solidFill>
              </a:rPr>
              <a:t>Mechanism of  action :</a:t>
            </a: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   </a:t>
            </a:r>
            <a:r>
              <a:rPr lang="en-US" b="1" dirty="0" smtClean="0">
                <a:solidFill>
                  <a:srgbClr val="FF0000"/>
                </a:solidFill>
              </a:rPr>
              <a:t>Trapping free radicals</a:t>
            </a: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     Suppression of T lymphocyte cells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Pharmacokinetics</a:t>
            </a:r>
            <a:endParaRPr lang="en-US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Rapidly &amp; completely absorbed following oral administration.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Penetrates into C.N.S. &amp; Cross the placental barrier</a:t>
            </a:r>
          </a:p>
          <a:p>
            <a:endParaRPr lang="en-US" b="1" dirty="0" smtClean="0"/>
          </a:p>
          <a:p>
            <a:r>
              <a:rPr lang="en-US" b="1" dirty="0" smtClean="0"/>
              <a:t>Metabolized   in liver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28600" y="1447800"/>
            <a:ext cx="1905000" cy="12954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000" b="1" dirty="0" err="1" smtClean="0"/>
              <a:t>Pruritus</a:t>
            </a:r>
            <a:endParaRPr lang="en-US" sz="2000" dirty="0"/>
          </a:p>
        </p:txBody>
      </p:sp>
      <p:sp>
        <p:nvSpPr>
          <p:cNvPr id="6" name="Oval 5"/>
          <p:cNvSpPr/>
          <p:nvPr/>
        </p:nvSpPr>
        <p:spPr>
          <a:xfrm>
            <a:off x="152400" y="3200400"/>
            <a:ext cx="1905000" cy="1295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GIT upset</a:t>
            </a:r>
          </a:p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28600" y="4800600"/>
            <a:ext cx="2362200" cy="18288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Discoloration of nail beds &amp; mucous membranes</a:t>
            </a:r>
          </a:p>
          <a:p>
            <a:pPr lvl="0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400800" y="4953000"/>
            <a:ext cx="2286000" cy="1295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Irreversible retinal damage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0" y="762000"/>
            <a:ext cx="3810980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none">
            <a:spAutoFit/>
          </a:bodyPr>
          <a:lstStyle/>
          <a:p>
            <a:r>
              <a:rPr lang="en-US" sz="4000" b="1" i="1" dirty="0" smtClean="0">
                <a:solidFill>
                  <a:schemeClr val="accent2">
                    <a:lumMod val="75000"/>
                  </a:schemeClr>
                </a:solidFill>
              </a:rPr>
              <a:t>Adverse Effects</a:t>
            </a:r>
            <a:endParaRPr lang="en-US" sz="4000" dirty="0"/>
          </a:p>
        </p:txBody>
      </p:sp>
      <p:sp>
        <p:nvSpPr>
          <p:cNvPr id="11" name="Oval 10"/>
          <p:cNvSpPr/>
          <p:nvPr/>
        </p:nvSpPr>
        <p:spPr>
          <a:xfrm>
            <a:off x="6705600" y="1676400"/>
            <a:ext cx="2057400" cy="12954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Headaches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705600" y="3352800"/>
            <a:ext cx="1828800" cy="12954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Blurred vision</a:t>
            </a:r>
          </a:p>
          <a:p>
            <a:pPr lv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Methotrexate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Immunosuppressant drug</a:t>
            </a:r>
          </a:p>
          <a:p>
            <a:r>
              <a:rPr lang="en-US" b="1" dirty="0" smtClean="0"/>
              <a:t>Used mainly as chemotherapy for cancer treatment</a:t>
            </a:r>
          </a:p>
          <a:p>
            <a:endParaRPr lang="en-US" dirty="0" smtClean="0"/>
          </a:p>
          <a:p>
            <a:r>
              <a:rPr lang="en-US" b="1" dirty="0" smtClean="0"/>
              <a:t>Doses of </a:t>
            </a:r>
            <a:r>
              <a:rPr lang="en-US" b="1" dirty="0" err="1" smtClean="0"/>
              <a:t>methotrexate</a:t>
            </a:r>
            <a:r>
              <a:rPr lang="en-US" b="1" dirty="0" smtClean="0"/>
              <a:t> as </a:t>
            </a:r>
            <a:r>
              <a:rPr lang="en-US" b="1" dirty="0" err="1" smtClean="0"/>
              <a:t>antirheumatic</a:t>
            </a:r>
            <a:r>
              <a:rPr lang="en-US" b="1" dirty="0" smtClean="0"/>
              <a:t>  are much lower than those needed in cancer chemotherapy</a:t>
            </a:r>
          </a:p>
          <a:p>
            <a:endParaRPr lang="en-US" dirty="0" smtClean="0"/>
          </a:p>
          <a:p>
            <a:r>
              <a:rPr lang="en-US" b="1" dirty="0" smtClean="0"/>
              <a:t>Given once a week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  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Mechanism of action</a:t>
            </a:r>
            <a:endParaRPr lang="en-US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b="1" dirty="0" smtClean="0"/>
              <a:t>   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Inhibition of T-Cells ( cell-mediated immune reactions)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528</TotalTime>
  <Words>544</Words>
  <Application>Microsoft Office PowerPoint</Application>
  <PresentationFormat>On-screen Show (4:3)</PresentationFormat>
  <Paragraphs>131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Constantia</vt:lpstr>
      <vt:lpstr>Majalla UI</vt:lpstr>
      <vt:lpstr>Times New Roman</vt:lpstr>
      <vt:lpstr>Traditional Arabic</vt:lpstr>
      <vt:lpstr>Wingdings</vt:lpstr>
      <vt:lpstr>Wingdings 2</vt:lpstr>
      <vt:lpstr>Flow</vt:lpstr>
      <vt:lpstr>      Disease modified Anti-rheumatic drugs ( DMARD)      </vt:lpstr>
      <vt:lpstr>                                 BY</vt:lpstr>
      <vt:lpstr>        General Features &amp; Conditions to use DMARD </vt:lpstr>
      <vt:lpstr>            General Clinical Uses</vt:lpstr>
      <vt:lpstr>      Hydroxychloroquine</vt:lpstr>
      <vt:lpstr>Pharmacokinetics</vt:lpstr>
      <vt:lpstr>PowerPoint Presentation</vt:lpstr>
      <vt:lpstr>Methotrexate</vt:lpstr>
      <vt:lpstr>        Mechanism of action</vt:lpstr>
      <vt:lpstr>PowerPoint Presentation</vt:lpstr>
      <vt:lpstr>Biologic disease modifiers</vt:lpstr>
      <vt:lpstr>Classification of biologic disease modifiers </vt:lpstr>
      <vt:lpstr>Tocilizumab</vt:lpstr>
      <vt:lpstr>Cont.</vt:lpstr>
      <vt:lpstr>Side effects</vt:lpstr>
      <vt:lpstr>Tumor necrosis factor –α</vt:lpstr>
      <vt:lpstr>           Infliximab</vt:lpstr>
      <vt:lpstr>Mechanism of action</vt:lpstr>
      <vt:lpstr>Infliximab</vt:lpstr>
      <vt:lpstr>PowerPoint Presentation</vt:lpstr>
      <vt:lpstr>Comparison between NSAIDs &amp;     DMARDs</vt:lpstr>
    </vt:vector>
  </TitlesOfParts>
  <Company>KKUH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Disease –Modifying  Antirheumatic drugs      </dc:title>
  <dc:creator>aalmedany</dc:creator>
  <cp:lastModifiedBy>Azaa Almedany</cp:lastModifiedBy>
  <cp:revision>131</cp:revision>
  <dcterms:created xsi:type="dcterms:W3CDTF">2010-11-30T11:05:21Z</dcterms:created>
  <dcterms:modified xsi:type="dcterms:W3CDTF">2014-12-17T06:19:38Z</dcterms:modified>
</cp:coreProperties>
</file>