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318" r:id="rId2"/>
    <p:sldId id="325" r:id="rId3"/>
    <p:sldId id="319" r:id="rId4"/>
    <p:sldId id="277" r:id="rId5"/>
    <p:sldId id="309" r:id="rId6"/>
    <p:sldId id="310" r:id="rId7"/>
    <p:sldId id="299" r:id="rId8"/>
    <p:sldId id="335" r:id="rId9"/>
    <p:sldId id="336" r:id="rId10"/>
    <p:sldId id="288" r:id="rId11"/>
    <p:sldId id="337" r:id="rId12"/>
    <p:sldId id="293" r:id="rId13"/>
    <p:sldId id="326" r:id="rId14"/>
    <p:sldId id="327" r:id="rId15"/>
    <p:sldId id="338" r:id="rId16"/>
    <p:sldId id="339" r:id="rId17"/>
    <p:sldId id="302" r:id="rId18"/>
    <p:sldId id="322" r:id="rId19"/>
    <p:sldId id="329" r:id="rId20"/>
    <p:sldId id="340" r:id="rId21"/>
    <p:sldId id="341" r:id="rId22"/>
    <p:sldId id="342" r:id="rId23"/>
    <p:sldId id="316" r:id="rId24"/>
    <p:sldId id="343" r:id="rId25"/>
    <p:sldId id="330" r:id="rId26"/>
    <p:sldId id="331" r:id="rId27"/>
    <p:sldId id="344" r:id="rId28"/>
    <p:sldId id="332" r:id="rId29"/>
    <p:sldId id="345" r:id="rId30"/>
    <p:sldId id="333" r:id="rId31"/>
    <p:sldId id="33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81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37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43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22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91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179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691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639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021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66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239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44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675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985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460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211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893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993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133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907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03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306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41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045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182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3559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30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52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93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059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06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38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1173" y="332656"/>
            <a:ext cx="7510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0033CC"/>
                </a:solidFill>
                <a:latin typeface="Arial Black" pitchFamily="34" charset="0"/>
                <a:ea typeface="+mj-ea"/>
                <a:cs typeface="+mj-cs"/>
              </a:rPr>
              <a:t>BONES OF THE UPPER LIMB </a:t>
            </a:r>
          </a:p>
        </p:txBody>
      </p:sp>
      <p:pic>
        <p:nvPicPr>
          <p:cNvPr id="63490" name="Picture 2" descr="http://www.kedgley.org/wp-content/uploads/2013/08/redArm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342" y="1988840"/>
            <a:ext cx="7272372" cy="2520280"/>
          </a:xfrm>
          <a:prstGeom prst="rect">
            <a:avLst/>
          </a:prstGeom>
          <a:noFill/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004048" y="4809346"/>
            <a:ext cx="3203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Khaleel Alyahya, PhD, MEd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@khaleelya</a:t>
            </a:r>
            <a:endParaRPr lang="ar-SA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992" y="584774"/>
            <a:ext cx="4501008" cy="6012577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Three Angles 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Inferior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Lateral</a:t>
            </a:r>
          </a:p>
          <a:p>
            <a:pPr lvl="2" algn="just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forms the Glenoid cavity: a shallow concave oval fossa that receives the head of the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humerus.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</a:rPr>
              <a:t>Two Surfaces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Convex: posterior surface is divided by the spine of the scapula into  the smaller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Supraspinous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Fossa - above the spine and the larger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Infraspinous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Fossa - below the spine.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Concave: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Anterio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(Costal) Surface , it forms  the large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Subscapular Fossa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Suprascapular notch: It is a nerve passageway, medial to coracoid process.</a:t>
            </a:r>
          </a:p>
          <a:p>
            <a:pPr lvl="2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Suprascapular nerve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Scapula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4716016" y="764704"/>
            <a:ext cx="3296691" cy="325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4" cstate="print"/>
          <a:srcRect t="52499"/>
          <a:stretch/>
        </p:blipFill>
        <p:spPr bwMode="auto">
          <a:xfrm>
            <a:off x="4716016" y="4209926"/>
            <a:ext cx="3312368" cy="224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ray8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5" y="3673693"/>
            <a:ext cx="1404664" cy="30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052736"/>
            <a:ext cx="4824536" cy="4176464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Gives attachment to muscles.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 a considerable degree of movement on the thoracic wall to enable the arm to move freely.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glenoid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cavity forms the socket of the shoulder joint.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Because most of the scapula is well protected by muscles and by its association with the thoracic wall , most of its fractures involve the protruding subcutaneous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acromion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Functions of </a:t>
            </a:r>
            <a:r>
              <a:rPr lang="en-US" sz="3200" b="1" dirty="0" err="1" smtClean="0">
                <a:solidFill>
                  <a:srgbClr val="0033CC"/>
                </a:solidFill>
              </a:rPr>
              <a:t>Sacpula</a:t>
            </a:r>
            <a:r>
              <a:rPr lang="en-US" sz="3200" b="1" dirty="0" smtClean="0">
                <a:solidFill>
                  <a:srgbClr val="0033CC"/>
                </a:solidFill>
              </a:rPr>
              <a:t> 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9" name="Picture 2" descr="D:\Student Gray\7. Upper limb\F66122-007-f009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11"/>
          <a:stretch/>
        </p:blipFill>
        <p:spPr bwMode="auto">
          <a:xfrm>
            <a:off x="5508104" y="1124744"/>
            <a:ext cx="3384376" cy="3055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04048" cy="5904656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typical long bone.</a:t>
            </a:r>
          </a:p>
          <a:p>
            <a:pPr marL="342900" lvl="1" indent="-342900" algn="just"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the largest bone in the UL</a:t>
            </a:r>
          </a:p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Proximal End:</a:t>
            </a:r>
          </a:p>
          <a:p>
            <a:pPr marL="742950" lvl="2" indent="-342900" algn="just">
              <a:buFont typeface="Courier New" pitchFamily="49" charset="0"/>
              <a:buChar char="o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Head, Neck, Greater &amp; Lesser Tubercles. 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Head: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Smooth &amp; forms 1/3 of a sphere, it articulates with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glenoid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cavity of the scapula.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Anatomical neck: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formed by a groove separating the head from the tubercles. 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Greater tubercle: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the lateral margin of the humerus.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Lesser tubercle: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projects anteriorly.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two tubercles are separated by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Intertubercular</a:t>
            </a:r>
            <a:r>
              <a:rPr lang="en-US" sz="1900" dirty="0" smtClean="0">
                <a:solidFill>
                  <a:srgbClr val="C00000"/>
                </a:solidFill>
              </a:rPr>
              <a:t> Groove.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Surgical Neck: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narrow part distal to the tubercles. It is a common fracture site of the humerus.</a:t>
            </a:r>
            <a:endParaRPr lang="ar-SA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 algn="just">
              <a:buFont typeface="Wingdings" pitchFamily="2" charset="2"/>
              <a:buChar char="v"/>
            </a:pPr>
            <a:endParaRPr lang="ar-SA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40964" name="Picture 4" descr="http://encyclopedia.lubopitko-bg.com/images/Left%20hume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91098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052736"/>
            <a:ext cx="5004048" cy="3528392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Shaft (Body):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 two prominent features: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</a:rPr>
              <a:t>Deltoid tuberosity: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rough elevation laterally for the attachment of deltoid muscle.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</a:rPr>
              <a:t>Spiral (Radial) groove: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Runs obliquely down the posterior aspect of the shaft.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lodges the important radial nerve &amp; vessels.</a:t>
            </a:r>
          </a:p>
          <a:p>
            <a:pPr lvl="1">
              <a:buNone/>
            </a:pPr>
            <a:endParaRPr lang="ar-SA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24328" y="2420888"/>
            <a:ext cx="286892" cy="2154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6012160" y="2924944"/>
            <a:ext cx="50006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4208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04048" cy="4937915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Distal End: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Widens as the sharp medial and lateral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Supracondylar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Ridges form and end in the medial and lateral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Epicondyles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providing muscular attachment.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Trochlea</a:t>
            </a:r>
            <a:r>
              <a:rPr lang="en-US" sz="1900" dirty="0" smtClean="0">
                <a:solidFill>
                  <a:srgbClr val="C00000"/>
                </a:solidFill>
              </a:rPr>
              <a:t>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(medial) for articulation with the ulna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Capitulum</a:t>
            </a:r>
            <a:r>
              <a:rPr lang="en-US" sz="1900" dirty="0" smtClean="0">
                <a:solidFill>
                  <a:srgbClr val="C00000"/>
                </a:solidFill>
              </a:rPr>
              <a:t>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(lateral) for articulation with the radius.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Coronoid</a:t>
            </a:r>
            <a:r>
              <a:rPr lang="en-US" sz="1900" dirty="0" smtClean="0">
                <a:solidFill>
                  <a:srgbClr val="C00000"/>
                </a:solidFill>
              </a:rPr>
              <a:t>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trochlea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(anteriorly)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Radial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capitulum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Olecranon</a:t>
            </a:r>
            <a:r>
              <a:rPr lang="en-US" sz="1900" dirty="0" smtClean="0">
                <a:solidFill>
                  <a:srgbClr val="C00000"/>
                </a:solidFill>
              </a:rPr>
              <a:t>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trochlea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(posteriorly).</a:t>
            </a:r>
          </a:p>
          <a:p>
            <a:pPr lvl="1">
              <a:buFont typeface="Wingdings" pitchFamily="2" charset="2"/>
              <a:buChar char="v"/>
            </a:pPr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6516216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5075892"/>
            <a:ext cx="7920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5013176"/>
            <a:ext cx="792088" cy="3693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4653136"/>
            <a:ext cx="792088" cy="369332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8244408" y="4581128"/>
            <a:ext cx="79208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5076056" y="4365104"/>
            <a:ext cx="792088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4509120"/>
            <a:ext cx="792088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5013176"/>
            <a:ext cx="792088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124744"/>
            <a:ext cx="5220072" cy="417646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common  fractures of the surgical neck especially in elder people with osteoporosis.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fracture results from falling on the hand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transmittion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force through the bones of forearm of the extended limb).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younger people, fractures of the greater tubercle results from falling on the hand when the arm is abducted 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body of the humerus can be fractured by a direct blow to the arm or by  indirect injury as  falling on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oustretched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hand.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Humerus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9" name="Content Placeholder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0000"/>
          </a:blip>
          <a:srcRect t="4773" r="46103" b="21960"/>
          <a:stretch>
            <a:fillRect/>
          </a:stretch>
        </p:blipFill>
        <p:spPr>
          <a:xfrm>
            <a:off x="5292080" y="1124744"/>
            <a:ext cx="3240360" cy="411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124744"/>
            <a:ext cx="5220072" cy="41764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Surgical neck: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Axillary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Radial groove: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Radial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Distal end of humerus: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Median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Medial epicondyle: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Ulnar nerve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788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Nerves affected in fractures of Humerus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7" name="Picture 3" descr="C:\Users\Administrator\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032447" cy="462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4264" r="14416" b="4907"/>
          <a:stretch>
            <a:fillRect/>
          </a:stretch>
        </p:blipFill>
        <p:spPr bwMode="auto">
          <a:xfrm>
            <a:off x="5364088" y="1124744"/>
            <a:ext cx="248754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4608512" cy="25922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Head of the humerus with the glenoid cavity of the scapula form the</a:t>
            </a:r>
            <a:r>
              <a:rPr lang="en-US" sz="2200" i="1" dirty="0" smtClean="0">
                <a:solidFill>
                  <a:srgbClr val="C00000"/>
                </a:solidFill>
              </a:rPr>
              <a:t> Shoulder joint.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Lower end (</a:t>
            </a:r>
            <a:r>
              <a:rPr lang="en-US" sz="2200" dirty="0" err="1" smtClean="0"/>
              <a:t>Trochlea</a:t>
            </a:r>
            <a:r>
              <a:rPr lang="en-US" sz="2200" dirty="0" smtClean="0"/>
              <a:t> &amp; </a:t>
            </a:r>
            <a:r>
              <a:rPr lang="en-US" sz="2200" dirty="0" err="1" smtClean="0"/>
              <a:t>Capitulum</a:t>
            </a:r>
            <a:r>
              <a:rPr lang="en-US" sz="2200" dirty="0" smtClean="0"/>
              <a:t>) with the upper ends of the radius &amp; ulna form the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i="1" dirty="0" smtClean="0">
                <a:solidFill>
                  <a:srgbClr val="C00000"/>
                </a:solidFill>
              </a:rPr>
              <a:t>Elbow joint</a:t>
            </a:r>
            <a:r>
              <a:rPr lang="en-US" sz="2200" dirty="0" smtClean="0"/>
              <a:t>.</a:t>
            </a:r>
            <a:endParaRPr lang="ar-SA" sz="2200" dirty="0" smtClean="0"/>
          </a:p>
          <a:p>
            <a:pPr algn="just">
              <a:buNone/>
            </a:pPr>
            <a:endParaRPr lang="ar-SA" sz="2200" dirty="0"/>
          </a:p>
        </p:txBody>
      </p:sp>
      <p:pic>
        <p:nvPicPr>
          <p:cNvPr id="6" name="Picture 2" descr="C:\Documents and Settings\User\My Documents\Student Gray\7. Upper limb\F66122-007-f070a.jpg"/>
          <p:cNvPicPr>
            <a:picLocks noChangeAspect="1" noChangeArrowheads="1"/>
          </p:cNvPicPr>
          <p:nvPr/>
        </p:nvPicPr>
        <p:blipFill>
          <a:blip r:embed="rId4" cstate="print"/>
          <a:srcRect l="15207" r="15207" b="6937"/>
          <a:stretch>
            <a:fillRect/>
          </a:stretch>
        </p:blipFill>
        <p:spPr bwMode="auto">
          <a:xfrm>
            <a:off x="5364088" y="4018192"/>
            <a:ext cx="2664296" cy="250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6221344" y="205343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364220" y="481085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\My Documents\My Pictures\Picture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52" y="1124744"/>
            <a:ext cx="400052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106662" y="3053570"/>
            <a:ext cx="571504" cy="35719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06398" y="2482066"/>
            <a:ext cx="642942" cy="2857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Forearm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591052"/>
            <a:ext cx="48245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Formed of two bones: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b="1" i="1" dirty="0" smtClean="0">
                <a:solidFill>
                  <a:srgbClr val="C00000"/>
                </a:solidFill>
              </a:rPr>
              <a:t>Radius</a:t>
            </a:r>
            <a:r>
              <a:rPr lang="en-US" sz="2400" dirty="0" smtClean="0"/>
              <a:t> is the lateral bone.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b="1" i="1" dirty="0" smtClean="0">
                <a:solidFill>
                  <a:srgbClr val="C00000"/>
                </a:solidFill>
              </a:rPr>
              <a:t>Ulna</a:t>
            </a:r>
            <a:r>
              <a:rPr lang="en-US" sz="2400" dirty="0" smtClean="0"/>
              <a:t> is the medial bone.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764704"/>
            <a:ext cx="4248472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It is the stabilizing bone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It is the medial &amp; longer of the two bones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Proximal End: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It has two prominent projections: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Olecranon process: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projects  proximally from the posterior aspect</a:t>
            </a:r>
            <a:r>
              <a:rPr lang="ar-SA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(Forms the prominence of the elbow).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Coronoid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process: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projects anteriorly.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Trochlear notch: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articulates with trochlea of humerus.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Radial notch: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smooth rounded concavity lateral to coronoid process.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Tuberosity of ulna: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inferior to coronoid process.</a:t>
            </a:r>
          </a:p>
          <a:p>
            <a:pPr algn="just" rtl="0">
              <a:buFont typeface="Wingdings" pitchFamily="2" charset="2"/>
              <a:buChar char="v"/>
            </a:pPr>
            <a:endParaRPr lang="en-US" sz="18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en-US" sz="18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en-US" sz="18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en-US" sz="18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ar-SA" sz="1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Ulna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10" name="Picture 2" descr="http://media-3.web.britannica.com/eb-media/59/54759-004-C688D7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01" y="764704"/>
            <a:ext cx="3931232" cy="30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lassconnection.s3.amazonaws.com/238/flashcards/2206238/png/ulna13523141240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3"/>
            <a:ext cx="2880320" cy="31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OBJECTIVES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5488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the end of the lecture, students should be able to:</a:t>
            </a:r>
            <a:endParaRPr lang="en-US" sz="2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 the different bones of the Upper Limb.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List the characteristic features of each bone.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Differentiate between bones of right and left sides.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 the articulations between the different bones.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836712"/>
            <a:ext cx="3960440" cy="44644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</a:rPr>
              <a:t>Shaft 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Thick &amp; cylindrical superiorly but diminishes in diameter inferiorly.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surfaces (Anterior, Medial &amp; Posterior).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Sharp lateral interosseous border.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</a:rPr>
              <a:t>Distal end: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rounded Head: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Styloid process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head lies distally at the wrist.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articulations between the ulna &amp; humerus at the elbow joint allows primarily only flexion &amp; extension (small amount of abduction &amp; adduction occurs).</a:t>
            </a:r>
          </a:p>
          <a:p>
            <a:pPr algn="just" rtl="0">
              <a:buFont typeface="Wingdings" pitchFamily="2" charset="2"/>
              <a:buChar char="v"/>
            </a:pPr>
            <a:endParaRPr lang="en-US" sz="1800" dirty="0" smtClean="0"/>
          </a:p>
          <a:p>
            <a:pPr algn="just" rtl="0">
              <a:buFont typeface="Wingdings" pitchFamily="2" charset="2"/>
              <a:buChar char="v"/>
            </a:pPr>
            <a:endParaRPr lang="en-US" sz="1800" dirty="0" smtClean="0"/>
          </a:p>
          <a:p>
            <a:pPr algn="just" rtl="0">
              <a:buFont typeface="Wingdings" pitchFamily="2" charset="2"/>
              <a:buChar char="v"/>
            </a:pPr>
            <a:endParaRPr lang="en-US" sz="1800" dirty="0" smtClean="0"/>
          </a:p>
          <a:p>
            <a:pPr algn="just" rtl="0">
              <a:buFont typeface="Wingdings" pitchFamily="2" charset="2"/>
              <a:buChar char="v"/>
            </a:pPr>
            <a:endParaRPr lang="en-US" sz="1800" dirty="0" smtClean="0"/>
          </a:p>
          <a:p>
            <a:pPr algn="just" rtl="0">
              <a:buFont typeface="Wingdings" pitchFamily="2" charset="2"/>
              <a:buChar char="v"/>
            </a:pPr>
            <a:endParaRPr lang="ar-S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Ulna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8" name="Picture 2" descr="http://media-3.web.britannica.com/eb-media/59/54759-004-C688D7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01" y="764704"/>
            <a:ext cx="3931232" cy="30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lassconnection.s3.amazonaws.com/238/flashcards/2206238/png/ulna13523141240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3"/>
            <a:ext cx="2880320" cy="31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1052736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472362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the shorter and lateral of the two forearm bones.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Proximal (Upper) End: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Consists of: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Head: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small, circular and its upper surface is concave for articulation with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capitulum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Neck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Radial 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Biciptal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) Tuberosity: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medially directed and separates the proximal end from the body.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Radius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64596" y="1299368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Shaft: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 a lateral convexity.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gradually enlarges as it passes distally.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Distal (Lower) End: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rectangular.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Its medial aspect forms a concavity : Ulnar notch to accommodate the head of the ulna.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Radial Styloid process:  extends from the lateral aspect.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Dorsal tubercle: projects dorsally.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Radius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177705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153077"/>
            <a:ext cx="4968552" cy="3140019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Distal end of Humerus with the proximal ends of Radius &amp; Ulna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Elbow joint</a:t>
            </a:r>
            <a:endParaRPr lang="en-US" sz="22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Proximal </a:t>
            </a:r>
            <a:r>
              <a:rPr lang="en-US" sz="2200" dirty="0" err="1" smtClean="0">
                <a:solidFill>
                  <a:srgbClr val="C00000"/>
                </a:solidFill>
              </a:rPr>
              <a:t>Radioulnar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joint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</a:rPr>
              <a:t>Distal </a:t>
            </a:r>
            <a:r>
              <a:rPr lang="en-US" sz="2200" dirty="0" err="1" smtClean="0">
                <a:solidFill>
                  <a:srgbClr val="00B050"/>
                </a:solidFill>
              </a:rPr>
              <a:t>Radioulnar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joint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The two bones are connected by the flexible </a:t>
            </a:r>
            <a:r>
              <a:rPr lang="en-US" sz="2200" dirty="0" smtClean="0">
                <a:solidFill>
                  <a:srgbClr val="0070C0"/>
                </a:solidFill>
              </a:rPr>
              <a:t>interosseous membrane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20779" y="144640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463589" y="1803596"/>
            <a:ext cx="500066" cy="1171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63655" y="3803860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392151" y="3875298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77705" y="1732158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Proximal</a:t>
            </a:r>
          </a:p>
          <a:p>
            <a:r>
              <a:rPr lang="en-US" sz="1400" dirty="0" err="1" smtClean="0"/>
              <a:t>Radioulnar</a:t>
            </a:r>
            <a:r>
              <a:rPr lang="en-US" sz="1400" dirty="0" smtClean="0"/>
              <a:t> joint.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 of Radius &amp; Ulna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321721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96" y="1052736"/>
            <a:ext cx="5904656" cy="4104456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Because the radius &amp; ulna are firmly bound by the interosseous membrane, a fracture of one bone is commonly associated with dislocation of the nearest joint.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fracture (fracture of the distal end of radius) is the most common fracture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more common in women after middle age because of osteoporosis.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results from forced dorsiflexion of the hand as a result to ease  a fall by outstretching the upper limb.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Radius &amp; Ulna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225085"/>
            <a:ext cx="4752528" cy="2347931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The skeleton of the hand consists of the: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Carpals</a:t>
            </a:r>
            <a:r>
              <a:rPr lang="en-US" sz="2000" dirty="0" smtClean="0">
                <a:solidFill>
                  <a:srgbClr val="0033CC"/>
                </a:solidFill>
              </a:rPr>
              <a:t>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carpus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(wrist)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Metacarpals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for the palm</a:t>
            </a:r>
            <a:endParaRPr lang="en-US" sz="2000" dirty="0" smtClean="0">
              <a:solidFill>
                <a:srgbClr val="0033CC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Phalanges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for the fingers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Hands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11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4959194" y="1196752"/>
            <a:ext cx="4077302" cy="444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836712"/>
            <a:ext cx="5436096" cy="576064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Compose of eight carpal bones arranged in two irregular rows, each of four.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These small bones give flexibility to the wrist.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The Carpus presents Concavity on their Anterior surface &amp; convex from side to side posteriorly.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Proximal row </a:t>
            </a:r>
            <a:r>
              <a:rPr lang="en-US" sz="2000" dirty="0" smtClean="0"/>
              <a:t>(from lateral to medial):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Scaphoid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Lunate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Triquetral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Pisiform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Distal row </a:t>
            </a:r>
            <a:r>
              <a:rPr lang="en-US" sz="2000" dirty="0" smtClean="0"/>
              <a:t>(from lateral to medial):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Trapezium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Trapezoid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7030A0"/>
                </a:solidFill>
              </a:rPr>
              <a:t>Capitate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7030A0"/>
                </a:solidFill>
              </a:rPr>
              <a:t>Hamate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Wrist (Carpus)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052736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1268760"/>
            <a:ext cx="5220072" cy="360040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It is the most commonly fractured carpal bone and it is the most common injury of the wrist.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It is the result of a fall onto the palm when the hand is abducted.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Pain occurs along the lateral side of the wrist especially during </a:t>
            </a:r>
            <a:r>
              <a:rPr lang="en-US" sz="2000" dirty="0" err="1" smtClean="0">
                <a:cs typeface="Times New Roman" pitchFamily="18" charset="0"/>
              </a:rPr>
              <a:t>dorsiflexion</a:t>
            </a:r>
            <a:r>
              <a:rPr lang="en-US" sz="2000" dirty="0" smtClean="0">
                <a:cs typeface="Times New Roman" pitchFamily="18" charset="0"/>
              </a:rPr>
              <a:t> and abduction of the hand.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Union of the bone may take several months because of poor blood supply to the proximal part of the </a:t>
            </a:r>
            <a:r>
              <a:rPr lang="en-US" sz="2000" dirty="0" err="1" smtClean="0">
                <a:cs typeface="Times New Roman" pitchFamily="18" charset="0"/>
              </a:rPr>
              <a:t>scaphoid</a:t>
            </a:r>
            <a:r>
              <a:rPr lang="en-US" sz="2000" dirty="0" smtClean="0">
                <a:cs typeface="Times New Roman" pitchFamily="18" charset="0"/>
              </a:rPr>
              <a:t>.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 of Scaphoid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7" name="Content Placeholder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5364089" y="1196752"/>
            <a:ext cx="3672407" cy="416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5472608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It is the skeleton of the hand between the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carpus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and phalanges.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It is composed of Five Metacarpal bones, each has a Base, Shaft, and a Head.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They are numbered 1-5 from the thumb.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 distal ends (Heads) articulate with the proximal phalanges to form the knuckles  of the fist.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 Bases of the metacarpals articulate with the carpal bones. The 1</a:t>
            </a:r>
            <a:r>
              <a:rPr lang="en-US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st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metacarpal is the shortest and most mobile. 3</a:t>
            </a:r>
            <a:r>
              <a:rPr lang="en-US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rd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metacarpal has 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styloid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process on the lateral side of the base.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Metacarpals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468052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Each digit has  </a:t>
            </a:r>
            <a:r>
              <a:rPr lang="en-US" sz="2200" dirty="0" smtClean="0">
                <a:solidFill>
                  <a:srgbClr val="0033CC"/>
                </a:solidFill>
                <a:cs typeface="Times New Roman" pitchFamily="18" charset="0"/>
              </a:rPr>
              <a:t>Three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33CC"/>
                </a:solidFill>
                <a:cs typeface="Times New Roman" pitchFamily="18" charset="0"/>
              </a:rPr>
              <a:t>Phalanges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u="sng" dirty="0" smtClean="0">
                <a:solidFill>
                  <a:srgbClr val="FF0000"/>
                </a:solidFill>
                <a:cs typeface="Times New Roman" pitchFamily="18" charset="0"/>
              </a:rPr>
              <a:t>Except</a:t>
            </a:r>
            <a:r>
              <a:rPr lang="en-US" sz="2200" dirty="0" smtClean="0">
                <a:cs typeface="Times New Roman" pitchFamily="18" charset="0"/>
              </a:rPr>
              <a:t> the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Thumb</a:t>
            </a:r>
            <a:r>
              <a:rPr lang="en-US" sz="2200" dirty="0" smtClean="0">
                <a:cs typeface="Times New Roman" pitchFamily="18" charset="0"/>
              </a:rPr>
              <a:t> which has only two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Each phalanx has a base proximally, a head distally and a body between the base and the head.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proximal phalanx is the largest.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middle ones are intermediate in size.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distal ones are the smallest, its distal ends are flattened and expanded distally to form the nail beds.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Digits (Phalanges)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207" r="17785" b="4239"/>
          <a:stretch>
            <a:fillRect/>
          </a:stretch>
        </p:blipFill>
        <p:spPr bwMode="auto">
          <a:xfrm>
            <a:off x="4460474" y="1052736"/>
            <a:ext cx="4071966" cy="496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282" y="1268760"/>
            <a:ext cx="4285710" cy="3696816"/>
          </a:xfrm>
          <a:ln w="9525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  consists of the following: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Pectoral Girdle 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Arm</a:t>
            </a:r>
          </a:p>
          <a:p>
            <a:pPr lvl="2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Humerus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Forearm 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Radius &amp; Ulna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Wrist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Carpal bones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Hand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Metacarpals &amp; Phalanges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Bones of Upper Limb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256584" cy="4464496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Bases of the Metacarpal bones articulate with the distal row of the carpal bones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Carpometacarpal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Heads (knuckles) articulate with the Proximal Phalanges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rgbClr val="C00000"/>
                </a:solidFill>
              </a:rPr>
              <a:t>Metacarpophalangeal</a:t>
            </a:r>
            <a:r>
              <a:rPr lang="en-US" sz="2200" b="1" dirty="0" smtClean="0">
                <a:solidFill>
                  <a:srgbClr val="C00000"/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The phalanges articulate with each other 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rgbClr val="0070C0"/>
                </a:solidFill>
              </a:rPr>
              <a:t>Interphalangeal</a:t>
            </a:r>
            <a:r>
              <a:rPr lang="en-US" sz="2200" b="1" dirty="0" smtClean="0">
                <a:solidFill>
                  <a:srgbClr val="0070C0"/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Distal end of Radius with the Proximal Raw of Carpal bones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B050"/>
                </a:solidFill>
              </a:rPr>
              <a:t>Wrist joint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66FF"/>
                </a:solidFill>
                <a:latin typeface="Calibri" pitchFamily="34" charset="0"/>
              </a:rPr>
              <a:t>QUEST!ON</a:t>
            </a:r>
            <a:r>
              <a:rPr lang="en-US" sz="4000" b="1" dirty="0">
                <a:solidFill>
                  <a:srgbClr val="3366FF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903372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268761"/>
            <a:ext cx="4464496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/>
              <a:t>It composed of Two bones: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Clavicle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Scapula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It is very light and it allows the upper limb to have exceptionally free movement.</a:t>
            </a:r>
            <a:endParaRPr lang="ar-SA" sz="2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Pectoral Girdle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57346" name="Picture 2" descr="http://farm3.staticflickr.com/2653/4074700024_7999fec2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3528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652120" y="1124744"/>
            <a:ext cx="3157159" cy="3856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4752528" cy="52565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a long bone lying horizontally across the root of the neck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subcutaneous throughout its length.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Functions: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 serves as a rigid support from which the scapula and free upper limb are suspended keeping them away from the trunk, so that the arm has maximum freedom of movement.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Transmits forces from the upper limb to the axial skeleton.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Provides attachment for muscles.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forms a boundary of the cervicoaxillary canal  for protection of the neurovascular bundle of the UL.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If the clavicle is broken, the whole shoulder region caves in medially.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625" y="4678274"/>
            <a:ext cx="30470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026" name="Picture 2" descr="http://o.quizlet.com/w6yE5nsOzb2YqQUEZQR0m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78274"/>
            <a:ext cx="2705068" cy="208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008" y="1196752"/>
            <a:ext cx="4788024" cy="4652187"/>
          </a:xfrm>
          <a:ln w="38100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considered as a long bone but it has no medullary (bone marrow) cavity.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Its medial (Sternal) end is enlarged &amp; triangular.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Its lateral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Acromial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end is flattened.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medial 2/3 of the body (shaft) is convex forward.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lateral 1/3 is concave forward.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These curves give the clavicle its appearance of an elongated capital (S)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 two surfaces: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Superior: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smooth as it lies just deep to the skin.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Inferior: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rough because strong ligaments bind it to the 1st rib.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200" dirty="0" smtClean="0"/>
          </a:p>
        </p:txBody>
      </p:sp>
      <p:pic>
        <p:nvPicPr>
          <p:cNvPr id="8" name="Picture 2" descr="G:\Student Gray\7. Upper limb\F66122-007-f020.jpg"/>
          <p:cNvPicPr>
            <a:picLocks noChangeAspect="1" noChangeArrowheads="1"/>
          </p:cNvPicPr>
          <p:nvPr/>
        </p:nvPicPr>
        <p:blipFill>
          <a:blip r:embed="rId3" cstate="print"/>
          <a:srcRect l="16981" t="65197" r="34712" b="4377"/>
          <a:stretch>
            <a:fillRect/>
          </a:stretch>
        </p:blipFill>
        <p:spPr bwMode="auto">
          <a:xfrm>
            <a:off x="5076056" y="4077072"/>
            <a:ext cx="221457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rot="10800000">
            <a:off x="5790436" y="4791452"/>
            <a:ext cx="500066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398321" y="4897815"/>
            <a:ext cx="214314" cy="158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53250" name="Picture 2" descr="http://4.bp.blogspot.com/-5b6EEYvBcX4/Ta77tg7JBbI/AAAAAAAAABM/ZqncrN8eGQQ/s400/clavic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80728"/>
            <a:ext cx="3240360" cy="4381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My Documents\Student Gray\7. Upper limb\F66122-007-f023.jpg"/>
          <p:cNvPicPr>
            <a:picLocks noChangeAspect="1" noChangeArrowheads="1"/>
          </p:cNvPicPr>
          <p:nvPr/>
        </p:nvPicPr>
        <p:blipFill>
          <a:blip r:embed="rId3" cstate="print"/>
          <a:srcRect l="14286" r="16071" b="7652"/>
          <a:stretch>
            <a:fillRect/>
          </a:stretch>
        </p:blipFill>
        <p:spPr bwMode="auto">
          <a:xfrm>
            <a:off x="971600" y="3717032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052736"/>
            <a:ext cx="4896544" cy="2369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Medially,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sternoclavicular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with the Manubrium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Laterally,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Acromioclavicular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with the </a:t>
            </a:r>
            <a:r>
              <a:rPr lang="en-US" sz="2000" dirty="0" err="1" smtClean="0">
                <a:solidFill>
                  <a:srgbClr val="C00000"/>
                </a:solidFill>
              </a:rPr>
              <a:t>Acromial</a:t>
            </a:r>
            <a:r>
              <a:rPr lang="en-US" sz="2000" dirty="0" smtClean="0">
                <a:solidFill>
                  <a:srgbClr val="C00000"/>
                </a:solidFill>
              </a:rPr>
              <a:t> end of the scapula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Inferiorly,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costoclavicular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 with the 1</a:t>
            </a:r>
            <a:r>
              <a:rPr lang="en-US" sz="2000" baseline="30000" dirty="0" smtClean="0">
                <a:solidFill>
                  <a:srgbClr val="C00000"/>
                </a:solidFill>
              </a:rPr>
              <a:t>st</a:t>
            </a:r>
            <a:r>
              <a:rPr lang="en-US" sz="2000" dirty="0" smtClean="0">
                <a:solidFill>
                  <a:srgbClr val="C00000"/>
                </a:solidFill>
              </a:rPr>
              <a:t> rib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51202" name="Picture 2" descr="http://s3.amazonaws.com/rapgenius/1364292203_AC-Join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355976" cy="339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620688"/>
            <a:ext cx="4896544" cy="4493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clavicle is commonly fractured especially in children as forces are impacted to the outstretched hand during falling.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weakest part of the clavicle is the junction of the middle and lateral thirds.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After fracture, the medial fragment is elevated  (by the sternomastoid muscle), the lateral fragment drops because of the weight of the UL.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may be pulled medially by the adductors of the arm.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the 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11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220072" y="1013046"/>
            <a:ext cx="3805231" cy="46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339" y="1052736"/>
            <a:ext cx="415816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4824536" cy="5904656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It is a triangular flat bone.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Extends between the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_ 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ribs.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Three Processes: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Spine: a thick projecting ridge of  bone that continues laterally as the flat expanded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Acromion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 forms the subcutaneous point of the shoulder.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Coracoid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a beaklike process. It resembles in size, shape and direction a bent finger pointing to the shoulder.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Three Borders: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uperior, Medial (Vertebral) &amp; Lateral (axillary).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lateral border terminates at the lateral angle (the thickest) part of the bone.</a:t>
            </a:r>
          </a:p>
          <a:p>
            <a:pPr lvl="1" algn="just"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 lvl="1" algn="just">
              <a:buNone/>
            </a:pPr>
            <a:endParaRPr lang="en-US" sz="1600" dirty="0" smtClean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Scapula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</TotalTime>
  <Words>1918</Words>
  <Application>Microsoft Office PowerPoint</Application>
  <PresentationFormat>On-screen Show (4:3)</PresentationFormat>
  <Paragraphs>268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Prof Khaleel</cp:lastModifiedBy>
  <cp:revision>152</cp:revision>
  <dcterms:created xsi:type="dcterms:W3CDTF">2010-12-19T14:08:49Z</dcterms:created>
  <dcterms:modified xsi:type="dcterms:W3CDTF">2014-12-01T05:47:26Z</dcterms:modified>
</cp:coreProperties>
</file>