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28" r:id="rId2"/>
    <p:sldId id="330" r:id="rId3"/>
    <p:sldId id="287" r:id="rId4"/>
    <p:sldId id="289" r:id="rId5"/>
    <p:sldId id="285" r:id="rId6"/>
    <p:sldId id="333" r:id="rId7"/>
    <p:sldId id="361" r:id="rId8"/>
    <p:sldId id="294" r:id="rId9"/>
    <p:sldId id="344" r:id="rId10"/>
    <p:sldId id="337" r:id="rId11"/>
    <p:sldId id="339" r:id="rId12"/>
    <p:sldId id="338" r:id="rId13"/>
    <p:sldId id="340" r:id="rId14"/>
    <p:sldId id="364" r:id="rId15"/>
    <p:sldId id="300" r:id="rId16"/>
    <p:sldId id="341" r:id="rId17"/>
    <p:sldId id="342" r:id="rId18"/>
    <p:sldId id="343" r:id="rId19"/>
    <p:sldId id="346" r:id="rId20"/>
    <p:sldId id="347" r:id="rId21"/>
    <p:sldId id="348" r:id="rId22"/>
    <p:sldId id="349" r:id="rId23"/>
    <p:sldId id="320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E39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2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893" y="3962400"/>
            <a:ext cx="25337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Saeed Vohra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6179" y="3962400"/>
            <a:ext cx="32351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780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8" algn="ctr"/>
            <a:r>
              <a:rPr lang="en-US" sz="5400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HAND &amp; </a:t>
            </a:r>
            <a:r>
              <a:rPr lang="en-US" sz="5400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WRIST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Short Muscles of Thumb &amp; Little  Finger</a:t>
            </a:r>
            <a:endParaRPr lang="ar-SA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Hypothenar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Eminence </a:t>
            </a:r>
            <a:r>
              <a:rPr lang="en-US" sz="4400" b="1" dirty="0" smtClean="0">
                <a:solidFill>
                  <a:schemeClr val="tx1"/>
                </a:solidFill>
              </a:rPr>
              <a:t>(3)</a:t>
            </a:r>
            <a:endParaRPr lang="ar-SA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5631316"/>
              </p:ext>
            </p:extLst>
          </p:nvPr>
        </p:nvGraphicFramePr>
        <p:xfrm>
          <a:off x="4725390" y="990600"/>
          <a:ext cx="4266210" cy="438912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005969"/>
                <a:gridCol w="917677"/>
                <a:gridCol w="836898"/>
                <a:gridCol w="877286"/>
                <a:gridCol w="628380"/>
              </a:tblGrid>
              <a:tr h="411480"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NS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Insertion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i="1" dirty="0" smtClean="0"/>
                        <a:t>Origin</a:t>
                      </a:r>
                      <a:endParaRPr lang="ar-SA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AB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Deep branch</a:t>
                      </a:r>
                    </a:p>
                    <a:p>
                      <a:pPr algn="l" rtl="0"/>
                      <a:r>
                        <a:rPr lang="en-US" sz="1800" b="1" i="0" dirty="0" smtClean="0">
                          <a:latin typeface="+mj-lt"/>
                        </a:rPr>
                        <a:t>of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smtClean="0">
                          <a:latin typeface="+mj-lt"/>
                        </a:rPr>
                        <a:t>Base of </a:t>
                      </a:r>
                      <a:r>
                        <a:rPr lang="en-US" sz="1600" b="1" i="0" dirty="0" err="1" smtClean="0">
                          <a:latin typeface="+mj-lt"/>
                        </a:rPr>
                        <a:t>Prox</a:t>
                      </a:r>
                      <a:r>
                        <a:rPr lang="en-US" sz="1600" b="1" i="0" dirty="0" smtClean="0">
                          <a:latin typeface="+mj-lt"/>
                        </a:rPr>
                        <a:t> </a:t>
                      </a:r>
                      <a:r>
                        <a:rPr lang="en-US" sz="1600" b="1" i="0" baseline="0" dirty="0" smtClean="0">
                          <a:latin typeface="+mj-lt"/>
                        </a:rPr>
                        <a:t> p</a:t>
                      </a:r>
                      <a:r>
                        <a:rPr lang="en-US" sz="1600" b="1" i="0" dirty="0" smtClean="0">
                          <a:latin typeface="+mj-lt"/>
                        </a:rPr>
                        <a:t>h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solidFill>
                            <a:srgbClr val="0000FF"/>
                          </a:solidFill>
                          <a:latin typeface="+mj-lt"/>
                        </a:rPr>
                        <a:t>Pisiform</a:t>
                      </a:r>
                      <a:endParaRPr lang="ar-SA" sz="1600" b="1" i="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6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1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 Min</a:t>
                      </a:r>
                      <a:endParaRPr lang="ar-SA" sz="16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smtClean="0">
                          <a:latin typeface="+mj-lt"/>
                        </a:rPr>
                        <a:t>FLX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Ulnar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With</a:t>
                      </a:r>
                    </a:p>
                    <a:p>
                      <a:pPr rtl="1"/>
                      <a:r>
                        <a:rPr lang="en-US" sz="1600" b="1" i="1" dirty="0" smtClean="0">
                          <a:latin typeface="+mj-lt"/>
                        </a:rPr>
                        <a:t>AB</a:t>
                      </a:r>
                      <a:r>
                        <a:rPr lang="en-US" sz="1600" b="1" i="1" baseline="0" dirty="0" smtClean="0">
                          <a:latin typeface="+mj-lt"/>
                        </a:rPr>
                        <a:t> DIG MIN</a:t>
                      </a:r>
                      <a:endParaRPr lang="ar-SA" sz="1600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0" dirty="0" smtClean="0">
                          <a:latin typeface="+mj-lt"/>
                        </a:rPr>
                        <a:t>FR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Flx</a:t>
                      </a:r>
                      <a:endParaRPr lang="en-US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Min</a:t>
                      </a:r>
                      <a:endParaRPr lang="ar-SA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Pulls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5</a:t>
                      </a:r>
                      <a:r>
                        <a:rPr kumimoji="0" lang="en-US" sz="1600" b="1" i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</a:t>
                      </a:r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forward</a:t>
                      </a:r>
                    </a:p>
                    <a:p>
                      <a:pPr rtl="1"/>
                      <a:r>
                        <a:rPr kumimoji="0"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(Cup the palm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6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</a:t>
                      </a:r>
                      <a:endParaRPr lang="en-US" sz="1600" b="1" i="0" dirty="0" smtClean="0">
                        <a:latin typeface="+mj-lt"/>
                      </a:endParaRPr>
                    </a:p>
                    <a:p>
                      <a:pPr algn="l" rtl="0"/>
                      <a:r>
                        <a:rPr lang="en-US" sz="1600" b="1" i="0" dirty="0" err="1" smtClean="0">
                          <a:latin typeface="+mj-lt"/>
                        </a:rPr>
                        <a:t>Ulnar</a:t>
                      </a:r>
                      <a:endParaRPr lang="en-US" sz="1600" b="1" i="0" dirty="0" smtClean="0">
                        <a:latin typeface="+mj-lt"/>
                      </a:endParaRPr>
                    </a:p>
                    <a:p>
                      <a:pPr rtl="1"/>
                      <a:endParaRPr lang="ar-SA" sz="1600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b="1" i="0" dirty="0" err="1" smtClean="0">
                          <a:latin typeface="+mj-lt"/>
                        </a:rPr>
                        <a:t>Palmar</a:t>
                      </a:r>
                      <a:r>
                        <a:rPr lang="en-US" sz="1600" b="1" i="0" dirty="0" smtClean="0">
                          <a:latin typeface="+mj-lt"/>
                        </a:rPr>
                        <a:t> surface of 5</a:t>
                      </a:r>
                      <a:r>
                        <a:rPr lang="en-US" sz="1600" b="1" i="0" baseline="30000" dirty="0" smtClean="0">
                          <a:latin typeface="+mj-lt"/>
                        </a:rPr>
                        <a:t>th</a:t>
                      </a:r>
                      <a:r>
                        <a:rPr lang="en-US" sz="1600" b="1" i="0" dirty="0" smtClean="0">
                          <a:latin typeface="+mj-lt"/>
                        </a:rPr>
                        <a:t> metacarpal</a:t>
                      </a:r>
                      <a:endParaRPr lang="ar-SA" sz="16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 err="1" smtClean="0">
                          <a:latin typeface="+mj-lt"/>
                        </a:rPr>
                        <a:t>Opp</a:t>
                      </a:r>
                      <a:endParaRPr lang="en-US" b="1" i="0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 Min</a:t>
                      </a:r>
                      <a:endParaRPr lang="ar-SA" b="1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/>
                      <a:endParaRPr lang="en-US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eorthopod.com/sites/default/files/images/hand_anatomy_muscles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31668" y="1066800"/>
            <a:ext cx="4391528" cy="34290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 smtClean="0">
                <a:solidFill>
                  <a:srgbClr val="0000FF"/>
                </a:solidFill>
              </a:rPr>
              <a:t>Thenar</a:t>
            </a:r>
            <a:r>
              <a:rPr lang="en-US" sz="4000" b="1" i="1" dirty="0" smtClean="0">
                <a:solidFill>
                  <a:srgbClr val="0000FF"/>
                </a:solidFill>
              </a:rPr>
              <a:t> Eminence </a:t>
            </a:r>
            <a:r>
              <a:rPr lang="en-US" sz="3200" b="1" i="1" dirty="0" smtClean="0">
                <a:solidFill>
                  <a:schemeClr val="tx1"/>
                </a:solidFill>
              </a:rPr>
              <a:t>(3)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41314"/>
              </p:ext>
            </p:extLst>
          </p:nvPr>
        </p:nvGraphicFramePr>
        <p:xfrm>
          <a:off x="4419601" y="838200"/>
          <a:ext cx="4571999" cy="3749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08365"/>
                <a:gridCol w="1046715"/>
                <a:gridCol w="1089881"/>
                <a:gridCol w="912638"/>
                <a:gridCol w="914400"/>
              </a:tblGrid>
              <a:tr h="5989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Insertion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Origin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 (Base of </a:t>
                      </a:r>
                      <a:r>
                        <a:rPr lang="en-US" b="1" i="1" dirty="0" err="1" smtClean="0"/>
                        <a:t>Prox</a:t>
                      </a:r>
                      <a:r>
                        <a:rPr lang="en-US" b="1" i="1" dirty="0" smtClean="0"/>
                        <a:t> ph</a:t>
                      </a:r>
                      <a:r>
                        <a:rPr lang="en-US" b="1" dirty="0" smtClean="0"/>
                        <a:t>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600" b="1" i="0" baseline="0" dirty="0" err="1" smtClean="0"/>
                        <a:t>S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caphd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&amp; </a:t>
                      </a:r>
                      <a:r>
                        <a:rPr kumimoji="0" lang="en-US" sz="1600" b="1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</a:t>
                      </a:r>
                      <a:endParaRPr lang="ar-SA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0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Poll </a:t>
                      </a:r>
                      <a:r>
                        <a:rPr lang="en-US" sz="2000" b="1" i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Bre</a:t>
                      </a:r>
                      <a:r>
                        <a:rPr lang="en-US" b="1" i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ar-SA" b="1" i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algn="l" rtl="0"/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With</a:t>
                      </a:r>
                    </a:p>
                    <a:p>
                      <a:pPr rtl="1"/>
                      <a:r>
                        <a:rPr lang="en-US" b="1" i="1" dirty="0" smtClean="0"/>
                        <a:t>AB Poll</a:t>
                      </a:r>
                    </a:p>
                    <a:p>
                      <a:pPr rtl="1"/>
                      <a:r>
                        <a:rPr lang="en-US" b="1" i="1" dirty="0" err="1" smtClean="0"/>
                        <a:t>Brev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Flex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</a:p>
                    <a:p>
                      <a:pPr rtl="1"/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Brev</a:t>
                      </a:r>
                      <a:endParaRPr lang="ar-SA" sz="20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/>
                        <a:t>opposition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1</a:t>
                      </a:r>
                      <a:r>
                        <a:rPr lang="en-US" b="1" i="1" baseline="30000" dirty="0" smtClean="0"/>
                        <a:t>ST</a:t>
                      </a:r>
                      <a:r>
                        <a:rPr lang="en-US" b="1" i="1" dirty="0" smtClean="0"/>
                        <a:t> Met</a:t>
                      </a:r>
                    </a:p>
                    <a:p>
                      <a:pPr rtl="1"/>
                      <a:r>
                        <a:rPr lang="en-US" b="1" i="1" dirty="0" smtClean="0"/>
                        <a:t>(Lat)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err="1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Opp</a:t>
                      </a:r>
                      <a:endParaRPr lang="en-US" sz="2000" b="1" i="1" dirty="0" smtClean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  <a:endParaRPr lang="ar-SA" sz="2000" b="1" i="1" dirty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http://www.eorthopod.com/sites/default/files/images/hand_anatomy_muscles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07"/>
          <a:stretch/>
        </p:blipFill>
        <p:spPr bwMode="auto">
          <a:xfrm>
            <a:off x="228600" y="1066800"/>
            <a:ext cx="41910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152400" y="1143001"/>
            <a:ext cx="4080803" cy="44957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75443"/>
              </p:ext>
            </p:extLst>
          </p:nvPr>
        </p:nvGraphicFramePr>
        <p:xfrm>
          <a:off x="4343400" y="2377440"/>
          <a:ext cx="4495800" cy="2651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23950"/>
                <a:gridCol w="951182"/>
                <a:gridCol w="1296718"/>
                <a:gridCol w="1123950"/>
              </a:tblGrid>
              <a:tr h="3048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Insertion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Origin</a:t>
                      </a:r>
                      <a:endParaRPr lang="ar-SA" sz="16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endParaRPr lang="en-US" b="1" i="1" dirty="0" smtClean="0"/>
                    </a:p>
                    <a:p>
                      <a:pPr rtl="1"/>
                      <a:r>
                        <a:rPr lang="en-US" b="1" i="1" dirty="0" err="1" smtClean="0"/>
                        <a:t>Ulnar</a:t>
                      </a:r>
                      <a:endParaRPr lang="en-US" b="1" i="1" dirty="0" smtClean="0"/>
                    </a:p>
                    <a:p>
                      <a:pPr rtl="1"/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Med</a:t>
                      </a:r>
                      <a:r>
                        <a:rPr lang="en-US" b="1" i="1" dirty="0" smtClean="0"/>
                        <a:t>. of base  of prox.ph</a:t>
                      </a:r>
                    </a:p>
                    <a:p>
                      <a:pPr rtl="1"/>
                      <a:r>
                        <a:rPr lang="en-US" b="1" i="1" dirty="0" smtClean="0"/>
                        <a:t>of thumb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Oblique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ant. bases of 2</a:t>
                      </a:r>
                      <a:r>
                        <a:rPr lang="en-US" b="1" i="1" baseline="30000" dirty="0" smtClean="0"/>
                        <a:t>nd</a:t>
                      </a:r>
                      <a:r>
                        <a:rPr lang="en-US" b="1" i="1" dirty="0" smtClean="0"/>
                        <a:t> &amp;3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</a:p>
                    <a:p>
                      <a:pPr algn="l" rtl="0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Trans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  <a:endParaRPr lang="ar-SA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688" y="228600"/>
            <a:ext cx="9173688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Adductor  </a:t>
            </a:r>
            <a:r>
              <a:rPr lang="en-US" sz="3600" b="1" dirty="0" err="1" smtClean="0">
                <a:solidFill>
                  <a:srgbClr val="0000FF"/>
                </a:solidFill>
              </a:rPr>
              <a:t>Pollicis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49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Movements of Thumb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istrator\Documents\Student Gray\7. Upper limb\F66122-007-f0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r="19873" b="2366"/>
          <a:stretch/>
        </p:blipFill>
        <p:spPr bwMode="auto">
          <a:xfrm>
            <a:off x="1866900" y="1828800"/>
            <a:ext cx="5410200" cy="46482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Insertion of </a:t>
            </a:r>
            <a:b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148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superficialis</a:t>
            </a: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ach tendon: 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Divides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into two halves pass around the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Tendon.</a:t>
            </a: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two halves </a:t>
            </a:r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on the posterior aspect of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Profundus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tendon (partial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decussation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of fibers).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Reunion</a:t>
            </a:r>
            <a:r>
              <a:rPr lang="en-US" sz="18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of the two halves.</a:t>
            </a:r>
          </a:p>
          <a:p>
            <a:pPr lvl="1"/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Further Division into two slips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attached to the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Borders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Phalanx.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Flexor dig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Profundus</a:t>
            </a:r>
            <a:endParaRPr lang="en-US" sz="24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Inserted into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Base of the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Distal Phalanx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4419600" y="1524000"/>
            <a:ext cx="4724399" cy="502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Fibrous Flexor (Digital) Sheath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371601"/>
            <a:ext cx="3352800" cy="4343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Strong Fibrous Sheath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covers the anterior surface of the fingers and attached to the sides of the phalanges.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Proximal end 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Its Distal end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closed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Sheath with the anterior surfaces of the phalanges &amp;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nterphalangeal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joints form an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Osteofibrous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blind Tunnel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 the long flexor tendons of the fingers.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817439" cy="526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066800"/>
            <a:ext cx="10668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Synovial Flexor Sheaths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920084"/>
            <a:ext cx="3810000" cy="4556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</a:rPr>
              <a:t>Common Synovial </a:t>
            </a:r>
            <a:r>
              <a:rPr lang="en-US" sz="2000" b="1" u="sng" dirty="0" smtClean="0">
                <a:solidFill>
                  <a:srgbClr val="0000FF"/>
                </a:solidFill>
              </a:rPr>
              <a:t>sheath</a:t>
            </a:r>
            <a:r>
              <a:rPr lang="en-US" sz="2000" b="1" u="sng" dirty="0" smtClean="0"/>
              <a:t> </a:t>
            </a:r>
            <a:r>
              <a:rPr lang="en-US" sz="2000" b="1" i="1" dirty="0" smtClean="0"/>
              <a:t>(</a:t>
            </a:r>
            <a:r>
              <a:rPr lang="en-US" sz="2000" b="1" i="1" dirty="0" smtClean="0">
                <a:solidFill>
                  <a:srgbClr val="C00000"/>
                </a:solidFill>
              </a:rPr>
              <a:t>Ulnar Bursa</a:t>
            </a:r>
            <a:r>
              <a:rPr lang="en-US" sz="2000" b="1" i="1" dirty="0" smtClean="0"/>
              <a:t>)</a:t>
            </a:r>
            <a:r>
              <a:rPr lang="en-US" sz="2000" dirty="0" smtClean="0"/>
              <a:t> </a:t>
            </a:r>
          </a:p>
          <a:p>
            <a:pPr lvl="1"/>
            <a:r>
              <a:rPr lang="en-US" sz="1700" b="1" dirty="0" smtClean="0"/>
              <a:t>Contains </a:t>
            </a:r>
            <a:r>
              <a:rPr lang="en-US" sz="1700" dirty="0" smtClean="0"/>
              <a:t>tendons of Flexor </a:t>
            </a:r>
            <a:r>
              <a:rPr lang="en-US" sz="1700" dirty="0" err="1" smtClean="0"/>
              <a:t>Digitorum</a:t>
            </a:r>
            <a:r>
              <a:rPr lang="en-US" sz="1700" dirty="0" smtClean="0"/>
              <a:t> </a:t>
            </a:r>
            <a:r>
              <a:rPr lang="en-US" sz="1700" dirty="0" err="1" smtClean="0"/>
              <a:t>Superficialis</a:t>
            </a:r>
            <a:r>
              <a:rPr lang="en-US" sz="1700" dirty="0" smtClean="0"/>
              <a:t> &amp; </a:t>
            </a:r>
            <a:r>
              <a:rPr lang="en-US" sz="1700" dirty="0" err="1" smtClean="0"/>
              <a:t>Profundus</a:t>
            </a:r>
            <a:endParaRPr lang="en-US" sz="1700" dirty="0" smtClean="0"/>
          </a:p>
          <a:p>
            <a:pPr lvl="1"/>
            <a:r>
              <a:rPr lang="en-US" sz="1700" dirty="0" smtClean="0"/>
              <a:t>The </a:t>
            </a:r>
            <a:r>
              <a:rPr lang="en-US" sz="1700" b="1" i="1" dirty="0" smtClean="0">
                <a:solidFill>
                  <a:srgbClr val="FF0000"/>
                </a:solidFill>
              </a:rPr>
              <a:t>Medial</a:t>
            </a:r>
            <a:r>
              <a:rPr lang="en-US" sz="1700" b="1" i="1" dirty="0" smtClean="0"/>
              <a:t> </a:t>
            </a:r>
            <a:r>
              <a:rPr lang="en-US" sz="1700" dirty="0" smtClean="0"/>
              <a:t>part of the sheath</a:t>
            </a:r>
            <a:r>
              <a:rPr lang="en-US" sz="1700" b="1" i="1" dirty="0" smtClean="0"/>
              <a:t> </a:t>
            </a:r>
            <a:r>
              <a:rPr lang="en-US" sz="1700" dirty="0" smtClean="0"/>
              <a:t>extends distally (without interruption) on the tendons of the </a:t>
            </a:r>
            <a:r>
              <a:rPr lang="en-US" sz="1700" b="1" i="1" dirty="0" smtClean="0"/>
              <a:t>little finger.</a:t>
            </a:r>
          </a:p>
          <a:p>
            <a:pPr lvl="1"/>
            <a:r>
              <a:rPr lang="en-US" sz="1700" dirty="0" smtClean="0"/>
              <a:t>The </a:t>
            </a:r>
            <a:r>
              <a:rPr lang="en-US" sz="1700" b="1" i="1" dirty="0" smtClean="0">
                <a:solidFill>
                  <a:srgbClr val="FF0000"/>
                </a:solidFill>
              </a:rPr>
              <a:t>Lateral part </a:t>
            </a:r>
            <a:r>
              <a:rPr lang="en-US" sz="1700" dirty="0" smtClean="0"/>
              <a:t>of the sheath </a:t>
            </a:r>
            <a:r>
              <a:rPr lang="en-US" sz="1700" b="1" dirty="0" smtClean="0"/>
              <a:t>stops</a:t>
            </a:r>
            <a:r>
              <a:rPr lang="en-US" sz="1700" dirty="0" smtClean="0"/>
              <a:t> on the middle of the palm.</a:t>
            </a:r>
          </a:p>
          <a:p>
            <a:pPr lvl="1"/>
            <a:r>
              <a:rPr lang="en-US" sz="1700" dirty="0" smtClean="0"/>
              <a:t>The distal ends of the long flexor tendons to</a:t>
            </a:r>
            <a:r>
              <a:rPr lang="en-US" sz="1700" b="1" i="1" dirty="0" smtClean="0"/>
              <a:t>(Index, Middle &amp; Ring) </a:t>
            </a:r>
            <a:r>
              <a:rPr lang="en-US" sz="1700" dirty="0" smtClean="0"/>
              <a:t>fingers acquire </a:t>
            </a:r>
            <a:r>
              <a:rPr lang="en-US" sz="1700" b="1" i="1" dirty="0" smtClean="0">
                <a:solidFill>
                  <a:srgbClr val="0000FF"/>
                </a:solidFill>
              </a:rPr>
              <a:t>Digital </a:t>
            </a:r>
            <a:r>
              <a:rPr lang="en-US" sz="1700" b="1" i="1" dirty="0" err="1" smtClean="0">
                <a:solidFill>
                  <a:srgbClr val="0000FF"/>
                </a:solidFill>
              </a:rPr>
              <a:t>Synovila</a:t>
            </a:r>
            <a:r>
              <a:rPr lang="en-US" sz="1700" b="1" i="1" dirty="0" smtClean="0">
                <a:solidFill>
                  <a:srgbClr val="0000FF"/>
                </a:solidFill>
              </a:rPr>
              <a:t> Sheaths.</a:t>
            </a:r>
            <a:endParaRPr lang="en-US" sz="1700" b="1" i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7010400" y="45720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classconnection.s3.amazonaws.com/677/flashcards/1672677/png/carpal_tunnel1342939737082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7"/>
          <a:stretch/>
        </p:blipFill>
        <p:spPr bwMode="auto">
          <a:xfrm>
            <a:off x="4038600" y="1752600"/>
            <a:ext cx="4876800" cy="4876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400" y="5562600"/>
            <a:ext cx="1219200" cy="381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Synovial Flexor Sheaths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085"/>
            <a:ext cx="35814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Flexor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2400" b="1" i="1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tendon has its own synovial sheath (</a:t>
            </a:r>
            <a:r>
              <a:rPr lang="en-US" sz="2400" b="1" i="1" dirty="0" smtClean="0">
                <a:solidFill>
                  <a:srgbClr val="0000FF"/>
                </a:solidFill>
              </a:rPr>
              <a:t>Radial Bursa)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Function of Synovial Sheaths:</a:t>
            </a:r>
          </a:p>
          <a:p>
            <a:r>
              <a:rPr lang="en-US" sz="2400" b="1" i="1" dirty="0" smtClean="0"/>
              <a:t>They allow the long tendons to move smoothly with a minimum of friction beneath the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 and the fibrous flexor sheaths.</a:t>
            </a:r>
            <a:endParaRPr lang="en-US" sz="2400" b="1" i="1" dirty="0"/>
          </a:p>
        </p:txBody>
      </p:sp>
      <p:pic>
        <p:nvPicPr>
          <p:cNvPr id="5" name="Picture 2" descr="E:\hand-wrist\scan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1887" r="1887"/>
          <a:stretch>
            <a:fillRect/>
          </a:stretch>
        </p:blipFill>
        <p:spPr bwMode="auto">
          <a:xfrm>
            <a:off x="304800" y="1752600"/>
            <a:ext cx="4572000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Lumbrical</a:t>
            </a:r>
            <a:r>
              <a:rPr lang="en-US" sz="3200" b="1" dirty="0" smtClean="0">
                <a:solidFill>
                  <a:schemeClr val="tx1"/>
                </a:solidFill>
              </a:rPr>
              <a:t> Muscles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9015879"/>
              </p:ext>
            </p:extLst>
          </p:nvPr>
        </p:nvGraphicFramePr>
        <p:xfrm>
          <a:off x="3886200" y="990600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1" i="0" dirty="0" smtClean="0">
                          <a:solidFill>
                            <a:srgbClr val="0000FF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1" i="0" dirty="0" err="1" smtClean="0">
                          <a:solidFill>
                            <a:srgbClr val="0000FF"/>
                          </a:solidFill>
                        </a:rPr>
                        <a:t>profundus</a:t>
                      </a:r>
                      <a:endParaRPr lang="en-US" b="1" i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EXT. EXP </a:t>
                      </a:r>
                      <a:r>
                        <a:rPr kumimoji="0" lang="en-US" sz="180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medial four fingers</a:t>
                      </a:r>
                      <a:endParaRPr lang="en-US" sz="1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/>
                        <a:t>1</a:t>
                      </a:r>
                      <a:r>
                        <a:rPr lang="en-US" sz="1600" b="1" i="0" baseline="30000" dirty="0" smtClean="0"/>
                        <a:t>ST</a:t>
                      </a:r>
                      <a:r>
                        <a:rPr lang="en-US" sz="1600" b="1" i="0" dirty="0" smtClean="0"/>
                        <a:t> &amp; 2</a:t>
                      </a:r>
                      <a:r>
                        <a:rPr lang="en-US" sz="1600" b="1" i="0" baseline="30000" dirty="0" smtClean="0"/>
                        <a:t>ND</a:t>
                      </a:r>
                      <a:r>
                        <a:rPr lang="en-US" sz="1600" b="1" i="0" dirty="0" smtClean="0"/>
                        <a:t> (Lateral two) 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rgbClr val="0000FF"/>
                          </a:solidFill>
                        </a:rPr>
                        <a:t>Median</a:t>
                      </a:r>
                      <a:r>
                        <a:rPr lang="en-US" sz="1600" b="1" i="0" baseline="0" dirty="0" smtClean="0">
                          <a:solidFill>
                            <a:srgbClr val="0000FF"/>
                          </a:solidFill>
                        </a:rPr>
                        <a:t> N.</a:t>
                      </a:r>
                    </a:p>
                    <a:p>
                      <a:r>
                        <a:rPr lang="en-US" sz="1600" b="1" i="0" baseline="0" dirty="0" smtClean="0"/>
                        <a:t>3</a:t>
                      </a:r>
                      <a:r>
                        <a:rPr lang="en-US" sz="1600" b="1" i="0" baseline="30000" dirty="0" smtClean="0"/>
                        <a:t>RD</a:t>
                      </a:r>
                      <a:r>
                        <a:rPr lang="en-US" sz="1600" b="1" i="0" baseline="0" dirty="0" smtClean="0"/>
                        <a:t> &amp; 4</a:t>
                      </a:r>
                      <a:r>
                        <a:rPr lang="en-US" sz="1600" b="1" i="0" baseline="30000" dirty="0" smtClean="0"/>
                        <a:t>TH</a:t>
                      </a:r>
                      <a:r>
                        <a:rPr lang="en-US" sz="1600" b="1" i="0" baseline="0" dirty="0" smtClean="0"/>
                        <a:t> </a:t>
                      </a:r>
                    </a:p>
                    <a:p>
                      <a:r>
                        <a:rPr lang="en-US" sz="1600" b="1" i="0" baseline="0" dirty="0" smtClean="0">
                          <a:solidFill>
                            <a:srgbClr val="C00000"/>
                          </a:solidFill>
                        </a:rPr>
                        <a:t>Ulnar N </a:t>
                      </a:r>
                      <a:r>
                        <a:rPr lang="en-US" sz="1600" b="1" i="0" baseline="0" dirty="0" smtClean="0"/>
                        <a:t>(Deep branch)</a:t>
                      </a:r>
                      <a:endParaRPr lang="en-US" sz="16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32125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32125"/>
            <a:ext cx="2286000" cy="2743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57912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Flex </a:t>
            </a:r>
            <a:r>
              <a:rPr lang="en-US" b="1" dirty="0" err="1"/>
              <a:t>metacarpophalangeal</a:t>
            </a:r>
            <a:r>
              <a:rPr lang="en-US" b="1" dirty="0"/>
              <a:t> joints and extend </a:t>
            </a:r>
            <a:r>
              <a:rPr lang="en-US" b="1" dirty="0" err="1"/>
              <a:t>interphalangeal</a:t>
            </a:r>
            <a:r>
              <a:rPr lang="en-US" b="1" dirty="0"/>
              <a:t> joints of fingers except thumb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18317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2667000" y="838200"/>
            <a:ext cx="457200" cy="1219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</a:t>
            </a:r>
            <a:r>
              <a:rPr lang="en-US" b="1" dirty="0" err="1" smtClean="0">
                <a:solidFill>
                  <a:schemeClr val="tx1"/>
                </a:solidFill>
              </a:rPr>
              <a:t>retinaculae</a:t>
            </a:r>
            <a:r>
              <a:rPr lang="en-US" b="1" dirty="0" smtClean="0">
                <a:solidFill>
                  <a:schemeClr val="tx1"/>
                </a:solidFill>
              </a:rPr>
              <a:t> &amp; palmar  </a:t>
            </a:r>
            <a:r>
              <a:rPr lang="en-US" b="1" dirty="0" err="1" smtClean="0">
                <a:solidFill>
                  <a:schemeClr val="tx1"/>
                </a:solidFill>
              </a:rPr>
              <a:t>aponeurosis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</a:t>
            </a:r>
            <a:r>
              <a:rPr lang="en-US" b="1" dirty="0" err="1" smtClean="0">
                <a:solidFill>
                  <a:schemeClr val="tx1"/>
                </a:solidFill>
              </a:rPr>
              <a:t>retinaculum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Palmar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Interossei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(4)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9340225"/>
              </p:ext>
            </p:extLst>
          </p:nvPr>
        </p:nvGraphicFramePr>
        <p:xfrm>
          <a:off x="3886199" y="1920875"/>
          <a:ext cx="51816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1"/>
                <a:gridCol w="2133600"/>
                <a:gridCol w="9143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+mn-lt"/>
                        </a:rPr>
                        <a:t>Origin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800" b="1" i="0" u="sng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First: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Base </a:t>
                      </a:r>
                      <a:r>
                        <a:rPr lang="en-US" b="0" i="0" dirty="0" smtClean="0">
                          <a:latin typeface="+mn-lt"/>
                        </a:rPr>
                        <a:t>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</a:t>
                      </a:r>
                    </a:p>
                    <a:p>
                      <a:pPr rtl="0"/>
                      <a:r>
                        <a:rPr lang="en-US" b="1" i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Other three: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Ant. </a:t>
                      </a:r>
                      <a:r>
                        <a:rPr lang="en-US" b="0" i="0" dirty="0" smtClean="0">
                          <a:latin typeface="+mn-lt"/>
                        </a:rPr>
                        <a:t>surface </a:t>
                      </a:r>
                      <a:r>
                        <a:rPr lang="en-US" b="0" i="0" dirty="0" smtClean="0">
                          <a:latin typeface="+mn-lt"/>
                        </a:rPr>
                        <a:t>of 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shafts </a:t>
                      </a:r>
                      <a:r>
                        <a:rPr lang="en-US" b="0" i="0" dirty="0" smtClean="0">
                          <a:latin typeface="+mn-lt"/>
                        </a:rPr>
                        <a:t>of 2</a:t>
                      </a:r>
                      <a:r>
                        <a:rPr lang="en-US" b="0" i="0" baseline="30000" dirty="0" smtClean="0">
                          <a:latin typeface="+mn-lt"/>
                        </a:rPr>
                        <a:t>nd</a:t>
                      </a:r>
                      <a:r>
                        <a:rPr lang="en-US" b="0" i="0" dirty="0" smtClean="0">
                          <a:latin typeface="+mn-lt"/>
                        </a:rPr>
                        <a:t> , 4</a:t>
                      </a:r>
                      <a:r>
                        <a:rPr lang="en-US" b="0" i="0" baseline="30000" dirty="0" smtClean="0">
                          <a:latin typeface="+mn-lt"/>
                        </a:rPr>
                        <a:t>rd</a:t>
                      </a:r>
                      <a:r>
                        <a:rPr lang="en-US" b="0" i="0" dirty="0" smtClean="0">
                          <a:latin typeface="+mn-lt"/>
                        </a:rPr>
                        <a:t> &amp; 5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baseline="0" dirty="0" smtClean="0">
                          <a:latin typeface="+mn-lt"/>
                        </a:rPr>
                        <a:t>  metacarpals.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thumb, index, 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ring, &amp; little fingers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extensor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expansion of each finger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dirty="0" smtClean="0"/>
                        <a:t>Deep branch</a:t>
                      </a:r>
                      <a:r>
                        <a:rPr lang="en-US" sz="1800" b="0" i="0" baseline="0" dirty="0" smtClean="0"/>
                        <a:t> of </a:t>
                      </a:r>
                      <a:r>
                        <a:rPr lang="en-US" sz="1800" b="0" i="0" dirty="0" smtClean="0"/>
                        <a:t>Ulnar Nerve</a:t>
                      </a:r>
                      <a:endParaRPr lang="en-US" sz="1800" b="0" i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624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Action:</a:t>
            </a:r>
          </a:p>
          <a:p>
            <a:r>
              <a:rPr lang="en-US" b="1" dirty="0" smtClean="0"/>
              <a:t>Adduct </a:t>
            </a:r>
            <a:r>
              <a:rPr lang="en-US" b="1" dirty="0"/>
              <a:t>fingers toward center of third finger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600" y="4825425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1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Dorsal </a:t>
            </a:r>
            <a:r>
              <a:rPr lang="en-US" sz="3200" b="1" dirty="0" err="1" smtClean="0">
                <a:solidFill>
                  <a:srgbClr val="0000FF"/>
                </a:solidFill>
              </a:rPr>
              <a:t>Interossei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(4)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514808"/>
              </p:ext>
            </p:extLst>
          </p:nvPr>
        </p:nvGraphicFramePr>
        <p:xfrm>
          <a:off x="3962400" y="2286000"/>
          <a:ext cx="5029200" cy="2849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err="1" smtClean="0"/>
                        <a:t>Phalang</a:t>
                      </a:r>
                      <a:endParaRPr lang="en-US" b="1" i="0" dirty="0" smtClean="0"/>
                    </a:p>
                    <a:p>
                      <a:pPr rtl="0"/>
                      <a:r>
                        <a:rPr lang="en-US" b="1" i="0" dirty="0" smtClean="0"/>
                        <a:t>of index, ring ,mid</a:t>
                      </a:r>
                    </a:p>
                    <a:p>
                      <a:pPr rtl="0"/>
                      <a:r>
                        <a:rPr lang="en-US" b="1" i="0" dirty="0" smtClean="0"/>
                        <a:t>finger &amp; </a:t>
                      </a:r>
                      <a:r>
                        <a:rPr lang="en-US" b="1" i="0" dirty="0" smtClean="0"/>
                        <a:t>extensor expansion </a:t>
                      </a:r>
                      <a:endParaRPr lang="en-US" b="1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Abduct fingers  </a:t>
                      </a:r>
                      <a:r>
                        <a:rPr lang="en-US" b="1" i="0" dirty="0" smtClean="0"/>
                        <a:t>away from</a:t>
                      </a:r>
                    </a:p>
                    <a:p>
                      <a:pPr rtl="0"/>
                      <a:r>
                        <a:rPr lang="en-US" b="1" i="0" dirty="0" smtClean="0"/>
                        <a:t>center of the</a:t>
                      </a:r>
                    </a:p>
                    <a:p>
                      <a:pPr rtl="0"/>
                      <a:r>
                        <a:rPr lang="en-US" sz="2400" b="1" i="0" dirty="0" smtClean="0"/>
                        <a:t>3</a:t>
                      </a:r>
                      <a:r>
                        <a:rPr lang="en-US" sz="2400" b="1" i="0" baseline="30000" dirty="0" smtClean="0"/>
                        <a:t>rd </a:t>
                      </a:r>
                      <a:r>
                        <a:rPr lang="en-US" sz="2400" b="1" i="0" baseline="0" dirty="0" smtClean="0"/>
                        <a:t> </a:t>
                      </a:r>
                      <a:r>
                        <a:rPr lang="en-US" sz="1800" b="1" i="0" baseline="0" dirty="0" smtClean="0"/>
                        <a:t>finger</a:t>
                      </a:r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6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Action of </a:t>
            </a:r>
            <a:r>
              <a:rPr lang="en-US" sz="3200" b="1" dirty="0" err="1" smtClean="0">
                <a:solidFill>
                  <a:schemeClr val="tx1"/>
                </a:solidFill>
              </a:rPr>
              <a:t>Lumbricals</a:t>
            </a:r>
            <a:r>
              <a:rPr lang="en-US" sz="3200" b="1" dirty="0" smtClean="0">
                <a:solidFill>
                  <a:schemeClr val="tx1"/>
                </a:solidFill>
              </a:rPr>
              <a:t> &amp; </a:t>
            </a:r>
            <a:r>
              <a:rPr lang="en-US" sz="3200" b="1" dirty="0" err="1" smtClean="0">
                <a:solidFill>
                  <a:schemeClr val="tx1"/>
                </a:solidFill>
              </a:rPr>
              <a:t>Interossei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05600" cy="44958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219200" y="3048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2895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91000" y="1752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</a:rPr>
              <a:t>Extensor Expansion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05000"/>
            <a:ext cx="31242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2000" i="1" dirty="0" smtClean="0"/>
              <a:t>Formed from the expansion of the tendons of extensor dig. 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the expansion</a:t>
            </a:r>
          </a:p>
          <a:p>
            <a:endParaRPr lang="en-US" sz="2000" i="1" dirty="0" smtClean="0"/>
          </a:p>
          <a:p>
            <a:r>
              <a:rPr lang="en-US" sz="2000" b="1" i="1" dirty="0" smtClean="0"/>
              <a:t>The tendon splits into three parts: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One Central</a:t>
            </a:r>
            <a:r>
              <a:rPr lang="en-US" sz="1800" b="1" i="1" dirty="0" smtClean="0">
                <a:solidFill>
                  <a:srgbClr val="0000FF"/>
                </a:solidFill>
              </a:rPr>
              <a:t>:</a:t>
            </a:r>
            <a:r>
              <a:rPr lang="en-US" sz="1800" i="1" dirty="0" smtClean="0"/>
              <a:t> inserted into the </a:t>
            </a:r>
            <a:r>
              <a:rPr lang="en-US" sz="1800" b="1" i="1" dirty="0" smtClean="0"/>
              <a:t>base </a:t>
            </a:r>
            <a:r>
              <a:rPr lang="en-US" sz="1800" i="1" dirty="0" smtClean="0"/>
              <a:t>of </a:t>
            </a:r>
            <a:r>
              <a:rPr lang="en-US" sz="1800" b="1" i="1" dirty="0" smtClean="0">
                <a:solidFill>
                  <a:srgbClr val="C00000"/>
                </a:solidFill>
              </a:rPr>
              <a:t>Middle phalanx</a:t>
            </a:r>
            <a:r>
              <a:rPr lang="en-US" sz="1800" i="1" dirty="0" smtClean="0"/>
              <a:t>.</a:t>
            </a:r>
          </a:p>
          <a:p>
            <a:pPr lvl="1"/>
            <a:r>
              <a:rPr lang="en-US" sz="1800" b="1" i="1" u="sng" dirty="0" smtClean="0">
                <a:solidFill>
                  <a:srgbClr val="0000FF"/>
                </a:solidFill>
              </a:rPr>
              <a:t>Two laterals</a:t>
            </a:r>
            <a:r>
              <a:rPr lang="en-US" sz="1800" i="1" dirty="0" smtClean="0"/>
              <a:t>: inserted into the </a:t>
            </a:r>
            <a:r>
              <a:rPr lang="en-US" sz="1800" b="1" i="1" dirty="0" smtClean="0"/>
              <a:t>base of the </a:t>
            </a:r>
            <a:r>
              <a:rPr lang="en-US" sz="1800" b="1" i="1" dirty="0" smtClean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pPr lvl="1"/>
            <a:r>
              <a:rPr lang="en-US" sz="1800" b="1" i="1" dirty="0" smtClean="0"/>
              <a:t> </a:t>
            </a:r>
            <a:r>
              <a:rPr lang="en-US" sz="1800" i="1" dirty="0" smtClean="0"/>
              <a:t>Corresponding </a:t>
            </a:r>
            <a:r>
              <a:rPr lang="en-US" sz="1800" b="1" i="1" dirty="0" err="1" smtClean="0">
                <a:solidFill>
                  <a:srgbClr val="007E39"/>
                </a:solidFill>
              </a:rPr>
              <a:t>Interosseous</a:t>
            </a:r>
            <a:r>
              <a:rPr lang="en-US" sz="1800" b="1" i="1" dirty="0" smtClean="0">
                <a:solidFill>
                  <a:srgbClr val="007E39"/>
                </a:solidFill>
              </a:rPr>
              <a:t> </a:t>
            </a:r>
            <a:r>
              <a:rPr lang="en-US" sz="1800" b="1" i="1" dirty="0" smtClean="0"/>
              <a:t>muscle  (on each side).</a:t>
            </a:r>
          </a:p>
          <a:p>
            <a:pPr lvl="1"/>
            <a:r>
              <a:rPr lang="en-US" sz="18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1800" b="1" i="1" dirty="0" smtClean="0">
                <a:solidFill>
                  <a:srgbClr val="0000FF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muscle </a:t>
            </a:r>
            <a:r>
              <a:rPr lang="en-US" sz="1800" b="1" i="1" dirty="0" smtClean="0"/>
              <a:t> (on the lateral side)</a:t>
            </a:r>
            <a:r>
              <a:rPr lang="en-US" sz="1800" b="1" i="1" dirty="0" smtClean="0">
                <a:solidFill>
                  <a:srgbClr val="002060"/>
                </a:solidFill>
              </a:rPr>
              <a:t>.</a:t>
            </a:r>
            <a:r>
              <a:rPr lang="en-US" sz="1800" b="1" i="1" dirty="0" smtClean="0">
                <a:solidFill>
                  <a:srgbClr val="FF0000"/>
                </a:solidFill>
              </a:rPr>
              <a:t> 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4" descr="https://encrypted-tbn0.gstatic.com/images?q=tbn:ANd9GcQaQeBmQyV7vmCSDAAzoZhBj95iBVcyunloRn3VtVRaCouF9p-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5105400" cy="243808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me\My Documents\My Pictures\Picture22.jpg"/>
          <p:cNvPicPr>
            <a:picLocks noGrp="1" noChangeAspect="1" noChangeArrowheads="1"/>
          </p:cNvPicPr>
          <p:nvPr/>
        </p:nvPicPr>
        <p:blipFill>
          <a:blip r:embed="rId3" cstate="print"/>
          <a:srcRect l="8333"/>
          <a:stretch>
            <a:fillRect/>
          </a:stretch>
        </p:blipFill>
        <p:spPr bwMode="auto">
          <a:xfrm>
            <a:off x="377536" y="1524000"/>
            <a:ext cx="2899064" cy="2362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0"/>
            <a:ext cx="9144000" cy="116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  <a:endParaRPr lang="ar-SA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Retinacula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267200" cy="487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Flexor &amp; Extensor Retinaculum</a:t>
            </a:r>
          </a:p>
          <a:p>
            <a:pPr lvl="1"/>
            <a:r>
              <a:rPr lang="en-US" sz="1800" b="1" i="1" dirty="0" smtClean="0"/>
              <a:t>Bands of Deep Fascia at the Wrist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Function:</a:t>
            </a:r>
          </a:p>
          <a:p>
            <a:pPr lvl="1"/>
            <a:r>
              <a:rPr lang="en-US" sz="1800" i="1" dirty="0" smtClean="0"/>
              <a:t>Hold the long flexor and extensor tendons in position at the wrist.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Attachments: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Medially</a:t>
            </a:r>
            <a:r>
              <a:rPr lang="en-US" sz="1800" b="1" i="1" dirty="0" smtClean="0">
                <a:solidFill>
                  <a:srgbClr val="FF0000"/>
                </a:solidFill>
              </a:rPr>
              <a:t>:   </a:t>
            </a:r>
            <a:r>
              <a:rPr lang="en-US" sz="1800" b="1" i="1" dirty="0">
                <a:solidFill>
                  <a:schemeClr val="tx1"/>
                </a:solidFill>
              </a:rPr>
              <a:t>B</a:t>
            </a:r>
            <a:r>
              <a:rPr lang="en-US" sz="1800" b="1" i="1" dirty="0" smtClean="0">
                <a:solidFill>
                  <a:schemeClr val="tx1"/>
                </a:solidFill>
              </a:rPr>
              <a:t>oth </a:t>
            </a:r>
            <a:r>
              <a:rPr lang="en-US" sz="1800" b="1" i="1" dirty="0"/>
              <a:t>r</a:t>
            </a:r>
            <a:r>
              <a:rPr lang="en-US" sz="1800" b="1" i="1" dirty="0" smtClean="0"/>
              <a:t>etinacula</a:t>
            </a:r>
            <a:r>
              <a:rPr lang="en-US" sz="1800" b="1" i="1" dirty="0" smtClean="0">
                <a:solidFill>
                  <a:schemeClr val="tx1"/>
                </a:solidFill>
              </a:rPr>
              <a:t> attached to</a:t>
            </a:r>
            <a:r>
              <a:rPr lang="en-US" sz="1800" i="1" dirty="0" smtClean="0">
                <a:solidFill>
                  <a:schemeClr val="tx1"/>
                </a:solidFill>
              </a:rPr>
              <a:t> </a:t>
            </a:r>
            <a:r>
              <a:rPr lang="en-US" sz="1800" b="1" i="1" dirty="0" smtClean="0"/>
              <a:t>Pisiform &amp; Hook of Hamate. </a:t>
            </a:r>
          </a:p>
          <a:p>
            <a:pPr lvl="1"/>
            <a:r>
              <a:rPr lang="en-US" sz="1800" b="1" i="1" u="sng" dirty="0" smtClean="0">
                <a:solidFill>
                  <a:srgbClr val="FF0000"/>
                </a:solidFill>
              </a:rPr>
              <a:t>Laterally:</a:t>
            </a:r>
            <a:r>
              <a:rPr lang="en-US" sz="1800" b="1" i="1" u="sng" dirty="0" smtClean="0"/>
              <a:t> </a:t>
            </a:r>
          </a:p>
          <a:p>
            <a:pPr lvl="1"/>
            <a:r>
              <a:rPr lang="en-US" sz="1800" b="1" i="1" dirty="0" smtClean="0"/>
              <a:t>Flexor </a:t>
            </a:r>
            <a:r>
              <a:rPr lang="en-US" sz="1800" b="1" i="1" dirty="0" err="1" smtClean="0"/>
              <a:t>Retinaculum</a:t>
            </a:r>
            <a:r>
              <a:rPr lang="en-US" sz="1800" b="1" i="1" dirty="0" smtClean="0"/>
              <a:t> to </a:t>
            </a:r>
            <a:r>
              <a:rPr lang="en-US" sz="1800" b="1" i="1" dirty="0" smtClean="0">
                <a:solidFill>
                  <a:srgbClr val="0000FF"/>
                </a:solidFill>
              </a:rPr>
              <a:t>Tubercle of </a:t>
            </a:r>
            <a:r>
              <a:rPr lang="en-US" sz="1800" b="1" i="1" dirty="0" err="1" smtClean="0">
                <a:solidFill>
                  <a:srgbClr val="0000FF"/>
                </a:solidFill>
              </a:rPr>
              <a:t>Scaphoid</a:t>
            </a:r>
            <a:r>
              <a:rPr lang="en-US" sz="1800" b="1" i="1" dirty="0" smtClean="0">
                <a:solidFill>
                  <a:srgbClr val="0000FF"/>
                </a:solidFill>
              </a:rPr>
              <a:t> &amp; Trapezium.</a:t>
            </a:r>
          </a:p>
          <a:p>
            <a:pPr lvl="1"/>
            <a:r>
              <a:rPr lang="en-US" sz="1800" b="1" i="1" dirty="0" smtClean="0"/>
              <a:t>Extensor Retinaculum to </a:t>
            </a:r>
            <a:r>
              <a:rPr lang="en-US" sz="1800" b="1" i="1" dirty="0" smtClean="0">
                <a:solidFill>
                  <a:srgbClr val="0000FF"/>
                </a:solidFill>
              </a:rPr>
              <a:t>Distal end of Radius</a:t>
            </a:r>
          </a:p>
        </p:txBody>
      </p:sp>
      <p:sp>
        <p:nvSpPr>
          <p:cNvPr id="17" name="Oval 16"/>
          <p:cNvSpPr/>
          <p:nvPr/>
        </p:nvSpPr>
        <p:spPr>
          <a:xfrm>
            <a:off x="2667000" y="6858000"/>
            <a:ext cx="2286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7000" y="2590800"/>
            <a:ext cx="228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0" descr="http://www.hoverstop.com/content-img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3733800" cy="22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encrypted-tbn3.gstatic.com/images?q=tbn:ANd9GcTEPOadKzeSkAiZjWuFhVg2BdOgoUYq-pxTBdP0o9o8hb83hb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954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1"/>
            <a:ext cx="455677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066800"/>
            <a:ext cx="3581400" cy="3505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i="1" u="sng" dirty="0" smtClean="0">
                <a:solidFill>
                  <a:srgbClr val="C00000"/>
                </a:solidFill>
              </a:rPr>
              <a:t>From Medial to Lateral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Tendon of Flexor </a:t>
            </a:r>
            <a:r>
              <a:rPr lang="en-US" sz="2000" b="1" i="1" dirty="0" err="1" smtClean="0"/>
              <a:t>carpi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ulnaris</a:t>
            </a:r>
            <a:r>
              <a:rPr lang="en-US" sz="2000" b="1" i="1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Ulnar</a:t>
            </a:r>
            <a:r>
              <a:rPr lang="en-US" sz="2000" b="1" i="1" dirty="0" smtClean="0"/>
              <a:t> artery.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</a:t>
            </a:r>
            <a:r>
              <a:rPr lang="en-US" sz="2000" b="1" i="1" dirty="0" err="1" smtClean="0"/>
              <a:t>ulnar</a:t>
            </a:r>
            <a:r>
              <a:rPr lang="en-US" sz="20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000" b="1" i="1" dirty="0" smtClean="0"/>
              <a:t>Palmaris </a:t>
            </a:r>
            <a:r>
              <a:rPr lang="en-US" sz="2000" b="1" i="1" dirty="0" err="1" smtClean="0"/>
              <a:t>longus</a:t>
            </a:r>
            <a:r>
              <a:rPr lang="en-US" sz="2000" b="1" i="1" dirty="0" smtClean="0"/>
              <a:t> tendon.</a:t>
            </a:r>
          </a:p>
          <a:p>
            <a:pPr marL="457200" indent="-457200">
              <a:buAutoNum type="arabicPeriod"/>
            </a:pPr>
            <a:r>
              <a:rPr lang="en-US" sz="2000" b="1" i="1" dirty="0" err="1" smtClean="0"/>
              <a:t>Palmar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cutaneous</a:t>
            </a:r>
            <a:r>
              <a:rPr lang="en-US" sz="2000" b="1" i="1" dirty="0" smtClean="0"/>
              <a:t> branch of median nerve.</a:t>
            </a:r>
            <a:endParaRPr lang="en-US" sz="2000" b="1" i="1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Structures Superficial to Flexor Retinaculum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" name="Picture 8" descr="http://bp2.blogger.com/_VLrD3Mzh67s/R8xnthg6tdI/AAAAAAAAABk/ezSTri5RBis/s320/flexor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200400" cy="2227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1219199"/>
            <a:ext cx="3124985" cy="32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724400"/>
            <a:ext cx="265944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72000" cy="313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219200"/>
            <a:ext cx="38862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Formed from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Concave anterior surface of the Carpus  covered by Flexor Retinaculum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Contents</a:t>
            </a:r>
          </a:p>
          <a:p>
            <a:r>
              <a:rPr lang="en-US" b="1" i="1" u="sng" dirty="0" smtClean="0">
                <a:solidFill>
                  <a:srgbClr val="C00000"/>
                </a:solidFill>
              </a:rPr>
              <a:t>From </a:t>
            </a:r>
            <a:r>
              <a:rPr lang="en-US" b="1" i="1" u="sng" dirty="0">
                <a:solidFill>
                  <a:srgbClr val="C00000"/>
                </a:solidFill>
              </a:rPr>
              <a:t>Medial to Lateral</a:t>
            </a:r>
            <a:endParaRPr lang="en-US" b="1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Tendons of flexor </a:t>
            </a:r>
            <a:r>
              <a:rPr lang="en-US" b="1" dirty="0" err="1"/>
              <a:t>digitorum</a:t>
            </a:r>
            <a:r>
              <a:rPr lang="en-US" b="1" dirty="0"/>
              <a:t> </a:t>
            </a:r>
            <a:r>
              <a:rPr lang="en-US" b="1" dirty="0" err="1"/>
              <a:t>superficialis</a:t>
            </a:r>
            <a:r>
              <a:rPr lang="en-US" b="1" dirty="0"/>
              <a:t> &amp; </a:t>
            </a:r>
            <a:r>
              <a:rPr lang="en-US" b="1" dirty="0" err="1"/>
              <a:t>profundus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Median nerve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</a:t>
            </a:r>
            <a:r>
              <a:rPr lang="en-US" b="1" dirty="0" err="1"/>
              <a:t>Pollicis</a:t>
            </a:r>
            <a:r>
              <a:rPr lang="en-US" b="1" dirty="0"/>
              <a:t> </a:t>
            </a:r>
            <a:r>
              <a:rPr lang="en-US" b="1" dirty="0" err="1"/>
              <a:t>Longus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Flexor carpi </a:t>
            </a:r>
            <a:r>
              <a:rPr lang="en-US" b="1" dirty="0" err="1"/>
              <a:t>radialis</a:t>
            </a:r>
            <a:r>
              <a:rPr lang="en-US" b="1" dirty="0"/>
              <a:t> 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b="1" i="1" u="sng" dirty="0">
                <a:solidFill>
                  <a:srgbClr val="0000FF"/>
                </a:solidFill>
              </a:rPr>
              <a:t>Causes :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Compression of the median nerve within the carpal </a:t>
            </a:r>
            <a:r>
              <a:rPr lang="en-US" b="1" i="1" dirty="0" smtClean="0"/>
              <a:t>tunnel</a:t>
            </a:r>
            <a:endParaRPr lang="en-US" b="1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410200"/>
            <a:ext cx="838200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Manifestations: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Burning </a:t>
            </a:r>
            <a:r>
              <a:rPr lang="en-US" b="1" i="1" dirty="0"/>
              <a:t>pain (pins and needles ) in the lateral three and half </a:t>
            </a:r>
            <a:r>
              <a:rPr lang="en-US" b="1" i="1" dirty="0" smtClean="0"/>
              <a:t>fingers.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/>
              <a:t>No paresthesia </a:t>
            </a:r>
            <a:r>
              <a:rPr lang="en-US" b="1" i="1" dirty="0"/>
              <a:t>over the </a:t>
            </a:r>
            <a:r>
              <a:rPr lang="en-US" b="1" i="1" dirty="0" err="1"/>
              <a:t>thenar</a:t>
            </a:r>
            <a:r>
              <a:rPr lang="en-US" b="1" i="1" dirty="0"/>
              <a:t> eminence</a:t>
            </a:r>
            <a:r>
              <a:rPr lang="en-US" b="1" i="1" dirty="0" smtClean="0"/>
              <a:t>?</a:t>
            </a:r>
            <a:endParaRPr lang="en-US" b="1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crypted-tbn3.gstatic.com/images?q=tbn:ANd9GcSJEfbKvc9WT3pSfpK5xWoIAR2d7Rd5rK5NqXfAG0s5sF4f3JJybQ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893088" cy="327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1.bp.blogspot.com/_CJ4JyVtxylg/TTrjfZtWejI/AAAAAAAAAU4/qjxsmGt7JAs/s1600/carp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667078" cy="3276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81000"/>
            <a:ext cx="9144000" cy="627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encrypted-tbn3.gstatic.com/images?q=tbn:ANd9GcQUp-ZUIWyVseGGo1xzrG9cGqJUQoYK-FG0SMShDWDgU44rGJH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1295400"/>
            <a:ext cx="4840111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3.gstatic.com/images?q=tbn:ANd9GcSB72l7rkeX1R7e5ff4mIRnipoWKOZW5qdDONQMtyTeTMyNrR3vy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00" y="762000"/>
            <a:ext cx="3886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Carpal Tunnel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724400"/>
            <a:ext cx="83820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solidFill>
                  <a:srgbClr val="FF0000"/>
                </a:solidFill>
              </a:rPr>
              <a:t>Manifestations: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Weakness or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atrophy of 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thenar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muscles 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(Ape Hand)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Inability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Oppose</a:t>
            </a:r>
            <a:r>
              <a:rPr lang="en-US" b="1" i="1" dirty="0">
                <a:solidFill>
                  <a:srgbClr val="007E3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the thumb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</a:rPr>
              <a:t>Palmar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Aponeurosis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447800"/>
            <a:ext cx="4648200" cy="48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Thickened deep fascia of the Palm.</a:t>
            </a:r>
          </a:p>
          <a:p>
            <a:r>
              <a:rPr lang="en-US" sz="3200" dirty="0" smtClean="0"/>
              <a:t>Triangular in shape , occupies the central area of the palm</a:t>
            </a:r>
            <a:r>
              <a:rPr lang="en-US" sz="3200" i="1" dirty="0" smtClean="0"/>
              <a:t>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Apex:</a:t>
            </a:r>
          </a:p>
          <a:p>
            <a:pPr lvl="1"/>
            <a:r>
              <a:rPr lang="en-US" sz="2900" b="1" dirty="0" smtClean="0"/>
              <a:t>attached to the distal border of flexor retinaculum and receives the insertion of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longus</a:t>
            </a:r>
            <a:r>
              <a:rPr lang="en-US" sz="2900" b="1" dirty="0" smtClean="0"/>
              <a:t> tendon.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Base:</a:t>
            </a:r>
          </a:p>
          <a:p>
            <a:pPr lvl="1"/>
            <a:r>
              <a:rPr lang="en-US" sz="2900" b="1" dirty="0" smtClean="0"/>
              <a:t>divides at the bases of the fingers into four slips that pass into the fingers.</a:t>
            </a:r>
          </a:p>
          <a:p>
            <a:r>
              <a:rPr lang="en-US" sz="3200" b="1" u="sng" dirty="0" smtClean="0">
                <a:solidFill>
                  <a:srgbClr val="0000FF"/>
                </a:solidFill>
              </a:rPr>
              <a:t>Functions:</a:t>
            </a:r>
          </a:p>
          <a:p>
            <a:pPr lvl="1"/>
            <a:r>
              <a:rPr lang="en-US" sz="2900" b="1" dirty="0" smtClean="0"/>
              <a:t>Firmly attached to the overlying skin and improves the grip.</a:t>
            </a:r>
          </a:p>
          <a:p>
            <a:pPr lvl="1"/>
            <a:r>
              <a:rPr lang="en-US" sz="2900" b="1" dirty="0" smtClean="0"/>
              <a:t>Protects the underlying tendons, vessels &amp; nerves.</a:t>
            </a:r>
          </a:p>
          <a:p>
            <a:pPr lvl="1"/>
            <a:r>
              <a:rPr lang="en-US" sz="2900" b="1" dirty="0" smtClean="0"/>
              <a:t>Gives origin to </a:t>
            </a:r>
            <a:r>
              <a:rPr lang="en-US" sz="2900" b="1" dirty="0" err="1" smtClean="0"/>
              <a:t>palmaris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brevis</a:t>
            </a:r>
            <a:r>
              <a:rPr lang="en-US" sz="2900" b="1" dirty="0" smtClean="0"/>
              <a:t>.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7" name="Picture 2" descr="http://home.comcast.net/~wnor/livepalmofhandpalmaponeu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13409"/>
          <a:stretch/>
        </p:blipFill>
        <p:spPr bwMode="auto">
          <a:xfrm>
            <a:off x="76200" y="1524000"/>
            <a:ext cx="19789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tfd.com/mk/A/X2604-A-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2362200" cy="223818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Palmaris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Brevis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9764777"/>
              </p:ext>
            </p:extLst>
          </p:nvPr>
        </p:nvGraphicFramePr>
        <p:xfrm>
          <a:off x="76200" y="3048000"/>
          <a:ext cx="4648200" cy="1972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017037"/>
                <a:gridCol w="981435"/>
                <a:gridCol w="1735328"/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Origin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Insertion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93371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FR and PA</a:t>
                      </a:r>
                      <a:r>
                        <a:rPr lang="en-US" i="1" dirty="0" smtClean="0"/>
                        <a:t>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Skin of Palm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UN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Sup.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Branch</a:t>
                      </a:r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Corrugation of skin to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dirty="0" smtClean="0"/>
                        <a:t>improve</a:t>
                      </a:r>
                    </a:p>
                    <a:p>
                      <a:r>
                        <a:rPr lang="en-US" b="1" i="1" dirty="0" smtClean="0"/>
                        <a:t>grip </a:t>
                      </a:r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dupuytrens.me.uk/assets/Hand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18330"/>
            <a:ext cx="4114800" cy="4495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48600" y="5715000"/>
            <a:ext cx="838200" cy="304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1409</TotalTime>
  <Words>1032</Words>
  <Application>Microsoft Office PowerPoint</Application>
  <PresentationFormat>On-screen Show (4:3)</PresentationFormat>
  <Paragraphs>230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OBJECTIVES</vt:lpstr>
      <vt:lpstr>Retinacula</vt:lpstr>
      <vt:lpstr>Structures Superficial to Flexor Retinaculum</vt:lpstr>
      <vt:lpstr>Carpal Tunnel</vt:lpstr>
      <vt:lpstr>PowerPoint Presentation</vt:lpstr>
      <vt:lpstr>Carpal Tunnel</vt:lpstr>
      <vt:lpstr>Palmar Aponeurosis</vt:lpstr>
      <vt:lpstr>Palmaris  Brevis</vt:lpstr>
      <vt:lpstr>Short Muscles of Thumb &amp; Little  Finger</vt:lpstr>
      <vt:lpstr>Hypothenar Eminence (3)</vt:lpstr>
      <vt:lpstr>Thenar Eminence (3)</vt:lpstr>
      <vt:lpstr>Adductor  Pollicis</vt:lpstr>
      <vt:lpstr>Movements of Thumb</vt:lpstr>
      <vt:lpstr>Insertion of  Flexor Dig Superficialis &amp; Profundus</vt:lpstr>
      <vt:lpstr>Fibrous Flexor (Digital)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VOHRA</cp:lastModifiedBy>
  <cp:revision>195</cp:revision>
  <dcterms:created xsi:type="dcterms:W3CDTF">2010-12-28T10:24:27Z</dcterms:created>
  <dcterms:modified xsi:type="dcterms:W3CDTF">2014-12-15T09:14:57Z</dcterms:modified>
</cp:coreProperties>
</file>