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07" r:id="rId3"/>
    <p:sldId id="294" r:id="rId4"/>
    <p:sldId id="295" r:id="rId5"/>
    <p:sldId id="296" r:id="rId6"/>
    <p:sldId id="297" r:id="rId7"/>
    <p:sldId id="308" r:id="rId8"/>
    <p:sldId id="309" r:id="rId9"/>
    <p:sldId id="298" r:id="rId10"/>
    <p:sldId id="301" r:id="rId11"/>
    <p:sldId id="310" r:id="rId12"/>
    <p:sldId id="303" r:id="rId13"/>
    <p:sldId id="302" r:id="rId14"/>
    <p:sldId id="305" r:id="rId15"/>
    <p:sldId id="304" r:id="rId16"/>
    <p:sldId id="299" r:id="rId17"/>
    <p:sldId id="300" r:id="rId18"/>
    <p:sldId id="311" r:id="rId19"/>
    <p:sldId id="292" r:id="rId20"/>
    <p:sldId id="293" r:id="rId21"/>
    <p:sldId id="306" r:id="rId22"/>
    <p:sldId id="31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SKELETAL &amp; MUSCULAR SYSTEM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565352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dirty="0" smtClean="0">
                <a:solidFill>
                  <a:srgbClr val="0070C0"/>
                </a:solidFill>
              </a:rPr>
              <a:t> borders: radius and tibia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dirty="0" smtClean="0">
                <a:solidFill>
                  <a:srgbClr val="0070C0"/>
                </a:solidFill>
              </a:rPr>
              <a:t> surfaces: 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 -In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dirty="0" smtClean="0">
                <a:solidFill>
                  <a:srgbClr val="0070C0"/>
                </a:solidFill>
              </a:rPr>
              <a:t>: tibia is medial &amp; flexor muscles are posterior.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CRANIUM (SKULL)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52800"/>
            <a:ext cx="9144000" cy="3505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In 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In 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In 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joint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joint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309813" cy="22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1\My Documents\My Pictures\joint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799"/>
            <a:ext cx="2209800" cy="2275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2819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8194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All bones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*Vertebrae, ribs &amp; sternum: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*Skull: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 SKELETON: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part of lateral mesoderm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bones ossify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EXCEPT: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layer of lateral mesoderm</a:t>
            </a:r>
            <a:r>
              <a:rPr lang="en-US" b="1" dirty="0" smtClean="0">
                <a:solidFill>
                  <a:srgbClr val="0070C0"/>
                </a:solidFill>
              </a:rPr>
              <a:t> proliferates to form limb buds.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Apical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ectodermal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ridge </a:t>
            </a:r>
            <a:r>
              <a:rPr lang="en-US" b="1" dirty="0" smtClean="0">
                <a:solidFill>
                  <a:srgbClr val="0070C0"/>
                </a:solidFill>
              </a:rPr>
              <a:t>stimulates proliferation &amp; elongation of buds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cartilage</a:t>
            </a:r>
            <a:r>
              <a:rPr lang="en-US" b="1" dirty="0" smtClean="0">
                <a:solidFill>
                  <a:srgbClr val="0070C0"/>
                </a:solidFill>
              </a:rPr>
              <a:t> formation.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bones</a:t>
            </a:r>
            <a:r>
              <a:rPr lang="en-US" b="1" dirty="0" smtClean="0">
                <a:solidFill>
                  <a:srgbClr val="0070C0"/>
                </a:solidFill>
              </a:rPr>
              <a:t> of limbs ossify by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endochondral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ossification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EXCEPT:</a:t>
            </a:r>
            <a:r>
              <a:rPr lang="en-US" b="1" dirty="0" smtClean="0">
                <a:solidFill>
                  <a:srgbClr val="0070C0"/>
                </a:solidFill>
              </a:rPr>
              <a:t> clavicle.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of limbs 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Rotation</a:t>
            </a:r>
            <a:r>
              <a:rPr lang="en-US" b="1" dirty="0" smtClean="0">
                <a:solidFill>
                  <a:srgbClr val="0070C0"/>
                </a:solidFill>
              </a:rPr>
              <a:t> of limbs occur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en-US" b="1" dirty="0" smtClean="0">
                <a:solidFill>
                  <a:srgbClr val="0070C0"/>
                </a:solidFill>
              </a:rPr>
              <a:t> direction.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Development of upper limb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</a:t>
            </a:r>
            <a:r>
              <a:rPr lang="en-US" b="1" dirty="0" smtClean="0">
                <a:solidFill>
                  <a:srgbClr val="0070C0"/>
                </a:solidFill>
              </a:rPr>
              <a:t> that of lower limb.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</a:t>
            </a:r>
            <a:r>
              <a:rPr lang="en-US" b="1" smtClean="0">
                <a:solidFill>
                  <a:srgbClr val="0070C0"/>
                </a:solidFill>
              </a:rPr>
              <a:t>following statements is </a:t>
            </a:r>
            <a:r>
              <a:rPr lang="en-US" b="1" dirty="0" smtClean="0">
                <a:solidFill>
                  <a:srgbClr val="0070C0"/>
                </a:solidFill>
              </a:rPr>
              <a:t>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is the result of rotation of upper limb?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tibia becomes lateral.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flexor muscles become posterior.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ulna becomes medial.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digit becomes medial.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62600" y="4114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(between ectoderm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(between endoderm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6038850" y="5905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9812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71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3" idx="0"/>
          </p:cNvCxnSpPr>
          <p:nvPr/>
        </p:nvCxnSpPr>
        <p:spPr>
          <a:xfrm rot="5400000" flipH="1" flipV="1">
            <a:off x="1273569" y="2645169"/>
            <a:ext cx="1371600" cy="126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871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1" idx="2"/>
            <a:endCxn id="40" idx="0"/>
          </p:cNvCxnSpPr>
          <p:nvPr/>
        </p:nvCxnSpPr>
        <p:spPr>
          <a:xfrm rot="16200000" flipH="1">
            <a:off x="2947527" y="2804475"/>
            <a:ext cx="71735" cy="331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-647700" y="24003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7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3" idx="2"/>
            <a:endCxn id="40" idx="0"/>
          </p:cNvCxnSpPr>
          <p:nvPr/>
        </p:nvCxnSpPr>
        <p:spPr>
          <a:xfrm rot="5400000">
            <a:off x="6376528" y="2686389"/>
            <a:ext cx="71735" cy="354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</p:cNvCxnSpPr>
          <p:nvPr/>
        </p:nvCxnSpPr>
        <p:spPr>
          <a:xfrm rot="5400000">
            <a:off x="780501" y="4329364"/>
            <a:ext cx="452737" cy="64213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3" idx="2"/>
          </p:cNvCxnSpPr>
          <p:nvPr/>
        </p:nvCxnSpPr>
        <p:spPr>
          <a:xfrm rot="16200000" flipH="1">
            <a:off x="8324301" y="4285702"/>
            <a:ext cx="376537" cy="653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>
            <a:stCxn id="63" idx="0"/>
            <a:endCxn id="34" idx="0"/>
          </p:cNvCxnSpPr>
          <p:nvPr/>
        </p:nvCxnSpPr>
        <p:spPr>
          <a:xfrm rot="16200000" flipV="1">
            <a:off x="6773921" y="2550383"/>
            <a:ext cx="1423885" cy="14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0080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315200" y="25146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limbs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of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  <a:r>
              <a:rPr lang="en-US" sz="2800" b="1" dirty="0" smtClean="0">
                <a:solidFill>
                  <a:srgbClr val="0070C0"/>
                </a:solidFill>
              </a:rPr>
              <a:t>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dirty="0" smtClean="0">
                <a:solidFill>
                  <a:srgbClr val="0070C0"/>
                </a:solidFill>
              </a:rPr>
              <a:t> 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0070C0"/>
                </a:solidFill>
              </a:rPr>
              <a:t> 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Lower limb buds 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paddle-like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rays disappears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528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somatic layer of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935382" y="996566"/>
            <a:ext cx="621269" cy="1195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989</Words>
  <Application>Microsoft Office PowerPoint</Application>
  <PresentationFormat>On-screen Show (4:3)</PresentationFormat>
  <Paragraphs>203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PowerPoint Presentation</vt:lpstr>
      <vt:lpstr>PowerPoint Presentation</vt:lpstr>
      <vt:lpstr>DEVELOPMENT OF LIMBS - 3</vt:lpstr>
      <vt:lpstr>DEVELOPMENT OF CRANIUM (SKULL)</vt:lpstr>
      <vt:lpstr>PowerPoint Presentation</vt:lpstr>
      <vt:lpstr>JOINTS</vt:lpstr>
      <vt:lpstr>SUMMARY OF DEVELOPMENT OF BONE</vt:lpstr>
      <vt:lpstr>SUMMARY OF DEVELOPMENT OF MUSCLES</vt:lpstr>
      <vt:lpstr>SUMMARY OF DEVELOPMENT OF MUSCLES</vt:lpstr>
      <vt:lpstr>SUMMARY OF DEVELOPMENT OF LIMBS</vt:lpstr>
      <vt:lpstr>QUESTION 1</vt:lpstr>
      <vt:lpstr>QUESTION 2</vt:lpstr>
      <vt:lpstr>QUESTION 3</vt:lpstr>
      <vt:lpstr>QUESTION 4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إبراهيم</cp:lastModifiedBy>
  <cp:revision>256</cp:revision>
  <dcterms:created xsi:type="dcterms:W3CDTF">2010-12-12T06:26:04Z</dcterms:created>
  <dcterms:modified xsi:type="dcterms:W3CDTF">2014-12-17T07:00:32Z</dcterms:modified>
</cp:coreProperties>
</file>