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1"/>
  </p:notesMasterIdLst>
  <p:sldIdLst>
    <p:sldId id="256" r:id="rId2"/>
    <p:sldId id="317" r:id="rId3"/>
    <p:sldId id="292" r:id="rId4"/>
    <p:sldId id="318" r:id="rId5"/>
    <p:sldId id="303" r:id="rId6"/>
    <p:sldId id="305" r:id="rId7"/>
    <p:sldId id="319" r:id="rId8"/>
    <p:sldId id="320" r:id="rId9"/>
    <p:sldId id="262" r:id="rId10"/>
    <p:sldId id="263" r:id="rId11"/>
    <p:sldId id="321" r:id="rId12"/>
    <p:sldId id="322" r:id="rId13"/>
    <p:sldId id="323" r:id="rId14"/>
    <p:sldId id="307" r:id="rId15"/>
    <p:sldId id="269" r:id="rId16"/>
    <p:sldId id="270" r:id="rId17"/>
    <p:sldId id="271" r:id="rId18"/>
    <p:sldId id="272" r:id="rId19"/>
    <p:sldId id="324" r:id="rId20"/>
    <p:sldId id="325" r:id="rId21"/>
    <p:sldId id="276" r:id="rId22"/>
    <p:sldId id="327" r:id="rId23"/>
    <p:sldId id="326" r:id="rId24"/>
    <p:sldId id="312" r:id="rId25"/>
    <p:sldId id="281" r:id="rId26"/>
    <p:sldId id="315" r:id="rId27"/>
    <p:sldId id="316" r:id="rId28"/>
    <p:sldId id="287" r:id="rId29"/>
    <p:sldId id="328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EFA"/>
    <a:srgbClr val="339933"/>
    <a:srgbClr val="006600"/>
    <a:srgbClr val="0E06A4"/>
    <a:srgbClr val="9966FF"/>
    <a:srgbClr val="FF9900"/>
    <a:srgbClr val="CC99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491" autoAdjust="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D89DA1-296A-4A6D-865D-F00E76C9FE75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78F747-85F1-43DE-8F1E-8881FB339C0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290026-7CBA-4A9C-867C-82D406C66545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F747-85F1-43DE-8F1E-8881FB339C04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9E0ED7-DCB5-4747-B965-09D58970C64B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077A6-B356-48EE-8C47-9798CDA2D3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AD56-5D12-4718-820D-4929100ABA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5A63A-04E6-4B36-989A-CCAC05FD1F53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Vasculature of LL</a:t>
            </a:r>
            <a:endParaRPr lang="ar-SA" sz="4000" b="1" i="1" dirty="0">
              <a:solidFill>
                <a:srgbClr val="FF0000"/>
              </a:solidFill>
            </a:endParaRPr>
          </a:p>
        </p:txBody>
      </p:sp>
      <p:pic>
        <p:nvPicPr>
          <p:cNvPr id="3" name="Picture 3" descr="F:\New Folder\scan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048000" cy="4433455"/>
          </a:xfrm>
          <a:prstGeom prst="rect">
            <a:avLst/>
          </a:prstGeom>
          <a:noFill/>
          <a:ln w="57150">
            <a:solidFill>
              <a:srgbClr val="54352A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2819400"/>
            <a:ext cx="24384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Dr  JAMILA ELMEDANY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18288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  ESSAM</a:t>
            </a:r>
          </a:p>
          <a:p>
            <a:pPr algn="ctr"/>
            <a:r>
              <a:rPr lang="en-US" sz="2400" b="1" dirty="0" smtClean="0"/>
              <a:t>ELDIN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Relations &amp; Branches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524000"/>
            <a:ext cx="42672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defRPr/>
            </a:pPr>
            <a:r>
              <a:rPr lang="en-US" sz="2800" b="1" i="1" u="sng" dirty="0" smtClean="0">
                <a:solidFill>
                  <a:srgbClr val="2A0EFA"/>
                </a:solidFill>
              </a:rPr>
              <a:t>Anterior:</a:t>
            </a:r>
          </a:p>
          <a:p>
            <a:pPr algn="l" rtl="0">
              <a:defRPr/>
            </a:pPr>
            <a:r>
              <a:rPr lang="en-US" sz="2800" b="1" i="1" dirty="0" smtClean="0"/>
              <a:t>Popliteal surface of the femur.</a:t>
            </a:r>
          </a:p>
          <a:p>
            <a:pPr algn="l" rtl="0">
              <a:defRPr/>
            </a:pPr>
            <a:r>
              <a:rPr lang="en-US" sz="2800" b="1" i="1" dirty="0" smtClean="0"/>
              <a:t>Knee joint.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800" b="1" i="1" dirty="0" err="1" smtClean="0"/>
              <a:t>Popliteus</a:t>
            </a:r>
            <a:r>
              <a:rPr lang="en-US" sz="2800" b="1" i="1" dirty="0" smtClean="0"/>
              <a:t> muscle.</a:t>
            </a:r>
          </a:p>
          <a:p>
            <a:pPr algn="l" rtl="0">
              <a:buNone/>
              <a:defRPr/>
            </a:pPr>
            <a:r>
              <a:rPr lang="en-US" sz="2800" b="1" i="1" u="sng" dirty="0" smtClean="0">
                <a:solidFill>
                  <a:srgbClr val="2A0EFA"/>
                </a:solidFill>
              </a:rPr>
              <a:t>Posterior</a:t>
            </a:r>
            <a:r>
              <a:rPr lang="en-US" sz="2800" b="1" i="1" dirty="0" smtClean="0">
                <a:solidFill>
                  <a:srgbClr val="2A0EFA"/>
                </a:solidFill>
              </a:rPr>
              <a:t>:</a:t>
            </a:r>
          </a:p>
          <a:p>
            <a:pPr algn="l" rtl="0">
              <a:defRPr/>
            </a:pPr>
            <a:r>
              <a:rPr lang="en-US" sz="2800" b="1" i="1" dirty="0" smtClean="0"/>
              <a:t>Popliteal vein, Tibial nerve </a:t>
            </a:r>
            <a:r>
              <a:rPr lang="ar-SA" sz="2800" b="1" i="1" dirty="0" smtClean="0"/>
              <a:t> </a:t>
            </a:r>
          </a:p>
          <a:p>
            <a:pPr algn="l" rtl="0">
              <a:defRPr/>
            </a:pPr>
            <a:r>
              <a:rPr lang="en-US" sz="2800" b="1" i="1" dirty="0" smtClean="0"/>
              <a:t>skin and fascia. </a:t>
            </a:r>
          </a:p>
          <a:p>
            <a:pPr algn="l" rtl="0">
              <a:defRPr/>
            </a:pPr>
            <a:r>
              <a:rPr lang="en-US" sz="2800" b="1" i="1" u="sng" dirty="0" smtClean="0">
                <a:solidFill>
                  <a:srgbClr val="C00000"/>
                </a:solidFill>
              </a:rPr>
              <a:t>Branches: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</a:p>
          <a:p>
            <a:pPr algn="l" rtl="0">
              <a:buNone/>
              <a:defRPr/>
            </a:pPr>
            <a:r>
              <a:rPr lang="en-US" sz="2800" b="1" i="1" dirty="0" smtClean="0"/>
              <a:t>Muscular &amp; Articular    to the knee joint.</a:t>
            </a:r>
          </a:p>
          <a:p>
            <a:pPr algn="l" rtl="0">
              <a:buNone/>
              <a:defRPr/>
            </a:pPr>
            <a:r>
              <a:rPr lang="en-US" sz="28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Termination: </a:t>
            </a:r>
          </a:p>
          <a:p>
            <a:pPr algn="l" rtl="0">
              <a:defRPr/>
            </a:pP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At the lower border of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Popliteus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muscle, it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dividies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into: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3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Anterior and Posterior Tibial Arteries.</a:t>
            </a:r>
            <a:endParaRPr lang="en-US" sz="3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rtl="0">
              <a:defRPr/>
            </a:pP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/>
              <a:t>.</a:t>
            </a:r>
            <a:endParaRPr lang="ar-SA" sz="2400" b="1" i="1" dirty="0"/>
          </a:p>
        </p:txBody>
      </p:sp>
      <p:pic>
        <p:nvPicPr>
          <p:cNvPr id="12293" name="Picture 2" descr="F:\New Folder\scan0020.jpg"/>
          <p:cNvPicPr>
            <a:picLocks noChangeAspect="1" noChangeArrowheads="1"/>
          </p:cNvPicPr>
          <p:nvPr/>
        </p:nvPicPr>
        <p:blipFill>
          <a:blip r:embed="rId2" cstate="print"/>
          <a:srcRect l="5172" r="-3448"/>
          <a:stretch>
            <a:fillRect/>
          </a:stretch>
        </p:blipFill>
        <p:spPr bwMode="auto">
          <a:xfrm>
            <a:off x="457200" y="1752600"/>
            <a:ext cx="4343400" cy="480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10800000" flipV="1">
            <a:off x="1905000" y="6324600"/>
            <a:ext cx="609600" cy="152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Anterior Tibial Artery</a:t>
            </a:r>
            <a:endParaRPr lang="ar-SA" sz="40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0" y="1447800"/>
            <a:ext cx="4648200" cy="5410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the smaller of the two terminal branches of the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artery</a:t>
            </a:r>
            <a:r>
              <a:rPr lang="en-US" sz="2000" dirty="0" smtClean="0"/>
              <a:t>. </a:t>
            </a:r>
          </a:p>
          <a:p>
            <a:pPr algn="l" rtl="0"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enters the anterior compartment of the leg through an opening in the upper part of the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membrane</a:t>
            </a:r>
            <a:r>
              <a:rPr lang="en-US" dirty="0" smtClean="0"/>
              <a:t>. </a:t>
            </a:r>
          </a:p>
          <a:p>
            <a:pPr algn="l" rtl="0">
              <a:defRPr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It descends with the </a:t>
            </a:r>
            <a:r>
              <a:rPr lang="en-US" sz="24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400" b="1" i="1" dirty="0" err="1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 nerve.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 its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upper part,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t is </a:t>
            </a: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Deep.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In its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part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it is </a:t>
            </a: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Superficial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n front of the lower end of the tibia)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Branches: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Muscular&amp;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Anastomotic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200" dirty="0" smtClean="0"/>
          </a:p>
        </p:txBody>
      </p:sp>
      <p:pic>
        <p:nvPicPr>
          <p:cNvPr id="3074" name="Picture 2" descr="C:\Documents and Settings\Jamila\My Documents\Student Gray\6. Lower limb\F66122-006-f089.jpg"/>
          <p:cNvPicPr>
            <a:picLocks noChangeAspect="1" noChangeArrowheads="1"/>
          </p:cNvPicPr>
          <p:nvPr/>
        </p:nvPicPr>
        <p:blipFill>
          <a:blip r:embed="rId2" cstate="print"/>
          <a:srcRect l="14674" r="13043" b="2683"/>
          <a:stretch>
            <a:fillRect/>
          </a:stretch>
        </p:blipFill>
        <p:spPr bwMode="auto">
          <a:xfrm>
            <a:off x="762000" y="1524000"/>
            <a:ext cx="327660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Dorsalis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Pedis</a:t>
            </a:r>
            <a:r>
              <a:rPr lang="en-US" sz="4000" b="1" dirty="0" smtClean="0">
                <a:solidFill>
                  <a:srgbClr val="C00000"/>
                </a:solidFill>
              </a:rPr>
              <a:t> Artery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20085"/>
            <a:ext cx="4191000" cy="44348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Begins in front of ankle joint as a continuation of the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 Tibial artery. </a:t>
            </a:r>
          </a:p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It is superficial in position. </a:t>
            </a:r>
          </a:p>
          <a:p>
            <a:pPr algn="l">
              <a:defRPr/>
            </a:pPr>
            <a:r>
              <a:rPr lang="en-US" sz="2800" b="1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Crossed by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inferior extensor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and the first tendon of extensor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en-US" sz="2800" b="1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8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Tendon of extensor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en-US" sz="2800" b="1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Laterally:</a:t>
            </a:r>
            <a:r>
              <a:rPr lang="en-US" sz="28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nerve&amp; extensor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100" name="Picture 4" descr="C:\Documents and Settings\Jamila\My Documents\My Pictures\Picture19.jpg"/>
          <p:cNvPicPr>
            <a:picLocks noChangeAspect="1" noChangeArrowheads="1"/>
          </p:cNvPicPr>
          <p:nvPr/>
        </p:nvPicPr>
        <p:blipFill>
          <a:blip r:embed="rId2" cstate="print"/>
          <a:srcRect l="12422" r="10559" b="22093"/>
          <a:stretch>
            <a:fillRect/>
          </a:stretch>
        </p:blipFill>
        <p:spPr bwMode="auto">
          <a:xfrm>
            <a:off x="609600" y="1981200"/>
            <a:ext cx="2971800" cy="4644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Dorsalis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Pedis</a:t>
            </a:r>
            <a:r>
              <a:rPr lang="en-US" sz="4000" b="1" dirty="0" smtClean="0">
                <a:solidFill>
                  <a:srgbClr val="C00000"/>
                </a:solidFill>
              </a:rPr>
              <a:t> Artery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defRPr/>
            </a:pPr>
            <a:r>
              <a:rPr lang="en-US" b="1" i="1" dirty="0" smtClean="0"/>
              <a:t>It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Terminates by passing between the two heads of the 1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dorsal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muscle.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joins the Lateral plantar artery to complete the Plantar Arch.</a:t>
            </a:r>
          </a:p>
          <a:p>
            <a:pPr algn="l">
              <a:defRPr/>
            </a:pPr>
            <a:r>
              <a:rPr lang="en-US" sz="24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Lateral tarsal artery. </a:t>
            </a:r>
          </a:p>
          <a:p>
            <a:pPr algn="l">
              <a:defRPr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Arcuate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artery. </a:t>
            </a:r>
          </a:p>
          <a:p>
            <a:pPr algn="l" rtl="0">
              <a:buNone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dorsal metatarsal artery.</a:t>
            </a:r>
            <a:endParaRPr lang="en-US" b="1" i="1" dirty="0" smtClean="0"/>
          </a:p>
          <a:p>
            <a:endParaRPr lang="en-US" dirty="0"/>
          </a:p>
        </p:txBody>
      </p:sp>
      <p:pic>
        <p:nvPicPr>
          <p:cNvPr id="5122" name="Picture 2" descr="C:\Documents and Settings\Jamila\My Documents\Student Gray\6. Lower limb\F66122-006-f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600" r="9517" b="2399"/>
          <a:stretch>
            <a:fillRect/>
          </a:stretch>
        </p:blipFill>
        <p:spPr bwMode="auto">
          <a:xfrm>
            <a:off x="1066800" y="1981200"/>
            <a:ext cx="3352800" cy="4556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352"/>
            <a:ext cx="34290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i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PosteriorTibial</a:t>
            </a:r>
            <a:r>
              <a:rPr lang="en-US" sz="36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Artery</a:t>
            </a:r>
            <a:endParaRPr lang="en-US" sz="36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828800"/>
            <a:ext cx="33528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larger terminal branch of the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Above ,lies on the posterior surface of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Tibialis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Below on the posterior surface of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Tibia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Its lower part is covered  by Skin &amp; Fascia. </a:t>
            </a:r>
          </a:p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Passes </a:t>
            </a:r>
            <a:r>
              <a:rPr lang="en-US" sz="2400" b="1" i="1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Behind Medial </a:t>
            </a:r>
            <a:r>
              <a:rPr lang="en-US" sz="2400" b="1" i="1" dirty="0" err="1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Malleolus</a:t>
            </a:r>
            <a:r>
              <a:rPr lang="en-US" sz="2400" b="1" i="1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Deep to </a:t>
            </a:r>
            <a:r>
              <a:rPr lang="en-US" sz="24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sz="2400" b="1" i="1" dirty="0" err="1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Retinaculm</a:t>
            </a:r>
            <a:r>
              <a:rPr lang="en-US" sz="24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10" descr="F:\New Folder\scan0026.jpg"/>
          <p:cNvPicPr>
            <a:picLocks noChangeAspect="1" noChangeArrowheads="1"/>
          </p:cNvPicPr>
          <p:nvPr/>
        </p:nvPicPr>
        <p:blipFill>
          <a:blip r:embed="rId3" cstate="print"/>
          <a:srcRect l="4255" r="4255"/>
          <a:stretch>
            <a:fillRect/>
          </a:stretch>
        </p:blipFill>
        <p:spPr>
          <a:xfrm>
            <a:off x="4267200" y="914400"/>
            <a:ext cx="3962400" cy="5715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PosteriorTibial</a:t>
            </a:r>
            <a:r>
              <a:rPr lang="en-US" sz="40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Artery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643063"/>
            <a:ext cx="3810000" cy="5214937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Terminates by dividing into: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Medial &amp; Lateral  plantar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arteries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en-US" sz="24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algn="l">
              <a:defRPr/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(Fibular) artery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 large artery, descends behind the fibula (the artery of the lateral compartment of the leg).</a:t>
            </a:r>
          </a:p>
          <a:p>
            <a:pPr algn="l" rtl="0">
              <a:defRPr/>
            </a:pP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It gives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Nutrient artery to the fibula.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B. Muscular branches. </a:t>
            </a:r>
          </a:p>
          <a:p>
            <a:pPr algn="l" rtl="0">
              <a:defRPr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Perforating branch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to lower part of front of leg.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D. Shares in the Anastomosis around the ankle joint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18436" name="Picture 2" descr="L:\Student Gray\6. Lower limb\F66122-006-f08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l="11810" r="11417" b="3819"/>
          <a:stretch>
            <a:fillRect/>
          </a:stretch>
        </p:blipFill>
        <p:spPr>
          <a:xfrm>
            <a:off x="1052160" y="1600200"/>
            <a:ext cx="3329340" cy="5029200"/>
          </a:xfrm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24200" y="4114800"/>
            <a:ext cx="838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5486400"/>
            <a:ext cx="12954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C0066"/>
                </a:solidFill>
              </a:rPr>
              <a:t>Branches of PTA</a:t>
            </a:r>
            <a:endParaRPr lang="en-US" sz="3600" b="1" i="1" dirty="0">
              <a:solidFill>
                <a:srgbClr val="CC006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1000" y="1524000"/>
            <a:ext cx="3405188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2.Nutrient artery to the tibia.</a:t>
            </a:r>
          </a:p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Anastomotic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branches to anastomosis around ankle joint.</a:t>
            </a:r>
          </a:p>
          <a:p>
            <a:pPr rtl="0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 &amp; Lateral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plantar arteries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L:\Student Gray\6. Lower limb\F66122-006-f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810" r="11417" b="3819"/>
          <a:stretch>
            <a:fillRect/>
          </a:stretch>
        </p:blipFill>
        <p:spPr>
          <a:xfrm>
            <a:off x="4953001" y="1676400"/>
            <a:ext cx="2152288" cy="4572000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  Plantar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smaller terminal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branche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the posterior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artery.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Arises beneath the Flexor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Branches: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sz="2400" b="1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Ends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by supplying the medial side of the big toe.</a:t>
            </a:r>
            <a:endParaRPr lang="en-US" sz="2400" b="1" i="1" dirty="0" smtClean="0">
              <a:cs typeface="Times New Roman" pitchFamily="18" charset="0"/>
            </a:endParaRPr>
          </a:p>
        </p:txBody>
      </p:sp>
      <p:pic>
        <p:nvPicPr>
          <p:cNvPr id="16" name="Picture 2" descr="L:\Student Gray\6. Lower limb\F66122-006-f1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2311" r="13066" b="2873"/>
          <a:stretch>
            <a:fillRect/>
          </a:stretch>
        </p:blipFill>
        <p:spPr>
          <a:xfrm>
            <a:off x="684213" y="1600200"/>
            <a:ext cx="3286125" cy="5257800"/>
          </a:xfrm>
          <a:ln w="12700">
            <a:solidFill>
              <a:schemeClr val="tx1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2819400" y="5486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05200" y="29718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Plantar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600200"/>
            <a:ext cx="44196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defRPr/>
            </a:pPr>
            <a:r>
              <a:rPr lang="en-US" sz="2400" b="1" i="1" dirty="0" smtClean="0"/>
              <a:t>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he larger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terminal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branche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 the base of the 5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metatarsal bone, it curves medially to form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Plantar Arch.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Joins the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Dorsalis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pedis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artery at the proximal end of the 1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intermetatarsal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space. </a:t>
            </a:r>
          </a:p>
          <a:p>
            <a:pPr algn="l">
              <a:defRPr/>
            </a:pPr>
            <a:r>
              <a:rPr lang="en-US" sz="24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&amp;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branches.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Plantar Arch gives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Plantar Digital Arteries.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8" name="Picture 2" descr="L:\Student Gray\6. Lower limb\F66122-006-f1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2311" r="13066" b="2873"/>
          <a:stretch>
            <a:fillRect/>
          </a:stretch>
        </p:blipFill>
        <p:spPr>
          <a:xfrm>
            <a:off x="762000" y="1600200"/>
            <a:ext cx="3286125" cy="5257800"/>
          </a:xfrm>
          <a:ln w="28575"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2339975" y="1916113"/>
            <a:ext cx="71438" cy="288925"/>
          </a:xfrm>
          <a:prstGeom prst="downArrow">
            <a:avLst/>
          </a:prstGeom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171700" y="4381500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54864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" y="53340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95600" y="39624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Arterial Anastomosis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 descr="L:\Student Gray\6. Lower limb\F66122-006-f049.jpg"/>
          <p:cNvPicPr>
            <a:picLocks noChangeAspect="1" noChangeArrowheads="1"/>
          </p:cNvPicPr>
          <p:nvPr/>
        </p:nvPicPr>
        <p:blipFill>
          <a:blip r:embed="rId2" cstate="print"/>
          <a:srcRect l="14543" r="15144" b="6026"/>
          <a:stretch>
            <a:fillRect/>
          </a:stretch>
        </p:blipFill>
        <p:spPr>
          <a:xfrm>
            <a:off x="1676400" y="2209800"/>
            <a:ext cx="2847975" cy="37242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2" descr="L:\Student Gray\6. Lower limb\F66122-006-f076.jpg"/>
          <p:cNvPicPr>
            <a:picLocks noChangeAspect="1" noChangeArrowheads="1"/>
          </p:cNvPicPr>
          <p:nvPr/>
        </p:nvPicPr>
        <p:blipFill>
          <a:blip r:embed="rId3" cstate="print"/>
          <a:srcRect l="13547" r="13158" b="4008"/>
          <a:stretch>
            <a:fillRect/>
          </a:stretch>
        </p:blipFill>
        <p:spPr bwMode="auto">
          <a:xfrm>
            <a:off x="5181600" y="2286000"/>
            <a:ext cx="3161633" cy="373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514600" y="3124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247900" y="35433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3657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3886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46482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93467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1" dirty="0" smtClean="0">
                <a:solidFill>
                  <a:srgbClr val="C00000"/>
                </a:solidFill>
              </a:rPr>
              <a:t>TROCHANTERIC </a:t>
            </a:r>
            <a:r>
              <a:rPr lang="en-US" b="1" i="1" dirty="0" smtClean="0"/>
              <a:t>(supplies the head of femur)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1" dirty="0" smtClean="0">
                <a:solidFill>
                  <a:srgbClr val="006600"/>
                </a:solidFill>
              </a:rPr>
              <a:t>AROUND THE KNEE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438400"/>
            <a:ext cx="121920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Medial circumflex femoral.</a:t>
            </a:r>
          </a:p>
          <a:p>
            <a:pPr algn="l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Lateral circumflex femoral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main arteries of the lower limb.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Describe </a:t>
            </a:r>
            <a:r>
              <a:rPr lang="en-US" sz="2800" b="1" dirty="0" smtClean="0">
                <a:solidFill>
                  <a:srgbClr val="0070C0"/>
                </a:solidFill>
              </a:rPr>
              <a:t>their origin, course distribution &amp; branches.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main arterial anastomosis.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sites where you feel the arterial pulse.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Differentiate the veins of LL into superficial &amp; deep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Describe their origin, course &amp; termination and tributaries </a:t>
            </a:r>
          </a:p>
          <a:p>
            <a:pPr algn="l" rtl="0"/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Student Gray\6. Lower limb\F66122-006-f063.jpg"/>
          <p:cNvPicPr>
            <a:picLocks noChangeAspect="1" noChangeArrowheads="1"/>
          </p:cNvPicPr>
          <p:nvPr/>
        </p:nvPicPr>
        <p:blipFill>
          <a:blip r:embed="rId2" cstate="print"/>
          <a:srcRect l="49529" b="3340"/>
          <a:stretch>
            <a:fillRect/>
          </a:stretch>
        </p:blipFill>
        <p:spPr bwMode="auto">
          <a:xfrm>
            <a:off x="571500" y="1143001"/>
            <a:ext cx="3857625" cy="521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1447800"/>
            <a:ext cx="2971800" cy="20867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Medial circumflex femoral.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Lateral circumflex femoral.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First perforatin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609600"/>
            <a:ext cx="3657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Cruciate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3886200"/>
            <a:ext cx="3810000" cy="108952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Provides connection between Internal iliac and Femoral arteries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Where to Feel the  Peripheral </a:t>
            </a:r>
            <a:br>
              <a:rPr lang="en-US" sz="3600" b="1" i="1" dirty="0" smtClean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Arterial  Pulse 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1988" name="Text Placeholder 9"/>
          <p:cNvSpPr>
            <a:spLocks noGrp="1"/>
          </p:cNvSpPr>
          <p:nvPr>
            <p:ph type="body" sz="half" idx="2"/>
          </p:nvPr>
        </p:nvSpPr>
        <p:spPr>
          <a:xfrm>
            <a:off x="3962400" y="1524000"/>
            <a:ext cx="48768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 rtl="0">
              <a:buNone/>
              <a:defRPr/>
            </a:pPr>
            <a:r>
              <a:rPr lang="en-US" sz="2200" b="1" i="1" u="sng" dirty="0" smtClean="0">
                <a:solidFill>
                  <a:srgbClr val="2A0EFA"/>
                </a:solidFill>
                <a:cs typeface="Times New Roman" pitchFamily="18" charset="0"/>
              </a:rPr>
              <a:t>Femoral :</a:t>
            </a:r>
          </a:p>
          <a:p>
            <a:pPr algn="l">
              <a:defRPr/>
            </a:pPr>
            <a:r>
              <a:rPr lang="en-US" sz="2200" b="1" i="1" dirty="0" smtClean="0">
                <a:cs typeface="Times New Roman" pitchFamily="18" charset="0"/>
              </a:rPr>
              <a:t>Inferior to the lingual ligament and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midway between the anterior superior iliac spine and symphysis   </a:t>
            </a:r>
            <a:r>
              <a:rPr lang="en-US" sz="2200" b="1" i="1" dirty="0" smtClean="0">
                <a:cs typeface="Times New Roman" pitchFamily="18" charset="0"/>
              </a:rPr>
              <a:t>pubis. </a:t>
            </a:r>
          </a:p>
          <a:p>
            <a:pPr algn="l" rtl="0">
              <a:buNone/>
              <a:defRPr/>
            </a:pPr>
            <a:r>
              <a:rPr lang="en-US" sz="2200" b="1" i="1" u="sng" dirty="0" smtClean="0">
                <a:solidFill>
                  <a:srgbClr val="2A0EFA"/>
                </a:solidFill>
                <a:cs typeface="Times New Roman" pitchFamily="18" charset="0"/>
              </a:rPr>
              <a:t>Popliteal :</a:t>
            </a:r>
          </a:p>
          <a:p>
            <a:pPr algn="l">
              <a:defRPr/>
            </a:pPr>
            <a:r>
              <a:rPr lang="en-US" sz="2200" b="1" i="1" dirty="0" smtClean="0">
                <a:cs typeface="Times New Roman" pitchFamily="18" charset="0"/>
              </a:rPr>
              <a:t>Deep in the </a:t>
            </a:r>
            <a:r>
              <a:rPr lang="en-US" sz="2200" b="1" i="1" dirty="0" err="1" smtClean="0">
                <a:cs typeface="Times New Roman" pitchFamily="18" charset="0"/>
              </a:rPr>
              <a:t>popliteal</a:t>
            </a:r>
            <a:r>
              <a:rPr lang="en-US" sz="2200" b="1" i="1" dirty="0" smtClean="0">
                <a:cs typeface="Times New Roman" pitchFamily="18" charset="0"/>
              </a:rPr>
              <a:t> </a:t>
            </a:r>
            <a:r>
              <a:rPr lang="en-US" sz="2200" b="1" i="1" dirty="0" err="1" smtClean="0">
                <a:cs typeface="Times New Roman" pitchFamily="18" charset="0"/>
              </a:rPr>
              <a:t>fossa</a:t>
            </a:r>
            <a:r>
              <a:rPr lang="en-US" sz="2200" b="1" i="1" dirty="0" smtClean="0">
                <a:cs typeface="Times New Roman" pitchFamily="18" charset="0"/>
              </a:rPr>
              <a:t> medial to the midline.</a:t>
            </a:r>
          </a:p>
          <a:p>
            <a:pPr algn="l">
              <a:defRPr/>
            </a:pPr>
            <a:r>
              <a:rPr lang="en-US" sz="2200" b="1" i="1" u="sng" dirty="0" smtClean="0">
                <a:solidFill>
                  <a:srgbClr val="2A0EFA"/>
                </a:solidFill>
              </a:rPr>
              <a:t>Posterior </a:t>
            </a:r>
            <a:r>
              <a:rPr lang="en-US" sz="2200" b="1" i="1" u="sng" dirty="0" err="1" smtClean="0">
                <a:solidFill>
                  <a:srgbClr val="2A0EFA"/>
                </a:solidFill>
              </a:rPr>
              <a:t>tibial</a:t>
            </a:r>
            <a:r>
              <a:rPr lang="en-US" sz="2200" b="1" i="1" u="sng" dirty="0" smtClean="0">
                <a:solidFill>
                  <a:srgbClr val="2A0EFA"/>
                </a:solidFill>
              </a:rPr>
              <a:t> </a:t>
            </a:r>
            <a:r>
              <a:rPr lang="en-US" sz="2200" dirty="0" smtClean="0"/>
              <a:t>: </a:t>
            </a:r>
          </a:p>
          <a:p>
            <a:pPr algn="l">
              <a:defRPr/>
            </a:pPr>
            <a:r>
              <a:rPr lang="en-US" sz="2200" b="1" i="1" dirty="0" err="1" smtClean="0"/>
              <a:t>Posteroinferior</a:t>
            </a:r>
            <a:r>
              <a:rPr lang="en-US" sz="2200" b="1" i="1" dirty="0" smtClean="0"/>
              <a:t> to the medial </a:t>
            </a:r>
            <a:r>
              <a:rPr lang="en-US" sz="2200" b="1" i="1" dirty="0" err="1" smtClean="0"/>
              <a:t>malleolus</a:t>
            </a:r>
            <a:r>
              <a:rPr lang="en-US" sz="2200" b="1" i="1" dirty="0" smtClean="0"/>
              <a:t> in the groove between the </a:t>
            </a:r>
            <a:r>
              <a:rPr lang="en-US" sz="2200" b="1" i="1" dirty="0" err="1" smtClean="0"/>
              <a:t>malleolus</a:t>
            </a:r>
            <a:r>
              <a:rPr lang="en-US" sz="2200" b="1" i="1" dirty="0" smtClean="0"/>
              <a:t> and the heel</a:t>
            </a:r>
            <a:r>
              <a:rPr lang="en-US" sz="2200" dirty="0" smtClean="0"/>
              <a:t>.</a:t>
            </a:r>
          </a:p>
          <a:p>
            <a:pPr algn="l" rtl="0">
              <a:buNone/>
              <a:defRPr/>
            </a:pPr>
            <a:r>
              <a:rPr lang="en-US" sz="2200" b="1" i="1" u="sng" dirty="0" err="1" smtClean="0">
                <a:solidFill>
                  <a:srgbClr val="2A0EFA"/>
                </a:solidFill>
              </a:rPr>
              <a:t>Dorsalis</a:t>
            </a:r>
            <a:r>
              <a:rPr lang="en-US" sz="2200" b="1" i="1" u="sng" dirty="0" smtClean="0">
                <a:solidFill>
                  <a:srgbClr val="2A0EFA"/>
                </a:solidFill>
              </a:rPr>
              <a:t> </a:t>
            </a:r>
            <a:r>
              <a:rPr lang="en-US" sz="2200" b="1" i="1" u="sng" dirty="0" err="1" smtClean="0">
                <a:solidFill>
                  <a:srgbClr val="2A0EFA"/>
                </a:solidFill>
              </a:rPr>
              <a:t>pedis</a:t>
            </a:r>
            <a:r>
              <a:rPr lang="en-US" sz="2200" b="1" i="1" u="sng" dirty="0" smtClean="0">
                <a:solidFill>
                  <a:srgbClr val="2A0EFA"/>
                </a:solidFill>
              </a:rPr>
              <a:t>:</a:t>
            </a:r>
            <a:endParaRPr lang="en-US" sz="2200" b="1" i="1" dirty="0" smtClean="0">
              <a:solidFill>
                <a:srgbClr val="2A0EFA"/>
              </a:solidFill>
            </a:endParaRPr>
          </a:p>
          <a:p>
            <a:pPr algn="l">
              <a:defRPr/>
            </a:pPr>
            <a:r>
              <a:rPr lang="en-US" sz="2200" b="1" i="1" dirty="0" smtClean="0"/>
              <a:t>Over the tarsal bones between the tendons of extensor </a:t>
            </a:r>
            <a:r>
              <a:rPr lang="en-US" sz="2200" b="1" i="1" dirty="0" err="1" smtClean="0"/>
              <a:t>hallucis</a:t>
            </a:r>
            <a:r>
              <a:rPr lang="en-US" sz="2200" dirty="0" smtClean="0"/>
              <a:t> 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longus</a:t>
            </a:r>
            <a:r>
              <a:rPr lang="en-US" sz="2400" dirty="0" smtClean="0"/>
              <a:t>  </a:t>
            </a:r>
            <a:r>
              <a:rPr lang="en-US" sz="2400" b="1" i="1" dirty="0" smtClean="0"/>
              <a:t>and extensor </a:t>
            </a:r>
            <a:r>
              <a:rPr lang="en-US" sz="2400" b="1" i="1" dirty="0" err="1" smtClean="0"/>
              <a:t>digitorum</a:t>
            </a:r>
            <a:r>
              <a:rPr lang="en-US" sz="2400" b="1" i="1" dirty="0" smtClean="0">
                <a:cs typeface="Times New Roman" pitchFamily="18" charset="0"/>
              </a:rPr>
              <a:t> </a:t>
            </a:r>
            <a:endParaRPr lang="en-US" b="1" i="1" dirty="0" smtClean="0">
              <a:cs typeface="Times New Roman" pitchFamily="18" charset="0"/>
            </a:endParaRPr>
          </a:p>
        </p:txBody>
      </p:sp>
      <p:pic>
        <p:nvPicPr>
          <p:cNvPr id="26629" name="Picture 3" descr="C:\Documents and Settings\lib\My Documents\My Pictures\Picture2.jpg"/>
          <p:cNvPicPr>
            <a:picLocks noChangeAspect="1" noChangeArrowheads="1"/>
          </p:cNvPicPr>
          <p:nvPr/>
        </p:nvPicPr>
        <p:blipFill>
          <a:blip r:embed="rId2" cstate="print"/>
          <a:srcRect b="8823"/>
          <a:stretch>
            <a:fillRect/>
          </a:stretch>
        </p:blipFill>
        <p:spPr bwMode="auto">
          <a:xfrm>
            <a:off x="228600" y="1295400"/>
            <a:ext cx="3307339" cy="3763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971800"/>
            <a:ext cx="1143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2971800"/>
            <a:ext cx="609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0" y="4648200"/>
            <a:ext cx="533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Documents and Settings\User\My Documents\Student Gray\6. Lower limb\F66122-006-f129.jpg"/>
          <p:cNvPicPr>
            <a:picLocks noChangeAspect="1" noChangeArrowheads="1"/>
          </p:cNvPicPr>
          <p:nvPr/>
        </p:nvPicPr>
        <p:blipFill>
          <a:blip r:embed="rId3" cstate="print"/>
          <a:srcRect l="19960" r="16622" b="5208"/>
          <a:stretch>
            <a:fillRect/>
          </a:stretch>
        </p:blipFill>
        <p:spPr bwMode="auto">
          <a:xfrm>
            <a:off x="1752600" y="4724400"/>
            <a:ext cx="1679511" cy="2413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81000" y="4724400"/>
            <a:ext cx="1143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Veins of LL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57338"/>
            <a:ext cx="3863975" cy="53006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The veins of the lower limb are classified into:</a:t>
            </a:r>
          </a:p>
          <a:p>
            <a:pPr marL="548640" indent="-411480" algn="ctr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solidFill>
                  <a:srgbClr val="C00000"/>
                </a:solidFill>
                <a:cs typeface="Times New Roman" pitchFamily="18" charset="0"/>
              </a:rPr>
              <a:t>Superficial&amp;</a:t>
            </a:r>
          </a:p>
          <a:p>
            <a:pPr marL="548640" indent="-41148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  <a:cs typeface="Times New Roman" pitchFamily="18" charset="0"/>
              </a:rPr>
              <a:t>Deep.</a:t>
            </a:r>
          </a:p>
          <a:p>
            <a:pPr marL="548640" indent="-411480" algn="l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28676" name="Picture 7" descr="F 001"/>
          <p:cNvPicPr>
            <a:picLocks noChangeAspect="1" noChangeArrowheads="1"/>
          </p:cNvPicPr>
          <p:nvPr/>
        </p:nvPicPr>
        <p:blipFill>
          <a:blip r:embed="rId2" cstate="print"/>
          <a:srcRect l="54385" t="2173" r="16634" b="15065"/>
          <a:stretch>
            <a:fillRect/>
          </a:stretch>
        </p:blipFill>
        <p:spPr bwMode="auto">
          <a:xfrm>
            <a:off x="838200" y="1600200"/>
            <a:ext cx="3013075" cy="525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5410200"/>
            <a:ext cx="609600" cy="4572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2971800"/>
            <a:ext cx="685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3124200" cy="11620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Superficial veins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3200400" cy="4876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C00000"/>
                </a:solidFill>
                <a:cs typeface="Times New Roman" pitchFamily="18" charset="0"/>
              </a:rPr>
              <a:t>Dorsal Venous arch </a:t>
            </a:r>
            <a:r>
              <a:rPr lang="en-US" sz="2000" b="1" i="1" dirty="0" smtClean="0">
                <a:cs typeface="Times New Roman" pitchFamily="18" charset="0"/>
              </a:rPr>
              <a:t>(</a:t>
            </a:r>
            <a:r>
              <a:rPr lang="en-US" sz="2000" b="1" i="1" u="sng" dirty="0" smtClean="0">
                <a:solidFill>
                  <a:srgbClr val="C00000"/>
                </a:solidFill>
                <a:cs typeface="Times New Roman" pitchFamily="18" charset="0"/>
              </a:rPr>
              <a:t>network</a:t>
            </a:r>
            <a:r>
              <a:rPr lang="en-US" sz="2000" b="1" i="1" dirty="0" smtClean="0">
                <a:cs typeface="Times New Roman" pitchFamily="18" charset="0"/>
              </a:rPr>
              <a:t>):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Receives most of the blood of the foot through Digital and 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Communicating veins. </a:t>
            </a:r>
          </a:p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2A0EFA"/>
                </a:solidFill>
                <a:cs typeface="Times New Roman" pitchFamily="18" charset="0"/>
              </a:rPr>
              <a:t>Drained on</a:t>
            </a:r>
            <a:r>
              <a:rPr lang="en-US" sz="2000" b="1" i="1" dirty="0" smtClean="0">
                <a:solidFill>
                  <a:srgbClr val="2A0EFA"/>
                </a:solidFill>
                <a:cs typeface="Times New Roman" pitchFamily="18" charset="0"/>
              </a:rPr>
              <a:t>: 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000" b="1" i="1" dirty="0" smtClean="0">
                <a:cs typeface="Times New Roman" pitchFamily="18" charset="0"/>
              </a:rPr>
              <a:t>Medial side by the Great </a:t>
            </a:r>
            <a:r>
              <a:rPr lang="en-US" sz="2000" b="1" i="1" dirty="0" err="1" smtClean="0">
                <a:cs typeface="Times New Roman" pitchFamily="18" charset="0"/>
              </a:rPr>
              <a:t>Saphenous</a:t>
            </a:r>
            <a:r>
              <a:rPr lang="en-US" sz="2000" b="1" i="1" dirty="0" smtClean="0">
                <a:cs typeface="Times New Roman" pitchFamily="18" charset="0"/>
              </a:rPr>
              <a:t> vein.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000" b="1" i="1" dirty="0" smtClean="0">
                <a:cs typeface="Times New Roman" pitchFamily="18" charset="0"/>
              </a:rPr>
              <a:t>Lateral side by the Small </a:t>
            </a:r>
            <a:r>
              <a:rPr lang="en-US" sz="2000" b="1" i="1" dirty="0" err="1" smtClean="0">
                <a:cs typeface="Times New Roman" pitchFamily="18" charset="0"/>
              </a:rPr>
              <a:t>saphenous</a:t>
            </a:r>
            <a:r>
              <a:rPr lang="en-US" sz="2000" b="1" i="1" dirty="0" smtClean="0">
                <a:cs typeface="Times New Roman" pitchFamily="18" charset="0"/>
              </a:rPr>
              <a:t> vein</a:t>
            </a:r>
            <a:endParaRPr lang="en-US" dirty="0"/>
          </a:p>
        </p:txBody>
      </p:sp>
      <p:pic>
        <p:nvPicPr>
          <p:cNvPr id="6" name="Picture 2" descr="C:\Documents and Settings\User\My Documents\Student Gray\6. Lower limb\F66122-006-f119.jpg"/>
          <p:cNvPicPr>
            <a:picLocks noChangeAspect="1" noChangeArrowheads="1"/>
          </p:cNvPicPr>
          <p:nvPr/>
        </p:nvPicPr>
        <p:blipFill>
          <a:blip r:embed="rId2" cstate="print"/>
          <a:srcRect l="19091" r="19545" b="4348"/>
          <a:stretch>
            <a:fillRect/>
          </a:stretch>
        </p:blipFill>
        <p:spPr bwMode="auto">
          <a:xfrm>
            <a:off x="4434840" y="990600"/>
            <a:ext cx="4251960" cy="5105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rot="5400000">
            <a:off x="6096000" y="4876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Great </a:t>
            </a:r>
            <a:r>
              <a:rPr lang="en-US" sz="4000" b="1" i="1" dirty="0" err="1" smtClean="0">
                <a:solidFill>
                  <a:schemeClr val="bg1"/>
                </a:solidFill>
              </a:rPr>
              <a:t>Saphenous</a:t>
            </a:r>
            <a:r>
              <a:rPr lang="en-US" sz="4000" b="1" i="1" dirty="0" smtClean="0">
                <a:solidFill>
                  <a:schemeClr val="bg1"/>
                </a:solidFill>
              </a:rPr>
              <a:t> Vein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20084"/>
            <a:ext cx="4419600" cy="4937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0" indent="-411480" algn="l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The Longest Superficial vein of the body.</a:t>
            </a:r>
          </a:p>
          <a:p>
            <a:pPr marL="548640" indent="-411480" algn="l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Begins from the medial end of the dorsal  venous arch (as the medial marginal vein).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C00000"/>
                </a:solidFill>
                <a:cs typeface="Times New Roman" pitchFamily="18" charset="0"/>
              </a:rPr>
              <a:t>Ascends: 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In front of the Medial </a:t>
            </a:r>
            <a:r>
              <a:rPr lang="en-US" sz="2000" b="1" i="1" dirty="0" err="1" smtClean="0">
                <a:cs typeface="Times New Roman" pitchFamily="18" charset="0"/>
              </a:rPr>
              <a:t>Malleolus</a:t>
            </a:r>
            <a:r>
              <a:rPr lang="en-US" sz="2000" b="1" i="1" dirty="0" smtClean="0">
                <a:cs typeface="Times New Roman" pitchFamily="18" charset="0"/>
              </a:rPr>
              <a:t> accompanied by the </a:t>
            </a:r>
            <a:r>
              <a:rPr lang="ar-SA" sz="2000" b="1" i="1" dirty="0" smtClean="0"/>
              <a:t> </a:t>
            </a:r>
            <a:r>
              <a:rPr lang="en-US" sz="2000" b="1" i="1" dirty="0" smtClean="0">
                <a:cs typeface="Times New Roman" pitchFamily="18" charset="0"/>
              </a:rPr>
              <a:t>(</a:t>
            </a:r>
            <a:r>
              <a:rPr lang="en-US" sz="2000" b="1" i="1" dirty="0" err="1" smtClean="0">
                <a:cs typeface="Times New Roman" pitchFamily="18" charset="0"/>
              </a:rPr>
              <a:t>Saphenous</a:t>
            </a:r>
            <a:r>
              <a:rPr lang="en-US" sz="2000" b="1" i="1" dirty="0" smtClean="0">
                <a:cs typeface="Times New Roman" pitchFamily="18" charset="0"/>
              </a:rPr>
              <a:t> nerve).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Posterior the Medial </a:t>
            </a:r>
            <a:r>
              <a:rPr lang="en-US" sz="2000" b="1" i="1" dirty="0" err="1" smtClean="0">
                <a:cs typeface="Times New Roman" pitchFamily="18" charset="0"/>
              </a:rPr>
              <a:t>Condyle</a:t>
            </a:r>
            <a:r>
              <a:rPr lang="en-US" sz="2000" b="1" i="1" dirty="0" smtClean="0">
                <a:cs typeface="Times New Roman" pitchFamily="18" charset="0"/>
              </a:rPr>
              <a:t> of the femur.</a:t>
            </a:r>
          </a:p>
          <a:p>
            <a:pPr marL="548640" indent="-411480" algn="l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2A0EFA"/>
                </a:solidFill>
                <a:cs typeface="Times New Roman" pitchFamily="18" charset="0"/>
              </a:rPr>
              <a:t>Passes through </a:t>
            </a:r>
            <a:r>
              <a:rPr lang="en-US" sz="2000" b="1" i="1" dirty="0" smtClean="0">
                <a:cs typeface="Times New Roman" pitchFamily="18" charset="0"/>
              </a:rPr>
              <a:t>the </a:t>
            </a:r>
            <a:r>
              <a:rPr lang="en-US" sz="2000" b="1" i="1" dirty="0" err="1" smtClean="0">
                <a:cs typeface="Times New Roman" pitchFamily="18" charset="0"/>
              </a:rPr>
              <a:t>Saphenous</a:t>
            </a:r>
            <a:r>
              <a:rPr lang="en-US" sz="2000" b="1" i="1" dirty="0" smtClean="0">
                <a:cs typeface="Times New Roman" pitchFamily="18" charset="0"/>
              </a:rPr>
              <a:t> Opening (2.5-3.25) cm below and lateral to the pubic tubercle.</a:t>
            </a:r>
          </a:p>
          <a:p>
            <a:pPr marL="548640" indent="-411480" algn="l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solidFill>
                  <a:srgbClr val="2A0EFA"/>
                </a:solidFill>
                <a:cs typeface="Times New Roman" pitchFamily="18" charset="0"/>
              </a:rPr>
              <a:t>Terminates</a:t>
            </a:r>
            <a:r>
              <a:rPr lang="en-US" sz="2000" b="1" i="1" dirty="0" smtClean="0">
                <a:cs typeface="Times New Roman" pitchFamily="18" charset="0"/>
              </a:rPr>
              <a:t> in: Femoral Vein. </a:t>
            </a:r>
            <a:endParaRPr lang="ar-SA" sz="2000" b="1" i="1" dirty="0" smtClean="0"/>
          </a:p>
          <a:p>
            <a:pPr marL="548640" indent="-411480" algn="l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b="1" i="1" dirty="0" smtClean="0">
              <a:cs typeface="Times New Roman" pitchFamily="18" charset="0"/>
            </a:endParaRPr>
          </a:p>
          <a:p>
            <a:pPr algn="l" rtl="0"/>
            <a:endParaRPr lang="en-US" sz="2000" dirty="0"/>
          </a:p>
        </p:txBody>
      </p:sp>
      <p:pic>
        <p:nvPicPr>
          <p:cNvPr id="5" name="Picture 2" descr="C:\Documents and Settings\User\My Documents\Student Gray\6. Lower limb\F66122-006-f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348" r="17201" b="3333"/>
          <a:stretch>
            <a:fillRect/>
          </a:stretch>
        </p:blipFill>
        <p:spPr bwMode="auto">
          <a:xfrm>
            <a:off x="762000" y="1981199"/>
            <a:ext cx="3048000" cy="47779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874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bg1"/>
                </a:solidFill>
                <a:cs typeface="Arial" pitchFamily="34" charset="0"/>
              </a:rPr>
              <a:t>Small</a:t>
            </a:r>
            <a:r>
              <a:rPr lang="en-US" b="1" i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cs typeface="Arial" pitchFamily="34" charset="0"/>
              </a:rPr>
              <a:t>Saphenous</a:t>
            </a:r>
            <a:r>
              <a:rPr lang="en-US" sz="4000" b="1" i="1" dirty="0" smtClean="0">
                <a:solidFill>
                  <a:schemeClr val="bg1"/>
                </a:solidFill>
                <a:cs typeface="Arial" pitchFamily="34" charset="0"/>
              </a:rPr>
              <a:t> Vein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12875"/>
            <a:ext cx="4191000" cy="52927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Originates from the lateral end of the dorsal venous arch.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cs typeface="Times New Roman" pitchFamily="18" charset="0"/>
              </a:rPr>
              <a:t>Ascends: 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Behind the lateral </a:t>
            </a:r>
            <a:r>
              <a:rPr lang="en-US" sz="2400" b="1" i="1" dirty="0" err="1" smtClean="0">
                <a:cs typeface="Times New Roman" pitchFamily="18" charset="0"/>
              </a:rPr>
              <a:t>Malleolus</a:t>
            </a:r>
            <a:r>
              <a:rPr lang="en-US" sz="2400" b="1" i="1" dirty="0" smtClean="0">
                <a:cs typeface="Times New Roman" pitchFamily="18" charset="0"/>
              </a:rPr>
              <a:t> in company with the </a:t>
            </a:r>
            <a:r>
              <a:rPr lang="en-US" sz="2400" b="1" i="1" dirty="0" err="1" smtClean="0">
                <a:cs typeface="Times New Roman" pitchFamily="18" charset="0"/>
              </a:rPr>
              <a:t>Sural</a:t>
            </a:r>
            <a:r>
              <a:rPr lang="en-US" sz="2400" b="1" i="1" dirty="0" smtClean="0">
                <a:cs typeface="Times New Roman" pitchFamily="18" charset="0"/>
              </a:rPr>
              <a:t> nerve.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i="1" dirty="0" smtClean="0">
                <a:cs typeface="Times New Roman" pitchFamily="18" charset="0"/>
              </a:rPr>
              <a:t>Along the middle of the back leg. 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cs typeface="Times New Roman" pitchFamily="18" charset="0"/>
              </a:rPr>
              <a:t>Termination </a:t>
            </a:r>
            <a:r>
              <a:rPr lang="en-US" sz="2400" b="1" i="1" dirty="0" smtClean="0">
                <a:cs typeface="Times New Roman" pitchFamily="18" charset="0"/>
              </a:rPr>
              <a:t>: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1. It may join the Great </a:t>
            </a:r>
            <a:r>
              <a:rPr lang="en-US" sz="2400" b="1" i="1" dirty="0" err="1" smtClean="0">
                <a:cs typeface="Times New Roman" pitchFamily="18" charset="0"/>
              </a:rPr>
              <a:t>Saphenous</a:t>
            </a:r>
            <a:r>
              <a:rPr lang="en-US" sz="2400" b="1" i="1" dirty="0" smtClean="0">
                <a:cs typeface="Times New Roman" pitchFamily="18" charset="0"/>
              </a:rPr>
              <a:t> vein.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2. Or Bifurcates: </a:t>
            </a:r>
          </a:p>
          <a:p>
            <a:pPr marL="548640" indent="-411480" algn="l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One branch joins the Great </a:t>
            </a:r>
            <a:r>
              <a:rPr lang="en-US" sz="2400" b="1" i="1" dirty="0" err="1" smtClean="0">
                <a:cs typeface="Times New Roman" pitchFamily="18" charset="0"/>
              </a:rPr>
              <a:t>saphenous</a:t>
            </a:r>
            <a:r>
              <a:rPr lang="en-US" sz="2400" b="1" i="1" dirty="0" smtClean="0">
                <a:cs typeface="Times New Roman" pitchFamily="18" charset="0"/>
              </a:rPr>
              <a:t> and the other joins the Popliteal vein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i="1" dirty="0" smtClean="0">
              <a:cs typeface="Times New Roman" pitchFamily="18" charset="0"/>
            </a:endParaRPr>
          </a:p>
        </p:txBody>
      </p:sp>
      <p:pic>
        <p:nvPicPr>
          <p:cNvPr id="9" name="Picture 4" descr="C:\Documents and Settings\User\My Documents\My Pictures\Picture17.jpg"/>
          <p:cNvPicPr>
            <a:picLocks noChangeAspect="1" noChangeArrowheads="1"/>
          </p:cNvPicPr>
          <p:nvPr/>
        </p:nvPicPr>
        <p:blipFill>
          <a:blip r:embed="rId2" cstate="print"/>
          <a:srcRect l="31921"/>
          <a:stretch>
            <a:fillRect/>
          </a:stretch>
        </p:blipFill>
        <p:spPr bwMode="auto">
          <a:xfrm>
            <a:off x="452535" y="1442720"/>
            <a:ext cx="3281265" cy="5359400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b="1" i="1" dirty="0" smtClean="0">
                <a:solidFill>
                  <a:schemeClr val="bg1"/>
                </a:solidFill>
              </a:rPr>
              <a:t>Deep Veins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572000" cy="49379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sz="2200" b="1" i="1" u="sng" dirty="0" smtClean="0">
                <a:solidFill>
                  <a:srgbClr val="C00000"/>
                </a:solidFill>
              </a:rPr>
              <a:t>Popliteal vein</a:t>
            </a:r>
          </a:p>
          <a:p>
            <a:pPr algn="l">
              <a:defRPr/>
            </a:pPr>
            <a:r>
              <a:rPr lang="en-US" sz="2000" b="1" i="1" dirty="0" smtClean="0"/>
              <a:t>Formed by the union of </a:t>
            </a:r>
            <a:r>
              <a:rPr lang="en-US" sz="2000" b="1" i="1" dirty="0" err="1" smtClean="0"/>
              <a:t>venae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comitantes</a:t>
            </a:r>
            <a:r>
              <a:rPr lang="en-US" sz="2000" b="1" i="1" dirty="0" smtClean="0"/>
              <a:t> around the anterior &amp; posterior </a:t>
            </a:r>
            <a:r>
              <a:rPr lang="en-US" sz="2000" b="1" i="1" dirty="0" err="1" smtClean="0"/>
              <a:t>tibial</a:t>
            </a:r>
            <a:r>
              <a:rPr lang="en-US" sz="2000" b="1" i="1" dirty="0" smtClean="0"/>
              <a:t> arteries.</a:t>
            </a:r>
          </a:p>
          <a:p>
            <a:pPr algn="l">
              <a:defRPr/>
            </a:pPr>
            <a:r>
              <a:rPr lang="en-US" sz="2000" b="1" i="1" dirty="0" smtClean="0"/>
              <a:t>lies posterior to</a:t>
            </a:r>
          </a:p>
          <a:p>
            <a:pPr algn="l" rtl="0">
              <a:defRPr/>
            </a:pPr>
            <a:r>
              <a:rPr lang="en-US" sz="2000" b="1" i="1" dirty="0" err="1" smtClean="0"/>
              <a:t>popliteal</a:t>
            </a:r>
            <a:r>
              <a:rPr lang="en-US" sz="2000" b="1" i="1" dirty="0" smtClean="0"/>
              <a:t> artery. </a:t>
            </a:r>
          </a:p>
          <a:p>
            <a:pPr algn="l" rtl="0">
              <a:defRPr/>
            </a:pPr>
            <a:r>
              <a:rPr lang="en-US" sz="2000" b="1" i="1" u="sng" dirty="0" smtClean="0">
                <a:solidFill>
                  <a:srgbClr val="C00000"/>
                </a:solidFill>
              </a:rPr>
              <a:t>Femoral vein</a:t>
            </a:r>
          </a:p>
          <a:p>
            <a:pPr algn="l" rtl="0">
              <a:defRPr/>
            </a:pPr>
            <a:r>
              <a:rPr lang="en-US" sz="2000" b="1" i="1" dirty="0" smtClean="0"/>
              <a:t>It  enters the thigh by passing through the opening in the adductor </a:t>
            </a:r>
            <a:r>
              <a:rPr lang="en-US" sz="2000" b="1" i="1" dirty="0" err="1" smtClean="0"/>
              <a:t>magnus</a:t>
            </a:r>
            <a:r>
              <a:rPr lang="en-US" sz="2000" b="1" i="1" dirty="0" smtClean="0"/>
              <a:t> .</a:t>
            </a:r>
          </a:p>
          <a:p>
            <a:pPr algn="l" rtl="0">
              <a:defRPr/>
            </a:pPr>
            <a:r>
              <a:rPr lang="en-US" sz="2000" b="1" i="1" dirty="0" smtClean="0"/>
              <a:t>It leaves the thigh in the intermediate compartment of the femoral sheath.</a:t>
            </a:r>
          </a:p>
          <a:p>
            <a:pPr algn="l" rtl="0">
              <a:defRPr/>
            </a:pPr>
            <a:r>
              <a:rPr lang="en-US" sz="2000" b="1" i="1" dirty="0" smtClean="0"/>
              <a:t>Passes behind the inguinal ligament to become the </a:t>
            </a:r>
            <a:r>
              <a:rPr lang="en-US" sz="2000" b="1" i="1" u="sng" dirty="0" smtClean="0">
                <a:solidFill>
                  <a:srgbClr val="C00000"/>
                </a:solidFill>
              </a:rPr>
              <a:t>External iliac vein</a:t>
            </a:r>
          </a:p>
          <a:p>
            <a:pPr algn="l" rtl="0">
              <a:defRPr/>
            </a:pPr>
            <a:endParaRPr lang="en-US" sz="2000" b="1" i="1" dirty="0" smtClean="0"/>
          </a:p>
          <a:p>
            <a:pPr algn="l" rtl="0">
              <a:defRPr/>
            </a:pPr>
            <a:endParaRPr lang="en-US" sz="2000" b="1" i="1" dirty="0" smtClean="0"/>
          </a:p>
          <a:p>
            <a:pPr algn="l" rtl="0">
              <a:defRPr/>
            </a:pPr>
            <a:endParaRPr lang="en-US" sz="2400" b="1" i="1" dirty="0" smtClean="0"/>
          </a:p>
          <a:p>
            <a:pPr algn="l"/>
            <a:endParaRPr lang="en-US" sz="2000" dirty="0"/>
          </a:p>
        </p:txBody>
      </p:sp>
      <p:pic>
        <p:nvPicPr>
          <p:cNvPr id="7" name="Picture 7" descr="F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4385" t="2173" r="16634" b="15065"/>
          <a:stretch>
            <a:fillRect/>
          </a:stretch>
        </p:blipFill>
        <p:spPr bwMode="auto">
          <a:xfrm>
            <a:off x="5867399" y="1828800"/>
            <a:ext cx="2514601" cy="50621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err="1" smtClean="0">
                <a:solidFill>
                  <a:schemeClr val="bg1"/>
                </a:solidFill>
              </a:rPr>
              <a:t>Venae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Comitantes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202756" name="Picture 4" descr="17B11B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14" t="62653" r="57271" b="6326"/>
          <a:stretch>
            <a:fillRect/>
          </a:stretch>
        </p:blipFill>
        <p:spPr>
          <a:xfrm>
            <a:off x="228600" y="1571625"/>
            <a:ext cx="3714750" cy="5286375"/>
          </a:xfrm>
          <a:noFill/>
          <a:ln w="57150">
            <a:solidFill>
              <a:schemeClr val="tx1"/>
            </a:solidFill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4813" y="1600200"/>
            <a:ext cx="4500562" cy="49974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Deep veins, accompany  all the major arteries  and their branches.</a:t>
            </a:r>
          </a:p>
          <a:p>
            <a:pPr algn="l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Usually paired.</a:t>
            </a:r>
          </a:p>
          <a:p>
            <a:pPr algn="l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They are contained within the vascular sheath of the artery, whose pulsations help to compress and move blood in the veins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bg1"/>
                </a:solidFill>
                <a:cs typeface="Arial" pitchFamily="34" charset="0"/>
              </a:rPr>
              <a:t>Perforating Veins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968875" cy="49244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Connect the superficial veins (</a:t>
            </a:r>
            <a:r>
              <a:rPr lang="en-US" b="1" i="1" dirty="0" smtClean="0">
                <a:solidFill>
                  <a:srgbClr val="0E06A4"/>
                </a:solidFill>
                <a:cs typeface="Times New Roman" pitchFamily="18" charset="0"/>
              </a:rPr>
              <a:t>Great </a:t>
            </a:r>
            <a:r>
              <a:rPr lang="en-US" b="1" i="1" dirty="0" err="1" smtClean="0">
                <a:solidFill>
                  <a:srgbClr val="0E06A4"/>
                </a:solidFill>
                <a:cs typeface="Times New Roman" pitchFamily="18" charset="0"/>
              </a:rPr>
              <a:t>Saphenous</a:t>
            </a:r>
            <a:r>
              <a:rPr lang="en-US" b="1" i="1" dirty="0" smtClean="0">
                <a:solidFill>
                  <a:srgbClr val="0E06A4"/>
                </a:solidFill>
                <a:cs typeface="Times New Roman" pitchFamily="18" charset="0"/>
              </a:rPr>
              <a:t> vein) </a:t>
            </a:r>
            <a:r>
              <a:rPr lang="en-US" b="1" i="1" dirty="0" smtClean="0">
                <a:cs typeface="Times New Roman" pitchFamily="18" charset="0"/>
              </a:rPr>
              <a:t>with the deep veins along the medial side of the calf.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Their valves only allow blood to flow from the superficial to the deep veins.</a:t>
            </a:r>
            <a:endParaRPr lang="en-US" sz="2400" b="1" i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6868" name="Picture 5" descr="4B04C12B"/>
          <p:cNvPicPr>
            <a:picLocks noChangeAspect="1" noChangeArrowheads="1"/>
          </p:cNvPicPr>
          <p:nvPr/>
        </p:nvPicPr>
        <p:blipFill>
          <a:blip r:embed="rId2" cstate="print"/>
          <a:srcRect l="36401" t="67210" r="33617" b="3265"/>
          <a:stretch>
            <a:fillRect/>
          </a:stretch>
        </p:blipFill>
        <p:spPr bwMode="auto">
          <a:xfrm>
            <a:off x="468313" y="1700213"/>
            <a:ext cx="3167062" cy="4752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2133600" y="3276600"/>
            <a:ext cx="4572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095500" y="35433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447800" y="18288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219200" y="281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62200"/>
            <a:ext cx="61722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THANK YOU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</a:rPr>
              <a:t>Femoral Artery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7171" name="ClipArt Placeholder 6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04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main arterial supply to the lower limb.</a:t>
            </a:r>
          </a:p>
          <a:p>
            <a:pPr algn="l" rtl="0" eaLnBrk="1" hangingPunct="1">
              <a:defRPr/>
            </a:pPr>
            <a:r>
              <a:rPr lang="en-US" sz="28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Origin: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continuation of the External iliac artery.</a:t>
            </a:r>
          </a:p>
          <a:p>
            <a:pPr algn="l" rtl="0" eaLnBrk="1" hangingPunct="1">
              <a:defRPr/>
            </a:pPr>
            <a:r>
              <a:rPr lang="en-US" b="1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How it enters the thigh?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Behind the inguinal ligament, midway between the anterior superior iliac spine and the symphysis pubis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7173" name="Picture 2" descr="L:\Student Gray\6. Lower limb\F66122-006-f062.jpg"/>
          <p:cNvPicPr>
            <a:picLocks noChangeAspect="1" noChangeArrowheads="1"/>
          </p:cNvPicPr>
          <p:nvPr/>
        </p:nvPicPr>
        <p:blipFill>
          <a:blip r:embed="rId3" cstate="print"/>
          <a:srcRect l="12270" r="11790" b="4008"/>
          <a:stretch>
            <a:fillRect/>
          </a:stretch>
        </p:blipFill>
        <p:spPr bwMode="auto">
          <a:xfrm>
            <a:off x="381000" y="1600200"/>
            <a:ext cx="4114800" cy="4994275"/>
          </a:xfrm>
          <a:prstGeom prst="rect">
            <a:avLst/>
          </a:prstGeom>
          <a:noFill/>
          <a:ln w="19050">
            <a:solidFill>
              <a:srgbClr val="54352A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95400" y="1676400"/>
            <a:ext cx="12954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2590800"/>
            <a:ext cx="1066800" cy="1219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7318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</a:rPr>
              <a:t>Relations</a:t>
            </a:r>
            <a:endParaRPr lang="ar-SA" sz="4000" b="1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0" y="1447800"/>
            <a:ext cx="4419600" cy="51244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  <a:defRPr/>
            </a:pPr>
            <a:r>
              <a:rPr lang="en-US" sz="2400" b="1" i="1" u="sng" dirty="0" smtClean="0">
                <a:solidFill>
                  <a:srgbClr val="2A0EFA"/>
                </a:solidFill>
              </a:rPr>
              <a:t>Anterior: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Upper part: </a:t>
            </a:r>
            <a:r>
              <a:rPr lang="en-US" sz="2400" b="1" i="1" dirty="0" smtClean="0"/>
              <a:t>Skin &amp; fascia.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Lower part</a:t>
            </a:r>
            <a:r>
              <a:rPr lang="en-US" sz="2400" b="1" i="1" u="sng" dirty="0" smtClean="0"/>
              <a:t>: </a:t>
            </a:r>
            <a:r>
              <a:rPr lang="en-US" sz="2400" b="1" i="1" dirty="0" smtClean="0"/>
              <a:t>Sartorius.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b="1" i="1" u="sng" dirty="0" smtClean="0">
                <a:solidFill>
                  <a:srgbClr val="2A0EFA"/>
                </a:solidFill>
              </a:rPr>
              <a:t>Posterior:</a:t>
            </a:r>
          </a:p>
          <a:p>
            <a:pPr algn="l" rtl="0">
              <a:defRPr/>
            </a:pPr>
            <a:r>
              <a:rPr lang="en-US" sz="2400" b="1" i="1" dirty="0" err="1" smtClean="0"/>
              <a:t>Psoas</a:t>
            </a:r>
            <a:r>
              <a:rPr lang="en-US" sz="2400" b="1" i="1" dirty="0" smtClean="0"/>
              <a:t> (separates it from the hip joint), </a:t>
            </a:r>
            <a:r>
              <a:rPr lang="en-US" sz="2400" b="1" i="1" dirty="0" err="1" smtClean="0"/>
              <a:t>Pectineus</a:t>
            </a:r>
            <a:r>
              <a:rPr lang="en-US" sz="2400" b="1" i="1" dirty="0" smtClean="0"/>
              <a:t> &amp; </a:t>
            </a:r>
            <a:r>
              <a:rPr lang="en-US" sz="2400" b="1" i="1" dirty="0" err="1" smtClean="0"/>
              <a:t>Addcutor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longus</a:t>
            </a:r>
            <a:endParaRPr lang="en-US" sz="2400" b="1" i="1" dirty="0" smtClean="0"/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b="1" i="1" u="sng" dirty="0" smtClean="0">
                <a:solidFill>
                  <a:srgbClr val="2A0EFA"/>
                </a:solidFill>
              </a:rPr>
              <a:t>Medial:</a:t>
            </a:r>
          </a:p>
          <a:p>
            <a:pPr algn="l" rtl="0">
              <a:defRPr/>
            </a:pPr>
            <a:r>
              <a:rPr lang="en-US" sz="2400" b="1" i="1" dirty="0" smtClean="0"/>
              <a:t>Femoral vein.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b="1" i="1" u="sng" dirty="0" smtClean="0">
                <a:solidFill>
                  <a:srgbClr val="2A0EFA"/>
                </a:solidFill>
              </a:rPr>
              <a:t>Lateral :</a:t>
            </a:r>
          </a:p>
          <a:p>
            <a:pPr algn="l" rtl="0">
              <a:defRPr/>
            </a:pPr>
            <a:r>
              <a:rPr lang="en-US" sz="2400" b="1" i="1" dirty="0" smtClean="0"/>
              <a:t>Femoral nerve and its branches</a:t>
            </a:r>
            <a:r>
              <a:rPr lang="en-US" sz="2400" b="1" i="1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ar-SA" sz="2400" dirty="0">
              <a:solidFill>
                <a:schemeClr val="bg1"/>
              </a:solidFill>
            </a:endParaRPr>
          </a:p>
        </p:txBody>
      </p:sp>
      <p:pic>
        <p:nvPicPr>
          <p:cNvPr id="14" name="Picture 9" descr="C:\Documents and Settings\lib\My Documents\My Pictures\Picture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2006"/>
          <a:stretch>
            <a:fillRect/>
          </a:stretch>
        </p:blipFill>
        <p:spPr>
          <a:xfrm>
            <a:off x="304801" y="1524000"/>
            <a:ext cx="4114800" cy="5333999"/>
          </a:xfrm>
          <a:noFill/>
          <a:ln w="12700">
            <a:solidFill>
              <a:schemeClr val="tx1"/>
            </a:solidFill>
          </a:ln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2476500" y="1866900"/>
            <a:ext cx="609600" cy="3810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8862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i="1" dirty="0" smtClean="0"/>
              <a:t> Femoral Artery </a:t>
            </a:r>
            <a:br>
              <a:rPr lang="en-US" sz="4000" b="1" i="1" dirty="0" smtClean="0"/>
            </a:br>
            <a:r>
              <a:rPr lang="en-US" sz="4000" b="1" i="1" dirty="0" smtClean="0"/>
              <a:t> &amp; femoral Vein </a:t>
            </a:r>
            <a:endParaRPr lang="en-US" sz="40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426720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C00000"/>
                </a:solidFill>
              </a:rPr>
              <a:t>At the inguinal ligament:</a:t>
            </a:r>
          </a:p>
          <a:p>
            <a:pPr rtl="0">
              <a:buFont typeface="Arial" pitchFamily="34" charset="0"/>
              <a:buChar char="•"/>
            </a:pPr>
            <a:r>
              <a:rPr lang="en-US" sz="2000" b="1" dirty="0" smtClean="0"/>
              <a:t>The vein lies medial to the artery.</a:t>
            </a:r>
          </a:p>
          <a:p>
            <a:pPr rtl="0"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2A0EFA"/>
                </a:solidFill>
              </a:rPr>
              <a:t>At the apex of the femoral triangle:</a:t>
            </a:r>
          </a:p>
          <a:p>
            <a:pPr rtl="0">
              <a:buFont typeface="Arial" pitchFamily="34" charset="0"/>
              <a:buChar char="•"/>
            </a:pPr>
            <a:r>
              <a:rPr lang="en-US" sz="2000" b="1" dirty="0" smtClean="0"/>
              <a:t>The vein lies posterior to the artery.</a:t>
            </a:r>
          </a:p>
          <a:p>
            <a:pPr rtl="0"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C00000"/>
                </a:solidFill>
              </a:rPr>
              <a:t>At the opening in the adductor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magnus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</a:p>
          <a:p>
            <a:pPr rtl="0">
              <a:buFont typeface="Arial" pitchFamily="34" charset="0"/>
              <a:buChar char="•"/>
            </a:pPr>
            <a:r>
              <a:rPr lang="en-US" sz="2000" b="1" dirty="0" smtClean="0"/>
              <a:t>The vein  lies lateral to the artery.</a:t>
            </a:r>
          </a:p>
          <a:p>
            <a:pPr rtl="0"/>
            <a:endParaRPr lang="en-US" sz="2000" b="1" dirty="0" smtClean="0"/>
          </a:p>
          <a:p>
            <a:endParaRPr lang="en-US" sz="2000" dirty="0"/>
          </a:p>
        </p:txBody>
      </p:sp>
      <p:pic>
        <p:nvPicPr>
          <p:cNvPr id="1026" name="Picture 2" descr="C:\Documents and Settings\Jamila\My Documents\Student Gray\6. Lower limb\F66122-006-f042.jpg"/>
          <p:cNvPicPr>
            <a:picLocks noChangeAspect="1" noChangeArrowheads="1"/>
          </p:cNvPicPr>
          <p:nvPr/>
        </p:nvPicPr>
        <p:blipFill>
          <a:blip r:embed="rId2" cstate="print"/>
          <a:srcRect l="13187" r="14286" b="3143"/>
          <a:stretch>
            <a:fillRect/>
          </a:stretch>
        </p:blipFill>
        <p:spPr bwMode="auto">
          <a:xfrm>
            <a:off x="4800600" y="838200"/>
            <a:ext cx="4191000" cy="556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514352"/>
            <a:ext cx="32004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Branches of Femoral Artery 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32004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defRPr/>
            </a:pPr>
            <a:r>
              <a:rPr lang="en-US" sz="2400" b="1" i="1" dirty="0" smtClean="0"/>
              <a:t>1. Superficial </a:t>
            </a:r>
            <a:r>
              <a:rPr lang="en-US" sz="2400" b="1" i="1" dirty="0" err="1" smtClean="0"/>
              <a:t>Epigastric</a:t>
            </a:r>
            <a:r>
              <a:rPr lang="en-US" sz="2400" b="1" i="1" dirty="0" smtClean="0"/>
              <a:t>.</a:t>
            </a:r>
          </a:p>
          <a:p>
            <a:pPr algn="l">
              <a:defRPr/>
            </a:pPr>
            <a:r>
              <a:rPr lang="en-US" sz="2400" b="1" i="1" dirty="0" smtClean="0"/>
              <a:t>2. Superficial Circumflex iliac.</a:t>
            </a:r>
          </a:p>
          <a:p>
            <a:pPr algn="l">
              <a:defRPr/>
            </a:pPr>
            <a:r>
              <a:rPr lang="en-US" sz="2400" b="1" i="1" dirty="0" smtClean="0"/>
              <a:t>3. Superficial External </a:t>
            </a:r>
            <a:r>
              <a:rPr lang="en-US" sz="2400" b="1" i="1" dirty="0" err="1" smtClean="0"/>
              <a:t>Pudendal</a:t>
            </a:r>
            <a:r>
              <a:rPr lang="en-US" sz="2400" b="1" i="1" dirty="0" smtClean="0"/>
              <a:t>.</a:t>
            </a:r>
          </a:p>
          <a:p>
            <a:pPr algn="l">
              <a:defRPr/>
            </a:pPr>
            <a:r>
              <a:rPr lang="en-US" sz="2400" b="1" i="1" dirty="0" smtClean="0"/>
              <a:t>4. Deep External  </a:t>
            </a:r>
            <a:r>
              <a:rPr lang="en-US" sz="2400" b="1" i="1" dirty="0" err="1" smtClean="0"/>
              <a:t>Pudendal</a:t>
            </a:r>
            <a:r>
              <a:rPr lang="en-US" sz="2400" b="1" i="1" dirty="0" smtClean="0"/>
              <a:t>. </a:t>
            </a:r>
          </a:p>
          <a:p>
            <a:pPr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5. Profunda Femoris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:\Documents and Settings\Dr.Musaed Alfares\Desktop\ART&amp; N.(LL)\nerves&amp; vessels of LL\scan0027.jpg"/>
          <p:cNvPicPr>
            <a:picLocks noChangeAspect="1" noChangeArrowheads="1"/>
          </p:cNvPicPr>
          <p:nvPr/>
        </p:nvPicPr>
        <p:blipFill>
          <a:blip r:embed="rId2" cstate="print"/>
          <a:srcRect t="47762"/>
          <a:stretch>
            <a:fillRect/>
          </a:stretch>
        </p:blipFill>
        <p:spPr bwMode="auto">
          <a:xfrm>
            <a:off x="3505200" y="1524000"/>
            <a:ext cx="5638800" cy="4876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7315200" y="43434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96200" y="4038600"/>
            <a:ext cx="1219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58000" y="2209800"/>
            <a:ext cx="18288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1600200"/>
            <a:ext cx="18288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14352"/>
            <a:ext cx="38100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2A0EFA"/>
                </a:solidFill>
              </a:rPr>
              <a:t>Profunda Femoris Artery </a:t>
            </a:r>
            <a:endParaRPr lang="en-US" sz="4000" b="1" i="1" dirty="0">
              <a:solidFill>
                <a:srgbClr val="2A0EFA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3657600" cy="495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/>
              <a:t>It is an important, large artery to the medial compartment of the thigh.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/>
              <a:t>Arises from the lateral side of the femoral artery(4cm below the inguinal ligament). 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/>
              <a:t>It Passes medially behind the femoral vessels. </a:t>
            </a:r>
            <a:endParaRPr lang="en-US" sz="2400" dirty="0"/>
          </a:p>
        </p:txBody>
      </p:sp>
      <p:pic>
        <p:nvPicPr>
          <p:cNvPr id="19" name="Picture 2" descr="C:\Documents and Settings\Jamila\My Documents\Student Gray\6. Lower limb\F66122-006-f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5035"/>
          <a:stretch>
            <a:fillRect/>
          </a:stretch>
        </p:blipFill>
        <p:spPr bwMode="auto">
          <a:xfrm>
            <a:off x="4027655" y="2057400"/>
            <a:ext cx="5040145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0480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2A0EFA"/>
                </a:solidFill>
              </a:rPr>
              <a:t>Branches</a:t>
            </a:r>
            <a:endParaRPr lang="en-US" sz="3600" b="1" dirty="0">
              <a:solidFill>
                <a:srgbClr val="2A0E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2057400"/>
            <a:ext cx="3505200" cy="2971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Medial &amp; Lateral circumflex femoral arteries.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Three Perforating arteries.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ends by becoming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perforating artery.</a:t>
            </a:r>
            <a:endParaRPr lang="ar-SA" sz="24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2051" name="Picture 3" descr="C:\Documents and Settings\Jamila\My Documents\Student Gray\6. Lower limb\F66122-006-f063.jp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4035238" y="1676400"/>
            <a:ext cx="4880162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Popliteal Artery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181600" y="1600200"/>
            <a:ext cx="3505200" cy="4530725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continuation of Femoral artery.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enters the Popliteal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through an opening in the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Adductor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magnus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L:\Student Gray\6. Lower limb\F66122-006-f04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4687" r="14628" b="2873"/>
          <a:stretch>
            <a:fillRect/>
          </a:stretch>
        </p:blipFill>
        <p:spPr>
          <a:xfrm>
            <a:off x="838200" y="1676400"/>
            <a:ext cx="3581400" cy="4953000"/>
          </a:xfrm>
          <a:ln w="12700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2819400" y="51054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00200" y="5029200"/>
            <a:ext cx="11430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931</TotalTime>
  <Words>1286</Words>
  <Application>Microsoft Office PowerPoint</Application>
  <PresentationFormat>On-screen Show (4:3)</PresentationFormat>
  <Paragraphs>196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Vasculature of LL</vt:lpstr>
      <vt:lpstr>Objectives</vt:lpstr>
      <vt:lpstr>Femoral Artery</vt:lpstr>
      <vt:lpstr>Relations</vt:lpstr>
      <vt:lpstr> Femoral Artery   &amp; femoral Vein </vt:lpstr>
      <vt:lpstr>Branches of Femoral Artery </vt:lpstr>
      <vt:lpstr>Profunda Femoris Artery </vt:lpstr>
      <vt:lpstr>Branches</vt:lpstr>
      <vt:lpstr>Popliteal Artery</vt:lpstr>
      <vt:lpstr>Relations &amp; Branches</vt:lpstr>
      <vt:lpstr>Anterior Tibial Artery</vt:lpstr>
      <vt:lpstr>Dorsalis Pedis Artery</vt:lpstr>
      <vt:lpstr>Dorsalis Pedis Artery</vt:lpstr>
      <vt:lpstr>PosteriorTibial Artery</vt:lpstr>
      <vt:lpstr>PosteriorTibial Artery</vt:lpstr>
      <vt:lpstr>Branches of PTA</vt:lpstr>
      <vt:lpstr>Medial  Plantar Artery</vt:lpstr>
      <vt:lpstr>Lateral Plantar Artery</vt:lpstr>
      <vt:lpstr>Arterial Anastomosis</vt:lpstr>
      <vt:lpstr>Slide 20</vt:lpstr>
      <vt:lpstr>Where to Feel the  Peripheral  Arterial  Pulse ?</vt:lpstr>
      <vt:lpstr>Veins of LL</vt:lpstr>
      <vt:lpstr>Superficial veins</vt:lpstr>
      <vt:lpstr>Great Saphenous Vein</vt:lpstr>
      <vt:lpstr>Small Saphenous Vein</vt:lpstr>
      <vt:lpstr>Deep Veins</vt:lpstr>
      <vt:lpstr>Venae Comitantes</vt:lpstr>
      <vt:lpstr>Perforating Veins</vt:lpstr>
      <vt:lpstr>Slide 29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Vasculature of lower limb</dc:title>
  <dc:creator>Dr. Raeesa</dc:creator>
  <cp:lastModifiedBy>Dr.Essam Eldin Abdel Hady Salama</cp:lastModifiedBy>
  <cp:revision>128</cp:revision>
  <dcterms:created xsi:type="dcterms:W3CDTF">2011-01-10T10:41:21Z</dcterms:created>
  <dcterms:modified xsi:type="dcterms:W3CDTF">2012-01-03T06:27:22Z</dcterms:modified>
</cp:coreProperties>
</file>