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8" r:id="rId4"/>
    <p:sldId id="317" r:id="rId5"/>
    <p:sldId id="316" r:id="rId6"/>
    <p:sldId id="304" r:id="rId7"/>
    <p:sldId id="328" r:id="rId8"/>
    <p:sldId id="306" r:id="rId9"/>
    <p:sldId id="307" r:id="rId10"/>
    <p:sldId id="329" r:id="rId11"/>
    <p:sldId id="333" r:id="rId12"/>
    <p:sldId id="308" r:id="rId13"/>
    <p:sldId id="309" r:id="rId14"/>
    <p:sldId id="330" r:id="rId15"/>
    <p:sldId id="332" r:id="rId16"/>
    <p:sldId id="310" r:id="rId17"/>
    <p:sldId id="312" r:id="rId18"/>
    <p:sldId id="314" r:id="rId19"/>
    <p:sldId id="331" r:id="rId20"/>
    <p:sldId id="313" r:id="rId21"/>
    <p:sldId id="315" r:id="rId22"/>
    <p:sldId id="319" r:id="rId23"/>
    <p:sldId id="320" r:id="rId24"/>
    <p:sldId id="322" r:id="rId25"/>
    <p:sldId id="321" r:id="rId26"/>
    <p:sldId id="323" r:id="rId27"/>
    <p:sldId id="325" r:id="rId28"/>
    <p:sldId id="326" r:id="rId29"/>
    <p:sldId id="334" r:id="rId30"/>
    <p:sldId id="335" r:id="rId31"/>
    <p:sldId id="336" r:id="rId32"/>
    <p:sldId id="337" r:id="rId33"/>
    <p:sldId id="338" r:id="rId34"/>
    <p:sldId id="339" r:id="rId35"/>
    <p:sldId id="300" r:id="rId36"/>
    <p:sldId id="301" r:id="rId37"/>
    <p:sldId id="327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86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med%20coll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lat%20coll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ant%20cruc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post%20cruc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knee%20mov%20ant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knee%20movement\med%20coll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l"/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KNEE JOINT 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ANKLE JOINT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HIP JOINT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ed c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lat c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41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7526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3886200" cy="5943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Each meniscus is attached by anterior &amp; posterior horns into upper surface of </a:t>
            </a:r>
            <a:r>
              <a:rPr lang="en-US" sz="2400" b="1" u="sng" dirty="0" smtClean="0">
                <a:solidFill>
                  <a:srgbClr val="0070C0"/>
                </a:solidFill>
              </a:rPr>
              <a:t>tibia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 outer surface of medial meniscus is also attached to capsule &amp; medial collateral ligament: </a:t>
            </a:r>
            <a:r>
              <a:rPr lang="en-US" sz="2400" b="1" i="1" dirty="0" smtClean="0">
                <a:solidFill>
                  <a:srgbClr val="FF0000"/>
                </a:solidFill>
              </a:rPr>
              <a:t>medial meniscus is less mobile &amp; more liable to be injured.</a:t>
            </a:r>
          </a:p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deepen </a:t>
            </a:r>
            <a:r>
              <a:rPr lang="en-US" sz="24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400" b="1" dirty="0" smtClean="0">
                <a:solidFill>
                  <a:srgbClr val="0070C0"/>
                </a:solidFill>
              </a:rPr>
              <a:t> surfaces of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serve as </a:t>
            </a:r>
            <a:r>
              <a:rPr lang="en-US" sz="2400" b="1" u="sng" dirty="0" smtClean="0">
                <a:solidFill>
                  <a:srgbClr val="0070C0"/>
                </a:solidFill>
              </a:rPr>
              <a:t>cushions</a:t>
            </a:r>
            <a:r>
              <a:rPr lang="en-US" sz="2400" b="1" dirty="0" smtClean="0">
                <a:solidFill>
                  <a:srgbClr val="0070C0"/>
                </a:solidFill>
              </a:rPr>
              <a:t> between tibia &amp; femur.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0072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5257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They are 2 C-shaped plates of fibro-cartilage.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05800" y="19050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00600" y="3048000"/>
            <a:ext cx="3048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430561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411321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95400" y="0"/>
            <a:ext cx="719184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762000"/>
            <a:ext cx="861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&amp; POSTERIOR CRUCIATE LIGAMENTS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43400"/>
            <a:ext cx="8527014" cy="26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</a:t>
            </a:r>
            <a:r>
              <a:rPr lang="en-US" sz="2000" b="1" u="sng" dirty="0" smtClean="0">
                <a:solidFill>
                  <a:srgbClr val="0070C0"/>
                </a:solidFill>
              </a:rPr>
              <a:t>tibia</a:t>
            </a:r>
            <a:r>
              <a:rPr lang="en-US" sz="2000" b="1" dirty="0" smtClean="0">
                <a:solidFill>
                  <a:srgbClr val="0070C0"/>
                </a:solidFill>
              </a:rPr>
              <a:t> to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of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of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posterior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</a:rPr>
              <a:t> prevents </a:t>
            </a:r>
            <a:r>
              <a:rPr lang="en-US" sz="2000" b="1" dirty="0" smtClean="0">
                <a:solidFill>
                  <a:srgbClr val="FF0000"/>
                </a:solidFill>
              </a:rPr>
              <a:t>anterior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5800" y="1676400"/>
            <a:ext cx="381000" cy="381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352800" y="17526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10200" y="1905000"/>
            <a:ext cx="3810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nt cruc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ost cruc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953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BURSAE RELATED TO KNEE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5801"/>
            <a:ext cx="9331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femur &amp; quadriceps tendon,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synovial membrane of knee joint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(Clinical importance?)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Prepatellar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patella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tibia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ligamentum</a:t>
            </a:r>
            <a:r>
              <a:rPr lang="en-US" sz="2000" b="1" dirty="0" smtClean="0">
                <a:solidFill>
                  <a:srgbClr val="0070C0"/>
                </a:solidFill>
              </a:rPr>
              <a:t> patella.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 (not shown):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 &amp; capsule,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 synovial membrane of knee joint.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477000" y="1524000"/>
            <a:ext cx="381000" cy="1524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400800" y="2286000"/>
            <a:ext cx="304800" cy="1524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781800" y="3429000"/>
            <a:ext cx="2286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53200" y="3124200"/>
            <a:ext cx="3048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Lateral rotation of tibia, at the end of extension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Results mainly by tension of </a:t>
            </a:r>
            <a:r>
              <a:rPr lang="en-US" b="1" u="sng" dirty="0" smtClean="0">
                <a:solidFill>
                  <a:srgbClr val="0070C0"/>
                </a:solidFill>
              </a:rPr>
              <a:t>anterior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cruciate</a:t>
            </a:r>
            <a:r>
              <a:rPr lang="en-US" b="1" dirty="0" smtClean="0">
                <a:solidFill>
                  <a:srgbClr val="0070C0"/>
                </a:solidFill>
              </a:rPr>
              <a:t> ligament.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In locked knee, all ligaments become tight.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Medial rotation of tibia, at the beginning of flexion.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Performed by </a:t>
            </a:r>
            <a:r>
              <a:rPr lang="en-US" b="1" u="sng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nee mov an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61382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kn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91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kne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91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667000"/>
            <a:ext cx="62536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 OF FOOT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ankl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1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ank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343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3050"/>
            <a:ext cx="8382000" cy="6413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27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86868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the lower end of tibia, medial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 &amp; lateral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14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762000"/>
            <a:ext cx="4419600" cy="2743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(WHY?).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b="1" u="sng" dirty="0" smtClean="0">
                <a:solidFill>
                  <a:srgbClr val="0070C0"/>
                </a:solidFill>
              </a:rPr>
              <a:t>anterior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70C0"/>
                </a:solidFill>
              </a:rPr>
              <a:t>Initiated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u="sng" dirty="0" err="1" smtClean="0">
                <a:solidFill>
                  <a:srgbClr val="0070C0"/>
                </a:solidFill>
              </a:rPr>
              <a:t>soleus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70C0"/>
                </a:solidFill>
              </a:rPr>
              <a:t>Maintained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70C0"/>
                </a:solidFill>
              </a:rPr>
              <a:t>Assisted</a:t>
            </a:r>
            <a:r>
              <a:rPr lang="en-US" b="1" dirty="0" smtClean="0">
                <a:solidFill>
                  <a:srgbClr val="0070C0"/>
                </a:solidFill>
              </a:rPr>
              <a:t> by other muscles in </a:t>
            </a:r>
            <a:r>
              <a:rPr lang="en-US" b="1" u="sng" dirty="0" smtClean="0">
                <a:solidFill>
                  <a:srgbClr val="0070C0"/>
                </a:solidFill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+ muscles of </a:t>
            </a:r>
            <a:r>
              <a:rPr lang="en-US" b="1" u="sng" dirty="0" smtClean="0">
                <a:solidFill>
                  <a:srgbClr val="0070C0"/>
                </a:solidFill>
              </a:rPr>
              <a:t>lateral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352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&amp; EVERSION MOVEMENTS </a:t>
            </a:r>
            <a:r>
              <a:rPr lang="en-US" b="1" dirty="0" smtClean="0">
                <a:solidFill>
                  <a:srgbClr val="0070C0"/>
                </a:solidFill>
              </a:rPr>
              <a:t>occur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talo-calcaneo-navicular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895600"/>
            <a:ext cx="479490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b="1" i="1" dirty="0" smtClean="0">
                <a:solidFill>
                  <a:srgbClr val="0070C0"/>
                </a:solidFill>
              </a:rPr>
              <a:t>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r>
              <a:rPr lang="en-US" b="1" i="1" dirty="0" smtClean="0">
                <a:solidFill>
                  <a:srgbClr val="0070C0"/>
                </a:solidFill>
              </a:rPr>
              <a:t> of knee joint, its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 &amp; intra-capsular ligaments.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important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Apply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038600" cy="3657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27081" cy="45720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7696200" y="2667000"/>
            <a:ext cx="2286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5181600"/>
            <a:ext cx="457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6769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Iliofemoral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 </a:t>
            </a:r>
            <a:r>
              <a:rPr lang="en-US" sz="2000" b="1" dirty="0" smtClean="0">
                <a:solidFill>
                  <a:srgbClr val="0070C0"/>
                </a:solidFill>
              </a:rPr>
              <a:t>Y-shaped, anterior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extension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Pubofemoral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err="1" smtClean="0">
                <a:solidFill>
                  <a:srgbClr val="0070C0"/>
                </a:solidFill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</a:rPr>
              <a:t>-inferior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abduction &amp; lateral rotation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Ischiofemoral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posterior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medial rotation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95800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rot="10800000">
            <a:off x="3657600" y="4038600"/>
            <a:ext cx="228600" cy="595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162300" y="3467100"/>
            <a:ext cx="30480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162300" y="4000500"/>
            <a:ext cx="6096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733800"/>
            <a:ext cx="4572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114800" y="2667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43000" y="4800600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62600" y="4953000"/>
            <a:ext cx="304800" cy="381000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562" y="5029200"/>
            <a:ext cx="8907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</a:t>
            </a:r>
            <a:r>
              <a:rPr lang="en-US" sz="2000" b="1" dirty="0" smtClean="0">
                <a:solidFill>
                  <a:srgbClr val="0070C0"/>
                </a:solidFill>
              </a:rPr>
              <a:t>fibro-cartilaginous </a:t>
            </a:r>
            <a:r>
              <a:rPr lang="en-US" sz="2000" b="1" u="sng" dirty="0" smtClean="0">
                <a:solidFill>
                  <a:srgbClr val="0070C0"/>
                </a:solidFill>
              </a:rPr>
              <a:t>collar</a:t>
            </a:r>
            <a:r>
              <a:rPr lang="en-US" sz="2000" b="1" dirty="0" smtClean="0">
                <a:solidFill>
                  <a:srgbClr val="0070C0"/>
                </a:solidFill>
              </a:rPr>
              <a:t> attached to margins of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acetabulum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to increase its depth for better retaining of head of femur</a:t>
            </a:r>
            <a:r>
              <a:rPr lang="en-US" sz="2000" b="1" dirty="0" smtClean="0">
                <a:solidFill>
                  <a:srgbClr val="0070C0"/>
                </a:solidFill>
              </a:rPr>
              <a:t>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</a:t>
            </a:r>
            <a:r>
              <a:rPr lang="en-US" sz="2000" b="1" dirty="0" smtClean="0">
                <a:solidFill>
                  <a:srgbClr val="0070C0"/>
                </a:solidFill>
              </a:rPr>
              <a:t> converts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acetabular</a:t>
            </a:r>
            <a:r>
              <a:rPr lang="en-US" sz="2000" b="1" dirty="0" smtClean="0">
                <a:solidFill>
                  <a:srgbClr val="0070C0"/>
                </a:solidFill>
              </a:rPr>
              <a:t> notch into foramen through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which pass </a:t>
            </a:r>
            <a:r>
              <a:rPr lang="en-US" sz="2000" b="1" dirty="0" err="1" smtClean="0">
                <a:solidFill>
                  <a:srgbClr val="0070C0"/>
                </a:solidFill>
              </a:rPr>
              <a:t>acetabular</a:t>
            </a:r>
            <a:r>
              <a:rPr lang="en-US" sz="2000" b="1" dirty="0" smtClean="0">
                <a:solidFill>
                  <a:srgbClr val="0070C0"/>
                </a:solidFill>
              </a:rPr>
              <a:t> vessels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femoral head: </a:t>
            </a:r>
            <a:r>
              <a:rPr lang="en-US" sz="2000" b="1" dirty="0" smtClean="0">
                <a:solidFill>
                  <a:srgbClr val="0070C0"/>
                </a:solidFill>
              </a:rPr>
              <a:t>carries vessels to </a:t>
            </a:r>
            <a:r>
              <a:rPr lang="en-US" sz="2000" b="1" u="sng" dirty="0" smtClean="0">
                <a:solidFill>
                  <a:srgbClr val="0070C0"/>
                </a:solidFill>
              </a:rPr>
              <a:t>head</a:t>
            </a:r>
            <a:r>
              <a:rPr lang="en-US" sz="2000" b="1" dirty="0" smtClean="0">
                <a:solidFill>
                  <a:srgbClr val="0070C0"/>
                </a:solidFill>
              </a:rPr>
              <a:t> of femur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862229" cy="3632136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2971800" y="15240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19200" y="4419600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4343400"/>
            <a:ext cx="3810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smtClean="0">
                <a:solidFill>
                  <a:srgbClr val="0070C0"/>
                </a:solidFill>
              </a:rPr>
              <a:t>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muscle that </a:t>
            </a:r>
            <a:r>
              <a:rPr lang="en-US" b="1" u="sng" dirty="0" smtClean="0">
                <a:solidFill>
                  <a:srgbClr val="0070C0"/>
                </a:solidFill>
              </a:rPr>
              <a:t>extends the hip &amp; flexes the knee joint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Sartorius.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495800" y="46482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bursa that </a:t>
            </a:r>
            <a:r>
              <a:rPr lang="en-US" b="1" u="sng" dirty="0" smtClean="0">
                <a:solidFill>
                  <a:srgbClr val="0070C0"/>
                </a:solidFill>
              </a:rPr>
              <a:t>communicates with the synovial membrane of knee joint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Suprapatellar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Prepatellar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Subcutaneous </a:t>
            </a:r>
            <a:r>
              <a:rPr lang="en-US" b="1" dirty="0" err="1" smtClean="0">
                <a:solidFill>
                  <a:srgbClr val="0070C0"/>
                </a:solidFill>
              </a:rPr>
              <a:t>infrapatellar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Deep </a:t>
            </a:r>
            <a:r>
              <a:rPr lang="en-US" b="1" dirty="0" err="1" smtClean="0">
                <a:solidFill>
                  <a:srgbClr val="0070C0"/>
                </a:solidFill>
              </a:rPr>
              <a:t>infrapatellar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7338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muscle that </a:t>
            </a:r>
            <a:r>
              <a:rPr lang="en-US" b="1" u="sng" dirty="0" err="1" smtClean="0">
                <a:solidFill>
                  <a:srgbClr val="0070C0"/>
                </a:solidFill>
              </a:rPr>
              <a:t>dorsiflexes</a:t>
            </a:r>
            <a:r>
              <a:rPr lang="en-US" b="1" u="sng" dirty="0" smtClean="0">
                <a:solidFill>
                  <a:srgbClr val="0070C0"/>
                </a:solidFill>
              </a:rPr>
              <a:t> the ankle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Tibialis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Peroneus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91000" y="29718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KneeAPRightLabel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657599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KneeLatRightLabel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86199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knee14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44958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ed coll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152400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763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8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8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8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one for </a:t>
            </a:r>
            <a:r>
              <a:rPr lang="en-US" sz="2800" b="1" dirty="0" err="1" smtClean="0">
                <a:solidFill>
                  <a:srgbClr val="7030A0"/>
                </a:solidFill>
              </a:rPr>
              <a:t>popliteus</a:t>
            </a:r>
            <a:r>
              <a:rPr lang="en-US" sz="2800" b="1" dirty="0" smtClean="0">
                <a:solidFill>
                  <a:srgbClr val="7030A0"/>
                </a:solidFill>
              </a:rPr>
              <a:t> tendon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8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800" b="1" dirty="0" smtClean="0">
                <a:solidFill>
                  <a:srgbClr val="7030A0"/>
                </a:solidFill>
              </a:rPr>
              <a:t> bursa.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600200"/>
            <a:ext cx="228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2286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3810000"/>
            <a:ext cx="3048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124200"/>
            <a:ext cx="304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790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EXTRA-CAPSULAR LIGAMENTS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head of fibula (separated from lateral meniscus by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810000" y="3886200"/>
            <a:ext cx="304800" cy="2286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3048000"/>
            <a:ext cx="3048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124200"/>
            <a:ext cx="304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27432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305800" y="3048000"/>
            <a:ext cx="304800" cy="228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1131</Words>
  <Application>Microsoft Office PowerPoint</Application>
  <PresentationFormat>On-screen Show (4:3)</PresentationFormat>
  <Paragraphs>173</Paragraphs>
  <Slides>38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* KNEE JOINT  * ANKLE JOINT * HIP JOINT </vt:lpstr>
      <vt:lpstr>Slide 2</vt:lpstr>
      <vt:lpstr>OBJECTIVES</vt:lpstr>
      <vt:lpstr>KNEE JOINT</vt:lpstr>
      <vt:lpstr>IDENTIFY</vt:lpstr>
      <vt:lpstr>TYPES &amp; ARTICULAR SURFACES</vt:lpstr>
      <vt:lpstr>Slide 7</vt:lpstr>
      <vt:lpstr>Slide 8</vt:lpstr>
      <vt:lpstr>Slide 9</vt:lpstr>
      <vt:lpstr>Slide 10</vt:lpstr>
      <vt:lpstr>Slide 11</vt:lpstr>
      <vt:lpstr>INTRA-CAPSULAR LIGAMENTS</vt:lpstr>
      <vt:lpstr>Slide 13</vt:lpstr>
      <vt:lpstr>Slide 14</vt:lpstr>
      <vt:lpstr>Slide 15</vt:lpstr>
      <vt:lpstr>Slide 16</vt:lpstr>
      <vt:lpstr>MOVEMENTS</vt:lpstr>
      <vt:lpstr>MOVEMENTS (cont’d)</vt:lpstr>
      <vt:lpstr>Slide 19</vt:lpstr>
      <vt:lpstr>NERVE SUPPLY</vt:lpstr>
      <vt:lpstr>IDENTIFY</vt:lpstr>
      <vt:lpstr>Slide 22</vt:lpstr>
      <vt:lpstr>OBJECTIVES</vt:lpstr>
      <vt:lpstr>SKELETON OF FOOT</vt:lpstr>
      <vt:lpstr>TYPES &amp; ARTICULAR SURFACES</vt:lpstr>
      <vt:lpstr>LIGAMENTS</vt:lpstr>
      <vt:lpstr>MOVEMENTS</vt:lpstr>
      <vt:lpstr>N.B.</vt:lpstr>
      <vt:lpstr>Slide 29</vt:lpstr>
      <vt:lpstr>OBJECTIVES</vt:lpstr>
      <vt:lpstr>TYPES &amp; ARTICULAR SURFACES</vt:lpstr>
      <vt:lpstr>LIGAMENTS (3 Extracapsular)</vt:lpstr>
      <vt:lpstr>LIGAMENTS (3 Intracapsular)</vt:lpstr>
      <vt:lpstr>MOVEMENTS</vt:lpstr>
      <vt:lpstr>QUESTION 1</vt:lpstr>
      <vt:lpstr>QUESTION 2</vt:lpstr>
      <vt:lpstr>QUESTION 3</vt:lpstr>
      <vt:lpstr>Slide 38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ma100914</cp:lastModifiedBy>
  <cp:revision>287</cp:revision>
  <dcterms:created xsi:type="dcterms:W3CDTF">2010-01-27T08:25:16Z</dcterms:created>
  <dcterms:modified xsi:type="dcterms:W3CDTF">2014-12-29T08:05:44Z</dcterms:modified>
</cp:coreProperties>
</file>