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18" r:id="rId2"/>
    <p:sldId id="256" r:id="rId3"/>
    <p:sldId id="319" r:id="rId4"/>
    <p:sldId id="313" r:id="rId5"/>
    <p:sldId id="314" r:id="rId6"/>
    <p:sldId id="299" r:id="rId7"/>
    <p:sldId id="315" r:id="rId8"/>
    <p:sldId id="300" r:id="rId9"/>
    <p:sldId id="302" r:id="rId10"/>
    <p:sldId id="303" r:id="rId11"/>
    <p:sldId id="304" r:id="rId12"/>
    <p:sldId id="306" r:id="rId13"/>
    <p:sldId id="305" r:id="rId14"/>
    <p:sldId id="317" r:id="rId15"/>
    <p:sldId id="308" r:id="rId16"/>
    <p:sldId id="309" r:id="rId17"/>
    <p:sldId id="312" r:id="rId18"/>
    <p:sldId id="320" r:id="rId19"/>
    <p:sldId id="26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04BB"/>
    <a:srgbClr val="FFFF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97" d="100"/>
          <a:sy n="97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867C4A-11DF-4DC5-9EAE-AFDDFE47B82D}" type="datetimeFigureOut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595E5F-CB7B-4AD3-B02A-64F468A38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1DCA-68D3-4C8F-86D0-609CB3ED188F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2306-3717-4390-B693-D43D261FD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264E-E249-4A68-9210-2C9E8E4D3B77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09CE-EC9D-424C-95D0-F09959B19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4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4DF6-888D-4752-8DD9-C9948F211E0E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035E-A780-4FFD-81D9-730D5F569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D373-EB66-4708-B94F-ADAF5F72ADCF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CAF0-1105-466E-9E16-2725373E5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4297F-55CD-46FD-94E1-CBC86267A7D6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5ACD-1EBA-487E-84C4-6BAAD398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1C2B-C9E3-47A1-89D5-0B08639FDF62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13553-D563-434D-9110-75829CBF0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CDDB-3FFF-4A64-BE17-0FD3D06E6DF8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C154-25F7-4CCA-8C53-43D87B620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482A-B5E9-48BF-8497-73296A361BA7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A09B-4C02-4000-8E64-8841BB666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6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7FBD-C9D2-44D7-85AA-D7127D63A7C5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9729-8311-4C29-8D90-1E3B2E66F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0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79B7-B61B-4AD9-8A18-111516890E8C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B406-C6CC-4697-A3BD-18EB39F32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468D-E2DE-425C-96F3-59C84A8E26DB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0D36-E568-4111-B889-7908240B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33E6E3-2B71-4F1F-B7C1-40B81052901D}" type="datetime1">
              <a:rPr lang="en-US"/>
              <a:pPr>
                <a:defRPr/>
              </a:pPr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BBC356-021A-4427-9728-FAAFBC3E9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google.com.sa/url?sa=i&amp;rct=j&amp;q=&amp;esrc=s&amp;source=images&amp;cd=&amp;cad=rja&amp;uact=8&amp;ved=0CAcQjRw&amp;url=http://www.srs.org/patient_and_family/&amp;ei=2EN_VM3tCY_haricgGA&amp;psig=AFQjCNFXOj6S_9SI9tcKGD47YfA0lhX19A&amp;ust=1417712757284823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sa/url?sa=i&amp;rct=j&amp;q=&amp;esrc=s&amp;source=images&amp;cd=&amp;cad=rja&amp;uact=8&amp;ved=0CAcQjRw&amp;url=http://orthoinfo.aaos.org/topic.cfm?topic=a00053&amp;ei=X0R_VMTAMcboaJ_JgeAE&amp;psig=AFQjCNFXOj6S_9SI9tcKGD47YfA0lhX19A&amp;ust=1417712757284823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hyperlink" Target="http://www.google.com.sa/url?sa=i&amp;rct=j&amp;q=&amp;esrc=s&amp;source=images&amp;cd=&amp;cad=rja&amp;uact=8&amp;ved=0CAcQjRw&amp;url=http://biology-forums.com/index.php?action=gallery;sa=view;id=19037&amp;ei=noSAVKORIszzas2vgIAD&amp;psig=AFQjCNHck3qye7yHtrHcLNDFuuEGkPCapw&amp;ust=1417795079018542" TargetMode="External"/><Relationship Id="rId2" Type="http://schemas.openxmlformats.org/officeDocument/2006/relationships/hyperlink" Target="http://www.google.com.sa/url?sa=i&amp;rct=j&amp;q=&amp;esrc=s&amp;frm=1&amp;source=images&amp;cd=&amp;cad=rja&amp;docid=MZjuqwWVvD1nmM&amp;tbnid=EzZRqtjyC5CQ_M:&amp;ved=0CAUQjRw&amp;url=http://www.hbf.com.au/health-insurance/media-releases/back-pain-pregnancy.html&amp;ei=yH6TUrGSEI2Y1AWpxIDgBA&amp;psig=AFQjCNGyLd645UU5yh1UNZ_tdm2yEOc6Lw&amp;ust=13854840723382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.sa/url?sa=i&amp;rct=j&amp;q=&amp;esrc=s&amp;frm=1&amp;source=images&amp;cd=&amp;cad=rja&amp;docid=SA0dRvrbOb6XLM&amp;tbnid=q2w4oSBh2nFo3M:&amp;ved=0CAUQjRw&amp;url=http://www.spineuniverse.com/conditions/scoliosis/scoliosis-adults&amp;ei=Y4OTUsOkGqep0AXtpIGgBA&amp;psig=AFQjCNGyLd645UU5yh1UNZ_tdm2yEOc6Lw&amp;ust=1385484072338208" TargetMode="Externa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sa/url?sa=i&amp;rct=j&amp;q=&amp;esrc=s&amp;source=images&amp;cd=&amp;cad=rja&amp;uact=8&amp;ved=0CAcQjRw&amp;url=https://whatmissinglink.wordpress.com/2014/03/28/upright-walking-a-long-standing-debate-pt-iv/&amp;ei=YuR9VIvEII7raOzTgaAO&amp;psig=AFQjCNGFgKXkVI2CGtM9QeRNOPql0I3uqQ&amp;ust=141762300297699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sa/url?sa=i&amp;rct=j&amp;q=&amp;esrc=s&amp;source=images&amp;cd=&amp;cad=rja&amp;uact=8&amp;ved=0CAcQjRw&amp;url=https://whatmissinglink.wordpress.com/2014/03/28/upright-walking-a-long-standing-debate-pt-iv/&amp;ei=l-R9VOvqLM3yaofVgMAD&amp;psig=AFQjCNGFgKXkVI2CGtM9QeRNOPql0I3uqQ&amp;ust=141762300297699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609600" y="1752600"/>
            <a:ext cx="7906096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334000" cy="5638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 </a:t>
            </a:r>
            <a:r>
              <a:rPr lang="en-US" sz="3600" dirty="0" err="1" smtClean="0"/>
              <a:t>intervertebral</a:t>
            </a:r>
            <a:r>
              <a:rPr lang="en-US" sz="3600" dirty="0" smtClean="0"/>
              <a:t> discs are responsible for </a:t>
            </a:r>
            <a:r>
              <a:rPr lang="en-US" sz="3600" b="1" dirty="0" smtClean="0"/>
              <a:t>one fourth of the length of the vertebral column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They are </a:t>
            </a:r>
            <a:r>
              <a:rPr lang="en-US" sz="3600" b="1" dirty="0" smtClean="0">
                <a:solidFill>
                  <a:srgbClr val="C00000"/>
                </a:solidFill>
              </a:rPr>
              <a:t>thickest</a:t>
            </a:r>
            <a:r>
              <a:rPr lang="en-US" sz="3600" dirty="0" smtClean="0"/>
              <a:t> in the </a:t>
            </a:r>
            <a:r>
              <a:rPr lang="en-US" sz="3600" b="1" dirty="0" smtClean="0"/>
              <a:t>cervical</a:t>
            </a:r>
            <a:r>
              <a:rPr lang="en-US" sz="3600" dirty="0" smtClean="0"/>
              <a:t> and </a:t>
            </a:r>
            <a:r>
              <a:rPr lang="en-US" sz="3600" b="1" dirty="0" smtClean="0"/>
              <a:t>lumbar</a:t>
            </a:r>
            <a:r>
              <a:rPr lang="en-US" sz="3600" dirty="0" smtClean="0"/>
              <a:t> regions, where the movements of the vertebral column are greatest.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Each disc consists of a: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>
                <a:solidFill>
                  <a:srgbClr val="0000FF"/>
                </a:solidFill>
              </a:rPr>
              <a:t>Peripheral part, </a:t>
            </a:r>
            <a:r>
              <a:rPr lang="en-US" sz="3800" dirty="0" smtClean="0"/>
              <a:t>the </a:t>
            </a:r>
            <a:r>
              <a:rPr lang="en-US" sz="3800" b="1" dirty="0" err="1" smtClean="0"/>
              <a:t>anulus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fibrosus</a:t>
            </a:r>
            <a:r>
              <a:rPr lang="en-US" sz="3800" dirty="0" smtClean="0"/>
              <a:t>, composed of </a:t>
            </a:r>
            <a:r>
              <a:rPr lang="en-US" sz="3800" dirty="0" err="1" smtClean="0"/>
              <a:t>fibrocartilage</a:t>
            </a:r>
            <a:r>
              <a:rPr lang="en-US" sz="3800" dirty="0" smtClean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>
                <a:solidFill>
                  <a:srgbClr val="0000FF"/>
                </a:solidFill>
              </a:rPr>
              <a:t>Central part, </a:t>
            </a:r>
            <a:r>
              <a:rPr lang="en-US" sz="3800" dirty="0" smtClean="0"/>
              <a:t>the </a:t>
            </a:r>
            <a:r>
              <a:rPr lang="en-US" sz="3800" b="1" dirty="0" smtClean="0"/>
              <a:t>nucleus </a:t>
            </a:r>
            <a:r>
              <a:rPr lang="en-US" sz="3800" b="1" dirty="0" err="1" smtClean="0"/>
              <a:t>pulposus</a:t>
            </a:r>
            <a:r>
              <a:rPr lang="en-US" sz="3800" dirty="0" smtClean="0"/>
              <a:t>, a mass of gelatinous material containing a large amount of water, a small number of collagen fibers, and a few cartilage cells</a:t>
            </a:r>
            <a:r>
              <a:rPr lang="en-US" sz="32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No discs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are found between the first &amp; second cervical vertebrae or in the sacrum or coccyx.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1267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0" t="12280" b="50194"/>
          <a:stretch>
            <a:fillRect/>
          </a:stretch>
        </p:blipFill>
        <p:spPr>
          <a:xfrm>
            <a:off x="5638800" y="914400"/>
            <a:ext cx="3214688" cy="274320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8" name="Picture 2" descr="C:\Users\user\Pictures\C12F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7" t="54887" b="3464"/>
          <a:stretch>
            <a:fillRect/>
          </a:stretch>
        </p:blipFill>
        <p:spPr bwMode="auto">
          <a:xfrm>
            <a:off x="5638800" y="3886200"/>
            <a:ext cx="3311525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28600"/>
            <a:ext cx="9144000" cy="646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INTERVERTEBRAL   DISCS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905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Allow </a:t>
            </a:r>
            <a:r>
              <a:rPr lang="en-US" sz="2400" dirty="0" smtClean="0"/>
              <a:t>one vertebra to rock forward or backward on another, as in </a:t>
            </a:r>
            <a:r>
              <a:rPr lang="en-US" sz="2400" b="1" dirty="0" smtClean="0"/>
              <a:t>flexion and extension of the vertebral column.</a:t>
            </a:r>
          </a:p>
          <a:p>
            <a:pPr eaLnBrk="1" hangingPunct="1">
              <a:defRPr/>
            </a:pPr>
            <a:r>
              <a:rPr lang="en-US" sz="2400" b="1" dirty="0" smtClean="0"/>
              <a:t>Serve as shock absorbers </a:t>
            </a:r>
            <a:r>
              <a:rPr lang="en-US" sz="2400" dirty="0" smtClean="0"/>
              <a:t>when the load on the vertebral column is suddenly increased, as </a:t>
            </a:r>
            <a:r>
              <a:rPr lang="en-US" sz="2400" b="1" dirty="0" smtClean="0"/>
              <a:t>when one is jumping from a height.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81000" y="3429000"/>
            <a:ext cx="464820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Sometimes, the </a:t>
            </a:r>
            <a:r>
              <a:rPr lang="en-US" sz="2400" b="1" dirty="0">
                <a:latin typeface="+mn-lt"/>
                <a:cs typeface="+mn-cs"/>
              </a:rPr>
              <a:t>annulus </a:t>
            </a:r>
            <a:r>
              <a:rPr lang="en-US" sz="2400" b="1" dirty="0" err="1">
                <a:latin typeface="+mn-lt"/>
                <a:cs typeface="+mn-cs"/>
              </a:rPr>
              <a:t>fibrosus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ruptures,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allowing the nucleus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pulposus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 to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herniate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 and protrude into the vertebral canal</a:t>
            </a:r>
            <a:r>
              <a:rPr lang="en-US" sz="2400" dirty="0">
                <a:latin typeface="+mn-lt"/>
                <a:cs typeface="+mn-cs"/>
              </a:rPr>
              <a:t>, where it may press on the spinal nerve roots, the spinal nerve, or even the spinal cord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</p:txBody>
      </p:sp>
      <p:pic>
        <p:nvPicPr>
          <p:cNvPr id="12292" name="Picture 2" descr="http://www.dartmouth.edu/sport-trial/graphics/IDH_AD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609975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584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FUNCTION OF THE INTERVERTEBRAL DISCS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600200"/>
            <a:ext cx="3609975" cy="3200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smtClean="0"/>
              <a:t>Consist of</a:t>
            </a:r>
            <a:r>
              <a:rPr lang="en-US" sz="3000" b="1" dirty="0" smtClean="0">
                <a:solidFill>
                  <a:srgbClr val="0000FF"/>
                </a:solidFill>
              </a:rPr>
              <a:t> synovial joints </a:t>
            </a:r>
            <a:r>
              <a:rPr lang="en-US" sz="3000" dirty="0" smtClean="0"/>
              <a:t>between the </a:t>
            </a:r>
            <a:r>
              <a:rPr lang="en-US" sz="3000" b="1" dirty="0" smtClean="0"/>
              <a:t>superior </a:t>
            </a:r>
            <a:r>
              <a:rPr lang="en-US" sz="3000" dirty="0" smtClean="0"/>
              <a:t>and </a:t>
            </a:r>
            <a:r>
              <a:rPr lang="en-US" sz="3000" b="1" dirty="0" smtClean="0"/>
              <a:t>inferior </a:t>
            </a:r>
            <a:r>
              <a:rPr lang="en-US" sz="3000" b="1" dirty="0" err="1" smtClean="0"/>
              <a:t>articular</a:t>
            </a:r>
            <a:r>
              <a:rPr lang="en-US" sz="3000" b="1" dirty="0" smtClean="0"/>
              <a:t> processes </a:t>
            </a:r>
            <a:r>
              <a:rPr lang="en-US" sz="3000" dirty="0" smtClean="0"/>
              <a:t>of</a:t>
            </a:r>
            <a:r>
              <a:rPr lang="en-US" sz="3000" b="1" dirty="0" smtClean="0"/>
              <a:t> </a:t>
            </a:r>
            <a:r>
              <a:rPr lang="en-US" sz="3000" dirty="0" smtClean="0"/>
              <a:t>adjacent vertebrae.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3315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19200"/>
            <a:ext cx="3340100" cy="4525963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2209800"/>
            <a:ext cx="1600200" cy="533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2743200"/>
            <a:ext cx="1905000" cy="1752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04800"/>
            <a:ext cx="9144000" cy="646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JOINTS BETWEEN TWO VERTEBRAL ARCHES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343400" cy="4419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The anterior and posterior longitudinal ligaments </a:t>
            </a:r>
            <a:r>
              <a:rPr lang="en-US" sz="2000" dirty="0" smtClean="0"/>
              <a:t>run as continuous bands down the </a:t>
            </a:r>
            <a:r>
              <a:rPr lang="en-US" sz="2000" b="1" dirty="0" smtClean="0"/>
              <a:t>anterior</a:t>
            </a:r>
            <a:r>
              <a:rPr lang="en-US" sz="2000" dirty="0" smtClean="0"/>
              <a:t> and </a:t>
            </a:r>
            <a:r>
              <a:rPr lang="en-US" sz="2000" b="1" dirty="0" smtClean="0"/>
              <a:t>posterior surfaces </a:t>
            </a:r>
            <a:r>
              <a:rPr lang="en-US" sz="2000" dirty="0" smtClean="0"/>
              <a:t>of the vertebral column </a:t>
            </a:r>
            <a:r>
              <a:rPr lang="en-US" sz="2000" b="1" dirty="0" smtClean="0"/>
              <a:t>from the skull to the sacrum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longitudinal ligament </a:t>
            </a:r>
            <a:r>
              <a:rPr lang="en-US" sz="2000" dirty="0" smtClean="0"/>
              <a:t>is </a:t>
            </a:r>
            <a:r>
              <a:rPr lang="en-US" sz="2000" b="1" dirty="0" smtClean="0"/>
              <a:t>wide</a:t>
            </a:r>
            <a:r>
              <a:rPr lang="en-US" sz="2000" dirty="0" smtClean="0"/>
              <a:t> and is </a:t>
            </a:r>
            <a:r>
              <a:rPr lang="en-US" sz="2000" b="1" dirty="0" smtClean="0"/>
              <a:t>strongly</a:t>
            </a:r>
            <a:r>
              <a:rPr lang="en-US" sz="2000" dirty="0" smtClean="0"/>
              <a:t> attached to the front and sides of the vertebral bodies and to the </a:t>
            </a:r>
            <a:r>
              <a:rPr lang="en-US" sz="2000" dirty="0" err="1" smtClean="0"/>
              <a:t>intervertebral</a:t>
            </a:r>
            <a:r>
              <a:rPr lang="en-US" sz="2000" dirty="0" smtClean="0"/>
              <a:t> discs.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longitudinal ligament </a:t>
            </a:r>
            <a:r>
              <a:rPr lang="en-US" sz="2000" dirty="0" smtClean="0"/>
              <a:t>is </a:t>
            </a:r>
            <a:r>
              <a:rPr lang="en-US" sz="2000" b="1" dirty="0" smtClean="0"/>
              <a:t>weak</a:t>
            </a:r>
            <a:r>
              <a:rPr lang="en-US" sz="2000" dirty="0" smtClean="0"/>
              <a:t> and </a:t>
            </a:r>
            <a:r>
              <a:rPr lang="en-US" sz="2000" b="1" dirty="0" smtClean="0"/>
              <a:t>narrow</a:t>
            </a:r>
            <a:r>
              <a:rPr lang="en-US" sz="2000" dirty="0" smtClean="0"/>
              <a:t> and is attached to the posterior borders of the discs.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</p:txBody>
      </p:sp>
      <p:pic>
        <p:nvPicPr>
          <p:cNvPr id="14339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7" t="52493" b="3465"/>
          <a:stretch>
            <a:fillRect/>
          </a:stretch>
        </p:blipFill>
        <p:spPr>
          <a:xfrm>
            <a:off x="4648200" y="990600"/>
            <a:ext cx="4319588" cy="4419600"/>
          </a:xfrm>
          <a:ln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848600" y="3200400"/>
            <a:ext cx="914400" cy="609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43800" y="1600200"/>
            <a:ext cx="1447800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</a:rPr>
              <a:t>LIGAMENTS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638800"/>
            <a:ext cx="86868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/>
              <a:t>These ligaments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the vertebrae firmly together</a:t>
            </a:r>
            <a:r>
              <a:rPr lang="en-US" sz="2000" b="1" dirty="0"/>
              <a:t> </a:t>
            </a:r>
            <a:r>
              <a:rPr lang="en-US" sz="2000" dirty="0"/>
              <a:t>but at the same time permit a </a:t>
            </a:r>
            <a:r>
              <a:rPr lang="en-US" sz="2000" b="1" dirty="0"/>
              <a:t>small amount of movement </a:t>
            </a:r>
            <a:r>
              <a:rPr lang="en-US" sz="2000" dirty="0"/>
              <a:t>to take place between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6400800" cy="3355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85750"/>
            <a:ext cx="9144000" cy="830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</a:rPr>
              <a:t>LIGAMENTS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52400" y="4648200"/>
            <a:ext cx="22860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Supraspinous</a:t>
            </a:r>
            <a:r>
              <a:rPr lang="en-US" sz="2000" b="1" dirty="0">
                <a:solidFill>
                  <a:srgbClr val="C00000"/>
                </a:solidFill>
              </a:rPr>
              <a:t> ligament: </a:t>
            </a:r>
            <a:r>
              <a:rPr lang="en-US" sz="2000" dirty="0"/>
              <a:t>runs between the tips of adjacent spines</a:t>
            </a:r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4267200" y="4800600"/>
            <a:ext cx="28194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Intertransverse</a:t>
            </a:r>
            <a:r>
              <a:rPr lang="en-US" sz="2000" b="1" dirty="0">
                <a:solidFill>
                  <a:srgbClr val="C00000"/>
                </a:solidFill>
              </a:rPr>
              <a:t> ligaments: </a:t>
            </a:r>
            <a:r>
              <a:rPr lang="en-US" sz="2000" dirty="0"/>
              <a:t>run between adjacent transverse processes</a:t>
            </a:r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152400" y="1524000"/>
            <a:ext cx="22860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Ligamentum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flavum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connects the </a:t>
            </a:r>
            <a:r>
              <a:rPr lang="en-US" sz="2000" dirty="0" err="1"/>
              <a:t>laminae</a:t>
            </a:r>
            <a:r>
              <a:rPr lang="en-US" sz="2000" dirty="0"/>
              <a:t> of adjacent vertebrae</a:t>
            </a:r>
          </a:p>
        </p:txBody>
      </p:sp>
      <p:sp>
        <p:nvSpPr>
          <p:cNvPr id="15367" name="Rectangle 16"/>
          <p:cNvSpPr>
            <a:spLocks noChangeArrowheads="1"/>
          </p:cNvSpPr>
          <p:nvPr/>
        </p:nvSpPr>
        <p:spPr bwMode="auto">
          <a:xfrm>
            <a:off x="152400" y="3048000"/>
            <a:ext cx="22860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Interspinous</a:t>
            </a:r>
            <a:r>
              <a:rPr lang="en-US" sz="2000" b="1" dirty="0">
                <a:solidFill>
                  <a:srgbClr val="C00000"/>
                </a:solidFill>
              </a:rPr>
              <a:t> ligament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connects adjacent spines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1800" y="2438400"/>
            <a:ext cx="1447800" cy="1539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2895600"/>
            <a:ext cx="381000" cy="1905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95600" y="3276600"/>
            <a:ext cx="1295400" cy="381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438400" y="4419600"/>
            <a:ext cx="12954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367" idx="3"/>
          </p:cNvCxnSpPr>
          <p:nvPr/>
        </p:nvCxnSpPr>
        <p:spPr>
          <a:xfrm flipV="1">
            <a:off x="2438400" y="3581400"/>
            <a:ext cx="1752600" cy="1285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38400" y="2286000"/>
            <a:ext cx="19812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following movements are possible on the spine: </a:t>
            </a:r>
            <a:r>
              <a:rPr lang="en-US" sz="2400" b="1" dirty="0" smtClean="0"/>
              <a:t>flexion</a:t>
            </a:r>
            <a:r>
              <a:rPr lang="en-US" sz="2400" dirty="0" smtClean="0"/>
              <a:t>, </a:t>
            </a:r>
            <a:r>
              <a:rPr lang="en-US" sz="2400" b="1" dirty="0" smtClean="0"/>
              <a:t>extension</a:t>
            </a:r>
            <a:r>
              <a:rPr lang="en-US" sz="2400" dirty="0" smtClean="0"/>
              <a:t>, </a:t>
            </a:r>
            <a:r>
              <a:rPr lang="en-US" sz="2400" b="1" dirty="0" smtClean="0"/>
              <a:t>lateral flexion, rotation, and </a:t>
            </a:r>
            <a:r>
              <a:rPr lang="en-US" sz="2400" b="1" dirty="0" err="1" smtClean="0"/>
              <a:t>circumduction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en-US" sz="2400" b="1" dirty="0" smtClean="0"/>
              <a:t>The type and range of movements </a:t>
            </a:r>
            <a:r>
              <a:rPr lang="en-US" sz="2400" dirty="0" smtClean="0"/>
              <a:t>possible in each region </a:t>
            </a:r>
            <a:r>
              <a:rPr lang="en-US" sz="2400" b="1" dirty="0" smtClean="0"/>
              <a:t>of </a:t>
            </a:r>
            <a:r>
              <a:rPr lang="en-US" sz="2400" dirty="0" smtClean="0"/>
              <a:t>the </a:t>
            </a:r>
            <a:r>
              <a:rPr lang="en-US" sz="2400" b="1" dirty="0" smtClean="0"/>
              <a:t>vertebral column </a:t>
            </a:r>
            <a:r>
              <a:rPr lang="en-US" sz="2400" dirty="0" smtClean="0"/>
              <a:t>largely </a:t>
            </a:r>
            <a:r>
              <a:rPr lang="en-US" sz="2400" b="1" dirty="0" smtClean="0"/>
              <a:t>depend on </a:t>
            </a:r>
            <a:r>
              <a:rPr lang="en-US" sz="2400" dirty="0" smtClean="0"/>
              <a:t>the: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Thickness of the </a:t>
            </a:r>
            <a:r>
              <a:rPr lang="en-US" sz="2400" b="1" dirty="0" err="1" smtClean="0"/>
              <a:t>intervertebral</a:t>
            </a:r>
            <a:r>
              <a:rPr lang="en-US" sz="2400" b="1" dirty="0" smtClean="0"/>
              <a:t> discs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the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Shape and direction of the </a:t>
            </a:r>
            <a:r>
              <a:rPr lang="en-US" sz="2400" b="1" dirty="0" err="1" smtClean="0"/>
              <a:t>articular</a:t>
            </a:r>
            <a:r>
              <a:rPr lang="en-US" sz="2400" b="1" dirty="0" smtClean="0"/>
              <a:t> processes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In the </a:t>
            </a:r>
            <a:r>
              <a:rPr lang="en-US" sz="2400" b="1" dirty="0" smtClean="0">
                <a:solidFill>
                  <a:srgbClr val="0000FF"/>
                </a:solidFill>
              </a:rPr>
              <a:t>thoracic region</a:t>
            </a:r>
            <a:r>
              <a:rPr lang="en-US" sz="2400" dirty="0" smtClean="0"/>
              <a:t>, the </a:t>
            </a:r>
            <a:r>
              <a:rPr lang="en-US" sz="2400" b="1" dirty="0" smtClean="0"/>
              <a:t>ribs</a:t>
            </a:r>
            <a:r>
              <a:rPr lang="en-US" sz="2400" dirty="0" smtClean="0"/>
              <a:t>, the </a:t>
            </a:r>
            <a:r>
              <a:rPr lang="en-US" sz="2400" b="1" dirty="0" smtClean="0"/>
              <a:t>costal cartilages</a:t>
            </a:r>
            <a:r>
              <a:rPr lang="en-US" sz="2400" dirty="0" smtClean="0"/>
              <a:t>, and the </a:t>
            </a:r>
            <a:r>
              <a:rPr lang="en-US" sz="2400" b="1" dirty="0" smtClean="0"/>
              <a:t>sternum </a:t>
            </a:r>
            <a:r>
              <a:rPr lang="en-US" sz="2400" dirty="0" smtClean="0"/>
              <a:t>severely </a:t>
            </a:r>
            <a:r>
              <a:rPr lang="en-US" sz="2400" b="1" dirty="0" smtClean="0"/>
              <a:t>restrict the range of movement.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Flexion, extension and lateral flexion </a:t>
            </a:r>
            <a:r>
              <a:rPr lang="en-US" sz="2400" dirty="0" smtClean="0"/>
              <a:t>are </a:t>
            </a:r>
            <a:r>
              <a:rPr lang="en-US" sz="2400" b="1" u="sng" dirty="0" smtClean="0"/>
              <a:t>extensive</a:t>
            </a:r>
            <a:r>
              <a:rPr lang="en-US" sz="2400" b="1" dirty="0" smtClean="0"/>
              <a:t> in the  </a:t>
            </a:r>
            <a:r>
              <a:rPr lang="en-US" sz="2400" u="sng" dirty="0" smtClean="0"/>
              <a:t>lumbar regions</a:t>
            </a:r>
            <a:r>
              <a:rPr lang="en-US" sz="2400" dirty="0" smtClean="0"/>
              <a:t> but </a:t>
            </a:r>
            <a:r>
              <a:rPr lang="en-US" sz="2400" b="1" dirty="0" smtClean="0"/>
              <a:t>restricted in the thoracic region.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is </a:t>
            </a:r>
            <a:r>
              <a:rPr lang="en-US" sz="2400" b="1" u="sng" dirty="0" smtClean="0"/>
              <a:t>least extensive </a:t>
            </a:r>
            <a:r>
              <a:rPr lang="en-US" sz="2400" dirty="0" smtClean="0"/>
              <a:t>in the </a:t>
            </a:r>
            <a:r>
              <a:rPr lang="en-US" sz="2400" u="sng" dirty="0" smtClean="0"/>
              <a:t>lumbar region.</a:t>
            </a:r>
          </a:p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646113"/>
          </a:xfrm>
          <a:prstGeom prst="rect">
            <a:avLst/>
          </a:prstGeom>
          <a:solidFill>
            <a:srgbClr val="FC04B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MOVEMENTS OF THE THORACOLUMBAR SPINE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63563"/>
          </a:xfrm>
          <a:solidFill>
            <a:srgbClr val="FC04B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MUSCLES PRODUCING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472488" cy="12954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region</a:t>
            </a:r>
            <a:r>
              <a:rPr lang="en-US" dirty="0" smtClean="0"/>
              <a:t>, </a:t>
            </a:r>
            <a:r>
              <a:rPr lang="en-US" b="1" dirty="0" smtClean="0"/>
              <a:t>rotation</a:t>
            </a:r>
            <a:r>
              <a:rPr lang="en-US" dirty="0" smtClean="0"/>
              <a:t> is </a:t>
            </a:r>
            <a:r>
              <a:rPr lang="en-US" u="sng" dirty="0" smtClean="0"/>
              <a:t>produced by </a:t>
            </a:r>
            <a:r>
              <a:rPr lang="en-US" dirty="0" smtClean="0"/>
              <a:t>the </a:t>
            </a:r>
            <a:r>
              <a:rPr lang="en-US" b="1" dirty="0" err="1" smtClean="0"/>
              <a:t>semispinalis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rotator muscles</a:t>
            </a:r>
            <a:r>
              <a:rPr lang="en-US" dirty="0" smtClean="0"/>
              <a:t>, assisted by the </a:t>
            </a:r>
            <a:r>
              <a:rPr lang="en-US" b="1" dirty="0" smtClean="0"/>
              <a:t>oblique muscles </a:t>
            </a:r>
            <a:r>
              <a:rPr lang="en-US" dirty="0" smtClean="0"/>
              <a:t>of the </a:t>
            </a:r>
            <a:r>
              <a:rPr lang="en-US" b="1" dirty="0" err="1" smtClean="0"/>
              <a:t>anterolateral</a:t>
            </a:r>
            <a:r>
              <a:rPr lang="en-US" b="1" dirty="0" smtClean="0"/>
              <a:t> abdominal wall.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2362200"/>
            <a:ext cx="88392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In the 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lumbar region</a:t>
            </a:r>
            <a:r>
              <a:rPr lang="en-US" sz="2800" dirty="0">
                <a:solidFill>
                  <a:srgbClr val="0000FF"/>
                </a:solidFill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Flexion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rectus </a:t>
            </a:r>
            <a:r>
              <a:rPr lang="en-US" sz="2800" b="1" dirty="0" err="1">
                <a:latin typeface="+mn-lt"/>
                <a:cs typeface="+mn-cs"/>
              </a:rPr>
              <a:t>abdominis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and the </a:t>
            </a:r>
            <a:r>
              <a:rPr lang="en-US" sz="2800" b="1" dirty="0" err="1">
                <a:latin typeface="+mn-lt"/>
                <a:cs typeface="+mn-cs"/>
              </a:rPr>
              <a:t>psoas</a:t>
            </a:r>
            <a:r>
              <a:rPr lang="en-US" sz="2800" b="1" dirty="0">
                <a:latin typeface="+mn-lt"/>
                <a:cs typeface="+mn-cs"/>
              </a:rPr>
              <a:t>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Extension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postvertebral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Lateral flexion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postvertebral muscles</a:t>
            </a:r>
            <a:r>
              <a:rPr lang="en-US" sz="2800" dirty="0">
                <a:latin typeface="+mn-lt"/>
                <a:cs typeface="+mn-cs"/>
              </a:rPr>
              <a:t>, the </a:t>
            </a:r>
            <a:r>
              <a:rPr lang="en-US" sz="2800" b="1" dirty="0" err="1">
                <a:latin typeface="+mn-lt"/>
                <a:cs typeface="+mn-cs"/>
              </a:rPr>
              <a:t>quadratus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b="1" dirty="0" err="1">
                <a:latin typeface="+mn-lt"/>
                <a:cs typeface="+mn-cs"/>
              </a:rPr>
              <a:t>lumborum</a:t>
            </a:r>
            <a:r>
              <a:rPr lang="en-US" sz="2800" dirty="0">
                <a:latin typeface="+mn-lt"/>
                <a:cs typeface="+mn-cs"/>
              </a:rPr>
              <a:t>, and the </a:t>
            </a:r>
            <a:r>
              <a:rPr lang="en-US" sz="2800" b="1" dirty="0">
                <a:latin typeface="+mn-lt"/>
                <a:cs typeface="+mn-cs"/>
              </a:rPr>
              <a:t>oblique muscles </a:t>
            </a:r>
            <a:r>
              <a:rPr lang="en-US" sz="2800" dirty="0">
                <a:latin typeface="+mn-lt"/>
                <a:cs typeface="+mn-cs"/>
              </a:rPr>
              <a:t>of the </a:t>
            </a:r>
            <a:r>
              <a:rPr lang="en-US" sz="2800" b="1" dirty="0" err="1">
                <a:latin typeface="+mn-lt"/>
                <a:cs typeface="+mn-cs"/>
              </a:rPr>
              <a:t>anterolateral</a:t>
            </a:r>
            <a:r>
              <a:rPr lang="en-US" sz="2800" b="1" dirty="0">
                <a:latin typeface="+mn-lt"/>
                <a:cs typeface="+mn-cs"/>
              </a:rPr>
              <a:t> abdominal wall. </a:t>
            </a:r>
            <a:r>
              <a:rPr lang="en-US" sz="2800" dirty="0">
                <a:latin typeface="+mn-lt"/>
                <a:cs typeface="+mn-cs"/>
              </a:rPr>
              <a:t>The </a:t>
            </a:r>
            <a:r>
              <a:rPr lang="en-US" sz="2800" b="1" dirty="0" err="1">
                <a:latin typeface="+mn-lt"/>
                <a:cs typeface="+mn-cs"/>
              </a:rPr>
              <a:t>psoas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may also play a part in this movement.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Rotation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rotator muscles </a:t>
            </a:r>
            <a:r>
              <a:rPr lang="en-US" sz="2800" dirty="0">
                <a:latin typeface="+mn-lt"/>
                <a:cs typeface="+mn-cs"/>
              </a:rPr>
              <a:t>and the </a:t>
            </a:r>
            <a:r>
              <a:rPr lang="en-US" sz="2800" b="1" dirty="0">
                <a:latin typeface="+mn-lt"/>
                <a:cs typeface="+mn-cs"/>
              </a:rPr>
              <a:t>oblique muscles </a:t>
            </a:r>
            <a:r>
              <a:rPr lang="en-US" sz="2800" dirty="0">
                <a:latin typeface="+mn-lt"/>
                <a:cs typeface="+mn-cs"/>
              </a:rPr>
              <a:t>of the </a:t>
            </a:r>
            <a:r>
              <a:rPr lang="en-US" sz="2800" b="1" dirty="0" err="1">
                <a:latin typeface="+mn-lt"/>
                <a:cs typeface="+mn-cs"/>
              </a:rPr>
              <a:t>anterolateral</a:t>
            </a:r>
            <a:r>
              <a:rPr lang="en-US" sz="2800" b="1" dirty="0">
                <a:latin typeface="+mn-lt"/>
                <a:cs typeface="+mn-cs"/>
              </a:rPr>
              <a:t> abdominal wall.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142875" y="2071688"/>
            <a:ext cx="5800725" cy="478631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800" smtClean="0">
                <a:latin typeface="Arial" charset="0"/>
                <a:cs typeface="Arial" charset="0"/>
              </a:rPr>
              <a:t>Is </a:t>
            </a:r>
            <a:r>
              <a:rPr lang="en-US" altLang="en-US" sz="1800" b="1" smtClean="0">
                <a:latin typeface="Arial" charset="0"/>
                <a:cs typeface="Arial" charset="0"/>
              </a:rPr>
              <a:t>the largest </a:t>
            </a:r>
            <a:r>
              <a:rPr lang="en-US" altLang="en-US" sz="1800" smtClean="0">
                <a:latin typeface="Arial" charset="0"/>
                <a:cs typeface="Arial" charset="0"/>
              </a:rPr>
              <a:t>of all movable vertebrae. </a:t>
            </a:r>
          </a:p>
          <a:p>
            <a:pPr eaLnBrk="1" hangingPunct="1"/>
            <a:r>
              <a:rPr lang="en-US" altLang="en-US" sz="1800" smtClean="0">
                <a:latin typeface="Arial" charset="0"/>
                <a:cs typeface="Arial" charset="0"/>
              </a:rPr>
              <a:t>Is distinguished by its </a:t>
            </a:r>
            <a:r>
              <a:rPr lang="en-US" altLang="en-US" sz="1800" b="1" smtClean="0">
                <a:latin typeface="Arial" charset="0"/>
                <a:cs typeface="Arial" charset="0"/>
              </a:rPr>
              <a:t>massive body </a:t>
            </a:r>
            <a:r>
              <a:rPr lang="en-US" altLang="en-US" sz="1800" smtClean="0">
                <a:latin typeface="Arial" charset="0"/>
                <a:cs typeface="Arial" charset="0"/>
              </a:rPr>
              <a:t>and </a:t>
            </a:r>
            <a:r>
              <a:rPr lang="en-US" altLang="en-US" sz="1800" b="1" smtClean="0">
                <a:latin typeface="Arial" charset="0"/>
                <a:cs typeface="Arial" charset="0"/>
              </a:rPr>
              <a:t>thick transverse processes </a:t>
            </a:r>
          </a:p>
          <a:p>
            <a:pPr eaLnBrk="1" hangingPunct="1"/>
            <a:r>
              <a:rPr lang="en-US" altLang="en-US" sz="1800" smtClean="0">
                <a:latin typeface="Arial" charset="0"/>
                <a:cs typeface="Arial" charset="0"/>
              </a:rPr>
              <a:t>It carries the weight of the whole upper body. </a:t>
            </a:r>
          </a:p>
          <a:p>
            <a:pPr eaLnBrk="1" hangingPunct="1"/>
            <a:r>
              <a:rPr lang="en-US" altLang="en-US" sz="1800" b="1" smtClean="0">
                <a:latin typeface="Arial" charset="0"/>
                <a:cs typeface="Arial" charset="0"/>
              </a:rPr>
              <a:t>The L5 </a:t>
            </a:r>
            <a:r>
              <a:rPr lang="en-US" altLang="en-US" sz="1800" b="1" u="sng" smtClean="0">
                <a:latin typeface="Arial" charset="0"/>
                <a:cs typeface="Arial" charset="0"/>
              </a:rPr>
              <a:t>body</a:t>
            </a:r>
            <a:r>
              <a:rPr lang="en-US" altLang="en-US" sz="1800" b="1" smtClean="0">
                <a:latin typeface="Arial" charset="0"/>
                <a:cs typeface="Arial" charset="0"/>
              </a:rPr>
              <a:t> </a:t>
            </a:r>
            <a:r>
              <a:rPr lang="en-US" altLang="en-US" sz="1800" smtClean="0">
                <a:latin typeface="Arial" charset="0"/>
                <a:cs typeface="Arial" charset="0"/>
              </a:rPr>
              <a:t>is largely responsible for the </a:t>
            </a:r>
            <a:r>
              <a:rPr lang="en-US" altLang="en-US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lumbosacral angle </a:t>
            </a:r>
            <a:r>
              <a:rPr lang="en-US" altLang="en-US" sz="1800" smtClean="0">
                <a:latin typeface="Arial" charset="0"/>
                <a:cs typeface="Arial" charset="0"/>
              </a:rPr>
              <a:t>between the long axis of the lumbar region of the vertebral column and that of the sacrum</a:t>
            </a:r>
          </a:p>
          <a:p>
            <a:pPr eaLnBrk="1" hangingPunct="1"/>
            <a:r>
              <a:rPr lang="en-US" altLang="en-US" sz="1800" b="1" smtClean="0">
                <a:latin typeface="Arial" charset="0"/>
                <a:cs typeface="Arial" charset="0"/>
              </a:rPr>
              <a:t>Body weight </a:t>
            </a:r>
            <a:r>
              <a:rPr lang="en-US" altLang="en-US" sz="1800" smtClean="0">
                <a:latin typeface="Arial" charset="0"/>
                <a:cs typeface="Arial" charset="0"/>
              </a:rPr>
              <a:t>is </a:t>
            </a:r>
            <a:r>
              <a:rPr lang="en-US" altLang="en-US" sz="1800" b="1" smtClean="0">
                <a:latin typeface="Arial" charset="0"/>
                <a:cs typeface="Arial" charset="0"/>
              </a:rPr>
              <a:t>transmitted</a:t>
            </a:r>
            <a:r>
              <a:rPr lang="en-US" altLang="en-US" sz="1800" smtClean="0">
                <a:latin typeface="Arial" charset="0"/>
                <a:cs typeface="Arial" charset="0"/>
              </a:rPr>
              <a:t> from</a:t>
            </a:r>
            <a:r>
              <a:rPr lang="en-US" altLang="en-US" sz="1800" b="1" smtClean="0">
                <a:latin typeface="Arial" charset="0"/>
                <a:cs typeface="Arial" charset="0"/>
              </a:rPr>
              <a:t> L5 vertebra</a:t>
            </a:r>
            <a:r>
              <a:rPr lang="en-US" altLang="en-US" sz="1800" smtClean="0">
                <a:latin typeface="Arial" charset="0"/>
                <a:cs typeface="Arial" charset="0"/>
              </a:rPr>
              <a:t> </a:t>
            </a:r>
            <a:r>
              <a:rPr lang="en-US" altLang="en-US" sz="1800" b="1" smtClean="0">
                <a:latin typeface="Arial" charset="0"/>
                <a:cs typeface="Arial" charset="0"/>
              </a:rPr>
              <a:t>to</a:t>
            </a:r>
            <a:r>
              <a:rPr lang="en-US" altLang="en-US" sz="1800" smtClean="0">
                <a:latin typeface="Arial" charset="0"/>
                <a:cs typeface="Arial" charset="0"/>
              </a:rPr>
              <a:t> the base of the </a:t>
            </a:r>
            <a:r>
              <a:rPr lang="en-US" altLang="en-US" sz="1800" b="1" smtClean="0">
                <a:latin typeface="Arial" charset="0"/>
                <a:cs typeface="Arial" charset="0"/>
              </a:rPr>
              <a:t>sacrum</a:t>
            </a:r>
            <a:r>
              <a:rPr lang="en-US" altLang="en-US" sz="1800" smtClean="0">
                <a:latin typeface="Arial" charset="0"/>
                <a:cs typeface="Arial" charset="0"/>
              </a:rPr>
              <a:t>, formed by the superior surface of S1 vertebra</a:t>
            </a:r>
          </a:p>
          <a:p>
            <a:pPr eaLnBrk="1" hangingPunct="1"/>
            <a:r>
              <a:rPr lang="en-US" altLang="en-US" sz="1800" b="1" smtClean="0">
                <a:latin typeface="Arial" charset="0"/>
                <a:cs typeface="Arial" charset="0"/>
              </a:rPr>
              <a:t>The fifth lumbar vertebra</a:t>
            </a:r>
            <a:r>
              <a:rPr lang="en-US" altLang="en-US" sz="1800" smtClean="0">
                <a:latin typeface="Arial" charset="0"/>
                <a:cs typeface="Arial" charset="0"/>
              </a:rPr>
              <a:t> is by far the most </a:t>
            </a:r>
            <a:r>
              <a:rPr lang="en-US" altLang="en-US" sz="1800" b="1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common site</a:t>
            </a:r>
            <a:r>
              <a:rPr lang="en-US" altLang="en-US" sz="1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smtClean="0">
                <a:latin typeface="Arial" charset="0"/>
                <a:cs typeface="Arial" charset="0"/>
              </a:rPr>
              <a:t>of </a:t>
            </a:r>
            <a:r>
              <a:rPr lang="en-US" altLang="en-US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spondylolysis(</a:t>
            </a:r>
            <a:r>
              <a:rPr lang="en-US" altLang="en-US" sz="1800" smtClean="0"/>
              <a:t>defect in the pars interarticularis of the vertebral arch)</a:t>
            </a:r>
            <a:r>
              <a:rPr lang="en-US" altLang="en-US" sz="1800" smtClean="0">
                <a:latin typeface="Arial" charset="0"/>
                <a:cs typeface="Arial" charset="0"/>
              </a:rPr>
              <a:t> and </a:t>
            </a:r>
            <a:r>
              <a:rPr lang="en-US" altLang="en-US" sz="1800" b="1" smtClean="0">
                <a:solidFill>
                  <a:srgbClr val="C00000"/>
                </a:solidFill>
              </a:rPr>
              <a:t>Spondylolisthesis</a:t>
            </a:r>
            <a:r>
              <a:rPr lang="en-US" altLang="en-US" sz="1800" smtClean="0">
                <a:solidFill>
                  <a:srgbClr val="C00000"/>
                </a:solidFill>
              </a:rPr>
              <a:t> </a:t>
            </a:r>
            <a:r>
              <a:rPr lang="en-US" altLang="en-US" sz="1800" smtClean="0"/>
              <a:t>(the forward displacement of a vertebra).</a:t>
            </a:r>
            <a:endParaRPr lang="en-US" altLang="en-US" sz="18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en-US" sz="2000" smtClean="0"/>
          </a:p>
        </p:txBody>
      </p:sp>
      <p:sp>
        <p:nvSpPr>
          <p:cNvPr id="7" name="Rectangle 6"/>
          <p:cNvSpPr/>
          <p:nvPr/>
        </p:nvSpPr>
        <p:spPr>
          <a:xfrm>
            <a:off x="6000750" y="0"/>
            <a:ext cx="2928938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 L5</a:t>
            </a:r>
          </a:p>
        </p:txBody>
      </p:sp>
      <p:pic>
        <p:nvPicPr>
          <p:cNvPr id="18436" name="Picture 8" descr="C:\Documents and Settings\Free User\My Documents\My Pictures\174px-Gray_111_-_Vertebral_column-colou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429000"/>
            <a:ext cx="928688" cy="314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 descr="https://encrypted-tbn0.gstatic.com/images?q=tbn:ANd9GcQ4F-mvHaHnazdvdPv0K2sYlblvSKGboaXRacFxAe-gU5Aroim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929063"/>
            <a:ext cx="1809750" cy="200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3" descr="https://encrypted-tbn3.gstatic.com/images?q=tbn:ANd9GcT5oAXtnZ5awnyPJQLh1LGrtQ1K_6VGBHvDk_PLaB7E-AWoINxwV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5286375" cy="200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2" descr="File:Gray9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785813"/>
            <a:ext cx="2800350" cy="2524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pondylolys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6" r="40184" b="3465"/>
          <a:stretch>
            <a:fillRect/>
          </a:stretch>
        </p:blipFill>
        <p:spPr bwMode="auto">
          <a:xfrm>
            <a:off x="6000750" y="785813"/>
            <a:ext cx="3143250" cy="2500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hbf.com.au/Images/spine-curves-t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085975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8" descr="C:\Users\Zeenat\Pictures\sac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2717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85800" y="533400"/>
            <a:ext cx="50292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Normal Curvatures in Spine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Primary (Thoracic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&amp; Pelvic)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Secondary (Cervical &amp; Lumbar)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9461" name="Picture 10" descr="http://www.spineuniverse.com/sites/default/files/legacy-images/scoliosis_curve-BB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1133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467544" y="3573016"/>
            <a:ext cx="3767137" cy="2393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Abnormal Curvatures of spine :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Exaggerated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Thoracic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curvatures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Kyphosis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Exaggerated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lumbar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curvature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Lordosis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Lateral curvature of spine.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(Scoliosis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5181600"/>
            <a:ext cx="9699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Scoliosis</a:t>
            </a:r>
            <a:endParaRPr lang="en-US" sz="1400" b="1" dirty="0">
              <a:latin typeface="+mn-lt"/>
              <a:cs typeface="+mn-cs"/>
            </a:endParaRPr>
          </a:p>
        </p:txBody>
      </p:sp>
      <p:pic>
        <p:nvPicPr>
          <p:cNvPr id="20489" name="Picture 9" descr="https://encrypted-tbn2.gstatic.com/images?q=tbn:ANd9GcSFMXf_j6tDCOCVsVE47pIrbZo-8yTACtUSa3LuIr7mF8fHKhK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>
            <a:fillRect/>
          </a:stretch>
        </p:blipFill>
        <p:spPr bwMode="auto">
          <a:xfrm>
            <a:off x="4786313" y="3357563"/>
            <a:ext cx="3743325" cy="314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5400" dirty="0" smtClean="0">
                <a:latin typeface="Broadway" pitchFamily="82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470025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err="1" smtClean="0"/>
              <a:t>Thoracolumbar</a:t>
            </a:r>
            <a:r>
              <a:rPr lang="en-US" sz="6600" b="1" dirty="0" smtClean="0"/>
              <a:t> Spine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1143000"/>
          </a:xfrm>
          <a:solidFill>
            <a:srgbClr val="FFFF00"/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Dr.Vohra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600"/>
          </a:xfrm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Distinguish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thoracic and lumbar vertebrae </a:t>
            </a:r>
            <a:r>
              <a:rPr lang="en-US" sz="2800" b="1" i="1" dirty="0" smtClean="0">
                <a:solidFill>
                  <a:srgbClr val="0070C0"/>
                </a:solidFill>
              </a:rPr>
              <a:t>from each other and from vertebrae of the cervical region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characteristic features </a:t>
            </a:r>
            <a:r>
              <a:rPr lang="en-US" sz="2800" b="1" i="1" dirty="0" smtClean="0">
                <a:solidFill>
                  <a:srgbClr val="0070C0"/>
                </a:solidFill>
              </a:rPr>
              <a:t>of a thoracic and a lumbar vertebra.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Compare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movements</a:t>
            </a:r>
            <a:r>
              <a:rPr lang="en-US" sz="2800" b="1" i="1" dirty="0" smtClean="0">
                <a:solidFill>
                  <a:srgbClr val="0070C0"/>
                </a:solidFill>
              </a:rPr>
              <a:t> occurring in thoracic and lumbar regions.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joints</a:t>
            </a:r>
            <a:r>
              <a:rPr lang="en-US" sz="2800" b="1" i="1" dirty="0" smtClean="0">
                <a:solidFill>
                  <a:srgbClr val="0070C0"/>
                </a:solidFill>
              </a:rPr>
              <a:t> between the vertebral bodies and the vertebral arches.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List and identify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ligaments</a:t>
            </a:r>
            <a:r>
              <a:rPr lang="en-US" sz="2800" b="1" i="1" dirty="0" smtClean="0">
                <a:solidFill>
                  <a:srgbClr val="0070C0"/>
                </a:solidFill>
              </a:rPr>
              <a:t> of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intervertebral</a:t>
            </a:r>
            <a:r>
              <a:rPr lang="en-US" sz="2800" b="1" i="1" dirty="0" smtClean="0">
                <a:solidFill>
                  <a:srgbClr val="0070C0"/>
                </a:solidFill>
              </a:rPr>
              <a:t> joints.</a:t>
            </a:r>
          </a:p>
        </p:txBody>
      </p:sp>
      <p:sp>
        <p:nvSpPr>
          <p:cNvPr id="4100" name="AutoShape 7" descr="data:image/jpeg;base64,/9j/4AAQSkZJRgABAQAAAQABAAD/2wCEAAkGBxQQEBUSEBMVFBUVFxQYFxcXFxcTGRccFxgaHBoXFxcZHyohGRolGx8YITMiJiorOi4uFx84ODM4OigtLi8BCgoKBQUFDgUFDisZExkrKysrKysrKysrKysrKysrKysrKysrKysrKysrKysrKysrKysrKysrKysrKysrKysrK//AABEIAJwBRAMBIgACEQEDEQH/xAAcAAEAAgIDAQAAAAAAAAAAAAAABAUDBgIHCAH/xABDEAACAQMCBAQDBAgDBQkAAAABAgMABBESIQUTMUEGIlFhMnGBBxQzQggVI1JygpGyYnOhJDRDRLEWJWOTorPS8PH/xAAUAQEAAAAAAAAAAAAAAAAAAAAA/8QAFBEBAAAAAAAAAAAAAAAAAAAAAP/aAAwDAQACEQMRAD8A7xpSlApSlApSlApSlApSlApSlApSlApSlApSlApSlApSlApSlApSlAri7hQSxAA3JOwHuTXKqS0i++kTy6WgzmCPYq4B2nk7MT1QdACD8XwhnXjaPnkJJPjvGoCfyySFUb+Vj1FSDdvpzyJO3l1Rat+v58bd9+22algYr7QVsHG4mIV9ULk4CzKYiT6IzeVz/CTVlWOeBZFKOoZWGCrAMCD2IPWq/gZZBJAxLclgqMxLM0ZUMmonckZKZJJOjJOSaC0pSlApSlApSlApSlApSlApSlApSlApSlApSlApSsN3crEheQ4UddiTucAADdiTgADckgCgyk461WvxlG2t1a4Jx+HgoN8ZaUkIMdwCTgbA1hFk90dVz5Ytitv0J952Bw+2P2fwjfOrbFwBjYUFa63bg4a3hO2PLJc/PJ1R+9ffulx1+8LnHTkjRnHXGrVjPbV9asqUFQ7XsY2W2uD380lp/QYlyevcVmtuKgsEmR4HJwA+NLemiRSVbPpkN7VY1hu7ZJkaOVVdHBVlYBlYHqCD1FBmpVFw+V7WYW0zl45M/dpHOXyAS1u5/MyqCyt1ZQ2d0LNe0ClKUClKUClKUClKUFV4mUvbmFSwM7JESvULIwEhBBBBEevcdDg1ZogUAAAADAA2AA7Cq3j50rHKekU0bHcgBWzGzHHUKrlt9hpz2q0oFK+A53FfaBVTA3+3y6TqHJiDgAeRlZyAx66mV8gdgue4q2rX+JSLBeRvDraSYok0SBnyhOFnYDyxlMHztjUoYbkIAGwUpSgUpSgUpSgUpSgUpSgUpSgUpSgUpSgUpSgxXNwsSF5GCqOpJwK1ji3HooB98vyYolOLaFgebI+PjMfXmHdVT8o3bBbC1/irxRFaW78RuP2gDaLKHIw7DI53uzHUdW+mNVxux1a39lnBJ+KTfrnipMhB/wBkRvgTB3kVOigEAL7gk74NB2xw+5MsSyNG0RYZ0Pp1LnoG0kgHHbJxUilYLe7SQsI2DaDpbG+COoz7HI+YI7UGelKUClKUFN4vt9dnIy41xATISSMPCRIu43AJXB9iflVwrAgEbg7iq7xEw+6yqesi8pcnGWmPLQfVmA+tT4k0qFHQAAfSg50pSgUpSgUpSgV8LAV9qkPB7ee4meeCKVv2S5kjVzpC5CgsDtkk496C3k0sCraSCCCDggg9QR6V174/t+bwi+tGfU9rGk0bBvMYgS0Zc9z5JUOeujPU1uSeG7MdLS2GQQcQxjIPUfD0rSvtRvI7W0vmVAubZIBpAAZrl2BBAxuqLq+TUGT7BeJNPwdVYk8mWSIE46DS4A9gGxv6V2CJlLFAw1AAlcjIBzgkdQDg7+xrrj9H2zMfB9Z6SzyuvyGmP67oa7CvLCKbSZY1YrupI8yk7ZVuqn5UEmqbg+WurxiCAJIoxkAZ0wqxI7kefqT2OwxlsHh+xEkZleSclpJsAzzYVRIyqoGrsoG53ySfQC5tLNIgQgxqYsxJLFiQBlmYkk4AG/YD0oM9KUoFKUoFKUoFKUoFKUoFKUoFKUoFKUoFVfHpzoESNoaXUC+QOXGozJJ9F2B7M652zVpXT32x+J+Tay6SNd0Wtou+II/94cbbF5Dy8Z3CKRQajeTf9peNxW0IK2UAKpp20wx41Sb9C5CqPTKbbGvRVpbJFGscShERQqqowFAGAAPTFdX/AKPvhv7vYteOPPdHy5BGI0JC9R+ZtR9xprtWgicWnaOCV492VHK5BIyAcEgbn5DrUXgdkYdQVsw6YhFli5OF80hbOMN5dgOoZs+ba1rFAybohXyYUquPLsCFIHTykHHoRQZaUpQQbfiGZOVIjRvgldWCrgYyUZTg4yNjg+2KlzzKil3YKqglmJwAB1JJ6CqbjEMiI8rvHJHCrSqhjKvqjViMSq/lOcbhemR3rJZcLMmiW5laZhpdVICRI3XKxr1IPQuWIwMHNBzt0a5kWZ1KRISYkYaWYkYEsinddidKHcastg4C2tKUClKUClKUClKUCoNn+NP84/7BU6oNn+NP84/7BQZ726WGN5XzpRWZsAk4UZOANyfYV55+1a/ku7uDhseDM8iyTDOR94nCqkZxnaKLQuR6nO9d1eLuIiJSXAaO3jkupBkebk7xJgn80nmB9Ysd66M+xSA33HTcTnU6LPcntl2YLnHzkz9KD0L4e4StlaQ2yHKwxqmT1OBux+ZyfrUy7VjG4jIDlW0k5wGxsTjfGcVlpQU/hq6XlC3wEltlSOSPfy4GFZSfijYAlW74IO6sBcVDvLASMkgJSSPOlh3B6o4/Mh2yPUAjBANfLG9Ls8brokTGRnIZT8LocDKnp7EEe5CbSlKBSlKBSlKBSlKBSlKBSlKBSlKBSlKCDxq6aKBmjxzDhI87jXIQiZ9tRGfbNeZ/tGuPvvFksoGLJAYrOMnzFm1aXc4GSTIWyd84967+8acWFupkP/LwXF1vjGpE5canJ7s7EY7p8s+dvsptDc8btdYLYlMrHBO8as4Jx08wG/qRQep+F2K28EcEYwkSIi/JAAP+lSqUoMc8epSoOMgjOAcZ9jsfrWmyJdWsoMSJLIq7xazHzolx+EzAhmXsrsCmogsysCN2qNfWSzKAxYFSGVlOllYdCD/UEHIIJBBBIoInAPEFvfR8y2kDD8ynyuhwPK6HdTuKkcS4kkC5Y+YhtCAMzOQM4VVBY9s4BxWv/d0tIwl+NaIdMd0ilWVWfyRsY/PEVBC6h5SBuQTipllLYwMZRcRliuNctyZWCfFgNI5KqdjgYzgHtQcLXhJvdNxfxBCUASDWxCIygss2MCRic5U5UaRjfJOxKMDA2AqnHiuyJAW7gcnoqSLIx2z8KEnpXGHjb3BIs40kVTh3kk5QB32CKrPqGxwwTYjBoLula7ZPewyy88PdKVi0cpYIlVt+Zp1uGAyRhWL/AA51HOBP4NxpLovy0kAXT5yv7Nw2d4pBlZBsc4O22etBZ0pWueJOOvbTwoCgR+uV1s51AaUBkQk47IJDkjy46hsdK1J/GmBJ+xUFJQnmm0quzHEp0ExynTgR4OS6DVucZ38UtzHjSAuwdUUBzkFpUjBnXRmEHVrHxZQFtulBs1K1efxUyuoaILiMyOmpmlOIWkPLjC5ZMgLr7sCNPenD/FEsyB1tQQEld9MuR+zcqBExjAk1jDAnTsaDaKg2f40/zj/sFcuG3wmhWbBRXGpdWQdJPkYggFSVwdJ6Zx2rjZHM0+PWP+wUHXP2w3jra8SUE4MHDR1IwHuJ9XT1wBWjfo63AXiUykElrZ9OCd9MkZ046Ekdz0x71279ofCjc288CjLXFs6IMkZlgPNiXbufOeuPLvXmzwJx88O4hBcn4UbEg9UYaX+oBJ+YFB6z/W6jZ45kO/WGRxsQPijDL39f+lfU4zbltInj1b+UuobbGfKTnbI/qKl206yIskbBkdQysNwQwyCPYiuUkYYYYAg9QRkf0NByBqFxK0LgPHhZUyY2P+qNt8DYAI+RG4BHwcIgBJWJEJzkoOWTn/EmD2H9K+NwzAPLmmjJzuH5pGfQTBx/pQSLG6EsYcbZzkHqrA4ZTjurAg+4rPVBY208cs6JMpGoSDmR6tpFAxlHUDzq56fmFWDS3C/8OJ+u4kZCfbSUIHf81BPrjI4UZYgAdSTgD61An4tykeSaKSNEUszExsMD+Fyf9KweIIRdWLjXyldVYvINGhQysWZZB5SADsw69R1oLZZAQGBBBxg52OemDXKtMseBF1L2l0JoW+7mNuYCpdLtpblikKiLLLpUELsVPTJJ+xeHr5EQrdapBEivrlndGkFvOrtjrgzNA22kgRnGOhDcqVqVrwe8VGaWVtSxXAjWOaSTLu5aNjrChiFwoDHb171sHBoZEgQTtqlILSHOoBnJZlUn8iklV/wqKCbSlKDX+MSXZukjtsCPQrMWwq55oDDJjbUdGfKCvzHUVk3ie7WMv93zpMZIWGdicqxkhVTjU6kKOYSqnXsMjSbDjdxMlzuZxFy0MQt4xIZJdT60kJUqo0iLBYqvmfLbZGCPi165dViCnmBfNBLiIamGCS4E/lAbWhAHTuKDEOOXizJGYdQaedS5icAIJ9KLkHynlFX14YHHQbkcYeN3piWR4jGZIrdzmCWVYjIJnePlIRI7riKM7jds4Hwnm3F+IaM/d0T9nC7EpJJpMqpqUIh1M0bCUFQNw0Z7EH4OKX7kAwBRmzJKo+5eaH7woLEELHGZDqKjVq2/DbIXHh67uZg7XUaxboEjCtqXMSM+pycP5yy5AHwd6ttQ9a1nh3FbrnxQSqpL85mOgxsixSuuorqOzgw6T7OfYX0nD4mJZooyT1JRST8zig61+2K8AseI6SA3LsI8qckjnOxDY6DBbrseldc/o/wauMA5xogmb550rj/1Z+lbt9rlmsfDuIlY1QNeWoBCgZAt4OmB+9n/AFrSf0f59PGAMZ1wTL8saWz7/Dj60HpmlKUFfc8QaJzzIW5e2JEPMx6mRMBlGe41DG5xUyCdZFDxsrqejKQwPyI2NZKrpuELrMkLNC7HLFMaX/zEYFWOw82A2NgwoJ00QdSrgMrAgg7ggjBBHcYqHw7hMduW5QI1YJyc5YDBck7l2HU9yM9SSYHFb67tYGlK28wTBZtT24058xwRJjA82cnodqmE3TbAQR7ddUk+D/DpTI+ooJ80KupV1DKeoYBgfmDSOMKAFAAAAAAwAB0HyFVacBUktPJLOxyDrcqgBOdIhTTHgdiQT0yTWX9RW+MLGEyNOUZo2x/EhB+uaCdNOqfGyrnpkgZ/rWseBodTXM4zpkldVyIkxy5HDIVh8pKtldZyWwM9Mm8j4Lbrk8mMk9WZQ7HH7zNkn6mpkUYQBVAUDoAMAfICg51rviTiEkUgAkeFBE7h1hM+uRSAIiMHOcjyAqz58p2NbFSg1lfEFw7cuO3AcPIra9YVAtwI1YkKcloiJdOenfG9Yb7xLcxl8WjHQ7pnDEMUDMCuBurry8MM4YsMEjFbZSgp+C8VknlmSSIoIz5DpYBhrderd/KDjA+LbIwTaXECyIySKHRgQysAwYHqCDsRWSlBiuLdJFKSIrqcZVgGBxuMg7dag8KtkilnWNFRdUZwqhR8A3wPp/SrOoNn+NP84/7BQYvEEb8nmRDLwssqjGdWg+dR6Foy6g+rV5q+2Dw0LK/MsW9vd5miI6ebd1HyJB+TrXqitF8ZeFVvrSWwbGtQ01mx7aceTPYKTo/gdO4NBqH2A+Ntafq24bzIC1uSfiXq0XuV3Ye2rsorumvFFrcS2k4dC0U0L5B6Mjoe4PodiDXr3wd4gTiNlFdR7a1Gtd/I42dN+uGzv3GDQXVKUoKqxUG9uXVicJbxMM+VWTmSbDs2mVM+2mrRmAGScAdSe1Vnh4sUkZxhmuLn13CSsiHf/Aqf0rCT99kKj/do283/AI7qfhHrEpxkj4mGOgIYPkMX311mkH+zoQ0KEfiMMFbhwRtg50L/ADHfTpl8c4b95h5edJDwyKSNQ1QypIoYd1LKAemxNWFKDWrngVw7BxOiFnjMiqrKuEmjk8mCCWYKVLNnOr0GKXXhh2VFiuZIf2cqyFMku7g6JQxOVKszN7+UdAK2WlBqdn4VljeBxOCY2YtlSdiwJRBkBQQCMgL179DtlKUClKUClKUClKUClKUHWP2shn4VxRdB8k9qy4zuum2y2PQecfyn0rpj7KeI/d+M2jkkBpOWeu/NBQZx2ywP0r0X4g4Zz5bq3Oki7ssKpwPPEzgtnOTjmxfLT715Njd4ZARlXjYH3VlPofQig9uUqDwLia3dtDcR/DLGjj21DOD7g7fSp1ApSlBhvYw8bq4BVlYEHcYIIOfpUXw7IWs7didRMMJJPclF3p4glKWsxT4yjKn8b+VOx/MR2qZbQiNFRRhVUKABgAKMAADpQZKUpQKUpQKUpQKUpQKUpQKg2f40/wA4/wCwVOqHJw2NnMhDamCg4d1B05x5Q2M79cb7egoJlV3HlxDzR8UJEoOAThfjAz6xl1/mrL+rI/Rv/Mk/+VVviOwjFpMMPlkZFAkfJaQaEUZbGSxA+tB52+2zhn3fjM57TBJl2x8S4btv51b/APc1uf6NnFTqurQkYwkyjO+fgc47j8P+nvWu/pBMP1qij8ltCvcn4pDuT1ODWf8AR0P/AHrLt/ysmfb9rD/9+tB6PpSqu7uDNIbeE40450gPwAjPLUg5ErDB/wAIOe65Cqsg13zIMFYEmuRM2fxiZnIhXbdNJGsg9fJ116dnRAoAUAAAAAbAAdABVZwC2EImiTZEmOhRsFDIjYH1J/rVrQKUpQKUpQKUpQKUpQKUpQKUpQKUpQVfHoTpWdBmS3bmADOWXGJE9yULYB21BD2rzz9uHhxba9W7gH7C8XmBhuvMO74+YKt/MfSvTVaPxvw6lzDNwqcARurSWT4P7PT/AMP5xMRgbZjcDHlY0Gq/o8eJ+bbycPkPmhzJF7xsfMP5XOf5/au4q8hWU9zwHigZlxLbvhlyQsinYgHG6svQ47g9q9XcC4vFe20dzA2qOVcg+nYqfQgggj1BoJ9KjcQvkgTXISASAAAWZmPRUVclmPoB2NVw+93AOcWaHpjTNPjHXvFGwP8Amigy3g59wkR3jixLJ7uGHJU+uCGcjsVj9d7BLlGOFdSfQEGqpPCtrktLCs7lgxecc9iwAAYa8hTgAeUDGNqky8BtXBV7aBgeoMUZB+YIoLGlVC8GMWTayvHk50OWniO2MBXOqMY7IyjO+DWe14llxFMvKlPQE5WTHUxP+b5EBhjcY3oLClKUClKUClKUClKUClKUCqHivEkVpJZWC29mpeQ9dUgGQv8AIuGx3Z0x8JFWfFLsxRkqNTkhUX952OFBx0XO5PYAntXRv26eJ+WqcJgbIUCS5bu7sdYU79SSZG9Sy77Gg6w8V8dfiF5NdSbGVsgfuqNkX6KAK70+wHwkba1a9lXElyBy89RENwf5z5vkF9a65+x/wB+s5+dOD91hbzb45jjBEY9sEFvY477ejr65KaYbcLzSBpB+GNBtzGUEHSOgUfEcDYZIDhxC6d3EFuQH6ySbHkqRsQDsZG/KDsN2OcBWmWdqsKBEGAM9Tkkk5LMTuWJJJJ6kmuNhZrCmlSSerM27Ox6sx7k/6DAGAAKk0EHh34lx/mj/ANmKp1V3BW1CWTOdc0vp0Q8oYx7Jn61Y0ClKUClKUClKUClKUClKUClKUClKUCoPF+HC4j0hijqQ8ci/FG6/Cw9R2K9GUsDsTU6lB1p9oHg9eNxlfJDxC2XYZyroxOMnGTExB0tjykMD3Fdd/Zl4zk4FcyWHEUdImcalIGYZDga/eMrgkgnYAjrv6A4rwtZwrAmOWPJilUDVGSMHGdip7qdjj2BGneJ/D1txRVt+KoILrOmKePAEuMkcl2zkEaiYX3HmxkAOQ32KVXUMhDKwBVgQQQehBHUYrnXXP2e8F4lwmQWU+m6siW5UyMFaA7nDoxB0tvsNWD867GoFQuI8Xhtsc+VYwc7sdK7Y6t0XqOuKiXXFmdzDZoJGGQ8p/BhI2w5By75/4a7/ALxXINR7fwlAZvvFyq3FwesjooUHAHkjAwuwAydTYABY0F9G4YAqQQehByD8jUfiXD47mMxzLqU4PUqVIOVdGG6uDghgQQRkVDXw/DHk2y/dmJLEwgIrE9S8YGhz7sCfQivi8UaAhbwKmSqrMuRE5YgBWzvE5OwUkg5GGJOAH21unt9MV02oFtKT4ChsnyJKBskh2XPRiNsFgtW1cJoldSjqGVgQykAgg9QQeoqpi4AquMySPEBtE7yOAe2+rzL12cN2wRigkXPFgGKQo07g4ZY9OE/zHYhVPQ6c6sEHFV3EPEEsVxFByY8yaCS02gBSSGILIAzA/lQsclchQwar6CBY1CRqqKuwVQFA9gBsK1r7QPwYQMlmnjVU0tIsmfMwaMKVfCqxGsqMj4hQbTSlKBSlKBSlKCvuE13MQPSNJHH8RwgP0UyD+avI3i25a44lcvuTJcS4yR++Qoz02GB9K9b3j6LmFifK6yRdsajpdM+myyDr1IHevM3jPgz8I40HlUmPnrcRkfnj5urGf3hgqfce4oPRHh/hy8MsreygUPIE6AhdTdZJX7hNR3O/UAdhVzw+05SnU2t2OXfpk/4Rk6VHQLnYepyT8sYozmeM6ucEbXktlceQL6LgkgDbLE9Sal0CofFrzkws4GW8qoOmp3YIi593Kj61MqqnPNu0TfTAvNbsNb6kjHXfC804PfQfSgmcNtOTCkWS2hVBY9WIG7H3JyfrUmlKBSlKBSlKBSlKBSlKBSlKBSlKBSlKBSlKBWO4gWRSkih1YYKsAwI9CD1rJSgqG4M6Y+7XEkKgYCMFnj9jiQawB0wrgY7dMcTwJpP94uZpV2/ZgpCnTfPKVWYHuGYj2q5pQYra3SJFjjVURQAqqAqqB0AA2ArLSlArjIgYFWAIIIIIyCD1BHcVypQa1xDgNxEFbhtyYtGcW8o5sDD90dHjx2CtgYAAAqfbX9wV81owYBfikiUMfzY0uxUd+/Ue9W1KDTpr6eYa5uZEmccteZCPLqLHWVWeZsLqCqI1051E42wcC4vZj9uYbWDBOJjIsjlWOFYShTqLYA+Lc5GSRW8UoKefj6KQqhn3IdljkZV0/EPKpJbtgdDgHBIBsYLpX+EN0z5kdP7gN/as9KBSlKBSlKDDd2yyoyPnDDscEehBG4IOCD2Iqg474aTids1txCMEr8EyYByRtIndG9VOR8xWy0oNP8A8CvOGqbSeVLm2UEwS7pIm4/YundepBBOMEdMAbhSlArGkKqWYAAsQWPckAAE/QAfSslKBSlKBSlKBSlKBSlKBSl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14488"/>
            <a:ext cx="7000875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AutoShape 9" descr="data:image/jpeg;base64,/9j/4AAQSkZJRgABAQAAAQABAAD/2wCEAAkGBxQQEBUSEBMVFBUVFxQYFxcXFxcTGRccFxgaHBoXFxcZHyohGRolGx8YITMiJiorOi4uFx84ODM4OigtLi8BCgoKBQUFDgUFDisZExkrKysrKysrKysrKysrKysrKysrKysrKysrKysrKysrKysrKysrKysrKysrKysrKysrK//AABEIAJwBRAMBIgACEQEDEQH/xAAcAAEAAgIDAQAAAAAAAAAAAAAABAUDBgIHCAH/xABDEAACAQMCBAQDBAgDBQkAAAABAgMABBESIQUTMUEGIlFhMnGBBxQzQggVI1JygpGyYnOhJDRDRLEWJWOTorPS8PH/xAAUAQEAAAAAAAAAAAAAAAAAAAAA/8QAFBEBAAAAAAAAAAAAAAAAAAAAAP/aAAwDAQACEQMRAD8A7xpSlApSlApSlApSlApSlApSlApSlApSlApSlApSlApSlApSlApSlAri7hQSxAA3JOwHuTXKqS0i++kTy6WgzmCPYq4B2nk7MT1QdACD8XwhnXjaPnkJJPjvGoCfyySFUb+Vj1FSDdvpzyJO3l1Rat+v58bd9+22algYr7QVsHG4mIV9ULk4CzKYiT6IzeVz/CTVlWOeBZFKOoZWGCrAMCD2IPWq/gZZBJAxLclgqMxLM0ZUMmonckZKZJJOjJOSaC0pSlApSlApSlApSlApSlApSlApSlApSlApSlApSsN3crEheQ4UddiTucAADdiTgADckgCgyk461WvxlG2t1a4Jx+HgoN8ZaUkIMdwCTgbA1hFk90dVz5Ytitv0J952Bw+2P2fwjfOrbFwBjYUFa63bg4a3hO2PLJc/PJ1R+9ffulx1+8LnHTkjRnHXGrVjPbV9asqUFQ7XsY2W2uD380lp/QYlyevcVmtuKgsEmR4HJwA+NLemiRSVbPpkN7VY1hu7ZJkaOVVdHBVlYBlYHqCD1FBmpVFw+V7WYW0zl45M/dpHOXyAS1u5/MyqCyt1ZQ2d0LNe0ClKUClKUClKUClKUFV4mUvbmFSwM7JESvULIwEhBBBBEevcdDg1ZogUAAAADAA2AA7Cq3j50rHKekU0bHcgBWzGzHHUKrlt9hpz2q0oFK+A53FfaBVTA3+3y6TqHJiDgAeRlZyAx66mV8gdgue4q2rX+JSLBeRvDraSYok0SBnyhOFnYDyxlMHztjUoYbkIAGwUpSgUpSgUpSgUpSgUpSgUpSgUpSgUpSgUpSgxXNwsSF5GCqOpJwK1ji3HooB98vyYolOLaFgebI+PjMfXmHdVT8o3bBbC1/irxRFaW78RuP2gDaLKHIw7DI53uzHUdW+mNVxux1a39lnBJ+KTfrnipMhB/wBkRvgTB3kVOigEAL7gk74NB2xw+5MsSyNG0RYZ0Pp1LnoG0kgHHbJxUilYLe7SQsI2DaDpbG+COoz7HI+YI7UGelKUClKUFN4vt9dnIy41xATISSMPCRIu43AJXB9iflVwrAgEbg7iq7xEw+6yqesi8pcnGWmPLQfVmA+tT4k0qFHQAAfSg50pSgUpSgUpSgV8LAV9qkPB7ee4meeCKVv2S5kjVzpC5CgsDtkk496C3k0sCraSCCCDggg9QR6V174/t+bwi+tGfU9rGk0bBvMYgS0Zc9z5JUOeujPU1uSeG7MdLS2GQQcQxjIPUfD0rSvtRvI7W0vmVAubZIBpAAZrl2BBAxuqLq+TUGT7BeJNPwdVYk8mWSIE46DS4A9gGxv6V2CJlLFAw1AAlcjIBzgkdQDg7+xrrj9H2zMfB9Z6SzyuvyGmP67oa7CvLCKbSZY1YrupI8yk7ZVuqn5UEmqbg+WurxiCAJIoxkAZ0wqxI7kefqT2OwxlsHh+xEkZleSclpJsAzzYVRIyqoGrsoG53ySfQC5tLNIgQgxqYsxJLFiQBlmYkk4AG/YD0oM9KUoFKUoFKUoFKUoFKUoFKUoFKUoFKUoFVfHpzoESNoaXUC+QOXGozJJ9F2B7M652zVpXT32x+J+Tay6SNd0Wtou+II/94cbbF5Dy8Z3CKRQajeTf9peNxW0IK2UAKpp20wx41Sb9C5CqPTKbbGvRVpbJFGscShERQqqowFAGAAPTFdX/AKPvhv7vYteOPPdHy5BGI0JC9R+ZtR9xprtWgicWnaOCV492VHK5BIyAcEgbn5DrUXgdkYdQVsw6YhFli5OF80hbOMN5dgOoZs+ba1rFAybohXyYUquPLsCFIHTykHHoRQZaUpQQbfiGZOVIjRvgldWCrgYyUZTg4yNjg+2KlzzKil3YKqglmJwAB1JJ6CqbjEMiI8rvHJHCrSqhjKvqjViMSq/lOcbhemR3rJZcLMmiW5laZhpdVICRI3XKxr1IPQuWIwMHNBzt0a5kWZ1KRISYkYaWYkYEsinddidKHcastg4C2tKUClKUClKUClKUCoNn+NP84/7BU6oNn+NP84/7BQZ726WGN5XzpRWZsAk4UZOANyfYV55+1a/ku7uDhseDM8iyTDOR94nCqkZxnaKLQuR6nO9d1eLuIiJSXAaO3jkupBkebk7xJgn80nmB9Ysd66M+xSA33HTcTnU6LPcntl2YLnHzkz9KD0L4e4StlaQ2yHKwxqmT1OBux+ZyfrUy7VjG4jIDlW0k5wGxsTjfGcVlpQU/hq6XlC3wEltlSOSPfy4GFZSfijYAlW74IO6sBcVDvLASMkgJSSPOlh3B6o4/Mh2yPUAjBANfLG9Ls8brokTGRnIZT8LocDKnp7EEe5CbSlKBSlKBSlKBSlKBSlKBSlKBSlKBSlKCDxq6aKBmjxzDhI87jXIQiZ9tRGfbNeZ/tGuPvvFksoGLJAYrOMnzFm1aXc4GSTIWyd84967+8acWFupkP/LwXF1vjGpE5canJ7s7EY7p8s+dvsptDc8btdYLYlMrHBO8as4Jx08wG/qRQep+F2K28EcEYwkSIi/JAAP+lSqUoMc8epSoOMgjOAcZ9jsfrWmyJdWsoMSJLIq7xazHzolx+EzAhmXsrsCmogsysCN2qNfWSzKAxYFSGVlOllYdCD/UEHIIJBBBIoInAPEFvfR8y2kDD8ynyuhwPK6HdTuKkcS4kkC5Y+YhtCAMzOQM4VVBY9s4BxWv/d0tIwl+NaIdMd0ilWVWfyRsY/PEVBC6h5SBuQTipllLYwMZRcRliuNctyZWCfFgNI5KqdjgYzgHtQcLXhJvdNxfxBCUASDWxCIygss2MCRic5U5UaRjfJOxKMDA2AqnHiuyJAW7gcnoqSLIx2z8KEnpXGHjb3BIs40kVTh3kk5QB32CKrPqGxwwTYjBoLula7ZPewyy88PdKVi0cpYIlVt+Zp1uGAyRhWL/AA51HOBP4NxpLovy0kAXT5yv7Nw2d4pBlZBsc4O22etBZ0pWueJOOvbTwoCgR+uV1s51AaUBkQk47IJDkjy46hsdK1J/GmBJ+xUFJQnmm0quzHEp0ExynTgR4OS6DVucZ38UtzHjSAuwdUUBzkFpUjBnXRmEHVrHxZQFtulBs1K1efxUyuoaILiMyOmpmlOIWkPLjC5ZMgLr7sCNPenD/FEsyB1tQQEld9MuR+zcqBExjAk1jDAnTsaDaKg2f40/zj/sFcuG3wmhWbBRXGpdWQdJPkYggFSVwdJ6Zx2rjZHM0+PWP+wUHXP2w3jra8SUE4MHDR1IwHuJ9XT1wBWjfo63AXiUykElrZ9OCd9MkZ046Ekdz0x71279ofCjc288CjLXFs6IMkZlgPNiXbufOeuPLvXmzwJx88O4hBcn4UbEg9UYaX+oBJ+YFB6z/W6jZ45kO/WGRxsQPijDL39f+lfU4zbltInj1b+UuobbGfKTnbI/qKl206yIskbBkdQysNwQwyCPYiuUkYYYYAg9QRkf0NByBqFxK0LgPHhZUyY2P+qNt8DYAI+RG4BHwcIgBJWJEJzkoOWTn/EmD2H9K+NwzAPLmmjJzuH5pGfQTBx/pQSLG6EsYcbZzkHqrA4ZTjurAg+4rPVBY208cs6JMpGoSDmR6tpFAxlHUDzq56fmFWDS3C/8OJ+u4kZCfbSUIHf81BPrjI4UZYgAdSTgD61An4tykeSaKSNEUszExsMD+Fyf9KweIIRdWLjXyldVYvINGhQysWZZB5SADsw69R1oLZZAQGBBBxg52OemDXKtMseBF1L2l0JoW+7mNuYCpdLtpblikKiLLLpUELsVPTJJ+xeHr5EQrdapBEivrlndGkFvOrtjrgzNA22kgRnGOhDcqVqVrwe8VGaWVtSxXAjWOaSTLu5aNjrChiFwoDHb171sHBoZEgQTtqlILSHOoBnJZlUn8iklV/wqKCbSlKDX+MSXZukjtsCPQrMWwq55oDDJjbUdGfKCvzHUVk3ie7WMv93zpMZIWGdicqxkhVTjU6kKOYSqnXsMjSbDjdxMlzuZxFy0MQt4xIZJdT60kJUqo0iLBYqvmfLbZGCPi165dViCnmBfNBLiIamGCS4E/lAbWhAHTuKDEOOXizJGYdQaedS5icAIJ9KLkHynlFX14YHHQbkcYeN3piWR4jGZIrdzmCWVYjIJnePlIRI7riKM7jds4Hwnm3F+IaM/d0T9nC7EpJJpMqpqUIh1M0bCUFQNw0Z7EH4OKX7kAwBRmzJKo+5eaH7woLEELHGZDqKjVq2/DbIXHh67uZg7XUaxboEjCtqXMSM+pycP5yy5AHwd6ttQ9a1nh3FbrnxQSqpL85mOgxsixSuuorqOzgw6T7OfYX0nD4mJZooyT1JRST8zig61+2K8AseI6SA3LsI8qckjnOxDY6DBbrseldc/o/wauMA5xogmb550rj/1Z+lbt9rlmsfDuIlY1QNeWoBCgZAt4OmB+9n/AFrSf0f59PGAMZ1wTL8saWz7/Dj60HpmlKUFfc8QaJzzIW5e2JEPMx6mRMBlGe41DG5xUyCdZFDxsrqejKQwPyI2NZKrpuELrMkLNC7HLFMaX/zEYFWOw82A2NgwoJ00QdSrgMrAgg7ggjBBHcYqHw7hMduW5QI1YJyc5YDBck7l2HU9yM9SSYHFb67tYGlK28wTBZtT24058xwRJjA82cnodqmE3TbAQR7ddUk+D/DpTI+ooJ80KupV1DKeoYBgfmDSOMKAFAAAAAAwAB0HyFVacBUktPJLOxyDrcqgBOdIhTTHgdiQT0yTWX9RW+MLGEyNOUZo2x/EhB+uaCdNOqfGyrnpkgZ/rWseBodTXM4zpkldVyIkxy5HDIVh8pKtldZyWwM9Mm8j4Lbrk8mMk9WZQ7HH7zNkn6mpkUYQBVAUDoAMAfICg51rviTiEkUgAkeFBE7h1hM+uRSAIiMHOcjyAqz58p2NbFSg1lfEFw7cuO3AcPIra9YVAtwI1YkKcloiJdOenfG9Yb7xLcxl8WjHQ7pnDEMUDMCuBurry8MM4YsMEjFbZSgp+C8VknlmSSIoIz5DpYBhrderd/KDjA+LbIwTaXECyIySKHRgQysAwYHqCDsRWSlBiuLdJFKSIrqcZVgGBxuMg7dag8KtkilnWNFRdUZwqhR8A3wPp/SrOoNn+NP84/7BQYvEEb8nmRDLwssqjGdWg+dR6Foy6g+rV5q+2Dw0LK/MsW9vd5miI6ebd1HyJB+TrXqitF8ZeFVvrSWwbGtQ01mx7aceTPYKTo/gdO4NBqH2A+Ntafq24bzIC1uSfiXq0XuV3Ye2rsorumvFFrcS2k4dC0U0L5B6Mjoe4PodiDXr3wd4gTiNlFdR7a1Gtd/I42dN+uGzv3GDQXVKUoKqxUG9uXVicJbxMM+VWTmSbDs2mVM+2mrRmAGScAdSe1Vnh4sUkZxhmuLn13CSsiHf/Aqf0rCT99kKj/do283/AI7qfhHrEpxkj4mGOgIYPkMX311mkH+zoQ0KEfiMMFbhwRtg50L/ADHfTpl8c4b95h5edJDwyKSNQ1QypIoYd1LKAemxNWFKDWrngVw7BxOiFnjMiqrKuEmjk8mCCWYKVLNnOr0GKXXhh2VFiuZIf2cqyFMku7g6JQxOVKszN7+UdAK2WlBqdn4VljeBxOCY2YtlSdiwJRBkBQQCMgL179DtlKUClKUClKUClKUClKUHWP2shn4VxRdB8k9qy4zuum2y2PQecfyn0rpj7KeI/d+M2jkkBpOWeu/NBQZx2ywP0r0X4g4Zz5bq3Oki7ssKpwPPEzgtnOTjmxfLT715Njd4ZARlXjYH3VlPofQig9uUqDwLia3dtDcR/DLGjj21DOD7g7fSp1ApSlBhvYw8bq4BVlYEHcYIIOfpUXw7IWs7didRMMJJPclF3p4glKWsxT4yjKn8b+VOx/MR2qZbQiNFRRhVUKABgAKMAADpQZKUpQKUpQKUpQKUpQKUpQKg2f40/wA4/wCwVOqHJw2NnMhDamCg4d1B05x5Q2M79cb7egoJlV3HlxDzR8UJEoOAThfjAz6xl1/mrL+rI/Rv/Mk/+VVviOwjFpMMPlkZFAkfJaQaEUZbGSxA+tB52+2zhn3fjM57TBJl2x8S4btv51b/APc1uf6NnFTqurQkYwkyjO+fgc47j8P+nvWu/pBMP1qij8ltCvcn4pDuT1ODWf8AR0P/AHrLt/ysmfb9rD/9+tB6PpSqu7uDNIbeE40450gPwAjPLUg5ErDB/wAIOe65Cqsg13zIMFYEmuRM2fxiZnIhXbdNJGsg9fJ116dnRAoAUAAAAAbAAdABVZwC2EImiTZEmOhRsFDIjYH1J/rVrQKUpQKUpQKUpQKUpQKUpQKUpQKUpQVfHoTpWdBmS3bmADOWXGJE9yULYB21BD2rzz9uHhxba9W7gH7C8XmBhuvMO74+YKt/MfSvTVaPxvw6lzDNwqcARurSWT4P7PT/AMP5xMRgbZjcDHlY0Gq/o8eJ+bbycPkPmhzJF7xsfMP5XOf5/au4q8hWU9zwHigZlxLbvhlyQsinYgHG6svQ47g9q9XcC4vFe20dzA2qOVcg+nYqfQgggj1BoJ9KjcQvkgTXISASAAAWZmPRUVclmPoB2NVw+93AOcWaHpjTNPjHXvFGwP8Amigy3g59wkR3jixLJ7uGHJU+uCGcjsVj9d7BLlGOFdSfQEGqpPCtrktLCs7lgxecc9iwAAYa8hTgAeUDGNqky8BtXBV7aBgeoMUZB+YIoLGlVC8GMWTayvHk50OWniO2MBXOqMY7IyjO+DWe14llxFMvKlPQE5WTHUxP+b5EBhjcY3oLClKUClKUClKUClKUClKUCqHivEkVpJZWC29mpeQ9dUgGQv8AIuGx3Z0x8JFWfFLsxRkqNTkhUX952OFBx0XO5PYAntXRv26eJ+WqcJgbIUCS5bu7sdYU79SSZG9Sy77Gg6w8V8dfiF5NdSbGVsgfuqNkX6KAK70+wHwkba1a9lXElyBy89RENwf5z5vkF9a65+x/wB+s5+dOD91hbzb45jjBEY9sEFvY477ejr65KaYbcLzSBpB+GNBtzGUEHSOgUfEcDYZIDhxC6d3EFuQH6ySbHkqRsQDsZG/KDsN2OcBWmWdqsKBEGAM9Tkkk5LMTuWJJJJ6kmuNhZrCmlSSerM27Ox6sx7k/6DAGAAKk0EHh34lx/mj/ANmKp1V3BW1CWTOdc0vp0Q8oYx7Jn61Y0ClKUClKUClKUClKUClKUClKUClKUCoPF+HC4j0hijqQ8ci/FG6/Cw9R2K9GUsDsTU6lB1p9oHg9eNxlfJDxC2XYZyroxOMnGTExB0tjykMD3Fdd/Zl4zk4FcyWHEUdImcalIGYZDga/eMrgkgnYAjrv6A4rwtZwrAmOWPJilUDVGSMHGdip7qdjj2BGneJ/D1txRVt+KoILrOmKePAEuMkcl2zkEaiYX3HmxkAOQ32KVXUMhDKwBVgQQQehBHUYrnXXP2e8F4lwmQWU+m6siW5UyMFaA7nDoxB0tvsNWD867GoFQuI8Xhtsc+VYwc7sdK7Y6t0XqOuKiXXFmdzDZoJGGQ8p/BhI2w5By75/4a7/ALxXINR7fwlAZvvFyq3FwesjooUHAHkjAwuwAydTYABY0F9G4YAqQQehByD8jUfiXD47mMxzLqU4PUqVIOVdGG6uDghgQQRkVDXw/DHk2y/dmJLEwgIrE9S8YGhz7sCfQivi8UaAhbwKmSqrMuRE5YgBWzvE5OwUkg5GGJOAH21unt9MV02oFtKT4ChsnyJKBskh2XPRiNsFgtW1cJoldSjqGVgQykAgg9QQeoqpi4AquMySPEBtE7yOAe2+rzL12cN2wRigkXPFgGKQo07g4ZY9OE/zHYhVPQ6c6sEHFV3EPEEsVxFByY8yaCS02gBSSGILIAzA/lQsclchQwar6CBY1CRqqKuwVQFA9gBsK1r7QPwYQMlmnjVU0tIsmfMwaMKVfCqxGsqMj4hQbTSlKBSlKBSlKCvuE13MQPSNJHH8RwgP0UyD+avI3i25a44lcvuTJcS4yR++Qoz02GB9K9b3j6LmFifK6yRdsajpdM+myyDr1IHevM3jPgz8I40HlUmPnrcRkfnj5urGf3hgqfce4oPRHh/hy8MsreygUPIE6AhdTdZJX7hNR3O/UAdhVzw+05SnU2t2OXfpk/4Rk6VHQLnYepyT8sYozmeM6ucEbXktlceQL6LgkgDbLE9Sal0CofFrzkws4GW8qoOmp3YIi593Kj61MqqnPNu0TfTAvNbsNb6kjHXfC804PfQfSgmcNtOTCkWS2hVBY9WIG7H3JyfrUmlKBSlKBSlKBSlKBSlKBSlKBSlKBSlKBSlKBWO4gWRSkih1YYKsAwI9CD1rJSgqG4M6Y+7XEkKgYCMFnj9jiQawB0wrgY7dMcTwJpP94uZpV2/ZgpCnTfPKVWYHuGYj2q5pQYra3SJFjjVURQAqqAqqB0AA2ArLSlArjIgYFWAIIIIIyCD1BHcVypQa1xDgNxEFbhtyYtGcW8o5sDD90dHjx2CtgYAAAqfbX9wV81owYBfikiUMfzY0uxUd+/Ue9W1KDTpr6eYa5uZEmccteZCPLqLHWVWeZsLqCqI1051E42wcC4vZj9uYbWDBOJjIsjlWOFYShTqLYA+Lc5GSRW8UoKefj6KQqhn3IdljkZV0/EPKpJbtgdDgHBIBsYLpX+EN0z5kdP7gN/as9KBSlKBSlKDDd2yyoyPnDDscEehBG4IOCD2Iqg474aTids1txCMEr8EyYByRtIndG9VOR8xWy0oNP8A8CvOGqbSeVLm2UEwS7pIm4/YundepBBOMEdMAbhSlArGkKqWYAAsQWPckAAE/QAfSslKBSlKBSlKBSlKBSlKBSl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14488"/>
            <a:ext cx="7000875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AutoShape 11" descr="data:image/jpeg;base64,/9j/4AAQSkZJRgABAQAAAQABAAD/2wCEAAkGBxQQEBUSEBMVFBUVFxQYFxcXFxcTGRccFxgaHBoXFxcZHyohGRolGx8YITMiJiorOi4uFx84ODM4OigtLi8BCgoKBQUFDgUFDisZExkrKysrKysrKysrKysrKysrKysrKysrKysrKysrKysrKysrKysrKysrKysrKysrKysrK//AABEIAJwBRAMBIgACEQEDEQH/xAAcAAEAAgIDAQAAAAAAAAAAAAAABAUDBgIHCAH/xABDEAACAQMCBAQDBAgDBQkAAAABAgMABBESIQUTMUEGIlFhMnGBBxQzQggVI1JygpGyYnOhJDRDRLEWJWOTorPS8PH/xAAUAQEAAAAAAAAAAAAAAAAAAAAA/8QAFBEBAAAAAAAAAAAAAAAAAAAAAP/aAAwDAQACEQMRAD8A7xpSlApSlApSlApSlApSlApSlApSlApSlApSlApSlApSlApSlApSlAri7hQSxAA3JOwHuTXKqS0i++kTy6WgzmCPYq4B2nk7MT1QdACD8XwhnXjaPnkJJPjvGoCfyySFUb+Vj1FSDdvpzyJO3l1Rat+v58bd9+22algYr7QVsHG4mIV9ULk4CzKYiT6IzeVz/CTVlWOeBZFKOoZWGCrAMCD2IPWq/gZZBJAxLclgqMxLM0ZUMmonckZKZJJOjJOSaC0pSlApSlApSlApSlApSlApSlApSlApSlApSlApSsN3crEheQ4UddiTucAADdiTgADckgCgyk461WvxlG2t1a4Jx+HgoN8ZaUkIMdwCTgbA1hFk90dVz5Ytitv0J952Bw+2P2fwjfOrbFwBjYUFa63bg4a3hO2PLJc/PJ1R+9ffulx1+8LnHTkjRnHXGrVjPbV9asqUFQ7XsY2W2uD380lp/QYlyevcVmtuKgsEmR4HJwA+NLemiRSVbPpkN7VY1hu7ZJkaOVVdHBVlYBlYHqCD1FBmpVFw+V7WYW0zl45M/dpHOXyAS1u5/MyqCyt1ZQ2d0LNe0ClKUClKUClKUClKUFV4mUvbmFSwM7JESvULIwEhBBBBEevcdDg1ZogUAAAADAA2AA7Cq3j50rHKekU0bHcgBWzGzHHUKrlt9hpz2q0oFK+A53FfaBVTA3+3y6TqHJiDgAeRlZyAx66mV8gdgue4q2rX+JSLBeRvDraSYok0SBnyhOFnYDyxlMHztjUoYbkIAGwUpSgUpSgUpSgUpSgUpSgUpSgUpSgUpSgUpSgxXNwsSF5GCqOpJwK1ji3HooB98vyYolOLaFgebI+PjMfXmHdVT8o3bBbC1/irxRFaW78RuP2gDaLKHIw7DI53uzHUdW+mNVxux1a39lnBJ+KTfrnipMhB/wBkRvgTB3kVOigEAL7gk74NB2xw+5MsSyNG0RYZ0Pp1LnoG0kgHHbJxUilYLe7SQsI2DaDpbG+COoz7HI+YI7UGelKUClKUFN4vt9dnIy41xATISSMPCRIu43AJXB9iflVwrAgEbg7iq7xEw+6yqesi8pcnGWmPLQfVmA+tT4k0qFHQAAfSg50pSgUpSgUpSgV8LAV9qkPB7ee4meeCKVv2S5kjVzpC5CgsDtkk496C3k0sCraSCCCDggg9QR6V174/t+bwi+tGfU9rGk0bBvMYgS0Zc9z5JUOeujPU1uSeG7MdLS2GQQcQxjIPUfD0rSvtRvI7W0vmVAubZIBpAAZrl2BBAxuqLq+TUGT7BeJNPwdVYk8mWSIE46DS4A9gGxv6V2CJlLFAw1AAlcjIBzgkdQDg7+xrrj9H2zMfB9Z6SzyuvyGmP67oa7CvLCKbSZY1YrupI8yk7ZVuqn5UEmqbg+WurxiCAJIoxkAZ0wqxI7kefqT2OwxlsHh+xEkZleSclpJsAzzYVRIyqoGrsoG53ySfQC5tLNIgQgxqYsxJLFiQBlmYkk4AG/YD0oM9KUoFKUoFKUoFKUoFKUoFKUoFKUoFKUoFVfHpzoESNoaXUC+QOXGozJJ9F2B7M652zVpXT32x+J+Tay6SNd0Wtou+II/94cbbF5Dy8Z3CKRQajeTf9peNxW0IK2UAKpp20wx41Sb9C5CqPTKbbGvRVpbJFGscShERQqqowFAGAAPTFdX/AKPvhv7vYteOPPdHy5BGI0JC9R+ZtR9xprtWgicWnaOCV492VHK5BIyAcEgbn5DrUXgdkYdQVsw6YhFli5OF80hbOMN5dgOoZs+ba1rFAybohXyYUquPLsCFIHTykHHoRQZaUpQQbfiGZOVIjRvgldWCrgYyUZTg4yNjg+2KlzzKil3YKqglmJwAB1JJ6CqbjEMiI8rvHJHCrSqhjKvqjViMSq/lOcbhemR3rJZcLMmiW5laZhpdVICRI3XKxr1IPQuWIwMHNBzt0a5kWZ1KRISYkYaWYkYEsinddidKHcastg4C2tKUClKUClKUClKUCoNn+NP84/7BU6oNn+NP84/7BQZ726WGN5XzpRWZsAk4UZOANyfYV55+1a/ku7uDhseDM8iyTDOR94nCqkZxnaKLQuR6nO9d1eLuIiJSXAaO3jkupBkebk7xJgn80nmB9Ysd66M+xSA33HTcTnU6LPcntl2YLnHzkz9KD0L4e4StlaQ2yHKwxqmT1OBux+ZyfrUy7VjG4jIDlW0k5wGxsTjfGcVlpQU/hq6XlC3wEltlSOSPfy4GFZSfijYAlW74IO6sBcVDvLASMkgJSSPOlh3B6o4/Mh2yPUAjBANfLG9Ls8brokTGRnIZT8LocDKnp7EEe5CbSlKBSlKBSlKBSlKBSlKBSlKBSlKBSlKCDxq6aKBmjxzDhI87jXIQiZ9tRGfbNeZ/tGuPvvFksoGLJAYrOMnzFm1aXc4GSTIWyd84967+8acWFupkP/LwXF1vjGpE5canJ7s7EY7p8s+dvsptDc8btdYLYlMrHBO8as4Jx08wG/qRQep+F2K28EcEYwkSIi/JAAP+lSqUoMc8epSoOMgjOAcZ9jsfrWmyJdWsoMSJLIq7xazHzolx+EzAhmXsrsCmogsysCN2qNfWSzKAxYFSGVlOllYdCD/UEHIIJBBBIoInAPEFvfR8y2kDD8ynyuhwPK6HdTuKkcS4kkC5Y+YhtCAMzOQM4VVBY9s4BxWv/d0tIwl+NaIdMd0ilWVWfyRsY/PEVBC6h5SBuQTipllLYwMZRcRliuNctyZWCfFgNI5KqdjgYzgHtQcLXhJvdNxfxBCUASDWxCIygss2MCRic5U5UaRjfJOxKMDA2AqnHiuyJAW7gcnoqSLIx2z8KEnpXGHjb3BIs40kVTh3kk5QB32CKrPqGxwwTYjBoLula7ZPewyy88PdKVi0cpYIlVt+Zp1uGAyRhWL/AA51HOBP4NxpLovy0kAXT5yv7Nw2d4pBlZBsc4O22etBZ0pWueJOOvbTwoCgR+uV1s51AaUBkQk47IJDkjy46hsdK1J/GmBJ+xUFJQnmm0quzHEp0ExynTgR4OS6DVucZ38UtzHjSAuwdUUBzkFpUjBnXRmEHVrHxZQFtulBs1K1efxUyuoaILiMyOmpmlOIWkPLjC5ZMgLr7sCNPenD/FEsyB1tQQEld9MuR+zcqBExjAk1jDAnTsaDaKg2f40/zj/sFcuG3wmhWbBRXGpdWQdJPkYggFSVwdJ6Zx2rjZHM0+PWP+wUHXP2w3jra8SUE4MHDR1IwHuJ9XT1wBWjfo63AXiUykElrZ9OCd9MkZ046Ekdz0x71279ofCjc288CjLXFs6IMkZlgPNiXbufOeuPLvXmzwJx88O4hBcn4UbEg9UYaX+oBJ+YFB6z/W6jZ45kO/WGRxsQPijDL39f+lfU4zbltInj1b+UuobbGfKTnbI/qKl206yIskbBkdQysNwQwyCPYiuUkYYYYAg9QRkf0NByBqFxK0LgPHhZUyY2P+qNt8DYAI+RG4BHwcIgBJWJEJzkoOWTn/EmD2H9K+NwzAPLmmjJzuH5pGfQTBx/pQSLG6EsYcbZzkHqrA4ZTjurAg+4rPVBY208cs6JMpGoSDmR6tpFAxlHUDzq56fmFWDS3C/8OJ+u4kZCfbSUIHf81BPrjI4UZYgAdSTgD61An4tykeSaKSNEUszExsMD+Fyf9KweIIRdWLjXyldVYvINGhQysWZZB5SADsw69R1oLZZAQGBBBxg52OemDXKtMseBF1L2l0JoW+7mNuYCpdLtpblikKiLLLpUELsVPTJJ+xeHr5EQrdapBEivrlndGkFvOrtjrgzNA22kgRnGOhDcqVqVrwe8VGaWVtSxXAjWOaSTLu5aNjrChiFwoDHb171sHBoZEgQTtqlILSHOoBnJZlUn8iklV/wqKCbSlKDX+MSXZukjtsCPQrMWwq55oDDJjbUdGfKCvzHUVk3ie7WMv93zpMZIWGdicqxkhVTjU6kKOYSqnXsMjSbDjdxMlzuZxFy0MQt4xIZJdT60kJUqo0iLBYqvmfLbZGCPi165dViCnmBfNBLiIamGCS4E/lAbWhAHTuKDEOOXizJGYdQaedS5icAIJ9KLkHynlFX14YHHQbkcYeN3piWR4jGZIrdzmCWVYjIJnePlIRI7riKM7jds4Hwnm3F+IaM/d0T9nC7EpJJpMqpqUIh1M0bCUFQNw0Z7EH4OKX7kAwBRmzJKo+5eaH7woLEELHGZDqKjVq2/DbIXHh67uZg7XUaxboEjCtqXMSM+pycP5yy5AHwd6ttQ9a1nh3FbrnxQSqpL85mOgxsixSuuorqOzgw6T7OfYX0nD4mJZooyT1JRST8zig61+2K8AseI6SA3LsI8qckjnOxDY6DBbrseldc/o/wauMA5xogmb550rj/1Z+lbt9rlmsfDuIlY1QNeWoBCgZAt4OmB+9n/AFrSf0f59PGAMZ1wTL8saWz7/Dj60HpmlKUFfc8QaJzzIW5e2JEPMx6mRMBlGe41DG5xUyCdZFDxsrqejKQwPyI2NZKrpuELrMkLNC7HLFMaX/zEYFWOw82A2NgwoJ00QdSrgMrAgg7ggjBBHcYqHw7hMduW5QI1YJyc5YDBck7l2HU9yM9SSYHFb67tYGlK28wTBZtT24058xwRJjA82cnodqmE3TbAQR7ddUk+D/DpTI+ooJ80KupV1DKeoYBgfmDSOMKAFAAAAAAwAB0HyFVacBUktPJLOxyDrcqgBOdIhTTHgdiQT0yTWX9RW+MLGEyNOUZo2x/EhB+uaCdNOqfGyrnpkgZ/rWseBodTXM4zpkldVyIkxy5HDIVh8pKtldZyWwM9Mm8j4Lbrk8mMk9WZQ7HH7zNkn6mpkUYQBVAUDoAMAfICg51rviTiEkUgAkeFBE7h1hM+uRSAIiMHOcjyAqz58p2NbFSg1lfEFw7cuO3AcPIra9YVAtwI1YkKcloiJdOenfG9Yb7xLcxl8WjHQ7pnDEMUDMCuBurry8MM4YsMEjFbZSgp+C8VknlmSSIoIz5DpYBhrderd/KDjA+LbIwTaXECyIySKHRgQysAwYHqCDsRWSlBiuLdJFKSIrqcZVgGBxuMg7dag8KtkilnWNFRdUZwqhR8A3wPp/SrOoNn+NP84/7BQYvEEb8nmRDLwssqjGdWg+dR6Foy6g+rV5q+2Dw0LK/MsW9vd5miI6ebd1HyJB+TrXqitF8ZeFVvrSWwbGtQ01mx7aceTPYKTo/gdO4NBqH2A+Ntafq24bzIC1uSfiXq0XuV3Ye2rsorumvFFrcS2k4dC0U0L5B6Mjoe4PodiDXr3wd4gTiNlFdR7a1Gtd/I42dN+uGzv3GDQXVKUoKqxUG9uXVicJbxMM+VWTmSbDs2mVM+2mrRmAGScAdSe1Vnh4sUkZxhmuLn13CSsiHf/Aqf0rCT99kKj/do283/AI7qfhHrEpxkj4mGOgIYPkMX311mkH+zoQ0KEfiMMFbhwRtg50L/ADHfTpl8c4b95h5edJDwyKSNQ1QypIoYd1LKAemxNWFKDWrngVw7BxOiFnjMiqrKuEmjk8mCCWYKVLNnOr0GKXXhh2VFiuZIf2cqyFMku7g6JQxOVKszN7+UdAK2WlBqdn4VljeBxOCY2YtlSdiwJRBkBQQCMgL179DtlKUClKUClKUClKUClKUHWP2shn4VxRdB8k9qy4zuum2y2PQecfyn0rpj7KeI/d+M2jkkBpOWeu/NBQZx2ywP0r0X4g4Zz5bq3Oki7ssKpwPPEzgtnOTjmxfLT715Njd4ZARlXjYH3VlPofQig9uUqDwLia3dtDcR/DLGjj21DOD7g7fSp1ApSlBhvYw8bq4BVlYEHcYIIOfpUXw7IWs7didRMMJJPclF3p4glKWsxT4yjKn8b+VOx/MR2qZbQiNFRRhVUKABgAKMAADpQZKUpQKUpQKUpQKUpQKUpQKg2f40/wA4/wCwVOqHJw2NnMhDamCg4d1B05x5Q2M79cb7egoJlV3HlxDzR8UJEoOAThfjAz6xl1/mrL+rI/Rv/Mk/+VVviOwjFpMMPlkZFAkfJaQaEUZbGSxA+tB52+2zhn3fjM57TBJl2x8S4btv51b/APc1uf6NnFTqurQkYwkyjO+fgc47j8P+nvWu/pBMP1qij8ltCvcn4pDuT1ODWf8AR0P/AHrLt/ysmfb9rD/9+tB6PpSqu7uDNIbeE40450gPwAjPLUg5ErDB/wAIOe65Cqsg13zIMFYEmuRM2fxiZnIhXbdNJGsg9fJ116dnRAoAUAAAAAbAAdABVZwC2EImiTZEmOhRsFDIjYH1J/rVrQKUpQKUpQKUpQKUpQKUpQKUpQKUpQVfHoTpWdBmS3bmADOWXGJE9yULYB21BD2rzz9uHhxba9W7gH7C8XmBhuvMO74+YKt/MfSvTVaPxvw6lzDNwqcARurSWT4P7PT/AMP5xMRgbZjcDHlY0Gq/o8eJ+bbycPkPmhzJF7xsfMP5XOf5/au4q8hWU9zwHigZlxLbvhlyQsinYgHG6svQ47g9q9XcC4vFe20dzA2qOVcg+nYqfQgggj1BoJ9KjcQvkgTXISASAAAWZmPRUVclmPoB2NVw+93AOcWaHpjTNPjHXvFGwP8Amigy3g59wkR3jixLJ7uGHJU+uCGcjsVj9d7BLlGOFdSfQEGqpPCtrktLCs7lgxecc9iwAAYa8hTgAeUDGNqky8BtXBV7aBgeoMUZB+YIoLGlVC8GMWTayvHk50OWniO2MBXOqMY7IyjO+DWe14llxFMvKlPQE5WTHUxP+b5EBhjcY3oLClKUClKUClKUClKUClKUCqHivEkVpJZWC29mpeQ9dUgGQv8AIuGx3Z0x8JFWfFLsxRkqNTkhUX952OFBx0XO5PYAntXRv26eJ+WqcJgbIUCS5bu7sdYU79SSZG9Sy77Gg6w8V8dfiF5NdSbGVsgfuqNkX6KAK70+wHwkba1a9lXElyBy89RENwf5z5vkF9a65+x/wB+s5+dOD91hbzb45jjBEY9sEFvY477ejr65KaYbcLzSBpB+GNBtzGUEHSOgUfEcDYZIDhxC6d3EFuQH6ySbHkqRsQDsZG/KDsN2OcBWmWdqsKBEGAM9Tkkk5LMTuWJJJJ6kmuNhZrCmlSSerM27Ox6sx7k/6DAGAAKk0EHh34lx/mj/ANmKp1V3BW1CWTOdc0vp0Q8oYx7Jn61Y0ClKUClKUClKUClKUClKUClKUClKUCoPF+HC4j0hijqQ8ci/FG6/Cw9R2K9GUsDsTU6lB1p9oHg9eNxlfJDxC2XYZyroxOMnGTExB0tjykMD3Fdd/Zl4zk4FcyWHEUdImcalIGYZDga/eMrgkgnYAjrv6A4rwtZwrAmOWPJilUDVGSMHGdip7qdjj2BGneJ/D1txRVt+KoILrOmKePAEuMkcl2zkEaiYX3HmxkAOQ32KVXUMhDKwBVgQQQehBHUYrnXXP2e8F4lwmQWU+m6siW5UyMFaA7nDoxB0tvsNWD867GoFQuI8Xhtsc+VYwc7sdK7Y6t0XqOuKiXXFmdzDZoJGGQ8p/BhI2w5By75/4a7/ALxXINR7fwlAZvvFyq3FwesjooUHAHkjAwuwAydTYABY0F9G4YAqQQehByD8jUfiXD47mMxzLqU4PUqVIOVdGG6uDghgQQRkVDXw/DHk2y/dmJLEwgIrE9S8YGhz7sCfQivi8UaAhbwKmSqrMuRE5YgBWzvE5OwUkg5GGJOAH21unt9MV02oFtKT4ChsnyJKBskh2XPRiNsFgtW1cJoldSjqGVgQykAgg9QQeoqpi4AquMySPEBtE7yOAe2+rzL12cN2wRigkXPFgGKQo07g4ZY9OE/zHYhVPQ6c6sEHFV3EPEEsVxFByY8yaCS02gBSSGILIAzA/lQsclchQwar6CBY1CRqqKuwVQFA9gBsK1r7QPwYQMlmnjVU0tIsmfMwaMKVfCqxGsqMj4hQbTSlKBSlKBSlKCvuE13MQPSNJHH8RwgP0UyD+avI3i25a44lcvuTJcS4yR++Qoz02GB9K9b3j6LmFifK6yRdsajpdM+myyDr1IHevM3jPgz8I40HlUmPnrcRkfnj5urGf3hgqfce4oPRHh/hy8MsreygUPIE6AhdTdZJX7hNR3O/UAdhVzw+05SnU2t2OXfpk/4Rk6VHQLnYepyT8sYozmeM6ucEbXktlceQL6LgkgDbLE9Sal0CofFrzkws4GW8qoOmp3YIi593Kj61MqqnPNu0TfTAvNbsNb6kjHXfC804PfQfSgmcNtOTCkWS2hVBY9WIG7H3JyfrUmlKBSlKBSlKBSlKBSlKBSlKBSlKBSlKBSlKBWO4gWRSkih1YYKsAwI9CD1rJSgqG4M6Y+7XEkKgYCMFnj9jiQawB0wrgY7dMcTwJpP94uZpV2/ZgpCnTfPKVWYHuGYj2q5pQYra3SJFjjVURQAqqAqqB0AA2ArLSlArjIgYFWAIIIIIyCD1BHcVypQa1xDgNxEFbhtyYtGcW8o5sDD90dHjx2CtgYAAAqfbX9wV81owYBfikiUMfzY0uxUd+/Ue9W1KDTpr6eYa5uZEmccteZCPLqLHWVWeZsLqCqI1051E42wcC4vZj9uYbWDBOJjIsjlWOFYShTqLYA+Lc5GSRW8UoKefj6KQqhn3IdljkZV0/EPKpJbtgdDgHBIBsYLpX+EN0z5kdP7gN/as9KBSlKBSlKDDd2yyoyPnDDscEehBG4IOCD2Iqg474aTids1txCMEr8EyYByRtIndG9VOR8xWy0oNP8A8CvOGqbSeVLm2UEwS7pIm4/YundepBBOMEdMAbhSlArGkKqWYAAsQWPckAAE/QAfSslKBSlKBSlKBSlKBSlKBSl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14488"/>
            <a:ext cx="7000875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42875" y="714375"/>
            <a:ext cx="2786063" cy="3724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/>
              <a:t> Note the curvatures in </a:t>
            </a:r>
            <a:r>
              <a:rPr lang="en-US" sz="2400" b="1" dirty="0">
                <a:solidFill>
                  <a:srgbClr val="002060"/>
                </a:solidFill>
              </a:rPr>
              <a:t>thoracic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002060"/>
                </a:solidFill>
              </a:rPr>
              <a:t>lumbar</a:t>
            </a:r>
            <a:r>
              <a:rPr lang="en-US" sz="2400" b="1" dirty="0"/>
              <a:t> spine.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</a:rPr>
              <a:t>Curves of vertebral column can be divided into 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FF"/>
                </a:solidFill>
              </a:rPr>
              <a:t>Primary curves : T</a:t>
            </a:r>
            <a:r>
              <a:rPr lang="en-US" sz="2000" b="1" dirty="0"/>
              <a:t>horacic &amp; pelvic.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FF"/>
                </a:solidFill>
              </a:rPr>
              <a:t>Secondary curves : C</a:t>
            </a:r>
            <a:r>
              <a:rPr lang="en-US" sz="2000" b="1" dirty="0"/>
              <a:t>ervical &amp; lumbar.</a:t>
            </a:r>
          </a:p>
        </p:txBody>
      </p:sp>
      <p:pic>
        <p:nvPicPr>
          <p:cNvPr id="2" name="Picture 13" descr="https://encrypted-tbn2.gstatic.com/images?q=tbn:ANd9GcQyJpIDKFKSTOSFyPLTvSjF7nIwN87NwCV8x4P66EawMpciJbdrL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143000"/>
            <a:ext cx="5500687" cy="337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7188"/>
            <a:ext cx="5715000" cy="6072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708025"/>
          </a:xfrm>
          <a:prstGeom prst="rect">
            <a:avLst/>
          </a:prstGeom>
          <a:solidFill>
            <a:srgbClr val="FC04BB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THORACIC VERTEBRAE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524375" cy="3028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57200" y="4143375"/>
            <a:ext cx="3614738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 dirty="0"/>
              <a:t>Most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thoracic vertebrae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are </a:t>
            </a:r>
            <a:r>
              <a:rPr lang="en-US" sz="2400" u="sng" dirty="0"/>
              <a:t>typical</a:t>
            </a:r>
            <a:r>
              <a:rPr lang="en-US" sz="2400" dirty="0"/>
              <a:t>, have</a:t>
            </a:r>
            <a:r>
              <a:rPr lang="en-US" sz="2400" dirty="0">
                <a:solidFill>
                  <a:srgbClr val="0000FF"/>
                </a:solidFill>
              </a:rPr>
              <a:t> bodies</a:t>
            </a:r>
            <a:r>
              <a:rPr lang="en-US" sz="2400" dirty="0"/>
              <a:t>, vertebral </a:t>
            </a:r>
            <a:r>
              <a:rPr lang="en-US" sz="2400" dirty="0">
                <a:solidFill>
                  <a:srgbClr val="0000FF"/>
                </a:solidFill>
              </a:rPr>
              <a:t>arches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00FF"/>
                </a:solidFill>
              </a:rPr>
              <a:t>seven processes</a:t>
            </a:r>
            <a:r>
              <a:rPr lang="en-US" sz="2400" dirty="0"/>
              <a:t> for muscular and </a:t>
            </a:r>
            <a:r>
              <a:rPr lang="en-US" sz="2400" dirty="0" err="1"/>
              <a:t>articular</a:t>
            </a:r>
            <a:r>
              <a:rPr lang="en-US" sz="2400" dirty="0"/>
              <a:t> connections.</a:t>
            </a:r>
          </a:p>
        </p:txBody>
      </p:sp>
      <p:pic>
        <p:nvPicPr>
          <p:cNvPr id="6149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00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C:\Documents and Settings\Free User\My Documents\My 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27209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77000" y="3886200"/>
            <a:ext cx="251460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body</a:t>
            </a:r>
            <a:r>
              <a:rPr lang="en-US" altLang="en-US"/>
              <a:t> is medium size and heart shaped.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705600" y="2438400"/>
            <a:ext cx="2043113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vertebral foramen</a:t>
            </a:r>
            <a:r>
              <a:rPr lang="en-US" altLang="en-US"/>
              <a:t> is small and circular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410200" y="1066800"/>
            <a:ext cx="259080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spines</a:t>
            </a:r>
            <a:r>
              <a:rPr lang="en-US" altLang="en-US"/>
              <a:t> are long and inclined downward.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85800" y="3352800"/>
            <a:ext cx="2438400" cy="1477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Costal facets </a:t>
            </a:r>
            <a:r>
              <a:rPr lang="en-US" dirty="0"/>
              <a:t>are present on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u="sng" dirty="0">
                <a:solidFill>
                  <a:srgbClr val="FF0000"/>
                </a:solidFill>
              </a:rPr>
              <a:t>sides of the bodies</a:t>
            </a:r>
            <a:r>
              <a:rPr lang="en-US" u="sng" dirty="0"/>
              <a:t> </a:t>
            </a:r>
            <a:r>
              <a:rPr lang="en-US" dirty="0"/>
              <a:t>for articulation with the </a:t>
            </a:r>
            <a:r>
              <a:rPr lang="en-US" dirty="0">
                <a:solidFill>
                  <a:srgbClr val="0000FF"/>
                </a:solidFill>
              </a:rPr>
              <a:t>heads</a:t>
            </a:r>
            <a:r>
              <a:rPr lang="en-US" dirty="0"/>
              <a:t> of the ribs.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81000" y="1143000"/>
            <a:ext cx="2895600" cy="20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Costal facets </a:t>
            </a:r>
            <a:r>
              <a:rPr lang="en-US" dirty="0"/>
              <a:t>are present </a:t>
            </a:r>
            <a:r>
              <a:rPr lang="en-US" dirty="0">
                <a:solidFill>
                  <a:srgbClr val="FF0000"/>
                </a:solidFill>
              </a:rPr>
              <a:t>on the </a:t>
            </a:r>
            <a:r>
              <a:rPr lang="en-US" u="sng" dirty="0">
                <a:solidFill>
                  <a:srgbClr val="FF0000"/>
                </a:solidFill>
              </a:rPr>
              <a:t>transverse </a:t>
            </a:r>
            <a:r>
              <a:rPr lang="en-US" u="sng" dirty="0"/>
              <a:t>processes </a:t>
            </a:r>
            <a:r>
              <a:rPr lang="en-US" dirty="0"/>
              <a:t>for articulation with the </a:t>
            </a:r>
            <a:r>
              <a:rPr lang="en-US" dirty="0">
                <a:solidFill>
                  <a:srgbClr val="0000FF"/>
                </a:solidFill>
              </a:rPr>
              <a:t>tubercles</a:t>
            </a:r>
            <a:r>
              <a:rPr lang="en-US" dirty="0"/>
              <a:t> of the ribs (T11 and 12 have no facets on the transverse processes).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214313" y="5105400"/>
            <a:ext cx="8715375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The</a:t>
            </a:r>
            <a:r>
              <a:rPr lang="en-US" b="1" dirty="0">
                <a:solidFill>
                  <a:srgbClr val="0000FF"/>
                </a:solidFill>
              </a:rPr>
              <a:t> superior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bear facets that face </a:t>
            </a:r>
            <a:r>
              <a:rPr lang="en-US" b="1" dirty="0"/>
              <a:t>backward</a:t>
            </a:r>
            <a:r>
              <a:rPr lang="en-US" dirty="0"/>
              <a:t> and </a:t>
            </a:r>
            <a:r>
              <a:rPr lang="en-US" b="1" dirty="0"/>
              <a:t>laterally</a:t>
            </a:r>
            <a:r>
              <a:rPr lang="en-US" dirty="0"/>
              <a:t>, whereas the facets on the </a:t>
            </a:r>
            <a:r>
              <a:rPr lang="en-US" b="1" dirty="0">
                <a:solidFill>
                  <a:srgbClr val="0000FF"/>
                </a:solidFill>
              </a:rPr>
              <a:t>inferior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face </a:t>
            </a:r>
            <a:r>
              <a:rPr lang="en-US" b="1" dirty="0"/>
              <a:t>forward</a:t>
            </a:r>
            <a:r>
              <a:rPr lang="en-US" dirty="0"/>
              <a:t> and </a:t>
            </a:r>
            <a:r>
              <a:rPr lang="en-US" b="1" dirty="0"/>
              <a:t>medially. </a:t>
            </a:r>
            <a:r>
              <a:rPr lang="en-US" dirty="0"/>
              <a:t>The </a:t>
            </a:r>
            <a:r>
              <a:rPr lang="en-US" b="1" dirty="0"/>
              <a:t>inferior </a:t>
            </a:r>
            <a:r>
              <a:rPr lang="en-US" b="1" dirty="0" err="1"/>
              <a:t>articular</a:t>
            </a:r>
            <a:r>
              <a:rPr lang="en-US" b="1" dirty="0"/>
              <a:t> processes </a:t>
            </a:r>
            <a:r>
              <a:rPr lang="en-US" dirty="0"/>
              <a:t>of the </a:t>
            </a:r>
            <a:r>
              <a:rPr lang="en-US" b="1" dirty="0"/>
              <a:t>12th vertebra </a:t>
            </a:r>
            <a:r>
              <a:rPr lang="en-US" dirty="0"/>
              <a:t>face </a:t>
            </a:r>
            <a:r>
              <a:rPr lang="en-US" b="1" dirty="0"/>
              <a:t>laterally</a:t>
            </a:r>
            <a:r>
              <a:rPr lang="en-US" dirty="0"/>
              <a:t>, as do those of the lumbar vertebrae.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solidFill>
            <a:srgbClr val="FC04BB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CHARACTERISTICS OF  TYPICAL THORACIC VERTEBRA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600" y="2971800"/>
            <a:ext cx="609600" cy="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71" idx="1"/>
          </p:cNvCxnSpPr>
          <p:nvPr/>
        </p:nvCxnSpPr>
        <p:spPr>
          <a:xfrm flipH="1" flipV="1">
            <a:off x="5562600" y="3962400"/>
            <a:ext cx="914400" cy="2476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1752600"/>
            <a:ext cx="838200" cy="914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174" idx="3"/>
          </p:cNvCxnSpPr>
          <p:nvPr/>
        </p:nvCxnSpPr>
        <p:spPr>
          <a:xfrm flipV="1">
            <a:off x="3124200" y="3733800"/>
            <a:ext cx="1371600" cy="3571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05400" y="3124200"/>
            <a:ext cx="1600200" cy="30003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f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9721" r="5554" b="8333"/>
          <a:stretch>
            <a:fillRect/>
          </a:stretch>
        </p:blipFill>
        <p:spPr bwMode="auto">
          <a:xfrm>
            <a:off x="2971800" y="2133600"/>
            <a:ext cx="3276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solidFill>
            <a:srgbClr val="FC04BB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CHARACTERISTICS OF TYPICAL LUMBAR VERTEBRA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57200" y="4114800"/>
            <a:ext cx="2286000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body</a:t>
            </a:r>
            <a:r>
              <a:rPr lang="en-US" altLang="en-US"/>
              <a:t> is large and kidney shaped.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629400" y="4191000"/>
            <a:ext cx="2286000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/>
              <a:t>pedicles</a:t>
            </a:r>
            <a:r>
              <a:rPr lang="en-US" dirty="0"/>
              <a:t> are strong and directed backward.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5715000" y="1524000"/>
            <a:ext cx="2535238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 err="1"/>
              <a:t>laminae</a:t>
            </a:r>
            <a:r>
              <a:rPr lang="en-US" dirty="0"/>
              <a:t> are thick.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57200" y="2895600"/>
            <a:ext cx="1676400" cy="9239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vertebral foramina </a:t>
            </a:r>
            <a:r>
              <a:rPr lang="en-US" altLang="en-US"/>
              <a:t>are triangular.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6629400" y="2743200"/>
            <a:ext cx="2209800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/>
              <a:t>transverse processes </a:t>
            </a:r>
            <a:r>
              <a:rPr lang="en-US" dirty="0"/>
              <a:t>are long and slender.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609600" y="1143000"/>
            <a:ext cx="4343400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spinous processes </a:t>
            </a:r>
            <a:r>
              <a:rPr lang="en-US" altLang="en-US"/>
              <a:t>are short, flat, &amp; quadrangular and project backward.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533400" y="5257800"/>
            <a:ext cx="8382000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articular</a:t>
            </a:r>
            <a:r>
              <a:rPr lang="en-US" dirty="0"/>
              <a:t> surfaces of the </a:t>
            </a:r>
            <a:r>
              <a:rPr lang="en-US" b="1" dirty="0">
                <a:solidFill>
                  <a:srgbClr val="0000FF"/>
                </a:solidFill>
              </a:rPr>
              <a:t>superior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face </a:t>
            </a:r>
            <a:r>
              <a:rPr lang="en-US" b="1" dirty="0"/>
              <a:t>medially, </a:t>
            </a:r>
            <a:r>
              <a:rPr lang="en-US" dirty="0"/>
              <a:t>and those of the </a:t>
            </a:r>
            <a:r>
              <a:rPr lang="en-US" b="1" dirty="0">
                <a:solidFill>
                  <a:srgbClr val="0000FF"/>
                </a:solidFill>
              </a:rPr>
              <a:t>inferior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face </a:t>
            </a:r>
            <a:r>
              <a:rPr lang="en-US" b="1" dirty="0"/>
              <a:t>laterally.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00600" y="1828800"/>
            <a:ext cx="914400" cy="1295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196" idx="3"/>
          </p:cNvCxnSpPr>
          <p:nvPr/>
        </p:nvCxnSpPr>
        <p:spPr>
          <a:xfrm flipV="1">
            <a:off x="2743200" y="4114800"/>
            <a:ext cx="1371600" cy="3238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199" idx="3"/>
          </p:cNvCxnSpPr>
          <p:nvPr/>
        </p:nvCxnSpPr>
        <p:spPr>
          <a:xfrm>
            <a:off x="2133600" y="3357563"/>
            <a:ext cx="2209800" cy="14763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200" idx="1"/>
          </p:cNvCxnSpPr>
          <p:nvPr/>
        </p:nvCxnSpPr>
        <p:spPr>
          <a:xfrm flipH="1" flipV="1">
            <a:off x="6019800" y="3124200"/>
            <a:ext cx="609600" cy="8096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81600" y="3505200"/>
            <a:ext cx="1447800" cy="990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038600" y="1981200"/>
            <a:ext cx="533400" cy="228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C4-F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r="48000"/>
          <a:stretch>
            <a:fillRect/>
          </a:stretch>
        </p:blipFill>
        <p:spPr bwMode="auto">
          <a:xfrm>
            <a:off x="533400" y="533400"/>
            <a:ext cx="3962400" cy="2570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2" descr="C:\Users\user\Pictures\C4-F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3" t="3175" b="52371"/>
          <a:stretch>
            <a:fillRect/>
          </a:stretch>
        </p:blipFill>
        <p:spPr bwMode="auto">
          <a:xfrm>
            <a:off x="533400" y="3200400"/>
            <a:ext cx="39624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990975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9862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71500" y="2928938"/>
            <a:ext cx="1285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Lumbar vertebra</a:t>
            </a:r>
          </a:p>
        </p:txBody>
      </p:sp>
      <p:sp>
        <p:nvSpPr>
          <p:cNvPr id="9" name="Frame 8"/>
          <p:cNvSpPr/>
          <p:nvPr/>
        </p:nvSpPr>
        <p:spPr>
          <a:xfrm>
            <a:off x="571500" y="2928938"/>
            <a:ext cx="1214438" cy="71437"/>
          </a:xfrm>
          <a:prstGeom prst="fra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571500" y="5929313"/>
            <a:ext cx="1438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Lumbar vertebra    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4714875" y="2857500"/>
            <a:ext cx="1285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Thoracic vertebra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4714875" y="6000750"/>
            <a:ext cx="1357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Thoracic vertebra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267200" cy="5181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a </a:t>
            </a:r>
            <a:r>
              <a:rPr lang="en-US" b="1" dirty="0" err="1" smtClean="0"/>
              <a:t>cartilagenous</a:t>
            </a:r>
            <a:r>
              <a:rPr lang="en-US" dirty="0" smtClean="0"/>
              <a:t> joint.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b="1" dirty="0" smtClean="0"/>
              <a:t>upper </a:t>
            </a:r>
            <a:r>
              <a:rPr lang="en-US" dirty="0" smtClean="0"/>
              <a:t>and </a:t>
            </a:r>
            <a:r>
              <a:rPr lang="en-US" b="1" dirty="0" smtClean="0"/>
              <a:t>lower</a:t>
            </a:r>
            <a:r>
              <a:rPr lang="en-US" dirty="0" smtClean="0"/>
              <a:t> surfaces of the </a:t>
            </a:r>
            <a:r>
              <a:rPr lang="en-US" b="1" dirty="0" smtClean="0"/>
              <a:t>bodies </a:t>
            </a:r>
            <a:r>
              <a:rPr lang="en-US" dirty="0" smtClean="0"/>
              <a:t>of adjacent vertebrae are covered by </a:t>
            </a:r>
            <a:r>
              <a:rPr lang="en-US" b="1" dirty="0" smtClean="0"/>
              <a:t>thin plates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B050"/>
                </a:solidFill>
              </a:rPr>
              <a:t>hyaline cartilage.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Sandwiched between the plates of hyaline cartilage is an </a:t>
            </a:r>
            <a:r>
              <a:rPr lang="en-US" b="1" dirty="0" err="1" smtClean="0">
                <a:solidFill>
                  <a:srgbClr val="0000FF"/>
                </a:solidFill>
              </a:rPr>
              <a:t>intervertebral</a:t>
            </a:r>
            <a:r>
              <a:rPr lang="en-US" b="1" dirty="0" smtClean="0">
                <a:solidFill>
                  <a:srgbClr val="0000FF"/>
                </a:solidFill>
              </a:rPr>
              <a:t> disc of </a:t>
            </a:r>
            <a:r>
              <a:rPr lang="en-US" b="1" dirty="0" err="1" smtClean="0">
                <a:solidFill>
                  <a:srgbClr val="0000FF"/>
                </a:solidFill>
              </a:rPr>
              <a:t>fibrocartilage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b="1" dirty="0" smtClean="0"/>
              <a:t>collagen fibers </a:t>
            </a:r>
            <a:r>
              <a:rPr lang="en-US" dirty="0" smtClean="0"/>
              <a:t>of the disc strongly unite the bodies of the two vertebrae.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0243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95400"/>
            <a:ext cx="3824288" cy="5181600"/>
          </a:xfr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9144000" cy="584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JOINTS BETWEEN TWO VERTEBRAL BODIES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1108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Times New Roman</vt:lpstr>
      <vt:lpstr>Broadway</vt:lpstr>
      <vt:lpstr>Office Theme</vt:lpstr>
      <vt:lpstr>PowerPoint Presentation</vt:lpstr>
      <vt:lpstr>Thoracolumbar Spine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MUSCLES PRODUCING MOVEMENTS</vt:lpstr>
      <vt:lpstr>PowerPoint Presentation</vt:lpstr>
      <vt:lpstr>PowerPoint Presentation</vt:lpstr>
      <vt:lpstr>Thank You</vt:lpstr>
    </vt:vector>
  </TitlesOfParts>
  <Company>King Khaled Univercity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Thoracolumbar Spine</dc:title>
  <dc:creator>Vohra</dc:creator>
  <cp:lastModifiedBy>VOHRA</cp:lastModifiedBy>
  <cp:revision>141</cp:revision>
  <dcterms:created xsi:type="dcterms:W3CDTF">2010-12-26T07:15:46Z</dcterms:created>
  <dcterms:modified xsi:type="dcterms:W3CDTF">2014-12-07T04:59:52Z</dcterms:modified>
</cp:coreProperties>
</file>