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  <p:sldMasterId id="2147483660" r:id="rId3"/>
    <p:sldMasterId id="2147483663" r:id="rId4"/>
    <p:sldMasterId id="2147483665" r:id="rId5"/>
  </p:sldMasterIdLst>
  <p:notesMasterIdLst>
    <p:notesMasterId r:id="rId30"/>
  </p:notesMasterIdLst>
  <p:handoutMasterIdLst>
    <p:handoutMasterId r:id="rId31"/>
  </p:handoutMasterIdLst>
  <p:sldIdLst>
    <p:sldId id="256" r:id="rId6"/>
    <p:sldId id="363" r:id="rId7"/>
    <p:sldId id="565" r:id="rId8"/>
    <p:sldId id="553" r:id="rId9"/>
    <p:sldId id="513" r:id="rId10"/>
    <p:sldId id="545" r:id="rId11"/>
    <p:sldId id="544" r:id="rId12"/>
    <p:sldId id="514" r:id="rId13"/>
    <p:sldId id="557" r:id="rId14"/>
    <p:sldId id="546" r:id="rId15"/>
    <p:sldId id="559" r:id="rId16"/>
    <p:sldId id="554" r:id="rId17"/>
    <p:sldId id="548" r:id="rId18"/>
    <p:sldId id="558" r:id="rId19"/>
    <p:sldId id="555" r:id="rId20"/>
    <p:sldId id="560" r:id="rId21"/>
    <p:sldId id="550" r:id="rId22"/>
    <p:sldId id="401" r:id="rId23"/>
    <p:sldId id="561" r:id="rId24"/>
    <p:sldId id="551" r:id="rId25"/>
    <p:sldId id="562" r:id="rId26"/>
    <p:sldId id="543" r:id="rId27"/>
    <p:sldId id="563" r:id="rId28"/>
    <p:sldId id="566" r:id="rId29"/>
  </p:sldIdLst>
  <p:sldSz cx="10287000" cy="6858000" type="35mm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FFFF00"/>
    <a:srgbClr val="FFCDCD"/>
    <a:srgbClr val="E4D1FF"/>
    <a:srgbClr val="FF7171"/>
    <a:srgbClr val="9F5DFF"/>
    <a:srgbClr val="FFCF8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7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-2256" y="-112"/>
      </p:cViewPr>
      <p:guideLst>
        <p:guide orient="horz" pos="2160"/>
        <p:guide pos="32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E4219270-08BC-0949-A3F5-E95A517DC7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13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371BB06A-B52A-3F47-A204-128C124532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39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D2160-DCAB-B447-87A3-524B11FA0449}" type="slidenum">
              <a:rPr lang="en-US"/>
              <a:pPr/>
              <a:t>7</a:t>
            </a:fld>
            <a:endParaRPr lang="en-US"/>
          </a:p>
        </p:txBody>
      </p:sp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B73D11-87C8-424C-B040-BE8B3A3AF958}" type="slidenum">
              <a:rPr lang="en-US"/>
              <a:pPr/>
              <a:t>9</a:t>
            </a:fld>
            <a:endParaRPr lang="en-US"/>
          </a:p>
        </p:txBody>
      </p:sp>
      <p:sp>
        <p:nvSpPr>
          <p:cNvPr id="89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3026F-D4A5-EA4B-97B7-027161D95E37}" type="slidenum">
              <a:rPr lang="en-US"/>
              <a:pPr/>
              <a:t>11</a:t>
            </a:fld>
            <a:endParaRPr lang="en-US"/>
          </a:p>
        </p:txBody>
      </p:sp>
      <p:sp>
        <p:nvSpPr>
          <p:cNvPr id="90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92BEC-85BE-774E-B611-91AD37308F87}" type="slidenum">
              <a:rPr lang="en-US"/>
              <a:pPr/>
              <a:t>14</a:t>
            </a:fld>
            <a:endParaRPr lang="en-US"/>
          </a:p>
        </p:txBody>
      </p:sp>
      <p:sp>
        <p:nvSpPr>
          <p:cNvPr id="89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F0643-E516-294E-AFB6-85140B80036D}" type="slidenum">
              <a:rPr lang="en-US"/>
              <a:pPr/>
              <a:t>16</a:t>
            </a:fld>
            <a:endParaRPr 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D4ED8D-088A-FA4E-9118-F402A30A94B5}" type="slidenum">
              <a:rPr lang="en-US"/>
              <a:pPr/>
              <a:t>19</a:t>
            </a:fld>
            <a:endParaRPr lang="en-US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67484A-5DE3-5B4D-B6D5-B5FEDBDE13F5}" type="slidenum">
              <a:rPr lang="en-US"/>
              <a:pPr/>
              <a:t>21</a:t>
            </a:fld>
            <a:endParaRPr lang="en-US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A0E846-1AA9-FE46-ABF6-3D7AA829E251}" type="slidenum">
              <a:rPr lang="en-US"/>
              <a:pPr/>
              <a:t>23</a:t>
            </a:fld>
            <a:endParaRPr lang="en-US"/>
          </a:p>
        </p:txBody>
      </p:sp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BEC9F5C-26ED-7547-9A9A-C21B7DFAC4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8DFBD-B8DB-BE4A-A6D3-2D841F03FB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3671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D3289-5841-5047-BD36-DAD2A657A6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5401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94476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73641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59494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673074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238109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93887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691298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05814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80EC0-B6DE-1C46-8506-7B620CD0A9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4708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750077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942298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63790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rgbClr val="33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ChangeArrowheads="1"/>
          </p:cNvSpPr>
          <p:nvPr userDrawn="1"/>
        </p:nvSpPr>
        <p:spPr bwMode="auto">
          <a:xfrm>
            <a:off x="0" y="0"/>
            <a:ext cx="630238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200" i="1">
              <a:latin typeface="Times New Roman" charset="0"/>
            </a:endParaRPr>
          </a:p>
        </p:txBody>
      </p:sp>
      <p:sp>
        <p:nvSpPr>
          <p:cNvPr id="876547" name="Text Box 3"/>
          <p:cNvSpPr txBox="1">
            <a:spLocks noChangeArrowheads="1"/>
          </p:cNvSpPr>
          <p:nvPr userDrawn="1"/>
        </p:nvSpPr>
        <p:spPr bwMode="auto">
          <a:xfrm>
            <a:off x="1385888" y="6562725"/>
            <a:ext cx="8143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chemeClr val="bg1"/>
                </a:solidFill>
                <a:latin typeface="Times New Roman" charset="0"/>
              </a:rPr>
              <a:t>Copyright © 2004 Pearson Education, Inc., publishing as Benjamin Cummings</a:t>
            </a:r>
          </a:p>
        </p:txBody>
      </p:sp>
      <p:sp>
        <p:nvSpPr>
          <p:cNvPr id="8765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03325" y="2941638"/>
            <a:ext cx="8516938" cy="6858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333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5200" b="0">
                <a:solidFill>
                  <a:srgbClr val="CC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765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76338" y="3776663"/>
            <a:ext cx="8537575" cy="160813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Font typeface="Times New Roman" charset="0"/>
              <a:buNone/>
              <a:defRPr sz="3400">
                <a:solidFill>
                  <a:srgbClr val="FFCC6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76550" name="Text Box 6"/>
          <p:cNvSpPr txBox="1">
            <a:spLocks noChangeArrowheads="1"/>
          </p:cNvSpPr>
          <p:nvPr userDrawn="1"/>
        </p:nvSpPr>
        <p:spPr bwMode="auto">
          <a:xfrm>
            <a:off x="1255713" y="1554163"/>
            <a:ext cx="84010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000" b="1">
                <a:solidFill>
                  <a:schemeClr val="bg1"/>
                </a:solidFill>
                <a:latin typeface="Times New Roman" charset="0"/>
              </a:rPr>
              <a:t>Dee Unglaub Silverthorn, Ph.D.</a:t>
            </a:r>
            <a:endParaRPr lang="en-US" sz="2000">
              <a:latin typeface="Times New Roman" charset="0"/>
            </a:endParaRPr>
          </a:p>
        </p:txBody>
      </p:sp>
      <p:sp>
        <p:nvSpPr>
          <p:cNvPr id="876551" name="Text Box 7"/>
          <p:cNvSpPr txBox="1">
            <a:spLocks noChangeArrowheads="1"/>
          </p:cNvSpPr>
          <p:nvPr userDrawn="1"/>
        </p:nvSpPr>
        <p:spPr bwMode="auto">
          <a:xfrm>
            <a:off x="2576513" y="354013"/>
            <a:ext cx="5784850" cy="7937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333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600">
                <a:solidFill>
                  <a:schemeClr val="bg1"/>
                </a:solidFill>
                <a:latin typeface="Times New Roman" charset="0"/>
              </a:rPr>
              <a:t>H</a:t>
            </a:r>
            <a:r>
              <a:rPr lang="en-US" sz="3600">
                <a:solidFill>
                  <a:schemeClr val="bg1"/>
                </a:solidFill>
                <a:latin typeface="Times New Roman" charset="0"/>
              </a:rPr>
              <a:t>UMAN</a:t>
            </a:r>
            <a:r>
              <a:rPr lang="en-US" sz="4600">
                <a:solidFill>
                  <a:schemeClr val="bg1"/>
                </a:solidFill>
                <a:latin typeface="Times New Roman" charset="0"/>
              </a:rPr>
              <a:t> P</a:t>
            </a:r>
            <a:r>
              <a:rPr lang="en-US" sz="3600">
                <a:solidFill>
                  <a:schemeClr val="bg1"/>
                </a:solidFill>
                <a:latin typeface="Times New Roman" charset="0"/>
              </a:rPr>
              <a:t>HYSIOLOGY</a:t>
            </a:r>
            <a:endParaRPr lang="en-US" sz="46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876552" name="Text Box 8"/>
          <p:cNvSpPr txBox="1">
            <a:spLocks noChangeArrowheads="1"/>
          </p:cNvSpPr>
          <p:nvPr userDrawn="1"/>
        </p:nvSpPr>
        <p:spPr bwMode="auto">
          <a:xfrm>
            <a:off x="2676525" y="5840413"/>
            <a:ext cx="558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rgbClr val="FFFFFF"/>
                </a:solidFill>
                <a:latin typeface="Times New Roman" charset="0"/>
              </a:rPr>
              <a:t>PowerPoint</a:t>
            </a:r>
            <a:r>
              <a:rPr lang="en-US" sz="1800" baseline="30000">
                <a:solidFill>
                  <a:srgbClr val="FFFFFF"/>
                </a:solidFill>
                <a:latin typeface="Times New Roman" charset="0"/>
              </a:rPr>
              <a:t>®</a:t>
            </a:r>
            <a:r>
              <a:rPr lang="en-US" sz="1800">
                <a:solidFill>
                  <a:srgbClr val="FFFFFF"/>
                </a:solidFill>
                <a:latin typeface="Times New Roman" charset="0"/>
              </a:rPr>
              <a:t> Lecture Slide Presentation by</a:t>
            </a:r>
          </a:p>
        </p:txBody>
      </p:sp>
      <p:sp>
        <p:nvSpPr>
          <p:cNvPr id="876553" name="Text Box 9"/>
          <p:cNvSpPr txBox="1">
            <a:spLocks noChangeArrowheads="1"/>
          </p:cNvSpPr>
          <p:nvPr userDrawn="1"/>
        </p:nvSpPr>
        <p:spPr bwMode="auto">
          <a:xfrm>
            <a:off x="1187450" y="6156325"/>
            <a:ext cx="855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rgbClr val="CCFFFF"/>
                </a:solidFill>
                <a:latin typeface="Times New Roman" charset="0"/>
              </a:rPr>
              <a:t>Dr. Howard D. Booth, Professor of Biology, Eastern Michigan University</a:t>
            </a:r>
          </a:p>
        </p:txBody>
      </p:sp>
      <p:sp>
        <p:nvSpPr>
          <p:cNvPr id="876554" name="Text Box 10"/>
          <p:cNvSpPr txBox="1">
            <a:spLocks noChangeArrowheads="1"/>
          </p:cNvSpPr>
          <p:nvPr userDrawn="1"/>
        </p:nvSpPr>
        <p:spPr bwMode="auto">
          <a:xfrm>
            <a:off x="3360738" y="1087438"/>
            <a:ext cx="4214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FFCC"/>
                </a:solidFill>
                <a:latin typeface="Arial" charset="0"/>
              </a:rPr>
              <a:t>AN INTEGRATED APPROACH</a:t>
            </a:r>
          </a:p>
        </p:txBody>
      </p:sp>
      <p:sp>
        <p:nvSpPr>
          <p:cNvPr id="876555" name="Text Box 11"/>
          <p:cNvSpPr txBox="1">
            <a:spLocks noChangeArrowheads="1"/>
          </p:cNvSpPr>
          <p:nvPr userDrawn="1"/>
        </p:nvSpPr>
        <p:spPr bwMode="auto">
          <a:xfrm>
            <a:off x="4225925" y="1143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  <a:latin typeface="Times New Roman" charset="0"/>
              </a:rPr>
              <a:t>T H I R D  E D I T I O 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7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7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46" grpId="0" animBg="1" autoUpdateAnimBg="0"/>
      <p:bldP spid="876548" grpId="0" autoUpdateAnimBg="0"/>
      <p:bldP spid="876549" grpId="0" build="p" autoUpdateAnimBg="0" advAuto="0">
        <p:tmplLst>
          <p:tmpl lvl="1">
            <p:tnLst>
              <p:par>
                <p:cTn xmlns:p14="http://schemas.microsoft.com/office/powerpoint/2010/main"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65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765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E2159-9E9D-074B-BC75-CCDE0DA29E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37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7ABEA-E750-3149-9155-92DDF1B251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4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8" y="2352675"/>
            <a:ext cx="4810125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6363" y="2352675"/>
            <a:ext cx="4810125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4C5BE-9B38-F641-880F-05C1BD518C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28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1800B-C3B3-4644-9B7D-9305B0C355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9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465CD-7322-6D45-AFD0-89DE307EA5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70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2F677-A778-A44B-ABA8-074FD986AA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2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A2A3C-3E60-F349-953D-C75428E017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0868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125D2-F8DB-8A44-9D53-6E953655D0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396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FB23F-15FC-3F4B-846A-9429D6EF02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21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F6F19-7ACC-F642-8DB5-264D77FDFF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04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36563"/>
            <a:ext cx="2463800" cy="4697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838" y="436563"/>
            <a:ext cx="7243762" cy="4697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0297B-616A-3148-80DF-B6C27D470B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70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rgbClr val="33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ChangeArrowheads="1"/>
          </p:cNvSpPr>
          <p:nvPr userDrawn="1"/>
        </p:nvSpPr>
        <p:spPr bwMode="auto">
          <a:xfrm>
            <a:off x="0" y="0"/>
            <a:ext cx="630238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200" i="1">
              <a:latin typeface="Times New Roman" charset="0"/>
            </a:endParaRPr>
          </a:p>
        </p:txBody>
      </p:sp>
      <p:sp>
        <p:nvSpPr>
          <p:cNvPr id="902147" name="Text Box 3"/>
          <p:cNvSpPr txBox="1">
            <a:spLocks noChangeArrowheads="1"/>
          </p:cNvSpPr>
          <p:nvPr userDrawn="1"/>
        </p:nvSpPr>
        <p:spPr bwMode="auto">
          <a:xfrm>
            <a:off x="1385888" y="6562725"/>
            <a:ext cx="8143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chemeClr val="bg1"/>
                </a:solidFill>
                <a:latin typeface="Times New Roman" charset="0"/>
              </a:rPr>
              <a:t>Copyright © 2004 Pearson Education, Inc., publishing as Benjamin Cummings</a:t>
            </a:r>
          </a:p>
        </p:txBody>
      </p:sp>
      <p:sp>
        <p:nvSpPr>
          <p:cNvPr id="902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03325" y="2941638"/>
            <a:ext cx="8516938" cy="6858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333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5200" b="0">
                <a:solidFill>
                  <a:srgbClr val="CC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02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76338" y="3776663"/>
            <a:ext cx="8537575" cy="160813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Font typeface="Times New Roman" charset="0"/>
              <a:buNone/>
              <a:defRPr sz="3400">
                <a:solidFill>
                  <a:srgbClr val="FFCC6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02150" name="Text Box 6"/>
          <p:cNvSpPr txBox="1">
            <a:spLocks noChangeArrowheads="1"/>
          </p:cNvSpPr>
          <p:nvPr userDrawn="1"/>
        </p:nvSpPr>
        <p:spPr bwMode="auto">
          <a:xfrm>
            <a:off x="1255713" y="1554163"/>
            <a:ext cx="84010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000" b="1">
                <a:solidFill>
                  <a:schemeClr val="bg1"/>
                </a:solidFill>
                <a:latin typeface="Times New Roman" charset="0"/>
              </a:rPr>
              <a:t>Dee Unglaub Silverthorn, Ph.D.</a:t>
            </a:r>
            <a:endParaRPr lang="en-US" sz="2000">
              <a:latin typeface="Times New Roman" charset="0"/>
            </a:endParaRPr>
          </a:p>
        </p:txBody>
      </p:sp>
      <p:sp>
        <p:nvSpPr>
          <p:cNvPr id="902151" name="Text Box 7"/>
          <p:cNvSpPr txBox="1">
            <a:spLocks noChangeArrowheads="1"/>
          </p:cNvSpPr>
          <p:nvPr userDrawn="1"/>
        </p:nvSpPr>
        <p:spPr bwMode="auto">
          <a:xfrm>
            <a:off x="2576513" y="354013"/>
            <a:ext cx="5784850" cy="7937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333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600">
                <a:solidFill>
                  <a:schemeClr val="bg1"/>
                </a:solidFill>
                <a:latin typeface="Times New Roman" charset="0"/>
              </a:rPr>
              <a:t>H</a:t>
            </a:r>
            <a:r>
              <a:rPr lang="en-US" sz="3600">
                <a:solidFill>
                  <a:schemeClr val="bg1"/>
                </a:solidFill>
                <a:latin typeface="Times New Roman" charset="0"/>
              </a:rPr>
              <a:t>UMAN</a:t>
            </a:r>
            <a:r>
              <a:rPr lang="en-US" sz="4600">
                <a:solidFill>
                  <a:schemeClr val="bg1"/>
                </a:solidFill>
                <a:latin typeface="Times New Roman" charset="0"/>
              </a:rPr>
              <a:t> P</a:t>
            </a:r>
            <a:r>
              <a:rPr lang="en-US" sz="3600">
                <a:solidFill>
                  <a:schemeClr val="bg1"/>
                </a:solidFill>
                <a:latin typeface="Times New Roman" charset="0"/>
              </a:rPr>
              <a:t>HYSIOLOGY</a:t>
            </a:r>
            <a:endParaRPr lang="en-US" sz="46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 userDrawn="1"/>
        </p:nvSpPr>
        <p:spPr bwMode="auto">
          <a:xfrm>
            <a:off x="2676525" y="5840413"/>
            <a:ext cx="558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rgbClr val="FFFFFF"/>
                </a:solidFill>
                <a:latin typeface="Times New Roman" charset="0"/>
              </a:rPr>
              <a:t>PowerPoint</a:t>
            </a:r>
            <a:r>
              <a:rPr lang="en-US" sz="1800" baseline="30000">
                <a:solidFill>
                  <a:srgbClr val="FFFFFF"/>
                </a:solidFill>
                <a:latin typeface="Times New Roman" charset="0"/>
              </a:rPr>
              <a:t>®</a:t>
            </a:r>
            <a:r>
              <a:rPr lang="en-US" sz="1800">
                <a:solidFill>
                  <a:srgbClr val="FFFFFF"/>
                </a:solidFill>
                <a:latin typeface="Times New Roman" charset="0"/>
              </a:rPr>
              <a:t> Lecture Slide Presentation by</a:t>
            </a:r>
          </a:p>
        </p:txBody>
      </p:sp>
      <p:sp>
        <p:nvSpPr>
          <p:cNvPr id="902153" name="Text Box 9"/>
          <p:cNvSpPr txBox="1">
            <a:spLocks noChangeArrowheads="1"/>
          </p:cNvSpPr>
          <p:nvPr userDrawn="1"/>
        </p:nvSpPr>
        <p:spPr bwMode="auto">
          <a:xfrm>
            <a:off x="1187450" y="6156325"/>
            <a:ext cx="855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rgbClr val="CCFFFF"/>
                </a:solidFill>
                <a:latin typeface="Times New Roman" charset="0"/>
              </a:rPr>
              <a:t>Dr. Howard D. Booth, Professor of Biology, Eastern Michigan University</a:t>
            </a:r>
          </a:p>
        </p:txBody>
      </p:sp>
      <p:sp>
        <p:nvSpPr>
          <p:cNvPr id="902154" name="Text Box 10"/>
          <p:cNvSpPr txBox="1">
            <a:spLocks noChangeArrowheads="1"/>
          </p:cNvSpPr>
          <p:nvPr userDrawn="1"/>
        </p:nvSpPr>
        <p:spPr bwMode="auto">
          <a:xfrm>
            <a:off x="3360738" y="1087438"/>
            <a:ext cx="4214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FFCC"/>
                </a:solidFill>
                <a:latin typeface="Arial" charset="0"/>
              </a:rPr>
              <a:t>AN INTEGRATED APPROACH</a:t>
            </a:r>
          </a:p>
        </p:txBody>
      </p:sp>
      <p:sp>
        <p:nvSpPr>
          <p:cNvPr id="902155" name="Text Box 11"/>
          <p:cNvSpPr txBox="1">
            <a:spLocks noChangeArrowheads="1"/>
          </p:cNvSpPr>
          <p:nvPr userDrawn="1"/>
        </p:nvSpPr>
        <p:spPr bwMode="auto">
          <a:xfrm>
            <a:off x="4225925" y="1143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  <a:latin typeface="Times New Roman" charset="0"/>
              </a:rPr>
              <a:t>T H I R D  E D I T I O 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2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2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2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2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0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02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146" grpId="0" animBg="1" autoUpdateAnimBg="0"/>
      <p:bldP spid="902148" grpId="0" autoUpdateAnimBg="0"/>
      <p:bldP spid="902149" grpId="0" build="p" autoUpdateAnimBg="0" advAuto="0">
        <p:tmplLst>
          <p:tmpl lvl="1">
            <p:tnLst>
              <p:par>
                <p:cTn xmlns:p14="http://schemas.microsoft.com/office/powerpoint/2010/main"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21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021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1A512-A55C-164B-83D4-41FD3BA8A1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07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07F9E-5DA2-E94E-AD21-A3A2A03C92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777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8" y="2352675"/>
            <a:ext cx="4810125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6363" y="2352675"/>
            <a:ext cx="4810125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46F1C-D7E6-E24F-8822-E18B495D82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13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F6F41-4E17-644A-9FFF-A8547B9BAB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03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C90E8-BD30-D74B-B966-7ABAB97699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9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1942B-D6F0-EF42-A598-81CB02E022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6943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2D290-1126-314A-9EA1-DC6F92087E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275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990E9-50CA-C44C-BD9F-ACD03B109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859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E5DFD-28FB-8F4D-B02C-F4046F403C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48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912C2-5729-A343-9C8A-DB6CBA38BD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20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36563"/>
            <a:ext cx="2463800" cy="4697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838" y="436563"/>
            <a:ext cx="7243762" cy="4697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6678C-40BF-4347-8820-B9F22BAEF1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38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987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93798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379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37990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3799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3799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3D9CF60-82C4-1947-94E5-BCF9CF5364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C79BB-1262-D04F-A80F-AEBAF147E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6732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C6B51-CC48-8E41-9BAC-6B9A6A61E3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5926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41148-C40F-BA47-870B-124FC13A4F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3780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912D6-8569-BB4F-8576-0B05D48E7D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0328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51517-E5BF-4E4D-BAA2-861D213459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2576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5FFC3-F2AE-4646-8B08-18E380A178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14520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C2B08-43E9-0446-8738-A747B104C3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1847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27307-3AA9-7A4F-B5EF-9394E1CE51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9667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5B71D-FBBF-DA49-9922-44F3C10029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7587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1C93D-40D6-314E-9E3D-7CC7681FD9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2584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F5A05-6518-374B-9BF4-CDF733D375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7788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67581-133F-2F4D-BC4C-5851101FED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9443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04670-BEC5-1A41-B824-D550FDAEA0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7570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55BDE-B24C-4B4B-ABA2-E79B654EF3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169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A19A0-EF39-9A41-B776-BAC154A25D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0395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60D4E70-507F-6844-8309-0FBC68FF84F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xmlns:p14="http://schemas.microsoft.com/office/powerpoint/2010/main"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3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87347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ChangeArrowheads="1"/>
          </p:cNvSpPr>
          <p:nvPr/>
        </p:nvSpPr>
        <p:spPr bwMode="auto">
          <a:xfrm>
            <a:off x="0" y="0"/>
            <a:ext cx="10287000" cy="939800"/>
          </a:xfrm>
          <a:prstGeom prst="rect">
            <a:avLst/>
          </a:prstGeom>
          <a:solidFill>
            <a:srgbClr val="33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436563"/>
            <a:ext cx="9858375" cy="503237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rgbClr val="0066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55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2352675"/>
            <a:ext cx="97726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55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8755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8755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j-lt"/>
              </a:defRPr>
            </a:lvl1pPr>
          </a:lstStyle>
          <a:p>
            <a:fld id="{B9723B3D-BF82-AC47-86F5-11710BEE6A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75528" name="Text Box 8"/>
          <p:cNvSpPr txBox="1">
            <a:spLocks noChangeArrowheads="1"/>
          </p:cNvSpPr>
          <p:nvPr/>
        </p:nvSpPr>
        <p:spPr bwMode="auto">
          <a:xfrm>
            <a:off x="241300" y="6586538"/>
            <a:ext cx="8143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900">
                <a:solidFill>
                  <a:srgbClr val="336666"/>
                </a:solidFill>
                <a:latin typeface="Times New Roman" charset="0"/>
              </a:rPr>
              <a:t>Copyright © 2004 Pearson Education, Inc., publishing as Benjamin Cummings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23" grpId="0" autoUpdateAnimBg="0"/>
    </p:bld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ChangeArrowheads="1"/>
          </p:cNvSpPr>
          <p:nvPr/>
        </p:nvSpPr>
        <p:spPr bwMode="auto">
          <a:xfrm>
            <a:off x="0" y="0"/>
            <a:ext cx="10287000" cy="939800"/>
          </a:xfrm>
          <a:prstGeom prst="rect">
            <a:avLst/>
          </a:prstGeom>
          <a:solidFill>
            <a:srgbClr val="33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436563"/>
            <a:ext cx="9858375" cy="503237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rgbClr val="0066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2352675"/>
            <a:ext cx="97726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01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j-lt"/>
              </a:defRPr>
            </a:lvl1pPr>
          </a:lstStyle>
          <a:p>
            <a:fld id="{B718123A-ADBC-3345-9D87-8234B61B65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01128" name="Text Box 8"/>
          <p:cNvSpPr txBox="1">
            <a:spLocks noChangeArrowheads="1"/>
          </p:cNvSpPr>
          <p:nvPr/>
        </p:nvSpPr>
        <p:spPr bwMode="auto">
          <a:xfrm>
            <a:off x="241300" y="6586538"/>
            <a:ext cx="8143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900">
                <a:solidFill>
                  <a:srgbClr val="336666"/>
                </a:solidFill>
                <a:latin typeface="Times New Roman" charset="0"/>
              </a:rPr>
              <a:t>Copyright © 2004 Pearson Education, Inc., publishing as Benjamin Cummings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23" grpId="0" autoUpdateAnimBg="0"/>
    </p:bld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369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6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36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36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F7049C2-E73B-8040-89A9-8F4BC937531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xmlns:p14="http://schemas.microsoft.com/office/powerpoint/2010/main"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95300" y="304800"/>
            <a:ext cx="9372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Aerobic and anaerobic</a:t>
            </a:r>
          </a:p>
          <a:p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metabolism in muscle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362075" y="2667000"/>
            <a:ext cx="8048625" cy="31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2800" b="1" dirty="0">
                <a:solidFill>
                  <a:srgbClr val="FF9900"/>
                </a:solidFill>
              </a:rPr>
              <a:t>Three systems of energy transfer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ATP as energy source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FF9900"/>
                </a:solidFill>
              </a:rPr>
              <a:t>Aerobic </a:t>
            </a:r>
            <a:r>
              <a:rPr lang="en-US" sz="2800" b="1" dirty="0" smtClean="0">
                <a:solidFill>
                  <a:srgbClr val="FF9900"/>
                </a:solidFill>
              </a:rPr>
              <a:t>metabolism: red </a:t>
            </a:r>
            <a:r>
              <a:rPr lang="en-US" sz="2800" b="1" dirty="0">
                <a:solidFill>
                  <a:srgbClr val="FF9900"/>
                </a:solidFill>
              </a:rPr>
              <a:t>muscle fibers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Anaerobic metabolism: white muscle fibers 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FF9900"/>
                </a:solidFill>
              </a:rPr>
              <a:t>Cori cycle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Glucose-alanine cycle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FF9900"/>
                </a:solidFill>
              </a:rPr>
              <a:t>Muscle fatigue and endurance in athletes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1257300" y="1790700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Musculoskeletal Block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|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1 Lecture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|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Dr.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Usman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Ghani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Anaerobic metabolism</a:t>
            </a:r>
            <a:br>
              <a:rPr lang="en-US" sz="4000">
                <a:solidFill>
                  <a:srgbClr val="FFFF00"/>
                </a:solidFill>
                <a:latin typeface="Palatino Linotype" charset="0"/>
              </a:rPr>
            </a:br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in </a:t>
            </a:r>
            <a:r>
              <a:rPr lang="en-US" sz="4000">
                <a:solidFill>
                  <a:schemeClr val="tx1"/>
                </a:solidFill>
                <a:latin typeface="Palatino Linotype" charset="0"/>
              </a:rPr>
              <a:t>white fibers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95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latin typeface="Palatino Linotype" charset="0"/>
              </a:rPr>
              <a:t>Suitable for fast, strong contractions</a:t>
            </a:r>
          </a:p>
          <a:p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During intense muscle activity (weightlifting, etc.) O</a:t>
            </a:r>
            <a:r>
              <a:rPr lang="en-US" sz="3200" baseline="-25000" dirty="0">
                <a:solidFill>
                  <a:srgbClr val="FF9900"/>
                </a:solidFill>
                <a:latin typeface="Palatino Linotype" charset="0"/>
              </a:rPr>
              <a:t>2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supply from blood </a:t>
            </a:r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quickly 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drops</a:t>
            </a:r>
          </a:p>
          <a:p>
            <a:r>
              <a:rPr lang="en-US" sz="3200" dirty="0">
                <a:latin typeface="Palatino Linotype" charset="0"/>
              </a:rPr>
              <a:t>White fibers mainly obtain ATP from 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anaerobic glycolysis</a:t>
            </a:r>
          </a:p>
          <a:p>
            <a:r>
              <a:rPr lang="en-US" sz="3200" dirty="0">
                <a:latin typeface="Palatino Linotype" charset="0"/>
              </a:rPr>
              <a:t>Glycogen </a:t>
            </a:r>
            <a:r>
              <a:rPr lang="en-US" sz="3200" dirty="0">
                <a:latin typeface="Palatino Linotype" charset="0"/>
                <a:sym typeface="Wingdings" charset="0"/>
              </a:rPr>
              <a:t> glucose-1-PO</a:t>
            </a:r>
            <a:r>
              <a:rPr lang="en-US" sz="3200" baseline="-25000" dirty="0">
                <a:latin typeface="Palatino Linotype" charset="0"/>
                <a:sym typeface="Wingdings" charset="0"/>
              </a:rPr>
              <a:t>4</a:t>
            </a:r>
            <a:r>
              <a:rPr lang="en-US" sz="3200" dirty="0">
                <a:latin typeface="Palatino Linotype" charset="0"/>
                <a:sym typeface="Wingdings" charset="0"/>
              </a:rPr>
              <a:t>  glucose-6-PO</a:t>
            </a:r>
            <a:r>
              <a:rPr lang="en-US" sz="3200" baseline="-25000" dirty="0">
                <a:latin typeface="Palatino Linotype" charset="0"/>
                <a:sym typeface="Wingdings" charset="0"/>
              </a:rPr>
              <a:t>4</a:t>
            </a:r>
            <a:r>
              <a:rPr lang="en-US" sz="3200" dirty="0">
                <a:latin typeface="Palatino Linotype" charset="0"/>
                <a:sym typeface="Wingdings" charset="0"/>
              </a:rPr>
              <a:t>  glycolysis  ATP</a:t>
            </a:r>
          </a:p>
          <a:p>
            <a:endParaRPr lang="en-US" sz="3200" baseline="30000" dirty="0"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3170" name="Picture 2" descr="scan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5100"/>
            <a:ext cx="8567738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95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  <a:sym typeface="Wingdings" charset="0"/>
              </a:rPr>
              <a:t>NADH+H</a:t>
            </a:r>
            <a:r>
              <a:rPr lang="en-US" sz="3200" baseline="30000">
                <a:latin typeface="Palatino Linotype" charset="0"/>
                <a:sym typeface="Wingdings" charset="0"/>
              </a:rPr>
              <a:t>+ </a:t>
            </a:r>
            <a:r>
              <a:rPr lang="en-US" sz="3200">
                <a:latin typeface="Palatino Linotype" charset="0"/>
                <a:sym typeface="Wingdings" charset="0"/>
              </a:rPr>
              <a:t>is reoxidized to maintain glucose degradation and ATP formation</a:t>
            </a:r>
          </a:p>
          <a:p>
            <a:endParaRPr lang="en-US" sz="3200">
              <a:solidFill>
                <a:srgbClr val="FF9900"/>
              </a:solidFill>
              <a:latin typeface="Palatino Linotype" charset="0"/>
              <a:sym typeface="Wingdings" charset="0"/>
            </a:endParaRP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  <a:sym typeface="Wingdings" charset="0"/>
              </a:rPr>
              <a:t>Lactate is formed and converted to glucose in liver (Cori cycle)</a:t>
            </a:r>
          </a:p>
        </p:txBody>
      </p:sp>
      <p:sp>
        <p:nvSpPr>
          <p:cNvPr id="889862" name="Rectangle 6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Anaerobic metabolism</a:t>
            </a:r>
            <a:br>
              <a:rPr lang="en-US" sz="4000">
                <a:solidFill>
                  <a:srgbClr val="FFFF00"/>
                </a:solidFill>
                <a:latin typeface="Palatino Linotype" charset="0"/>
              </a:rPr>
            </a:br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in </a:t>
            </a:r>
            <a:r>
              <a:rPr lang="en-US" sz="4000">
                <a:solidFill>
                  <a:schemeClr val="tx1"/>
                </a:solidFill>
                <a:latin typeface="Palatino Linotype" charset="0"/>
              </a:rPr>
              <a:t>white fibers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The Cori Cycle</a:t>
            </a:r>
          </a:p>
        </p:txBody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95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>
                <a:latin typeface="Palatino Linotype" charset="0"/>
              </a:rPr>
              <a:t>White muscle fibers obtain ATP from anaerobic glycolysis</a:t>
            </a:r>
          </a:p>
          <a:p>
            <a:r>
              <a:rPr lang="en-US" sz="3600">
                <a:solidFill>
                  <a:srgbClr val="FF9900"/>
                </a:solidFill>
                <a:latin typeface="Palatino Linotype" charset="0"/>
              </a:rPr>
              <a:t>In anaerobic glycolysis, the glucose is converted to lactate</a:t>
            </a:r>
          </a:p>
          <a:p>
            <a:r>
              <a:rPr lang="en-US" sz="3600">
                <a:latin typeface="Palatino Linotype" charset="0"/>
              </a:rPr>
              <a:t>Lactate in muscle is released into blood</a:t>
            </a:r>
          </a:p>
          <a:p>
            <a:r>
              <a:rPr lang="en-US" sz="3600">
                <a:solidFill>
                  <a:srgbClr val="FF9900"/>
                </a:solidFill>
                <a:latin typeface="Palatino Linotype" charset="0"/>
              </a:rPr>
              <a:t>Transported to the liver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7027" name="Picture 3" descr="scan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>
            <a:fillRect/>
          </a:stretch>
        </p:blipFill>
        <p:spPr bwMode="auto">
          <a:xfrm>
            <a:off x="1485900" y="0"/>
            <a:ext cx="7010400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The Cori cycle</a:t>
            </a:r>
          </a:p>
        </p:txBody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95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>
                <a:latin typeface="Palatino Linotype" charset="0"/>
              </a:rPr>
              <a:t>Liver converts lactate into glucose via gluconeogenesis</a:t>
            </a:r>
          </a:p>
          <a:p>
            <a:endParaRPr lang="en-US" sz="3600">
              <a:latin typeface="Palatino Linotype" charset="0"/>
            </a:endParaRPr>
          </a:p>
          <a:p>
            <a:r>
              <a:rPr lang="en-US" sz="3600">
                <a:solidFill>
                  <a:srgbClr val="FF9900"/>
                </a:solidFill>
                <a:latin typeface="Palatino Linotype" charset="0"/>
              </a:rPr>
              <a:t>The newly formed glucose is transported to muscle to be used for energy again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5458" name="Picture 2" descr="scan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>
            <a:fillRect/>
          </a:stretch>
        </p:blipFill>
        <p:spPr bwMode="auto">
          <a:xfrm>
            <a:off x="1485900" y="0"/>
            <a:ext cx="7010400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The Cori Cycle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295400"/>
            <a:ext cx="8724900" cy="495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latin typeface="Palatino Linotype" charset="0"/>
              </a:rPr>
              <a:t>Why muscle </a:t>
            </a:r>
            <a:r>
              <a:rPr lang="en-US" sz="3200" dirty="0" smtClean="0">
                <a:latin typeface="Palatino Linotype" charset="0"/>
              </a:rPr>
              <a:t>can</a:t>
            </a:r>
            <a:r>
              <a:rPr lang="en-US" sz="3200" dirty="0" smtClean="0">
                <a:latin typeface="Arial"/>
              </a:rPr>
              <a:t>’</a:t>
            </a:r>
            <a:r>
              <a:rPr lang="en-US" sz="3200" dirty="0" smtClean="0">
                <a:latin typeface="Palatino Linotype" charset="0"/>
              </a:rPr>
              <a:t>t </a:t>
            </a:r>
            <a:r>
              <a:rPr lang="en-US" sz="3200" dirty="0">
                <a:latin typeface="Palatino Linotype" charset="0"/>
              </a:rPr>
              <a:t>produce new glucose from lactate?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Because:</a:t>
            </a:r>
          </a:p>
          <a:p>
            <a:r>
              <a:rPr lang="en-US" sz="3200" dirty="0">
                <a:latin typeface="Palatino Linotype" charset="0"/>
              </a:rPr>
              <a:t>Gluconeogenesis requires much more ATP than is supplied by glycolysis in muscle</a:t>
            </a:r>
          </a:p>
          <a:p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O</a:t>
            </a:r>
            <a:r>
              <a:rPr lang="en-US" sz="3200" baseline="-25000" dirty="0">
                <a:solidFill>
                  <a:srgbClr val="FF9900"/>
                </a:solidFill>
                <a:latin typeface="Palatino Linotype" charset="0"/>
              </a:rPr>
              <a:t>2 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deficiencies do not arise in the liver even during intense exercise</a:t>
            </a:r>
          </a:p>
          <a:p>
            <a:r>
              <a:rPr lang="en-US" sz="3200" dirty="0">
                <a:latin typeface="Palatino Linotype" charset="0"/>
              </a:rPr>
              <a:t>Therefore, liver always has sufficient ATP for gluconeogenesis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7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Rectangle 4"/>
          <p:cNvSpPr>
            <a:spLocks noGrp="1" noChangeArrowheads="1"/>
          </p:cNvSpPr>
          <p:nvPr>
            <p:ph type="title"/>
          </p:nvPr>
        </p:nvSpPr>
        <p:spPr>
          <a:xfrm>
            <a:off x="1104900" y="457200"/>
            <a:ext cx="8229600" cy="5635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The glucose-alanine cycle</a:t>
            </a:r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00100" y="1371600"/>
            <a:ext cx="8763000" cy="4800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>
                <a:latin typeface="Palatino Linotype" charset="0"/>
              </a:rPr>
              <a:t>Muscles produce:</a:t>
            </a:r>
          </a:p>
          <a:p>
            <a:pPr lvl="1"/>
            <a:r>
              <a:rPr lang="en-US" sz="3500">
                <a:latin typeface="Palatino Linotype" charset="0"/>
              </a:rPr>
              <a:t>Pyruvate from glycolysis during exercise and</a:t>
            </a:r>
          </a:p>
          <a:p>
            <a:pPr lvl="1"/>
            <a:r>
              <a:rPr lang="en-US" sz="3500">
                <a:solidFill>
                  <a:srgbClr val="FF9900"/>
                </a:solidFill>
                <a:latin typeface="Palatino Linotype" charset="0"/>
              </a:rPr>
              <a:t>Amino nitrogen (NH</a:t>
            </a:r>
            <a:r>
              <a:rPr lang="en-US" sz="3500" baseline="-25000">
                <a:solidFill>
                  <a:srgbClr val="FF9900"/>
                </a:solidFill>
                <a:latin typeface="Palatino Linotype" charset="0"/>
              </a:rPr>
              <a:t>2</a:t>
            </a:r>
            <a:r>
              <a:rPr lang="en-US" sz="3500">
                <a:solidFill>
                  <a:srgbClr val="FF9900"/>
                </a:solidFill>
                <a:latin typeface="Palatino Linotype" charset="0"/>
              </a:rPr>
              <a:t>) from normal protein degradation</a:t>
            </a:r>
          </a:p>
          <a:p>
            <a:pPr lvl="1"/>
            <a:r>
              <a:rPr lang="en-US" sz="3500">
                <a:latin typeface="Palatino Linotype" charset="0"/>
              </a:rPr>
              <a:t>Pyruvate is converted to alanine in muscle</a:t>
            </a:r>
          </a:p>
          <a:p>
            <a:pPr lvl="2"/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Pyruvate + NH</a:t>
            </a:r>
            <a:r>
              <a:rPr lang="en-US" sz="3200" baseline="-25000">
                <a:solidFill>
                  <a:srgbClr val="FF9900"/>
                </a:solidFill>
                <a:latin typeface="Palatino Linotype" charset="0"/>
              </a:rPr>
              <a:t>2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  </a:t>
            </a:r>
            <a:r>
              <a:rPr lang="en-US" sz="3200">
                <a:solidFill>
                  <a:srgbClr val="FF9900"/>
                </a:solidFill>
                <a:latin typeface="Palatino Linotype" charset="0"/>
                <a:sym typeface="Wingdings" charset="0"/>
              </a:rPr>
              <a:t>  Alanine</a:t>
            </a:r>
            <a:endParaRPr lang="el-GR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9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9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9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9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9554" name="Picture 2" descr="scan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>
            <a:fillRect/>
          </a:stretch>
        </p:blipFill>
        <p:spPr bwMode="auto">
          <a:xfrm>
            <a:off x="1485900" y="0"/>
            <a:ext cx="7010400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1" name="Picture 6" descr="14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9" b="5353"/>
          <a:stretch>
            <a:fillRect/>
          </a:stretch>
        </p:blipFill>
        <p:spPr bwMode="auto">
          <a:xfrm>
            <a:off x="266700" y="784225"/>
            <a:ext cx="67056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3" name="Rectangle 13"/>
          <p:cNvSpPr>
            <a:spLocks noGrp="1" noChangeArrowheads="1"/>
          </p:cNvSpPr>
          <p:nvPr>
            <p:ph type="title"/>
          </p:nvPr>
        </p:nvSpPr>
        <p:spPr>
          <a:xfrm>
            <a:off x="1104900" y="152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8989FF"/>
                </a:solidFill>
                <a:latin typeface="Palatino Linotype" charset="0"/>
              </a:rPr>
              <a:t>Three systems of energy transfer</a:t>
            </a:r>
          </a:p>
        </p:txBody>
      </p:sp>
      <p:sp>
        <p:nvSpPr>
          <p:cNvPr id="143374" name="Text Box 14"/>
          <p:cNvSpPr txBox="1">
            <a:spLocks noChangeArrowheads="1"/>
          </p:cNvSpPr>
          <p:nvPr/>
        </p:nvSpPr>
        <p:spPr bwMode="auto">
          <a:xfrm>
            <a:off x="2933700" y="5257800"/>
            <a:ext cx="2971800" cy="1349375"/>
          </a:xfrm>
          <a:prstGeom prst="rect">
            <a:avLst/>
          </a:prstGeom>
          <a:solidFill>
            <a:srgbClr val="FFCDCD"/>
          </a:solidFill>
          <a:ln w="38100">
            <a:solidFill>
              <a:srgbClr val="FF717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Anaerobic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Phosphocreatine (</a:t>
            </a:r>
            <a:r>
              <a:rPr lang="en-US" sz="2000" dirty="0" err="1">
                <a:solidFill>
                  <a:schemeClr val="bg1"/>
                </a:solidFill>
              </a:rPr>
              <a:t>PCr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High intensity exercise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3-15 sec.</a:t>
            </a:r>
          </a:p>
        </p:txBody>
      </p:sp>
      <p:sp>
        <p:nvSpPr>
          <p:cNvPr id="143375" name="Text Box 15"/>
          <p:cNvSpPr txBox="1">
            <a:spLocks noChangeArrowheads="1"/>
          </p:cNvSpPr>
          <p:nvPr/>
        </p:nvSpPr>
        <p:spPr bwMode="auto">
          <a:xfrm>
            <a:off x="7048500" y="3244850"/>
            <a:ext cx="3048000" cy="1323439"/>
          </a:xfrm>
          <a:prstGeom prst="rect">
            <a:avLst/>
          </a:prstGeom>
          <a:solidFill>
            <a:srgbClr val="E4D1FF"/>
          </a:solidFill>
          <a:ln w="38100">
            <a:solidFill>
              <a:srgbClr val="9F5D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Anaerobic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Glucose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High intensity exercise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15 sec. to 2 min.</a:t>
            </a:r>
          </a:p>
        </p:txBody>
      </p:sp>
      <p:sp>
        <p:nvSpPr>
          <p:cNvPr id="143376" name="Text Box 16"/>
          <p:cNvSpPr txBox="1">
            <a:spLocks noChangeArrowheads="1"/>
          </p:cNvSpPr>
          <p:nvPr/>
        </p:nvSpPr>
        <p:spPr bwMode="auto">
          <a:xfrm>
            <a:off x="7277100" y="1371600"/>
            <a:ext cx="2743200" cy="1349375"/>
          </a:xfrm>
          <a:prstGeom prst="rect">
            <a:avLst/>
          </a:prstGeom>
          <a:solidFill>
            <a:srgbClr val="FFCF89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Aerobic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Fatty acids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Continuous exercise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Hours</a:t>
            </a:r>
          </a:p>
        </p:txBody>
      </p:sp>
      <p:sp>
        <p:nvSpPr>
          <p:cNvPr id="143377" name="Line 17"/>
          <p:cNvSpPr>
            <a:spLocks noChangeShapeType="1"/>
          </p:cNvSpPr>
          <p:nvPr/>
        </p:nvSpPr>
        <p:spPr bwMode="auto">
          <a:xfrm>
            <a:off x="6286500" y="3603625"/>
            <a:ext cx="609600" cy="304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79" name="Line 19"/>
          <p:cNvSpPr>
            <a:spLocks noChangeShapeType="1"/>
          </p:cNvSpPr>
          <p:nvPr/>
        </p:nvSpPr>
        <p:spPr bwMode="auto">
          <a:xfrm>
            <a:off x="6819900" y="2003425"/>
            <a:ext cx="381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80" name="Line 20"/>
          <p:cNvSpPr>
            <a:spLocks noChangeShapeType="1"/>
          </p:cNvSpPr>
          <p:nvPr/>
        </p:nvSpPr>
        <p:spPr bwMode="auto">
          <a:xfrm>
            <a:off x="3467100" y="4213225"/>
            <a:ext cx="838200" cy="914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457200"/>
            <a:ext cx="8229600" cy="5635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The glucose-alanine cycle</a:t>
            </a:r>
          </a:p>
        </p:txBody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371600"/>
            <a:ext cx="8763000" cy="4800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>
                <a:latin typeface="Palatino Linotype" charset="0"/>
              </a:rPr>
              <a:t>This alanine is transported to liver</a:t>
            </a:r>
          </a:p>
          <a:p>
            <a:r>
              <a:rPr lang="en-US" sz="3600">
                <a:solidFill>
                  <a:srgbClr val="FF9900"/>
                </a:solidFill>
                <a:latin typeface="Palatino Linotype" charset="0"/>
              </a:rPr>
              <a:t>Liver converts alanine back to pyruvate</a:t>
            </a:r>
          </a:p>
          <a:p>
            <a:pPr lvl="1"/>
            <a:r>
              <a:rPr lang="en-US" sz="3500">
                <a:solidFill>
                  <a:srgbClr val="FF9900"/>
                </a:solidFill>
                <a:latin typeface="Palatino Linotype" charset="0"/>
              </a:rPr>
              <a:t>Alanine – NH</a:t>
            </a:r>
            <a:r>
              <a:rPr lang="en-US" sz="3500" baseline="-25000">
                <a:solidFill>
                  <a:srgbClr val="FF9900"/>
                </a:solidFill>
                <a:latin typeface="Palatino Linotype" charset="0"/>
              </a:rPr>
              <a:t>2</a:t>
            </a:r>
            <a:r>
              <a:rPr lang="en-US" sz="3500">
                <a:solidFill>
                  <a:srgbClr val="FF9900"/>
                </a:solidFill>
                <a:latin typeface="Palatino Linotype" charset="0"/>
              </a:rPr>
              <a:t> = Pyruvate</a:t>
            </a:r>
          </a:p>
          <a:p>
            <a:r>
              <a:rPr lang="en-US" sz="3600">
                <a:latin typeface="Palatino Linotype" charset="0"/>
              </a:rPr>
              <a:t>Pyruvate is used in gluconeogenesis</a:t>
            </a:r>
          </a:p>
          <a:p>
            <a:r>
              <a:rPr lang="en-US" sz="3600">
                <a:solidFill>
                  <a:srgbClr val="FF9900"/>
                </a:solidFill>
                <a:latin typeface="Palatino Linotype" charset="0"/>
              </a:rPr>
              <a:t>The newly formed glucose is transported to muscle to be used for energy again</a:t>
            </a:r>
            <a:endParaRPr lang="el-GR" sz="36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650" name="Picture 2" descr="scan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>
            <a:fillRect/>
          </a:stretch>
        </p:blipFill>
        <p:spPr bwMode="auto">
          <a:xfrm>
            <a:off x="1485900" y="0"/>
            <a:ext cx="7010400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The glucose–alanine cycle</a:t>
            </a:r>
          </a:p>
        </p:txBody>
      </p:sp>
      <p:pic>
        <p:nvPicPr>
          <p:cNvPr id="8744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468438"/>
            <a:ext cx="8743950" cy="3006725"/>
          </a:xfrm>
        </p:spPr>
      </p:pic>
      <p:sp>
        <p:nvSpPr>
          <p:cNvPr id="874500" name="Text Box 4"/>
          <p:cNvSpPr txBox="1">
            <a:spLocks noChangeArrowheads="1"/>
          </p:cNvSpPr>
          <p:nvPr/>
        </p:nvSpPr>
        <p:spPr bwMode="auto">
          <a:xfrm rot="-5400000">
            <a:off x="-101600" y="4713288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988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7746" name="Picture 2" descr="scan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>
            <a:fillRect/>
          </a:stretch>
        </p:blipFill>
        <p:spPr bwMode="auto">
          <a:xfrm>
            <a:off x="1485900" y="0"/>
            <a:ext cx="7010400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Muscle fatigue and</a:t>
            </a:r>
            <a:br>
              <a:rPr lang="en-US" sz="4000">
                <a:solidFill>
                  <a:srgbClr val="FFFF00"/>
                </a:solidFill>
                <a:latin typeface="Palatino Linotype" charset="0"/>
              </a:rPr>
            </a:br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endurance in athletes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447800"/>
            <a:ext cx="8724900" cy="4876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Muscle fatigue: Inability of muscle to maintain a particular strength of contraction over time </a:t>
            </a:r>
          </a:p>
          <a:p>
            <a:endParaRPr lang="en-US" sz="3200">
              <a:latin typeface="Palatino Linotype" charset="0"/>
            </a:endParaRP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Causes: muscle damage, accumulation of lactic acid? (new study shows the opposite)</a:t>
            </a:r>
          </a:p>
          <a:p>
            <a:endParaRPr lang="en-US" sz="3200">
              <a:solidFill>
                <a:srgbClr val="DE8400"/>
              </a:solidFill>
              <a:latin typeface="Palatino Linotype" charset="0"/>
            </a:endParaRPr>
          </a:p>
          <a:p>
            <a:r>
              <a:rPr lang="en-US" sz="3200">
                <a:latin typeface="Palatino Linotype" charset="0"/>
              </a:rPr>
              <a:t>Athletes are trained to achieve high endurance and delayed fatigue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ATP as energy source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419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The nucleotide coenzyme </a:t>
            </a:r>
            <a:r>
              <a:rPr lang="en-US" sz="3200" u="sng">
                <a:solidFill>
                  <a:srgbClr val="FFFF00"/>
                </a:solidFill>
                <a:latin typeface="Palatino Linotype" charset="0"/>
              </a:rPr>
              <a:t>a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denosine </a:t>
            </a:r>
            <a:r>
              <a:rPr lang="en-US" sz="3200" u="sng">
                <a:solidFill>
                  <a:srgbClr val="FFFF00"/>
                </a:solidFill>
                <a:latin typeface="Palatino Linotype" charset="0"/>
              </a:rPr>
              <a:t>t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ri</a:t>
            </a:r>
            <a:r>
              <a:rPr lang="en-US" sz="3200" u="sng">
                <a:solidFill>
                  <a:srgbClr val="FFFF00"/>
                </a:solidFill>
                <a:latin typeface="Palatino Linotype" charset="0"/>
              </a:rPr>
              <a:t>p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hosphate (ATP)</a:t>
            </a:r>
            <a:r>
              <a:rPr lang="en-US" sz="3200">
                <a:latin typeface="Palatino Linotype" charset="0"/>
              </a:rPr>
              <a:t> is the most important form of chemical energy stored in cells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Breakdown of ATP into ADP+PO</a:t>
            </a:r>
            <a:r>
              <a:rPr lang="en-US" sz="3200" baseline="-25000">
                <a:solidFill>
                  <a:srgbClr val="FF9900"/>
                </a:solidFill>
                <a:latin typeface="Palatino Linotype" charset="0"/>
              </a:rPr>
              <a:t>4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 releases energy</a:t>
            </a:r>
          </a:p>
          <a:p>
            <a:r>
              <a:rPr lang="en-US" sz="3200">
                <a:latin typeface="Palatino Linotype" charset="0"/>
              </a:rPr>
              <a:t>This energy is used for all body functions (biosynthesis, membrane transport, muscle contraction, etc.)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ATP as energy source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419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latin typeface="Palatino Linotype" charset="0"/>
              </a:rPr>
              <a:t>The main pathway for ATP synthesis is 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oxidative phosphorylation</a:t>
            </a:r>
            <a:r>
              <a:rPr lang="en-US" sz="3200" dirty="0">
                <a:latin typeface="Palatino Linotype" charset="0"/>
              </a:rPr>
              <a:t> catalyzed by the 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respiratory chain</a:t>
            </a:r>
          </a:p>
          <a:p>
            <a:endParaRPr lang="en-US" sz="3200" dirty="0">
              <a:latin typeface="Palatino Linotype" charset="0"/>
            </a:endParaRPr>
          </a:p>
          <a:p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ATP synthase 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catalyzes the synthesis of </a:t>
            </a:r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ATP</a:t>
            </a:r>
          </a:p>
          <a:p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	</a:t>
            </a:r>
            <a:r>
              <a:rPr lang="en-US" sz="3000" dirty="0" smtClean="0">
                <a:latin typeface="Palatino Linotype" charset="0"/>
              </a:rPr>
              <a:t>ADP  </a:t>
            </a:r>
            <a:r>
              <a:rPr lang="en-US" sz="3000" dirty="0">
                <a:latin typeface="Palatino Linotype" charset="0"/>
              </a:rPr>
              <a:t>+  Pi    </a:t>
            </a:r>
            <a:r>
              <a:rPr lang="en-US" sz="3000" dirty="0">
                <a:latin typeface="Palatino Linotype" charset="0"/>
                <a:sym typeface="Wingdings" charset="0"/>
              </a:rPr>
              <a:t>    ATP</a:t>
            </a:r>
            <a:endParaRPr lang="en-US" sz="3000" dirty="0">
              <a:latin typeface="Palatino Linotype" charset="0"/>
            </a:endParaRPr>
          </a:p>
          <a:p>
            <a:endParaRPr lang="en-US" sz="3200" dirty="0"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Energy metabolism in muscle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>
                <a:latin typeface="Palatino Linotype" charset="0"/>
              </a:rPr>
              <a:t>Muscle contraction requires high level of ATP consumption</a:t>
            </a:r>
          </a:p>
          <a:p>
            <a:pPr>
              <a:buFont typeface="Wingdings" charset="0"/>
              <a:buNone/>
            </a:pPr>
            <a:endParaRPr lang="en-US" sz="3600">
              <a:latin typeface="Palatino Linotype" charset="0"/>
            </a:endParaRPr>
          </a:p>
          <a:p>
            <a:r>
              <a:rPr lang="en-US" sz="3600">
                <a:solidFill>
                  <a:srgbClr val="FF9900"/>
                </a:solidFill>
                <a:latin typeface="Palatino Linotype" charset="0"/>
              </a:rPr>
              <a:t>Without constant resynthesis, the amount of ATP is used up in less than 1 sec. of contraction</a:t>
            </a:r>
          </a:p>
          <a:p>
            <a:endParaRPr lang="en-US" sz="36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Energy metabolism in muscle</a:t>
            </a:r>
          </a:p>
        </p:txBody>
      </p:sp>
      <p:grpSp>
        <p:nvGrpSpPr>
          <p:cNvPr id="879622" name="Group 6"/>
          <p:cNvGrpSpPr>
            <a:grpSpLocks noChangeAspect="1"/>
          </p:cNvGrpSpPr>
          <p:nvPr/>
        </p:nvGrpSpPr>
        <p:grpSpPr bwMode="auto">
          <a:xfrm>
            <a:off x="457200" y="1352550"/>
            <a:ext cx="9334500" cy="4667250"/>
            <a:chOff x="1488" y="1296"/>
            <a:chExt cx="3779" cy="2088"/>
          </a:xfrm>
        </p:grpSpPr>
        <p:sp>
          <p:nvSpPr>
            <p:cNvPr id="879621" name="AutoShape 5"/>
            <p:cNvSpPr>
              <a:spLocks noChangeAspect="1" noChangeArrowheads="1" noTextEdit="1"/>
            </p:cNvSpPr>
            <p:nvPr/>
          </p:nvSpPr>
          <p:spPr bwMode="auto">
            <a:xfrm>
              <a:off x="1488" y="1296"/>
              <a:ext cx="3779" cy="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879650" name="_s879650"/>
            <p:cNvCxnSpPr>
              <a:cxnSpLocks noChangeShapeType="1"/>
              <a:stCxn id="879649" idx="1"/>
              <a:endCxn id="879635" idx="2"/>
            </p:cNvCxnSpPr>
            <p:nvPr/>
          </p:nvCxnSpPr>
          <p:spPr bwMode="auto">
            <a:xfrm rot="10800000">
              <a:off x="4008" y="2736"/>
              <a:ext cx="180" cy="43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9648" name="_s879648"/>
            <p:cNvCxnSpPr>
              <a:cxnSpLocks noChangeShapeType="1"/>
              <a:stCxn id="879647" idx="3"/>
              <a:endCxn id="879633" idx="2"/>
            </p:cNvCxnSpPr>
            <p:nvPr/>
          </p:nvCxnSpPr>
          <p:spPr bwMode="auto">
            <a:xfrm flipV="1">
              <a:off x="2568" y="2736"/>
              <a:ext cx="180" cy="43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9636" name="_s879636"/>
            <p:cNvCxnSpPr>
              <a:cxnSpLocks noChangeShapeType="1"/>
              <a:stCxn id="879635" idx="0"/>
              <a:endCxn id="879626" idx="2"/>
            </p:cNvCxnSpPr>
            <p:nvPr/>
          </p:nvCxnSpPr>
          <p:spPr bwMode="auto">
            <a:xfrm rot="16200000">
              <a:off x="3900" y="2195"/>
              <a:ext cx="217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9634" name="_s879634"/>
            <p:cNvCxnSpPr>
              <a:cxnSpLocks noChangeShapeType="1"/>
              <a:stCxn id="879633" idx="0"/>
              <a:endCxn id="879625" idx="2"/>
            </p:cNvCxnSpPr>
            <p:nvPr/>
          </p:nvCxnSpPr>
          <p:spPr bwMode="auto">
            <a:xfrm rot="16200000">
              <a:off x="2640" y="2195"/>
              <a:ext cx="217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9629" name="_s879629"/>
            <p:cNvCxnSpPr>
              <a:cxnSpLocks noChangeShapeType="1"/>
              <a:stCxn id="879626" idx="0"/>
              <a:endCxn id="879623" idx="2"/>
            </p:cNvCxnSpPr>
            <p:nvPr/>
          </p:nvCxnSpPr>
          <p:spPr bwMode="auto">
            <a:xfrm rot="5400000" flipH="1">
              <a:off x="3586" y="1377"/>
              <a:ext cx="216" cy="629"/>
            </a:xfrm>
            <a:prstGeom prst="bentConnector3">
              <a:avLst>
                <a:gd name="adj1" fmla="val 4022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9628" name="_s879628"/>
            <p:cNvCxnSpPr>
              <a:cxnSpLocks noChangeShapeType="1"/>
              <a:stCxn id="879625" idx="0"/>
              <a:endCxn id="879623" idx="2"/>
            </p:cNvCxnSpPr>
            <p:nvPr/>
          </p:nvCxnSpPr>
          <p:spPr bwMode="auto">
            <a:xfrm rot="16200000">
              <a:off x="2956" y="1376"/>
              <a:ext cx="216" cy="631"/>
            </a:xfrm>
            <a:prstGeom prst="bentConnector3">
              <a:avLst>
                <a:gd name="adj1" fmla="val 4022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9623" name="_s879623"/>
            <p:cNvSpPr>
              <a:spLocks noChangeArrowheads="1"/>
            </p:cNvSpPr>
            <p:nvPr/>
          </p:nvSpPr>
          <p:spPr bwMode="auto">
            <a:xfrm>
              <a:off x="2946" y="129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>
                  <a:solidFill>
                    <a:srgbClr val="FFFF00"/>
                  </a:solidFill>
                </a:rPr>
                <a:t>Skeletal Muscle</a:t>
              </a:r>
            </a:p>
          </p:txBody>
        </p:sp>
        <p:sp>
          <p:nvSpPr>
            <p:cNvPr id="879625" name="_s879625"/>
            <p:cNvSpPr>
              <a:spLocks noChangeArrowheads="1"/>
            </p:cNvSpPr>
            <p:nvPr/>
          </p:nvSpPr>
          <p:spPr bwMode="auto">
            <a:xfrm>
              <a:off x="2316" y="180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Red Fibers</a:t>
              </a:r>
            </a:p>
            <a:p>
              <a:r>
                <a:rPr lang="en-US" sz="23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(Type I)</a:t>
              </a:r>
            </a:p>
          </p:txBody>
        </p:sp>
        <p:sp>
          <p:nvSpPr>
            <p:cNvPr id="879626" name="_s879626"/>
            <p:cNvSpPr>
              <a:spLocks noChangeArrowheads="1"/>
            </p:cNvSpPr>
            <p:nvPr/>
          </p:nvSpPr>
          <p:spPr bwMode="auto">
            <a:xfrm>
              <a:off x="3576" y="180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White Fibers</a:t>
              </a:r>
            </a:p>
            <a:p>
              <a:r>
                <a:rPr lang="en-US" sz="23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(Type II)</a:t>
              </a:r>
            </a:p>
          </p:txBody>
        </p:sp>
        <p:sp>
          <p:nvSpPr>
            <p:cNvPr id="879633" name="_s879633"/>
            <p:cNvSpPr>
              <a:spLocks noChangeArrowheads="1"/>
            </p:cNvSpPr>
            <p:nvPr/>
          </p:nvSpPr>
          <p:spPr bwMode="auto">
            <a:xfrm>
              <a:off x="2208" y="2304"/>
              <a:ext cx="1080" cy="432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Suitable For</a:t>
              </a:r>
            </a:p>
            <a:p>
              <a:r>
                <a:rPr lang="en-US" sz="23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Prolonged effort</a:t>
              </a:r>
            </a:p>
          </p:txBody>
        </p:sp>
        <p:sp>
          <p:nvSpPr>
            <p:cNvPr id="879635" name="_s879635"/>
            <p:cNvSpPr>
              <a:spLocks noChangeArrowheads="1"/>
            </p:cNvSpPr>
            <p:nvPr/>
          </p:nvSpPr>
          <p:spPr bwMode="auto">
            <a:xfrm>
              <a:off x="3468" y="2304"/>
              <a:ext cx="1080" cy="432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Suitable for fast, </a:t>
              </a:r>
            </a:p>
            <a:p>
              <a:r>
                <a:rPr lang="en-US" sz="23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strong contractions</a:t>
              </a:r>
            </a:p>
          </p:txBody>
        </p:sp>
        <p:sp>
          <p:nvSpPr>
            <p:cNvPr id="879647" name="_s879647"/>
            <p:cNvSpPr>
              <a:spLocks noChangeArrowheads="1"/>
            </p:cNvSpPr>
            <p:nvPr/>
          </p:nvSpPr>
          <p:spPr bwMode="auto">
            <a:xfrm>
              <a:off x="1488" y="2952"/>
              <a:ext cx="1080" cy="432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Aerobic metabolism</a:t>
              </a:r>
            </a:p>
            <a:p>
              <a:r>
                <a:rPr lang="en-US" sz="23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(With O</a:t>
              </a:r>
              <a:r>
                <a:rPr lang="en-US" sz="2300" baseline="-250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sz="23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supply) </a:t>
              </a:r>
            </a:p>
          </p:txBody>
        </p:sp>
        <p:sp>
          <p:nvSpPr>
            <p:cNvPr id="879649" name="_s879649"/>
            <p:cNvSpPr>
              <a:spLocks noChangeArrowheads="1"/>
            </p:cNvSpPr>
            <p:nvPr/>
          </p:nvSpPr>
          <p:spPr bwMode="auto">
            <a:xfrm>
              <a:off x="4188" y="2952"/>
              <a:ext cx="1079" cy="431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1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Anaerobic metabolism</a:t>
              </a:r>
            </a:p>
            <a:p>
              <a:r>
                <a:rPr lang="en-US" sz="21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(Without O</a:t>
              </a:r>
              <a:r>
                <a:rPr lang="en-US" sz="21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sz="21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supply)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0" y="182563"/>
            <a:ext cx="9858375" cy="503237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29783" dir="3885598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Overview of Energy Metabolism in Skeletal Muscle</a:t>
            </a:r>
            <a:endParaRPr lang="en-US" b="0">
              <a:solidFill>
                <a:schemeClr val="tx1"/>
              </a:solidFill>
              <a:latin typeface="Georgia" charset="0"/>
            </a:endParaRPr>
          </a:p>
        </p:txBody>
      </p:sp>
      <p:pic>
        <p:nvPicPr>
          <p:cNvPr id="8775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4" b="8336"/>
          <a:stretch>
            <a:fillRect/>
          </a:stretch>
        </p:blipFill>
        <p:spPr bwMode="auto">
          <a:xfrm>
            <a:off x="461963" y="1033463"/>
            <a:ext cx="9482137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Aerobic metabolism in </a:t>
            </a:r>
            <a:r>
              <a:rPr lang="en-US" sz="4000">
                <a:solidFill>
                  <a:srgbClr val="FF3300"/>
                </a:solidFill>
                <a:latin typeface="Palatino Linotype" charset="0"/>
              </a:rPr>
              <a:t>red fibers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Suitable for prolonged effort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Red fibers obtain their ATP mainly from fatty </a:t>
            </a:r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acids</a:t>
            </a:r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Fatty acids are broken down by </a:t>
            </a:r>
            <a:r>
              <a:rPr lang="en-US" sz="3200" dirty="0">
                <a:solidFill>
                  <a:srgbClr val="FFFF00"/>
                </a:solidFill>
                <a:latin typeface="Symbol" charset="0"/>
              </a:rPr>
              <a:t>b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-oxidation, TCA cycle, and the respiratory chain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Red color is due to myoglobin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Higher O</a:t>
            </a:r>
            <a:r>
              <a:rPr lang="en-US" sz="3200" baseline="-25000" dirty="0">
                <a:latin typeface="Palatino Linotype" charset="0"/>
              </a:rPr>
              <a:t>2</a:t>
            </a:r>
            <a:r>
              <a:rPr lang="en-US" sz="3200" dirty="0">
                <a:latin typeface="Palatino Linotype" charset="0"/>
              </a:rPr>
              <a:t> affinity than hemoglobin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Releases O</a:t>
            </a:r>
            <a:r>
              <a:rPr lang="en-US" sz="3200" baseline="-25000" dirty="0">
                <a:solidFill>
                  <a:srgbClr val="FF9900"/>
                </a:solidFill>
                <a:latin typeface="Palatino Linotype" charset="0"/>
              </a:rPr>
              <a:t>2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when O</a:t>
            </a:r>
            <a:r>
              <a:rPr lang="en-US" sz="3200" baseline="-25000" dirty="0">
                <a:solidFill>
                  <a:srgbClr val="FF9900"/>
                </a:solidFill>
                <a:latin typeface="Palatino Linotype" charset="0"/>
              </a:rPr>
              <a:t>2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level drops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985" name="Picture 9" descr="scan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5100"/>
            <a:ext cx="8567738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oet_template2">
  <a:themeElements>
    <a:clrScheme name="1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 New Roman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">
  <a:themeElements>
    <a:clrScheme name="1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">
      <a:majorFont>
        <a:latin typeface="Times New Roman"/>
        <a:ea typeface="ＭＳ Ｐゴシック"/>
        <a:cs typeface="Arial"/>
      </a:majorFont>
      <a:minorFont>
        <a:latin typeface="Georgi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1_Generic">
      <a:majorFont>
        <a:latin typeface="Arial Narrow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3926</TotalTime>
  <Words>622</Words>
  <Application>Microsoft Macintosh PowerPoint</Application>
  <PresentationFormat>35mm Slides</PresentationFormat>
  <Paragraphs>113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Generic</vt:lpstr>
      <vt:lpstr>1_voet_template2</vt:lpstr>
      <vt:lpstr>Blank</vt:lpstr>
      <vt:lpstr>1_Blank</vt:lpstr>
      <vt:lpstr>1_Generic</vt:lpstr>
      <vt:lpstr>PowerPoint Presentation</vt:lpstr>
      <vt:lpstr>Three systems of energy transfer</vt:lpstr>
      <vt:lpstr>ATP as energy source</vt:lpstr>
      <vt:lpstr>ATP as energy source</vt:lpstr>
      <vt:lpstr>Energy metabolism in muscle</vt:lpstr>
      <vt:lpstr>Energy metabolism in muscle</vt:lpstr>
      <vt:lpstr>Overview of Energy Metabolism in Skeletal Muscle</vt:lpstr>
      <vt:lpstr>Aerobic metabolism in red fibers</vt:lpstr>
      <vt:lpstr>PowerPoint Presentation</vt:lpstr>
      <vt:lpstr>Anaerobic metabolism in white fibers</vt:lpstr>
      <vt:lpstr>PowerPoint Presentation</vt:lpstr>
      <vt:lpstr>Anaerobic metabolism in white fibers</vt:lpstr>
      <vt:lpstr>The Cori Cycle</vt:lpstr>
      <vt:lpstr>PowerPoint Presentation</vt:lpstr>
      <vt:lpstr>The Cori cycle</vt:lpstr>
      <vt:lpstr>PowerPoint Presentation</vt:lpstr>
      <vt:lpstr>The Cori Cycle</vt:lpstr>
      <vt:lpstr>The glucose-alanine cycle</vt:lpstr>
      <vt:lpstr>PowerPoint Presentation</vt:lpstr>
      <vt:lpstr>The glucose-alanine cycle</vt:lpstr>
      <vt:lpstr>PowerPoint Presentation</vt:lpstr>
      <vt:lpstr>The glucose–alanine cycle</vt:lpstr>
      <vt:lpstr>PowerPoint Presentation</vt:lpstr>
      <vt:lpstr>Muscle fatigue and endurance in athletes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ATP Metabolism</dc:title>
  <dc:creator>Usman Ghani</dc:creator>
  <cp:lastModifiedBy>UG</cp:lastModifiedBy>
  <cp:revision>346</cp:revision>
  <cp:lastPrinted>1601-01-01T00:00:00Z</cp:lastPrinted>
  <dcterms:created xsi:type="dcterms:W3CDTF">2001-02-07T02:23:56Z</dcterms:created>
  <dcterms:modified xsi:type="dcterms:W3CDTF">2014-12-15T04:50:12Z</dcterms:modified>
</cp:coreProperties>
</file>