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57"/>
  </p:notesMasterIdLst>
  <p:sldIdLst>
    <p:sldId id="256" r:id="rId2"/>
    <p:sldId id="257" r:id="rId3"/>
    <p:sldId id="335" r:id="rId4"/>
    <p:sldId id="273" r:id="rId5"/>
    <p:sldId id="499" r:id="rId6"/>
    <p:sldId id="527" r:id="rId7"/>
    <p:sldId id="337" r:id="rId8"/>
    <p:sldId id="311" r:id="rId9"/>
    <p:sldId id="312" r:id="rId10"/>
    <p:sldId id="532" r:id="rId11"/>
    <p:sldId id="469" r:id="rId12"/>
    <p:sldId id="471" r:id="rId13"/>
    <p:sldId id="472" r:id="rId14"/>
    <p:sldId id="473" r:id="rId15"/>
    <p:sldId id="474" r:id="rId16"/>
    <p:sldId id="464" r:id="rId17"/>
    <p:sldId id="466" r:id="rId18"/>
    <p:sldId id="467" r:id="rId19"/>
    <p:sldId id="468" r:id="rId20"/>
    <p:sldId id="504" r:id="rId21"/>
    <p:sldId id="515" r:id="rId22"/>
    <p:sldId id="517" r:id="rId23"/>
    <p:sldId id="518" r:id="rId24"/>
    <p:sldId id="519" r:id="rId25"/>
    <p:sldId id="348" r:id="rId26"/>
    <p:sldId id="421" r:id="rId27"/>
    <p:sldId id="301" r:id="rId28"/>
    <p:sldId id="386" r:id="rId29"/>
    <p:sldId id="389" r:id="rId30"/>
    <p:sldId id="458" r:id="rId31"/>
    <p:sldId id="459" r:id="rId32"/>
    <p:sldId id="461" r:id="rId33"/>
    <p:sldId id="463" r:id="rId34"/>
    <p:sldId id="462" r:id="rId35"/>
    <p:sldId id="520" r:id="rId36"/>
    <p:sldId id="521" r:id="rId37"/>
    <p:sldId id="522" r:id="rId38"/>
    <p:sldId id="523" r:id="rId39"/>
    <p:sldId id="524" r:id="rId40"/>
    <p:sldId id="525" r:id="rId41"/>
    <p:sldId id="526" r:id="rId42"/>
    <p:sldId id="533" r:id="rId43"/>
    <p:sldId id="475" r:id="rId44"/>
    <p:sldId id="476" r:id="rId45"/>
    <p:sldId id="477" r:id="rId46"/>
    <p:sldId id="478" r:id="rId47"/>
    <p:sldId id="480" r:id="rId48"/>
    <p:sldId id="482" r:id="rId49"/>
    <p:sldId id="483" r:id="rId50"/>
    <p:sldId id="486" r:id="rId51"/>
    <p:sldId id="487" r:id="rId52"/>
    <p:sldId id="489" r:id="rId53"/>
    <p:sldId id="490" r:id="rId54"/>
    <p:sldId id="493" r:id="rId55"/>
    <p:sldId id="457" r:id="rId5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99"/>
    <a:srgbClr val="000066"/>
    <a:srgbClr val="6600CC"/>
    <a:srgbClr val="C06D4C"/>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96087" autoAdjust="0"/>
  </p:normalViewPr>
  <p:slideViewPr>
    <p:cSldViewPr>
      <p:cViewPr>
        <p:scale>
          <a:sx n="46" d="100"/>
          <a:sy n="46" d="100"/>
        </p:scale>
        <p:origin x="-1350"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C8AA51-C72B-4A5B-B159-D0D9530EDC51}" type="datetimeFigureOut">
              <a:rPr lang="en-US" smtClean="0"/>
              <a:pPr/>
              <a:t>12/23/2014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extLst>
      <p:ext uri="{BB962C8B-B14F-4D97-AF65-F5344CB8AC3E}">
        <p14:creationId xmlns:p14="http://schemas.microsoft.com/office/powerpoint/2010/main" xmlns="" val="9483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F5B5463D-F4C6-42AC-9C50-E3F1F0465CA9}" type="slidenum">
              <a:rPr lang="ar-SA"/>
              <a:pPr/>
              <a:t>4</a:t>
            </a:fld>
            <a:endParaRPr lang="en-US"/>
          </a:p>
        </p:txBody>
      </p:sp>
    </p:spTree>
    <p:extLst>
      <p:ext uri="{BB962C8B-B14F-4D97-AF65-F5344CB8AC3E}">
        <p14:creationId xmlns:p14="http://schemas.microsoft.com/office/powerpoint/2010/main" xmlns="" val="1725870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29</a:t>
            </a:fld>
            <a:endParaRPr lang="en-US"/>
          </a:p>
        </p:txBody>
      </p:sp>
    </p:spTree>
    <p:extLst>
      <p:ext uri="{BB962C8B-B14F-4D97-AF65-F5344CB8AC3E}">
        <p14:creationId xmlns:p14="http://schemas.microsoft.com/office/powerpoint/2010/main" xmlns="" val="1145750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31</a:t>
            </a:fld>
            <a:endParaRPr lang="en-US"/>
          </a:p>
        </p:txBody>
      </p:sp>
    </p:spTree>
    <p:extLst>
      <p:ext uri="{BB962C8B-B14F-4D97-AF65-F5344CB8AC3E}">
        <p14:creationId xmlns:p14="http://schemas.microsoft.com/office/powerpoint/2010/main" xmlns="" val="3181159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33</a:t>
            </a:fld>
            <a:endParaRPr lang="en-US"/>
          </a:p>
        </p:txBody>
      </p:sp>
    </p:spTree>
    <p:extLst>
      <p:ext uri="{BB962C8B-B14F-4D97-AF65-F5344CB8AC3E}">
        <p14:creationId xmlns:p14="http://schemas.microsoft.com/office/powerpoint/2010/main" xmlns="" val="3214367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37</a:t>
            </a:fld>
            <a:endParaRPr lang="en-US"/>
          </a:p>
        </p:txBody>
      </p:sp>
    </p:spTree>
    <p:extLst>
      <p:ext uri="{BB962C8B-B14F-4D97-AF65-F5344CB8AC3E}">
        <p14:creationId xmlns:p14="http://schemas.microsoft.com/office/powerpoint/2010/main" xmlns="" val="167625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40</a:t>
            </a:fld>
            <a:endParaRPr lang="en-US"/>
          </a:p>
        </p:txBody>
      </p:sp>
    </p:spTree>
    <p:extLst>
      <p:ext uri="{BB962C8B-B14F-4D97-AF65-F5344CB8AC3E}">
        <p14:creationId xmlns:p14="http://schemas.microsoft.com/office/powerpoint/2010/main" xmlns="" val="254960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46</a:t>
            </a:fld>
            <a:endParaRPr lang="en-US"/>
          </a:p>
        </p:txBody>
      </p:sp>
    </p:spTree>
    <p:extLst>
      <p:ext uri="{BB962C8B-B14F-4D97-AF65-F5344CB8AC3E}">
        <p14:creationId xmlns:p14="http://schemas.microsoft.com/office/powerpoint/2010/main" xmlns="" val="66828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C40ABCB1-7B82-4FA1-802A-D7B312085DFA}" type="slidenum">
              <a:rPr lang="en-US" smtClean="0"/>
              <a:pPr/>
              <a:t>47</a:t>
            </a:fld>
            <a:endParaRPr lang="en-US"/>
          </a:p>
        </p:txBody>
      </p:sp>
    </p:spTree>
    <p:extLst>
      <p:ext uri="{BB962C8B-B14F-4D97-AF65-F5344CB8AC3E}">
        <p14:creationId xmlns:p14="http://schemas.microsoft.com/office/powerpoint/2010/main" xmlns="" val="221956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54</a:t>
            </a:fld>
            <a:endParaRPr lang="en-US"/>
          </a:p>
        </p:txBody>
      </p:sp>
    </p:spTree>
    <p:extLst>
      <p:ext uri="{BB962C8B-B14F-4D97-AF65-F5344CB8AC3E}">
        <p14:creationId xmlns:p14="http://schemas.microsoft.com/office/powerpoint/2010/main" xmlns="" val="4199068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14</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246201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15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xmlns="" val="1477633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19</a:t>
            </a:fld>
            <a:endParaRPr lang="en-US"/>
          </a:p>
        </p:txBody>
      </p:sp>
    </p:spTree>
    <p:extLst>
      <p:ext uri="{BB962C8B-B14F-4D97-AF65-F5344CB8AC3E}">
        <p14:creationId xmlns:p14="http://schemas.microsoft.com/office/powerpoint/2010/main" xmlns="" val="304462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23</a:t>
            </a:fld>
            <a:endParaRPr lang="en-US"/>
          </a:p>
        </p:txBody>
      </p:sp>
    </p:spTree>
    <p:extLst>
      <p:ext uri="{BB962C8B-B14F-4D97-AF65-F5344CB8AC3E}">
        <p14:creationId xmlns:p14="http://schemas.microsoft.com/office/powerpoint/2010/main" xmlns="" val="164692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24</a:t>
            </a:fld>
            <a:endParaRPr lang="en-US"/>
          </a:p>
        </p:txBody>
      </p:sp>
    </p:spTree>
    <p:extLst>
      <p:ext uri="{BB962C8B-B14F-4D97-AF65-F5344CB8AC3E}">
        <p14:creationId xmlns:p14="http://schemas.microsoft.com/office/powerpoint/2010/main" xmlns="" val="269335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25</a:t>
            </a:fld>
            <a:endParaRPr lang="en-US"/>
          </a:p>
        </p:txBody>
      </p:sp>
    </p:spTree>
    <p:extLst>
      <p:ext uri="{BB962C8B-B14F-4D97-AF65-F5344CB8AC3E}">
        <p14:creationId xmlns:p14="http://schemas.microsoft.com/office/powerpoint/2010/main" xmlns="" val="2224713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27</a:t>
            </a:fld>
            <a:endParaRPr lang="en-US"/>
          </a:p>
        </p:txBody>
      </p:sp>
    </p:spTree>
    <p:extLst>
      <p:ext uri="{BB962C8B-B14F-4D97-AF65-F5344CB8AC3E}">
        <p14:creationId xmlns:p14="http://schemas.microsoft.com/office/powerpoint/2010/main" xmlns="" val="3836304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28</a:t>
            </a:fld>
            <a:endParaRPr lang="en-US"/>
          </a:p>
        </p:txBody>
      </p:sp>
    </p:spTree>
    <p:extLst>
      <p:ext uri="{BB962C8B-B14F-4D97-AF65-F5344CB8AC3E}">
        <p14:creationId xmlns:p14="http://schemas.microsoft.com/office/powerpoint/2010/main" xmlns="" val="198367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CFC45D2-B10B-439D-AC8D-C9F50E7D3113}" type="datetimeFigureOut">
              <a:rPr lang="en-US" smtClean="0"/>
              <a:pPr/>
              <a:t>12/23/2014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46541AF-93FE-4EBC-93E5-AD83C37A68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CFC45D2-B10B-439D-AC8D-C9F50E7D3113}"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CFC45D2-B10B-439D-AC8D-C9F50E7D3113}" type="datetimeFigureOut">
              <a:rPr lang="en-US" smtClean="0"/>
              <a:pPr/>
              <a:t>12/23/2014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46541AF-93FE-4EBC-93E5-AD83C37A68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A225B66-8258-4811-9AD1-5436C8709E68}" type="slidenum">
              <a:rPr lang="en-US"/>
              <a:pPr/>
              <a:t>‹#›</a:t>
            </a:fld>
            <a:endParaRPr lang="en-US"/>
          </a:p>
        </p:txBody>
      </p:sp>
    </p:spTree>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D81FD7-BCC0-4E1E-A1D7-1AE0F8040A8E}" type="slidenum">
              <a:rPr lang="en-US"/>
              <a:pPr>
                <a:defRPr/>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CFC45D2-B10B-439D-AC8D-C9F50E7D3113}" type="datetimeFigureOut">
              <a:rPr lang="en-US" smtClean="0"/>
              <a:pPr/>
              <a:t>12/23/2014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46541AF-93FE-4EBC-93E5-AD83C37A687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CFC45D2-B10B-439D-AC8D-C9F50E7D3113}" type="datetimeFigureOut">
              <a:rPr lang="en-US" smtClean="0"/>
              <a:pPr/>
              <a:t>12/23/2014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46541AF-93FE-4EBC-93E5-AD83C37A687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CFC45D2-B10B-439D-AC8D-C9F50E7D3113}" type="datetimeFigureOut">
              <a:rPr lang="en-US" smtClean="0"/>
              <a:pPr/>
              <a:t>12/23/2014</a:t>
            </a:fld>
            <a:endParaRPr lang="en-US"/>
          </a:p>
        </p:txBody>
      </p:sp>
      <p:sp>
        <p:nvSpPr>
          <p:cNvPr id="10" name="Slide Number Placeholder 9"/>
          <p:cNvSpPr>
            <a:spLocks noGrp="1"/>
          </p:cNvSpPr>
          <p:nvPr>
            <p:ph type="sldNum" sz="quarter" idx="16"/>
          </p:nvPr>
        </p:nvSpPr>
        <p:spPr/>
        <p:txBody>
          <a:bodyPr rtlCol="0"/>
          <a:lstStyle/>
          <a:p>
            <a:fld id="{946541AF-93FE-4EBC-93E5-AD83C37A687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CFC45D2-B10B-439D-AC8D-C9F50E7D3113}" type="datetimeFigureOut">
              <a:rPr lang="en-US" smtClean="0"/>
              <a:pPr/>
              <a:t>12/23/2014</a:t>
            </a:fld>
            <a:endParaRPr lang="en-US"/>
          </a:p>
        </p:txBody>
      </p:sp>
      <p:sp>
        <p:nvSpPr>
          <p:cNvPr id="12" name="Slide Number Placeholder 11"/>
          <p:cNvSpPr>
            <a:spLocks noGrp="1"/>
          </p:cNvSpPr>
          <p:nvPr>
            <p:ph type="sldNum" sz="quarter" idx="16"/>
          </p:nvPr>
        </p:nvSpPr>
        <p:spPr/>
        <p:txBody>
          <a:bodyPr rtlCol="0"/>
          <a:lstStyle/>
          <a:p>
            <a:fld id="{946541AF-93FE-4EBC-93E5-AD83C37A687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CFC45D2-B10B-439D-AC8D-C9F50E7D3113}" type="datetimeFigureOut">
              <a:rPr lang="en-US" smtClean="0"/>
              <a:pPr/>
              <a:t>12/23/2014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46541AF-93FE-4EBC-93E5-AD83C37A687E}" type="slidenum">
              <a:rPr lang="en-US" smtClean="0"/>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12/23/2014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46541AF-93FE-4EBC-93E5-AD83C37A687E}" type="slidenum">
              <a:rPr lang="en-US" smtClean="0"/>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CFC45D2-B10B-439D-AC8D-C9F50E7D3113}" type="datetimeFigureOut">
              <a:rPr lang="en-US" smtClean="0"/>
              <a:pPr/>
              <a:t>12/23/2014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46541AF-93FE-4EBC-93E5-AD83C37A687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CFC45D2-B10B-439D-AC8D-C9F50E7D3113}" type="datetimeFigureOut">
              <a:rPr lang="en-US" smtClean="0"/>
              <a:pPr/>
              <a:t>12/23/2014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46541AF-93FE-4EBC-93E5-AD83C37A687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CFC45D2-B10B-439D-AC8D-C9F50E7D3113}" type="datetimeFigureOut">
              <a:rPr lang="en-US" smtClean="0"/>
              <a:pPr/>
              <a:t>12/23/2014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46541AF-93FE-4EBC-93E5-AD83C37A6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transition advClick="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lh5.ggpht.com/_RIjx_Mg4ZVM/TKbXIXA1klI/AAAAAAAACB4/VTlMn8NDebQ/s1600-h/image%5b31%5d.pn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27784" y="4188139"/>
            <a:ext cx="4429156" cy="584775"/>
          </a:xfrm>
          <a:prstGeom prst="rect">
            <a:avLst/>
          </a:prstGeom>
        </p:spPr>
        <p:txBody>
          <a:bodyPr wrap="square">
            <a:spAutoFit/>
          </a:bodyPr>
          <a:lstStyle/>
          <a:p>
            <a:pPr algn="ctr"/>
            <a:r>
              <a:rPr lang="en-US" sz="3200" b="1" i="1" dirty="0" smtClean="0">
                <a:solidFill>
                  <a:schemeClr val="tx2">
                    <a:lumMod val="50000"/>
                  </a:schemeClr>
                </a:solidFill>
                <a:latin typeface="Arial Black" pitchFamily="34" charset="0"/>
              </a:rPr>
              <a:t>Practical Classes </a:t>
            </a:r>
            <a:endParaRPr lang="en-US" sz="3200" i="1" dirty="0">
              <a:solidFill>
                <a:schemeClr val="tx2">
                  <a:lumMod val="50000"/>
                </a:schemeClr>
              </a:solidFill>
            </a:endParaRPr>
          </a:p>
        </p:txBody>
      </p:sp>
      <p:sp>
        <p:nvSpPr>
          <p:cNvPr id="10" name="Rectangle 9"/>
          <p:cNvSpPr/>
          <p:nvPr/>
        </p:nvSpPr>
        <p:spPr>
          <a:xfrm>
            <a:off x="1357290" y="642918"/>
            <a:ext cx="662553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Musculoskeletal Block</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1214414" y="2285992"/>
            <a:ext cx="7018268" cy="1754326"/>
          </a:xfrm>
          <a:prstGeom prst="rect">
            <a:avLst/>
          </a:prstGeom>
          <a:noFill/>
        </p:spPr>
        <p:txBody>
          <a:bodyPr wrap="none" lIns="91440" tIns="45720" rIns="91440" bIns="45720">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Pathology of</a:t>
            </a:r>
          </a:p>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Musculoskeletal System</a:t>
            </a:r>
            <a:endPar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TextBox 7"/>
          <p:cNvSpPr txBox="1"/>
          <p:nvPr/>
        </p:nvSpPr>
        <p:spPr>
          <a:xfrm>
            <a:off x="740027" y="6242972"/>
            <a:ext cx="1418179"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smtClean="0">
                <a:solidFill>
                  <a:schemeClr val="bg1"/>
                </a:solidFill>
              </a:rPr>
              <a:t>Prepared by:</a:t>
            </a:r>
            <a:endParaRPr lang="en-US" dirty="0">
              <a:solidFill>
                <a:schemeClr val="bg1"/>
              </a:solidFill>
            </a:endParaRPr>
          </a:p>
        </p:txBody>
      </p:sp>
      <p:sp>
        <p:nvSpPr>
          <p:cNvPr id="12" name="TextBox 8"/>
          <p:cNvSpPr txBox="1"/>
          <p:nvPr/>
        </p:nvSpPr>
        <p:spPr>
          <a:xfrm>
            <a:off x="2340227" y="6002704"/>
            <a:ext cx="1567461"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US" sz="1050" b="1" i="1" dirty="0" smtClean="0">
                <a:solidFill>
                  <a:schemeClr val="bg1"/>
                </a:solidFill>
              </a:rPr>
              <a:t>Prof.  Ammar Al Rikabi</a:t>
            </a:r>
          </a:p>
          <a:p>
            <a:pPr marL="171450" indent="-171450">
              <a:buFont typeface="Arial" panose="020B0604020202020204" pitchFamily="34" charset="0"/>
              <a:buChar char="•"/>
            </a:pPr>
            <a:r>
              <a:rPr lang="en-US" sz="1050" b="1" i="1" dirty="0" smtClean="0">
                <a:solidFill>
                  <a:schemeClr val="bg1"/>
                </a:solidFill>
              </a:rPr>
              <a:t>Dr. Sayed Al Esawy</a:t>
            </a:r>
          </a:p>
          <a:p>
            <a:pPr marL="171450" indent="-171450">
              <a:buFont typeface="Arial" panose="020B0604020202020204" pitchFamily="34" charset="0"/>
              <a:buChar char="•"/>
            </a:pPr>
            <a:r>
              <a:rPr lang="en-US" sz="1050" b="1" i="1" dirty="0" smtClean="0">
                <a:solidFill>
                  <a:schemeClr val="bg1"/>
                </a:solidFill>
              </a:rPr>
              <a:t>Dr. Marie Mukhashin</a:t>
            </a:r>
          </a:p>
          <a:p>
            <a:pPr marL="171450" indent="-171450">
              <a:buFont typeface="Arial" panose="020B0604020202020204" pitchFamily="34" charset="0"/>
              <a:buChar char="•"/>
            </a:pPr>
            <a:r>
              <a:rPr lang="en-US" sz="1050" b="1" i="1" dirty="0" smtClean="0">
                <a:solidFill>
                  <a:schemeClr val="bg1"/>
                </a:solidFill>
              </a:rPr>
              <a:t>Dr. Shaesta Zaidi</a:t>
            </a:r>
          </a:p>
        </p:txBody>
      </p:sp>
      <p:sp>
        <p:nvSpPr>
          <p:cNvPr id="13" name="Rectangle 12"/>
          <p:cNvSpPr/>
          <p:nvPr/>
        </p:nvSpPr>
        <p:spPr>
          <a:xfrm>
            <a:off x="5759896" y="6421650"/>
            <a:ext cx="3276600" cy="2668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100" b="1" i="1" dirty="0">
                <a:solidFill>
                  <a:schemeClr val="bg1"/>
                </a:solidFill>
              </a:rPr>
              <a:t>Head of Pathology Department: Dr. Abdulmalik Al Sheikh</a:t>
            </a:r>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75656" y="2487196"/>
            <a:ext cx="5976664" cy="16561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solidFill>
                  <a:srgbClr val="FFFF00"/>
                </a:solidFill>
                <a:effectLst>
                  <a:outerShdw blurRad="38100" dist="38100" dir="2700000" algn="tl">
                    <a:srgbClr val="000000">
                      <a:alpha val="43137"/>
                    </a:srgbClr>
                  </a:outerShdw>
                </a:effectLst>
              </a:rPr>
              <a:t>Muscular Dystrophies</a:t>
            </a:r>
            <a:endParaRPr lang="en-US" sz="5400" b="1" i="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785918" y="357166"/>
            <a:ext cx="5472608" cy="136815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solidFill>
                  <a:schemeClr val="tx2">
                    <a:lumMod val="90000"/>
                  </a:schemeClr>
                </a:solidFill>
                <a:effectLst>
                  <a:outerShdw blurRad="38100" dist="38100" dir="2700000" algn="tl">
                    <a:srgbClr val="000000">
                      <a:alpha val="43137"/>
                    </a:srgbClr>
                  </a:outerShdw>
                </a:effectLst>
              </a:rPr>
              <a:t> Duchenne Muscular Dystrophy (DMD)</a:t>
            </a:r>
            <a:endParaRPr lang="en-US" sz="4400" b="1" i="1" dirty="0">
              <a:solidFill>
                <a:schemeClr val="tx2">
                  <a:lumMod val="90000"/>
                </a:schemeClr>
              </a:solidFill>
              <a:effectLst>
                <a:outerShdw blurRad="38100" dist="38100" dir="2700000" algn="tl">
                  <a:srgbClr val="000000">
                    <a:alpha val="43137"/>
                  </a:srgbClr>
                </a:outerShdw>
              </a:effectLst>
            </a:endParaRPr>
          </a:p>
        </p:txBody>
      </p:sp>
      <p:pic>
        <p:nvPicPr>
          <p:cNvPr id="7" name="Picture 5" descr="WheelchairKid"/>
          <p:cNvPicPr>
            <a:picLocks noChangeAspect="1" noChangeArrowheads="1"/>
          </p:cNvPicPr>
          <p:nvPr/>
        </p:nvPicPr>
        <p:blipFill>
          <a:blip r:embed="rId2" cstate="print"/>
          <a:srcRect/>
          <a:stretch>
            <a:fillRect/>
          </a:stretch>
        </p:blipFill>
        <p:spPr>
          <a:xfrm>
            <a:off x="3071802" y="1928802"/>
            <a:ext cx="3028950" cy="3894584"/>
          </a:xfrm>
          <a:prstGeom prst="rect">
            <a:avLst/>
          </a:prstGeom>
          <a:noFill/>
          <a:ln/>
        </p:spPr>
      </p:pic>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760557"/>
            <a:ext cx="5688632" cy="4525963"/>
          </a:xfrm>
        </p:spPr>
        <p:txBody>
          <a:bodyPr>
            <a:normAutofit fontScale="92500" lnSpcReduction="10000"/>
          </a:bodyPr>
          <a:lstStyle/>
          <a:p>
            <a:r>
              <a:rPr lang="en-US" b="1" dirty="0" smtClean="0"/>
              <a:t>A 3 - year- old boy presented to his pediatrician with complaint of his parents from difficulty in walking , poor balance , and frequent falls . </a:t>
            </a:r>
          </a:p>
          <a:p>
            <a:r>
              <a:rPr lang="en-US" b="1" dirty="0" smtClean="0"/>
              <a:t>Laboratory investigation shows elevated creatine kinase . </a:t>
            </a:r>
          </a:p>
          <a:p>
            <a:r>
              <a:rPr lang="en-US" b="1" dirty="0" smtClean="0"/>
              <a:t>Muscle biopsy show absence of dystrophin by western blot analysis                                                    </a:t>
            </a:r>
          </a:p>
          <a:p>
            <a:pPr>
              <a:buNone/>
            </a:pPr>
            <a:r>
              <a:rPr lang="en-US" b="1" dirty="0" smtClean="0"/>
              <a:t>   </a:t>
            </a:r>
          </a:p>
          <a:p>
            <a:pPr>
              <a:buNone/>
            </a:pPr>
            <a:r>
              <a:rPr lang="en-US" b="1" dirty="0" smtClean="0">
                <a:solidFill>
                  <a:srgbClr val="C00000"/>
                </a:solidFill>
              </a:rPr>
              <a:t>What is your provisional diagnosis?   </a:t>
            </a:r>
            <a:endParaRPr lang="en-US" b="1" dirty="0">
              <a:solidFill>
                <a:srgbClr val="C00000"/>
              </a:solidFill>
            </a:endParaRPr>
          </a:p>
        </p:txBody>
      </p:sp>
      <p:pic>
        <p:nvPicPr>
          <p:cNvPr id="4" name="Picture 2" descr="Duchenne's Muscular Dystrophy"/>
          <p:cNvPicPr>
            <a:picLocks noChangeAspect="1" noChangeArrowheads="1"/>
          </p:cNvPicPr>
          <p:nvPr/>
        </p:nvPicPr>
        <p:blipFill>
          <a:blip r:embed="rId2" cstate="print"/>
          <a:srcRect/>
          <a:stretch>
            <a:fillRect/>
          </a:stretch>
        </p:blipFill>
        <p:spPr bwMode="auto">
          <a:xfrm>
            <a:off x="5910218" y="1613410"/>
            <a:ext cx="3233814" cy="3744416"/>
          </a:xfrm>
          <a:prstGeom prst="rect">
            <a:avLst/>
          </a:prstGeom>
          <a:noFill/>
        </p:spPr>
      </p:pic>
      <p:sp>
        <p:nvSpPr>
          <p:cNvPr id="6" name="Rounded Rectangle 5"/>
          <p:cNvSpPr/>
          <p:nvPr/>
        </p:nvSpPr>
        <p:spPr>
          <a:xfrm>
            <a:off x="3059832" y="404664"/>
            <a:ext cx="3168352" cy="648072"/>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rPr>
              <a:t>Case # 1</a:t>
            </a:r>
            <a:endParaRPr lang="en-US" sz="3600" b="1" dirty="0">
              <a:solidFill>
                <a:schemeClr val="bg1"/>
              </a:solidFill>
            </a:endParaRPr>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2" cstate="print"/>
          <a:srcRect/>
          <a:stretch>
            <a:fillRect/>
          </a:stretch>
        </p:blipFill>
        <p:spPr bwMode="auto">
          <a:xfrm>
            <a:off x="4644008" y="548680"/>
            <a:ext cx="3960440" cy="5616624"/>
          </a:xfrm>
          <a:prstGeom prst="rect">
            <a:avLst/>
          </a:prstGeom>
          <a:solidFill>
            <a:schemeClr val="accent2"/>
          </a:solidFill>
          <a:ln>
            <a:solidFill>
              <a:schemeClr val="tx1"/>
            </a:solidFill>
          </a:ln>
        </p:spPr>
      </p:pic>
      <p:sp>
        <p:nvSpPr>
          <p:cNvPr id="4" name="Rectangle 3"/>
          <p:cNvSpPr/>
          <p:nvPr/>
        </p:nvSpPr>
        <p:spPr>
          <a:xfrm>
            <a:off x="467544" y="1484784"/>
            <a:ext cx="3816424" cy="3859518"/>
          </a:xfrm>
          <a:prstGeom prst="rect">
            <a:avLst/>
          </a:prstGeom>
          <a:solidFill>
            <a:schemeClr val="accent2"/>
          </a:solidFill>
          <a:ln>
            <a:solidFill>
              <a:schemeClr val="tx1"/>
            </a:solidFill>
          </a:ln>
        </p:spPr>
        <p:txBody>
          <a:bodyPr wrap="square">
            <a:spAutoFit/>
          </a:bodyPr>
          <a:lstStyle/>
          <a:p>
            <a:pPr>
              <a:lnSpc>
                <a:spcPct val="80000"/>
              </a:lnSpc>
              <a:buFont typeface="Arial" pitchFamily="34" charset="0"/>
              <a:buChar char="•"/>
            </a:pPr>
            <a:r>
              <a:rPr lang="en-US" sz="2000" b="1" dirty="0" smtClean="0"/>
              <a:t> DMD is the most severe and  common type of muscular dystrophy.</a:t>
            </a:r>
          </a:p>
          <a:p>
            <a:pPr>
              <a:lnSpc>
                <a:spcPct val="80000"/>
              </a:lnSpc>
              <a:buFont typeface="Arial" pitchFamily="34" charset="0"/>
              <a:buChar char="•"/>
            </a:pPr>
            <a:endParaRPr lang="en-US" sz="2000" b="1" dirty="0" smtClean="0"/>
          </a:p>
          <a:p>
            <a:pPr>
              <a:lnSpc>
                <a:spcPct val="80000"/>
              </a:lnSpc>
              <a:buFont typeface="Arial" pitchFamily="34" charset="0"/>
              <a:buChar char="•"/>
            </a:pPr>
            <a:r>
              <a:rPr lang="en-US" sz="2000" b="1" dirty="0" smtClean="0"/>
              <a:t>DMD is characterized by the wasting away of muscles.</a:t>
            </a:r>
          </a:p>
          <a:p>
            <a:pPr>
              <a:lnSpc>
                <a:spcPct val="80000"/>
              </a:lnSpc>
              <a:buFont typeface="Arial" pitchFamily="34" charset="0"/>
              <a:buChar char="•"/>
            </a:pPr>
            <a:endParaRPr lang="en-US" sz="2000" b="1" dirty="0" smtClean="0"/>
          </a:p>
          <a:p>
            <a:pPr>
              <a:lnSpc>
                <a:spcPct val="80000"/>
              </a:lnSpc>
              <a:buFont typeface="Arial" pitchFamily="34" charset="0"/>
              <a:buChar char="•"/>
            </a:pPr>
            <a:r>
              <a:rPr lang="en-US" sz="2000" b="1" dirty="0" smtClean="0"/>
              <a:t>DMD affects mostly males at a rate of 1 in 3,500 births</a:t>
            </a:r>
          </a:p>
          <a:p>
            <a:pPr>
              <a:lnSpc>
                <a:spcPct val="80000"/>
              </a:lnSpc>
              <a:buFont typeface="Arial" pitchFamily="34" charset="0"/>
              <a:buChar char="•"/>
            </a:pPr>
            <a:endParaRPr lang="en-US" sz="2000" b="1" dirty="0" smtClean="0"/>
          </a:p>
          <a:p>
            <a:pPr>
              <a:lnSpc>
                <a:spcPct val="80000"/>
              </a:lnSpc>
              <a:buFont typeface="Arial" pitchFamily="34" charset="0"/>
              <a:buChar char="•"/>
            </a:pPr>
            <a:r>
              <a:rPr lang="en-US" sz="2000" b="1" dirty="0" smtClean="0"/>
              <a:t>Diagnosis in boys usually occurs between 16 months and 8 years.</a:t>
            </a:r>
          </a:p>
          <a:p>
            <a:pPr lvl="2">
              <a:lnSpc>
                <a:spcPct val="80000"/>
              </a:lnSpc>
            </a:pPr>
            <a:r>
              <a:rPr lang="en-US" sz="1600" b="1" dirty="0" smtClean="0"/>
              <a:t> </a:t>
            </a:r>
          </a:p>
          <a:p>
            <a:pPr>
              <a:lnSpc>
                <a:spcPct val="80000"/>
              </a:lnSpc>
              <a:buFont typeface="Arial" pitchFamily="34" charset="0"/>
              <a:buChar char="•"/>
            </a:pPr>
            <a:r>
              <a:rPr lang="en-US" sz="2000" b="1" dirty="0" smtClean="0"/>
              <a:t>Death from DMD usually occurs by age of 30.</a:t>
            </a:r>
            <a:endParaRPr lang="en-US" sz="2000" b="1" dirty="0"/>
          </a:p>
        </p:txBody>
      </p:sp>
      <p:sp>
        <p:nvSpPr>
          <p:cNvPr id="5" name="Rounded Rectangle 4"/>
          <p:cNvSpPr/>
          <p:nvPr/>
        </p:nvSpPr>
        <p:spPr>
          <a:xfrm>
            <a:off x="539552" y="476672"/>
            <a:ext cx="3600400" cy="936104"/>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 Duchenne Muscular Dystrophy (DMD)</a:t>
            </a:r>
            <a:endParaRPr lang="en-US" sz="2800" b="1" dirty="0">
              <a:solidFill>
                <a:schemeClr val="bg1"/>
              </a:solidFill>
            </a:endParaRPr>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rcRect/>
          <a:stretch>
            <a:fillRect/>
          </a:stretch>
        </p:blipFill>
        <p:spPr bwMode="auto">
          <a:xfrm>
            <a:off x="1142976" y="993964"/>
            <a:ext cx="7000924" cy="4667283"/>
          </a:xfrm>
          <a:prstGeom prst="rect">
            <a:avLst/>
          </a:prstGeom>
          <a:noFill/>
          <a:ln w="9525">
            <a:noFill/>
            <a:miter lim="800000"/>
            <a:headEnd/>
            <a:tailEnd/>
          </a:ln>
        </p:spPr>
      </p:pic>
      <p:sp>
        <p:nvSpPr>
          <p:cNvPr id="3" name="Rectangle 2"/>
          <p:cNvSpPr/>
          <p:nvPr/>
        </p:nvSpPr>
        <p:spPr>
          <a:xfrm>
            <a:off x="323528" y="5661248"/>
            <a:ext cx="8668072" cy="769441"/>
          </a:xfrm>
          <a:prstGeom prst="rect">
            <a:avLst/>
          </a:prstGeom>
        </p:spPr>
        <p:txBody>
          <a:bodyPr wrap="square">
            <a:spAutoFit/>
          </a:bodyPr>
          <a:lstStyle/>
          <a:p>
            <a:pPr algn="ctr"/>
            <a:r>
              <a:rPr lang="en-US" sz="2400" b="1" i="1" dirty="0" smtClean="0">
                <a:solidFill>
                  <a:srgbClr val="000099"/>
                </a:solidFill>
              </a:rPr>
              <a:t>Duchenne muscular dystrophy </a:t>
            </a:r>
            <a:r>
              <a:rPr lang="en-US" sz="2000" b="1" i="1" dirty="0" smtClean="0"/>
              <a:t>showing </a:t>
            </a:r>
            <a:r>
              <a:rPr lang="en-US" sz="2000" b="1" i="1" dirty="0" smtClean="0">
                <a:solidFill>
                  <a:srgbClr val="FF0000"/>
                </a:solidFill>
                <a:effectLst>
                  <a:outerShdw blurRad="38100" dist="38100" dir="2700000" algn="tl">
                    <a:srgbClr val="000000">
                      <a:alpha val="43137"/>
                    </a:srgbClr>
                  </a:outerShdw>
                </a:effectLst>
              </a:rPr>
              <a:t>variations in muscle fiber size </a:t>
            </a:r>
            <a:r>
              <a:rPr lang="en-US" sz="2000" b="1" i="1" dirty="0" smtClean="0"/>
              <a:t>, </a:t>
            </a:r>
            <a:r>
              <a:rPr lang="en-US" sz="2000" b="1" i="1" dirty="0" smtClean="0">
                <a:solidFill>
                  <a:srgbClr val="006600"/>
                </a:solidFill>
              </a:rPr>
              <a:t>increased endomysial connective tissue </a:t>
            </a:r>
            <a:r>
              <a:rPr lang="en-US" sz="2000" b="1" i="1" dirty="0" smtClean="0"/>
              <a:t>, and regenerating fibers (blue tint)</a:t>
            </a:r>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1214414" y="285728"/>
            <a:ext cx="6929486" cy="584775"/>
          </a:xfrm>
          <a:prstGeom prst="rect">
            <a:avLst/>
          </a:prstGeom>
        </p:spPr>
        <p:txBody>
          <a:bodyPr wrap="square">
            <a:spAutoFit/>
          </a:bodyPr>
          <a:lstStyle/>
          <a:p>
            <a:pPr algn="ctr"/>
            <a:r>
              <a:rPr lang="en-US" sz="3200" b="1" i="1" dirty="0" smtClean="0">
                <a:solidFill>
                  <a:srgbClr val="000099"/>
                </a:solidFill>
                <a:effectLst>
                  <a:outerShdw blurRad="38100" dist="38100" dir="2700000" algn="tl">
                    <a:srgbClr val="000000">
                      <a:alpha val="43137"/>
                    </a:srgbClr>
                  </a:outerShdw>
                </a:effectLst>
              </a:rPr>
              <a:t>Duchenne Muscular Dystrophy - LPF </a:t>
            </a:r>
            <a:endParaRPr lang="en-US" sz="3200" i="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323528" y="692696"/>
            <a:ext cx="8424936" cy="5256584"/>
          </a:xfrm>
          <a:prstGeom prst="rect">
            <a:avLst/>
          </a:prstGeom>
          <a:noFill/>
          <a:ln w="9525">
            <a:noFill/>
            <a:miter lim="800000"/>
            <a:headEnd/>
            <a:tailEnd/>
          </a:ln>
        </p:spPr>
      </p:pic>
      <p:sp>
        <p:nvSpPr>
          <p:cNvPr id="58371" name="Text Box 5"/>
          <p:cNvSpPr txBox="1">
            <a:spLocks noChangeArrowheads="1"/>
          </p:cNvSpPr>
          <p:nvPr/>
        </p:nvSpPr>
        <p:spPr bwMode="auto">
          <a:xfrm>
            <a:off x="683568" y="476672"/>
            <a:ext cx="32004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3333CC"/>
                </a:solidFill>
              </a:rPr>
              <a:t>NORMAL Ms</a:t>
            </a:r>
            <a:endParaRPr lang="en-US" sz="2400" b="1" dirty="0">
              <a:solidFill>
                <a:srgbClr val="3333CC"/>
              </a:solidFill>
            </a:endParaRPr>
          </a:p>
        </p:txBody>
      </p:sp>
      <p:sp>
        <p:nvSpPr>
          <p:cNvPr id="58372" name="Text Box 6"/>
          <p:cNvSpPr txBox="1">
            <a:spLocks noChangeArrowheads="1"/>
          </p:cNvSpPr>
          <p:nvPr/>
        </p:nvSpPr>
        <p:spPr bwMode="auto">
          <a:xfrm>
            <a:off x="4572000" y="404664"/>
            <a:ext cx="2664296" cy="523220"/>
          </a:xfrm>
          <a:prstGeom prst="rect">
            <a:avLst/>
          </a:prstGeom>
          <a:noFill/>
          <a:ln w="9525">
            <a:noFill/>
            <a:miter lim="800000"/>
            <a:headEnd/>
            <a:tailEnd/>
          </a:ln>
        </p:spPr>
        <p:txBody>
          <a:bodyPr wrap="square">
            <a:spAutoFit/>
          </a:bodyPr>
          <a:lstStyle/>
          <a:p>
            <a:pPr algn="ctr">
              <a:spcBef>
                <a:spcPct val="50000"/>
              </a:spcBef>
            </a:pPr>
            <a:r>
              <a:rPr lang="en-US" sz="2800" b="1" dirty="0">
                <a:solidFill>
                  <a:srgbClr val="FF0000"/>
                </a:solidFill>
              </a:rPr>
              <a:t>DMD</a:t>
            </a:r>
          </a:p>
        </p:txBody>
      </p:sp>
      <p:sp>
        <p:nvSpPr>
          <p:cNvPr id="7" name="Rectangle 6"/>
          <p:cNvSpPr/>
          <p:nvPr/>
        </p:nvSpPr>
        <p:spPr>
          <a:xfrm>
            <a:off x="2339752" y="3140968"/>
            <a:ext cx="36004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8" name="Rectangle 7"/>
          <p:cNvSpPr/>
          <p:nvPr/>
        </p:nvSpPr>
        <p:spPr>
          <a:xfrm>
            <a:off x="6084168" y="3140968"/>
            <a:ext cx="28803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
        <p:nvSpPr>
          <p:cNvPr id="10" name="Rectangle 9"/>
          <p:cNvSpPr/>
          <p:nvPr/>
        </p:nvSpPr>
        <p:spPr>
          <a:xfrm>
            <a:off x="539552" y="5733256"/>
            <a:ext cx="7992888" cy="707886"/>
          </a:xfrm>
          <a:prstGeom prst="rect">
            <a:avLst/>
          </a:prstGeom>
        </p:spPr>
        <p:txBody>
          <a:bodyPr wrap="square">
            <a:spAutoFit/>
          </a:bodyPr>
          <a:lstStyle/>
          <a:p>
            <a:pPr algn="ctr"/>
            <a:r>
              <a:rPr lang="en-US" sz="2000" b="1" i="1" dirty="0" smtClean="0"/>
              <a:t>In </a:t>
            </a:r>
            <a:r>
              <a:rPr lang="en-US" sz="2000" b="1" i="1" dirty="0" smtClean="0">
                <a:solidFill>
                  <a:srgbClr val="FF0000"/>
                </a:solidFill>
              </a:rPr>
              <a:t>DMD</a:t>
            </a:r>
            <a:r>
              <a:rPr lang="en-US" sz="2000" b="1" i="1" dirty="0" smtClean="0"/>
              <a:t> : Dystrophin, an intracellular protein, forms an interface between the </a:t>
            </a:r>
            <a:r>
              <a:rPr lang="en-US" sz="2000" b="1" i="1" dirty="0" err="1" smtClean="0"/>
              <a:t>cytoskeletal</a:t>
            </a:r>
            <a:r>
              <a:rPr lang="en-US" sz="2000" b="1" i="1" dirty="0" smtClean="0"/>
              <a:t> proteins and a group of </a:t>
            </a:r>
            <a:r>
              <a:rPr lang="en-US" sz="2000" b="1" i="1" dirty="0" err="1" smtClean="0"/>
              <a:t>transmembrane</a:t>
            </a:r>
            <a:r>
              <a:rPr lang="en-US" sz="2000" b="1" i="1" dirty="0" smtClean="0"/>
              <a:t> proteins </a:t>
            </a:r>
          </a:p>
        </p:txBody>
      </p:sp>
      <p:sp>
        <p:nvSpPr>
          <p:cNvPr id="14" name="TextBox 13"/>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5" name="TextBox 14"/>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57422" y="2420888"/>
            <a:ext cx="4786346" cy="136530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smtClean="0">
                <a:solidFill>
                  <a:srgbClr val="000099"/>
                </a:solidFill>
                <a:effectLst>
                  <a:outerShdw blurRad="38100" dist="38100" dir="2700000" algn="tl">
                    <a:srgbClr val="000000">
                      <a:alpha val="43137"/>
                    </a:srgbClr>
                  </a:outerShdw>
                </a:effectLst>
              </a:rPr>
              <a:t>Dermatomyositis</a:t>
            </a:r>
            <a:endParaRPr lang="en-US" sz="5400" b="1" i="1" dirty="0">
              <a:solidFill>
                <a:srgbClr val="000099"/>
              </a:solidFill>
              <a:effectLst>
                <a:outerShdw blurRad="38100" dist="38100" dir="2700000" algn="tl">
                  <a:srgbClr val="000000">
                    <a:alpha val="43137"/>
                  </a:srgbClr>
                </a:outerShdw>
              </a:effectLst>
            </a:endParaRPr>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484784"/>
            <a:ext cx="8136907" cy="4401205"/>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dirty="0" smtClean="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smtClean="0">
                <a:solidFill>
                  <a:srgbClr val="000000"/>
                </a:solidFill>
                <a:uFillTx/>
                <a:latin typeface="Calibri"/>
              </a:rPr>
              <a:t>Physical </a:t>
            </a:r>
            <a:r>
              <a:rPr lang="en-US" sz="2800" b="1" i="0" u="none" strike="noStrike" kern="1200" cap="none" spc="0" baseline="0" dirty="0">
                <a:solidFill>
                  <a:srgbClr val="000000"/>
                </a:solidFill>
                <a:uFillTx/>
                <a:latin typeface="Calibri"/>
              </a:rPr>
              <a:t>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b="1" i="0" u="none" strike="noStrike" kern="1200" cap="none" spc="0" baseline="0" dirty="0" smtClean="0">
              <a:solidFill>
                <a:srgbClr val="000000"/>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1" i="0" u="none" strike="noStrike" kern="1200" cap="none" spc="0" baseline="0" dirty="0" smtClean="0">
                <a:solidFill>
                  <a:srgbClr val="000000"/>
                </a:solidFill>
                <a:uFillTx/>
                <a:latin typeface="Calibri"/>
              </a:rPr>
              <a:t>Laboratory </a:t>
            </a:r>
            <a:r>
              <a:rPr lang="en-US" sz="2800" b="1" i="0" u="none" strike="noStrike" kern="1200" cap="none" spc="0" baseline="0" dirty="0">
                <a:solidFill>
                  <a:srgbClr val="000000"/>
                </a:solidFill>
                <a:uFillTx/>
                <a:latin typeface="Calibri"/>
              </a:rPr>
              <a:t>findings show an increase in creatine kinase (10 times the normal). </a:t>
            </a:r>
          </a:p>
        </p:txBody>
      </p:sp>
      <p:sp>
        <p:nvSpPr>
          <p:cNvPr id="4" name="Rounded Rectangle 3"/>
          <p:cNvSpPr/>
          <p:nvPr/>
        </p:nvSpPr>
        <p:spPr>
          <a:xfrm>
            <a:off x="3491880" y="476672"/>
            <a:ext cx="2376264" cy="7200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rgbClr val="000099"/>
                </a:solidFill>
              </a:rPr>
              <a:t>Case # 2</a:t>
            </a:r>
            <a:endParaRPr lang="en-US" sz="4000" b="1" i="1" dirty="0">
              <a:solidFill>
                <a:srgbClr val="000099"/>
              </a:solidFill>
            </a:endParaRPr>
          </a:p>
        </p:txBody>
      </p:sp>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2" cstate="print"/>
          <a:srcRect/>
          <a:stretch>
            <a:fillRect/>
          </a:stretch>
        </p:blipFill>
        <p:spPr bwMode="auto">
          <a:xfrm>
            <a:off x="4572000" y="764704"/>
            <a:ext cx="4104456" cy="4752528"/>
          </a:xfrm>
          <a:prstGeom prst="rect">
            <a:avLst/>
          </a:prstGeom>
          <a:noFill/>
        </p:spPr>
      </p:pic>
      <p:sp>
        <p:nvSpPr>
          <p:cNvPr id="4" name="Rectangle 3"/>
          <p:cNvSpPr/>
          <p:nvPr/>
        </p:nvSpPr>
        <p:spPr>
          <a:xfrm>
            <a:off x="179512" y="404664"/>
            <a:ext cx="4392488" cy="6124754"/>
          </a:xfrm>
          <a:prstGeom prst="rect">
            <a:avLst/>
          </a:prstGeom>
        </p:spPr>
        <p:txBody>
          <a:bodyPr wrap="square">
            <a:spAutoFit/>
          </a:bodyPr>
          <a:lstStyle/>
          <a:p>
            <a:r>
              <a:rPr lang="en-US" sz="3200" b="1" dirty="0" smtClean="0">
                <a:solidFill>
                  <a:srgbClr val="000099"/>
                </a:solidFill>
              </a:rPr>
              <a:t>Dermatomyositis</a:t>
            </a:r>
            <a:r>
              <a:rPr lang="en-US" sz="2400" b="1" dirty="0" smtClean="0"/>
              <a:t> </a:t>
            </a:r>
          </a:p>
          <a:p>
            <a:r>
              <a:rPr lang="en-US" sz="2400" b="1" dirty="0" smtClean="0"/>
              <a:t>is an inflammatory myopathy characterized by inflammation of muscle tissue and a skin rash. </a:t>
            </a:r>
          </a:p>
          <a:p>
            <a:endParaRPr lang="en-US" sz="2400" b="1" dirty="0" smtClean="0"/>
          </a:p>
          <a:p>
            <a:pPr>
              <a:buFontTx/>
              <a:buChar char="-"/>
            </a:pPr>
            <a:r>
              <a:rPr lang="en-US" sz="2400" b="1" dirty="0" smtClean="0"/>
              <a:t> Occurs more frequently in women.</a:t>
            </a:r>
          </a:p>
          <a:p>
            <a:pPr>
              <a:buFontTx/>
              <a:buChar char="-"/>
            </a:pPr>
            <a:endParaRPr lang="en-US" sz="2400" b="1" dirty="0" smtClean="0"/>
          </a:p>
          <a:p>
            <a:pPr>
              <a:buFontTx/>
              <a:buChar char="-"/>
            </a:pPr>
            <a:r>
              <a:rPr lang="en-US" sz="2400" b="1" dirty="0" smtClean="0">
                <a:solidFill>
                  <a:srgbClr val="FF0000"/>
                </a:solidFill>
              </a:rPr>
              <a:t>Purple/red colored discoloration mainly around eyelids</a:t>
            </a:r>
          </a:p>
          <a:p>
            <a:pPr>
              <a:buFontTx/>
              <a:buChar char="-"/>
            </a:pPr>
            <a:endParaRPr lang="en-US" sz="2400" b="1" dirty="0" smtClean="0">
              <a:solidFill>
                <a:srgbClr val="FF0000"/>
              </a:solidFill>
            </a:endParaRPr>
          </a:p>
          <a:p>
            <a:pPr>
              <a:buFontTx/>
              <a:buChar char="-"/>
            </a:pPr>
            <a:r>
              <a:rPr lang="en-US" sz="2400" b="1" dirty="0" smtClean="0"/>
              <a:t>Anti nuclear antibodies (ANA) and </a:t>
            </a:r>
            <a:r>
              <a:rPr lang="en-US" sz="2400" b="1" dirty="0" err="1" smtClean="0"/>
              <a:t>Creatinine</a:t>
            </a:r>
            <a:r>
              <a:rPr lang="en-US" sz="2400" b="1" dirty="0" smtClean="0"/>
              <a:t> </a:t>
            </a:r>
            <a:r>
              <a:rPr lang="en-US" sz="2400" b="1" dirty="0" err="1" smtClean="0"/>
              <a:t>kinase</a:t>
            </a:r>
            <a:r>
              <a:rPr lang="en-US" sz="2400" b="1" dirty="0" smtClean="0"/>
              <a:t> (CK) levels are useful lab test to diagnose this disease.</a:t>
            </a:r>
          </a:p>
          <a:p>
            <a:pPr>
              <a:buFontTx/>
              <a:buChar char="-"/>
            </a:pPr>
            <a:endParaRPr lang="en-US" sz="2400" b="1" dirty="0">
              <a:solidFill>
                <a:srgbClr val="FF0000"/>
              </a:solidFill>
            </a:endParaRPr>
          </a:p>
        </p:txBody>
      </p:sp>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cxnSp>
        <p:nvCxnSpPr>
          <p:cNvPr id="9" name="Straight Arrow Connector 8"/>
          <p:cNvCxnSpPr/>
          <p:nvPr/>
        </p:nvCxnSpPr>
        <p:spPr>
          <a:xfrm flipV="1">
            <a:off x="3429000" y="3124200"/>
            <a:ext cx="1676400" cy="9144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3851920" y="548679"/>
            <a:ext cx="4680520" cy="5688633"/>
          </a:xfrm>
          <a:prstGeom prst="rect">
            <a:avLst/>
          </a:prstGeom>
          <a:noFill/>
        </p:spPr>
      </p:pic>
      <p:sp>
        <p:nvSpPr>
          <p:cNvPr id="5" name="Content Placeholder 4"/>
          <p:cNvSpPr>
            <a:spLocks noGrp="1"/>
          </p:cNvSpPr>
          <p:nvPr>
            <p:ph sz="half" idx="4294967295"/>
          </p:nvPr>
        </p:nvSpPr>
        <p:spPr>
          <a:xfrm>
            <a:off x="176210" y="1125538"/>
            <a:ext cx="4038600" cy="4525962"/>
          </a:xfrm>
        </p:spPr>
        <p:txBody>
          <a:bodyPr>
            <a:normAutofit/>
          </a:bodyPr>
          <a:lstStyle/>
          <a:p>
            <a:pPr>
              <a:buNone/>
            </a:pPr>
            <a:r>
              <a:rPr lang="en-US" b="1" dirty="0" smtClean="0">
                <a:solidFill>
                  <a:srgbClr val="000099"/>
                </a:solidFill>
              </a:rPr>
              <a:t>Dermatomyositis</a:t>
            </a:r>
            <a:r>
              <a:rPr lang="en-US" sz="2400" b="1" dirty="0" smtClean="0"/>
              <a:t> </a:t>
            </a:r>
          </a:p>
          <a:p>
            <a:r>
              <a:rPr lang="en-US" sz="2800" b="1" dirty="0" err="1" smtClean="0"/>
              <a:t>Perifascicular</a:t>
            </a:r>
            <a:r>
              <a:rPr lang="en-US" sz="2800" b="1" dirty="0" smtClean="0"/>
              <a:t> atrophy of muscle fibers and chronic inflammation .</a:t>
            </a:r>
          </a:p>
          <a:p>
            <a:endParaRPr lang="en-US" b="1" dirty="0"/>
          </a:p>
        </p:txBody>
      </p:sp>
      <p:sp>
        <p:nvSpPr>
          <p:cNvPr id="7" name="Rectangle 6"/>
          <p:cNvSpPr/>
          <p:nvPr/>
        </p:nvSpPr>
        <p:spPr>
          <a:xfrm>
            <a:off x="3923928" y="5589240"/>
            <a:ext cx="4608512" cy="57606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1" name="TextBox 10"/>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8" name="Rectangle 7"/>
          <p:cNvSpPr/>
          <p:nvPr/>
        </p:nvSpPr>
        <p:spPr>
          <a:xfrm>
            <a:off x="1142976" y="2857496"/>
            <a:ext cx="7284687" cy="830997"/>
          </a:xfrm>
          <a:prstGeom prst="rect">
            <a:avLst/>
          </a:prstGeom>
          <a:noFill/>
        </p:spPr>
        <p:txBody>
          <a:bodyPr wrap="none" lIns="91440" tIns="45720" rIns="91440" bIns="45720">
            <a:spAutoFit/>
          </a:bodyPr>
          <a:lstStyle/>
          <a:p>
            <a:pPr algn="ctr"/>
            <a:r>
              <a:rPr lang="en-US" sz="4800" b="1" i="1" cap="all" spc="0" dirty="0" smtClean="0">
                <a:ln w="9000" cmpd="sng">
                  <a:solidFill>
                    <a:schemeClr val="accent4">
                      <a:shade val="50000"/>
                      <a:satMod val="120000"/>
                    </a:schemeClr>
                  </a:solidFill>
                  <a:prstDash val="solid"/>
                </a:ln>
                <a:solidFill>
                  <a:schemeClr val="tx2">
                    <a:lumMod val="75000"/>
                  </a:schemeClr>
                </a:solidFill>
                <a:effectLst>
                  <a:outerShdw blurRad="38100" dist="38100" dir="2700000" algn="tl">
                    <a:srgbClr val="000000">
                      <a:alpha val="43137"/>
                    </a:srgbClr>
                  </a:outerShdw>
                  <a:reflection blurRad="12700" stA="28000" endPos="45000" dist="1000" dir="5400000" sy="-100000" algn="bl" rotWithShape="0"/>
                </a:effectLst>
              </a:rPr>
              <a:t>Anatomy and Histology</a:t>
            </a:r>
            <a:endParaRPr lang="en-US" sz="4800" b="1" i="1" cap="all" spc="0" dirty="0">
              <a:ln w="9000" cmpd="sng">
                <a:solidFill>
                  <a:schemeClr val="accent4">
                    <a:shade val="50000"/>
                    <a:satMod val="120000"/>
                  </a:schemeClr>
                </a:solidFill>
                <a:prstDash val="solid"/>
              </a:ln>
              <a:solidFill>
                <a:schemeClr val="tx2">
                  <a:lumMod val="75000"/>
                </a:schemeClr>
              </a:solidFill>
              <a:effectLst>
                <a:outerShdw blurRad="38100" dist="38100" dir="2700000" algn="tl">
                  <a:srgbClr val="000000">
                    <a:alpha val="43137"/>
                  </a:srgbClr>
                </a:outerShdw>
                <a:reflection blurRad="12700" stA="28000" endPos="45000" dist="1000" dir="5400000" sy="-100000" algn="bl" rotWithShape="0"/>
              </a:effectLst>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28794" y="2571744"/>
            <a:ext cx="5112568" cy="185738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outerShdw blurRad="38100" dist="38100" dir="2700000" algn="tl">
                    <a:srgbClr val="000000">
                      <a:alpha val="43137"/>
                    </a:srgbClr>
                  </a:outerShdw>
                </a:effectLst>
              </a:rPr>
              <a:t>NON INFECTIOUS ARTHRITIS</a:t>
            </a:r>
            <a:endParaRPr lang="en-US" sz="4000" b="1" dirty="0">
              <a:effectLst>
                <a:outerShdw blurRad="38100" dist="38100" dir="2700000" algn="tl">
                  <a:srgbClr val="000000">
                    <a:alpha val="43137"/>
                  </a:srgbClr>
                </a:outerShdw>
              </a:effectLst>
            </a:endParaRPr>
          </a:p>
        </p:txBody>
      </p:sp>
      <p:sp>
        <p:nvSpPr>
          <p:cNvPr id="4" name="TextBox 3"/>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5" name="TextBox 4"/>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555776" y="980728"/>
            <a:ext cx="4248472" cy="1152128"/>
          </a:xfrm>
          <a:prstGeom prst="roundRect">
            <a:avLst/>
          </a:prstGeom>
          <a:solidFill>
            <a:schemeClr val="accent2">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smtClean="0">
                <a:effectLst>
                  <a:outerShdw blurRad="38100" dist="38100" dir="2700000" algn="tl">
                    <a:srgbClr val="000000">
                      <a:alpha val="43137"/>
                    </a:srgbClr>
                  </a:outerShdw>
                </a:effectLst>
              </a:rPr>
              <a:t>Osteoarthritis</a:t>
            </a:r>
            <a:endParaRPr lang="en-US" sz="4400" b="1" i="1" dirty="0">
              <a:effectLst>
                <a:outerShdw blurRad="38100" dist="38100" dir="2700000" algn="tl">
                  <a:srgbClr val="000000">
                    <a:alpha val="43137"/>
                  </a:srgbClr>
                </a:outerShdw>
              </a:effectLst>
            </a:endParaRPr>
          </a:p>
        </p:txBody>
      </p:sp>
      <p:pic>
        <p:nvPicPr>
          <p:cNvPr id="7" name="Picture 5" descr="osteoarth1"/>
          <p:cNvPicPr>
            <a:picLocks noChangeAspect="1" noChangeArrowheads="1"/>
          </p:cNvPicPr>
          <p:nvPr/>
        </p:nvPicPr>
        <p:blipFill>
          <a:blip r:embed="rId2" cstate="print"/>
          <a:srcRect/>
          <a:stretch>
            <a:fillRect/>
          </a:stretch>
        </p:blipFill>
        <p:spPr>
          <a:xfrm>
            <a:off x="5724128" y="2780928"/>
            <a:ext cx="3419871" cy="3005525"/>
          </a:xfrm>
          <a:prstGeom prst="rect">
            <a:avLst/>
          </a:prstGeom>
        </p:spPr>
      </p:pic>
      <p:pic>
        <p:nvPicPr>
          <p:cNvPr id="8" name="Picture 5" descr="osteoarthitis xray2"/>
          <p:cNvPicPr>
            <a:picLocks noChangeAspect="1" noChangeArrowheads="1"/>
          </p:cNvPicPr>
          <p:nvPr/>
        </p:nvPicPr>
        <p:blipFill>
          <a:blip r:embed="rId3" cstate="print"/>
          <a:srcRect/>
          <a:stretch>
            <a:fillRect/>
          </a:stretch>
        </p:blipFill>
        <p:spPr>
          <a:xfrm>
            <a:off x="0" y="2780928"/>
            <a:ext cx="2839832" cy="3054077"/>
          </a:xfrm>
          <a:prstGeom prst="rect">
            <a:avLst/>
          </a:prstGeom>
        </p:spPr>
      </p:pic>
      <p:pic>
        <p:nvPicPr>
          <p:cNvPr id="9" name="Picture 6" descr="osteoarthritis2"/>
          <p:cNvPicPr>
            <a:picLocks noChangeAspect="1" noChangeArrowheads="1"/>
          </p:cNvPicPr>
          <p:nvPr/>
        </p:nvPicPr>
        <p:blipFill>
          <a:blip r:embed="rId4" cstate="print"/>
          <a:srcRect/>
          <a:stretch>
            <a:fillRect/>
          </a:stretch>
        </p:blipFill>
        <p:spPr>
          <a:xfrm>
            <a:off x="2843808" y="2780928"/>
            <a:ext cx="2808312" cy="3024336"/>
          </a:xfrm>
          <a:prstGeom prst="rect">
            <a:avLst/>
          </a:prstGeom>
        </p:spPr>
      </p:pic>
      <p:sp>
        <p:nvSpPr>
          <p:cNvPr id="11" name="TextBox 10"/>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2" name="TextBox 11"/>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a:bodyPr>
          <a:lstStyle/>
          <a:p>
            <a:r>
              <a:rPr lang="en-US" sz="3600" b="1" dirty="0" smtClean="0"/>
              <a:t>An obese 56-year-old woman presented with bilateral localized pain to her knees, hands and difficulty in walking .                                                 </a:t>
            </a:r>
            <a:endParaRPr lang="en-US" sz="3600" b="1" dirty="0"/>
          </a:p>
        </p:txBody>
      </p:sp>
      <p:sp>
        <p:nvSpPr>
          <p:cNvPr id="9" name="Rounded Rectangle 8"/>
          <p:cNvSpPr/>
          <p:nvPr/>
        </p:nvSpPr>
        <p:spPr>
          <a:xfrm>
            <a:off x="3000364" y="285728"/>
            <a:ext cx="3312368" cy="792088"/>
          </a:xfrm>
          <a:prstGeom prst="roundRect">
            <a:avLst/>
          </a:prstGeom>
          <a:solidFill>
            <a:schemeClr val="accent2">
              <a:lumMod val="50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Case # 3</a:t>
            </a:r>
            <a:endParaRPr lang="en-US" sz="4000" b="1" dirty="0"/>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0" name="TextBox 9"/>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blip>
          <a:stretch>
            <a:fillRect/>
          </a:stretch>
        </p:blipFill>
        <p:spPr>
          <a:xfrm>
            <a:off x="323528" y="964198"/>
            <a:ext cx="4104456" cy="4536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blip>
          <a:stretch>
            <a:fillRect/>
          </a:stretch>
        </p:blipFill>
        <p:spPr>
          <a:xfrm>
            <a:off x="4499993" y="964198"/>
            <a:ext cx="4248472"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23528" y="5721510"/>
            <a:ext cx="8568952" cy="707886"/>
          </a:xfrm>
          <a:prstGeom prst="rect">
            <a:avLst/>
          </a:prstGeom>
        </p:spPr>
        <p:txBody>
          <a:bodyPr wrap="square">
            <a:spAutoFit/>
          </a:bodyPr>
          <a:lstStyle/>
          <a:p>
            <a:pPr algn="ctr">
              <a:spcBef>
                <a:spcPct val="0"/>
              </a:spcBef>
            </a:pPr>
            <a:r>
              <a:rPr lang="en-US" sz="2000" b="1" i="1" dirty="0" smtClean="0"/>
              <a:t>Progressive erosion of articular cartilage, </a:t>
            </a:r>
            <a:r>
              <a:rPr lang="en-US" sz="2000" b="1" i="1" dirty="0" err="1" smtClean="0"/>
              <a:t>eburnated</a:t>
            </a:r>
            <a:r>
              <a:rPr lang="en-US" sz="2000" b="1" i="1" dirty="0" smtClean="0"/>
              <a:t> articular surface , </a:t>
            </a:r>
            <a:r>
              <a:rPr lang="en-US" sz="2000" b="1" i="1" dirty="0" err="1" smtClean="0"/>
              <a:t>subchondral</a:t>
            </a:r>
            <a:r>
              <a:rPr lang="en-US" sz="2000" b="1" i="1" dirty="0" smtClean="0"/>
              <a:t> cyst and residual articular cartilage </a:t>
            </a:r>
            <a:r>
              <a:rPr lang="en-US" sz="2000" b="1" i="1" dirty="0" smtClean="0">
                <a:solidFill>
                  <a:schemeClr val="tx2"/>
                </a:solidFill>
              </a:rPr>
              <a:t>(Osteoarthritis)</a:t>
            </a:r>
          </a:p>
        </p:txBody>
      </p:sp>
      <p:sp>
        <p:nvSpPr>
          <p:cNvPr id="10" name="TextBox 9"/>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1" name="TextBox 10"/>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2" name="Rectangle 11"/>
          <p:cNvSpPr/>
          <p:nvPr/>
        </p:nvSpPr>
        <p:spPr>
          <a:xfrm>
            <a:off x="2143108" y="142852"/>
            <a:ext cx="4500594" cy="646331"/>
          </a:xfrm>
          <a:prstGeom prst="rect">
            <a:avLst/>
          </a:prstGeom>
        </p:spPr>
        <p:txBody>
          <a:bodyPr wrap="square">
            <a:spAutoFit/>
          </a:bodyPr>
          <a:lstStyle/>
          <a:p>
            <a:pPr algn="ctr"/>
            <a:r>
              <a:rPr lang="en-US" sz="3600" b="1" i="1" dirty="0" smtClean="0">
                <a:solidFill>
                  <a:srgbClr val="7030A0"/>
                </a:solidFill>
                <a:effectLst>
                  <a:outerShdw blurRad="38100" dist="38100" dir="2700000" algn="tl">
                    <a:srgbClr val="000000">
                      <a:alpha val="43137"/>
                    </a:srgbClr>
                  </a:outerShdw>
                </a:effectLst>
              </a:rPr>
              <a:t>Osteoarthritis - Gross</a:t>
            </a:r>
            <a:endParaRPr lang="en-US" sz="3600" i="1" dirty="0">
              <a:solidFill>
                <a:srgbClr val="7030A0"/>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785786" y="882384"/>
            <a:ext cx="7572428" cy="4634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642910" y="5517232"/>
            <a:ext cx="8321578" cy="1015663"/>
          </a:xfrm>
          <a:prstGeom prst="rect">
            <a:avLst/>
          </a:prstGeom>
        </p:spPr>
        <p:txBody>
          <a:bodyPr wrap="square">
            <a:spAutoFit/>
          </a:bodyPr>
          <a:lstStyle/>
          <a:p>
            <a:pPr algn="ctr">
              <a:spcBef>
                <a:spcPct val="0"/>
              </a:spcBef>
            </a:pPr>
            <a:r>
              <a:rPr lang="en-US" sz="2000" b="1" i="1" dirty="0" smtClean="0"/>
              <a:t>Mushroom-shaped osteophytes (bony outgrowths ) develop at the margins of the articular surface and are capped by fibrocartilage and hyaline cartilage that gradually ossify . Note the absence of inflammation </a:t>
            </a:r>
            <a:r>
              <a:rPr lang="en-US" sz="2000" b="1" i="1" dirty="0" smtClean="0">
                <a:solidFill>
                  <a:srgbClr val="000099"/>
                </a:solidFill>
              </a:rPr>
              <a:t>. (Osteoarthritis) </a:t>
            </a:r>
          </a:p>
        </p:txBody>
      </p:sp>
      <p:sp>
        <p:nvSpPr>
          <p:cNvPr id="9" name="TextBox 8"/>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0" name="TextBox 9"/>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1" name="Rectangle 10"/>
          <p:cNvSpPr/>
          <p:nvPr/>
        </p:nvSpPr>
        <p:spPr>
          <a:xfrm>
            <a:off x="2143108" y="214290"/>
            <a:ext cx="4500594" cy="646331"/>
          </a:xfrm>
          <a:prstGeom prst="rect">
            <a:avLst/>
          </a:prstGeom>
        </p:spPr>
        <p:txBody>
          <a:bodyPr wrap="square">
            <a:spAutoFit/>
          </a:bodyPr>
          <a:lstStyle/>
          <a:p>
            <a:pPr algn="ctr"/>
            <a:r>
              <a:rPr lang="en-US" sz="3600" b="1" i="1" dirty="0" smtClean="0">
                <a:solidFill>
                  <a:srgbClr val="7030A0"/>
                </a:solidFill>
                <a:effectLst>
                  <a:outerShdw blurRad="38100" dist="38100" dir="2700000" algn="tl">
                    <a:srgbClr val="000000">
                      <a:alpha val="43137"/>
                    </a:srgbClr>
                  </a:outerShdw>
                </a:effectLst>
              </a:rPr>
              <a:t>Osteoarthritis - LPF</a:t>
            </a:r>
            <a:endParaRPr lang="en-US" sz="3600" i="1" dirty="0">
              <a:solidFill>
                <a:srgbClr val="7030A0"/>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988841"/>
            <a:ext cx="8229600" cy="2520280"/>
          </a:xfrm>
        </p:spPr>
        <p:txBody>
          <a:bodyPr>
            <a:normAutofit/>
          </a:bodyPr>
          <a:lstStyle/>
          <a:p>
            <a:r>
              <a:rPr lang="en-US" sz="3600" b="1" dirty="0" smtClean="0"/>
              <a:t>A 45 -year- old woman complains of low grade fever , malaise and stiffness in her joints each morning .                                                                  </a:t>
            </a:r>
            <a:endParaRPr lang="en-US" sz="3600" b="1" dirty="0"/>
          </a:p>
        </p:txBody>
      </p:sp>
      <p:sp>
        <p:nvSpPr>
          <p:cNvPr id="6" name="TextBox 5"/>
          <p:cNvSpPr txBox="1"/>
          <p:nvPr/>
        </p:nvSpPr>
        <p:spPr>
          <a:xfrm>
            <a:off x="2857488" y="214290"/>
            <a:ext cx="3312368" cy="769441"/>
          </a:xfrm>
          <a:prstGeom prst="rect">
            <a:avLst/>
          </a:prstGeom>
          <a:solidFill>
            <a:srgbClr val="660066"/>
          </a:solidFill>
        </p:spPr>
        <p:txBody>
          <a:bodyPr wrap="square" rtlCol="0">
            <a:spAutoFit/>
          </a:bodyPr>
          <a:lstStyle/>
          <a:p>
            <a:pPr algn="ctr"/>
            <a:r>
              <a:rPr lang="en-US" sz="4400" b="1" dirty="0" smtClean="0">
                <a:solidFill>
                  <a:srgbClr val="FFFF00"/>
                </a:solidFill>
              </a:rPr>
              <a:t>Case  # 4</a:t>
            </a:r>
            <a:endParaRPr lang="en-US" sz="4400" b="1" dirty="0">
              <a:solidFill>
                <a:srgbClr val="FFFF00"/>
              </a:solidFill>
            </a:endParaRPr>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676400" y="0"/>
            <a:ext cx="5904656" cy="1224136"/>
          </a:xfrm>
          <a:prstGeom prst="round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smtClean="0">
              <a:solidFill>
                <a:srgbClr val="FFFF00"/>
              </a:solidFill>
            </a:endParaRPr>
          </a:p>
          <a:p>
            <a:pPr algn="ctr"/>
            <a:r>
              <a:rPr lang="en-US" sz="4400" b="1" dirty="0" smtClean="0">
                <a:solidFill>
                  <a:srgbClr val="FFFF00"/>
                </a:solidFill>
              </a:rPr>
              <a:t>Rheumatoid Arthritis</a:t>
            </a:r>
          </a:p>
          <a:p>
            <a:pPr algn="ctr"/>
            <a:endParaRPr lang="en-US" sz="4400" b="1" dirty="0">
              <a:solidFill>
                <a:srgbClr val="FFFF00"/>
              </a:solidFill>
            </a:endParaRPr>
          </a:p>
        </p:txBody>
      </p:sp>
      <p:pic>
        <p:nvPicPr>
          <p:cNvPr id="5" name="Picture 7" descr="rheumatoid arth hands"/>
          <p:cNvPicPr>
            <a:picLocks noChangeAspect="1" noChangeArrowheads="1"/>
          </p:cNvPicPr>
          <p:nvPr/>
        </p:nvPicPr>
        <p:blipFill>
          <a:blip r:embed="rId2" cstate="print"/>
          <a:srcRect/>
          <a:stretch>
            <a:fillRect/>
          </a:stretch>
        </p:blipFill>
        <p:spPr>
          <a:xfrm>
            <a:off x="2438400" y="1600200"/>
            <a:ext cx="4355976" cy="2664296"/>
          </a:xfrm>
          <a:prstGeom prst="rect">
            <a:avLst/>
          </a:prstGeom>
          <a:ln>
            <a:solidFill>
              <a:schemeClr val="accent6">
                <a:lumMod val="50000"/>
              </a:schemeClr>
            </a:solidFill>
          </a:ln>
        </p:spPr>
      </p:pic>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7" name="Rectangle 6"/>
          <p:cNvSpPr/>
          <p:nvPr/>
        </p:nvSpPr>
        <p:spPr>
          <a:xfrm>
            <a:off x="381000" y="4419600"/>
            <a:ext cx="8610600" cy="1477328"/>
          </a:xfrm>
          <a:prstGeom prst="rect">
            <a:avLst/>
          </a:prstGeom>
        </p:spPr>
        <p:txBody>
          <a:bodyPr wrap="square">
            <a:spAutoFit/>
          </a:bodyPr>
          <a:lstStyle/>
          <a:p>
            <a:endParaRPr lang="en-US" dirty="0" smtClean="0"/>
          </a:p>
          <a:p>
            <a:r>
              <a:rPr lang="en-US" b="1" dirty="0" smtClean="0"/>
              <a:t>Serological tests which are somewhat specific for this disease:</a:t>
            </a:r>
          </a:p>
          <a:p>
            <a:r>
              <a:rPr lang="en-US" b="1" i="1" dirty="0" smtClean="0"/>
              <a:t>1- Rheumatoid factor (RF)</a:t>
            </a:r>
          </a:p>
          <a:p>
            <a:r>
              <a:rPr lang="de-DE" b="1" i="1" dirty="0" smtClean="0"/>
              <a:t>2- </a:t>
            </a:r>
            <a:r>
              <a:rPr lang="en-US" dirty="0" smtClean="0"/>
              <a:t>A</a:t>
            </a:r>
            <a:r>
              <a:rPr lang="en-US" dirty="0" smtClean="0"/>
              <a:t>ntibodies </a:t>
            </a:r>
            <a:r>
              <a:rPr lang="en-US" dirty="0" smtClean="0"/>
              <a:t>to </a:t>
            </a:r>
            <a:r>
              <a:rPr lang="en-US" dirty="0" err="1" smtClean="0"/>
              <a:t>citrullinated</a:t>
            </a:r>
            <a:r>
              <a:rPr lang="en-US" dirty="0" smtClean="0"/>
              <a:t> </a:t>
            </a:r>
            <a:r>
              <a:rPr lang="en-US" dirty="0" smtClean="0"/>
              <a:t>peptides</a:t>
            </a:r>
            <a:r>
              <a:rPr lang="en-US" dirty="0" smtClean="0"/>
              <a:t> </a:t>
            </a:r>
            <a:r>
              <a:rPr lang="en-US" dirty="0" smtClean="0"/>
              <a:t>in the serum</a:t>
            </a:r>
            <a:endParaRPr lang="de-DE" b="1" i="1" dirty="0" smtClean="0"/>
          </a:p>
          <a:p>
            <a:r>
              <a:rPr lang="en-US" b="1" i="1" dirty="0" smtClean="0"/>
              <a:t>3- C-Reactive protein (CRP) and ESR (Non specific) </a:t>
            </a:r>
            <a:endParaRPr lang="en-US" dirty="0"/>
          </a:p>
        </p:txBody>
      </p:sp>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4644008" y="476672"/>
            <a:ext cx="4104456" cy="56309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0" y="549275"/>
            <a:ext cx="4392613" cy="5400675"/>
          </a:xfrm>
        </p:spPr>
        <p:txBody>
          <a:bodyPr>
            <a:normAutofit/>
          </a:bodyPr>
          <a:lstStyle/>
          <a:p>
            <a:pPr>
              <a:buNone/>
            </a:pPr>
            <a:r>
              <a:rPr lang="en-US" sz="3500" b="1" dirty="0" smtClean="0">
                <a:solidFill>
                  <a:srgbClr val="C00000"/>
                </a:solidFill>
              </a:rPr>
              <a:t>   Rheumatoid arthritis  </a:t>
            </a:r>
            <a:r>
              <a:rPr lang="en-US" sz="2800" b="1" dirty="0" smtClean="0">
                <a:solidFill>
                  <a:schemeClr val="tx2"/>
                </a:solidFill>
              </a:rPr>
              <a:t>affecting the head of the femur. </a:t>
            </a:r>
          </a:p>
          <a:p>
            <a:pPr>
              <a:buNone/>
            </a:pPr>
            <a:r>
              <a:rPr lang="en-US" sz="2800" b="1" dirty="0" smtClean="0">
                <a:solidFill>
                  <a:schemeClr val="tx2"/>
                </a:solidFill>
              </a:rPr>
              <a:t>The </a:t>
            </a:r>
            <a:r>
              <a:rPr lang="en-US" sz="2800" b="1" dirty="0" err="1" smtClean="0">
                <a:solidFill>
                  <a:schemeClr val="tx2"/>
                </a:solidFill>
              </a:rPr>
              <a:t>synovium</a:t>
            </a:r>
            <a:r>
              <a:rPr lang="en-US" sz="2800" b="1" dirty="0" smtClean="0">
                <a:solidFill>
                  <a:schemeClr val="tx2"/>
                </a:solidFill>
              </a:rPr>
              <a:t> becomes</a:t>
            </a:r>
            <a:endParaRPr lang="en-US" sz="2800" b="1" i="1" dirty="0" smtClean="0"/>
          </a:p>
          <a:p>
            <a:r>
              <a:rPr lang="en-US" sz="2800" b="1" i="1" dirty="0" smtClean="0"/>
              <a:t>Congested , </a:t>
            </a:r>
            <a:r>
              <a:rPr lang="en-US" sz="2800" b="1" i="1" dirty="0" err="1" smtClean="0"/>
              <a:t>hyperplastic</a:t>
            </a:r>
            <a:endParaRPr lang="en-US" sz="2800" b="1" i="1" dirty="0" smtClean="0"/>
          </a:p>
          <a:p>
            <a:r>
              <a:rPr lang="en-US" sz="2800" b="1" i="1" dirty="0" smtClean="0"/>
              <a:t> Eroded bone and cartilage </a:t>
            </a:r>
            <a:endParaRPr lang="en-US" sz="2800" b="1" dirty="0" smtClean="0">
              <a:solidFill>
                <a:schemeClr val="tx2"/>
              </a:solidFill>
            </a:endParaRPr>
          </a:p>
          <a:p>
            <a:pPr>
              <a:buNone/>
            </a:pPr>
            <a:endParaRPr lang="en-US" sz="2800" b="1" dirty="0" smtClean="0">
              <a:solidFill>
                <a:schemeClr val="tx2"/>
              </a:solidFill>
            </a:endParaRPr>
          </a:p>
          <a:p>
            <a:pPr>
              <a:buNone/>
            </a:pPr>
            <a:r>
              <a:rPr lang="en-US" sz="2800" b="1" i="1" dirty="0" smtClean="0"/>
              <a:t> </a:t>
            </a:r>
            <a:endParaRPr lang="en-US" dirty="0"/>
          </a:p>
        </p:txBody>
      </p:sp>
      <p:sp>
        <p:nvSpPr>
          <p:cNvPr id="9" name="TextBox 8"/>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0" name="TextBox 9"/>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heumatoid Arthritis"/>
          <p:cNvPicPr>
            <a:picLocks noChangeAspect="1" noChangeArrowheads="1"/>
          </p:cNvPicPr>
          <p:nvPr/>
        </p:nvPicPr>
        <p:blipFill>
          <a:blip r:embed="rId3" cstate="print"/>
          <a:srcRect/>
          <a:stretch>
            <a:fillRect/>
          </a:stretch>
        </p:blipFill>
        <p:spPr bwMode="auto">
          <a:xfrm>
            <a:off x="642910" y="785794"/>
            <a:ext cx="7778432" cy="4714908"/>
          </a:xfrm>
          <a:prstGeom prst="rect">
            <a:avLst/>
          </a:prstGeom>
          <a:noFill/>
        </p:spPr>
      </p:pic>
      <p:sp>
        <p:nvSpPr>
          <p:cNvPr id="4" name="Rectangle 3"/>
          <p:cNvSpPr/>
          <p:nvPr/>
        </p:nvSpPr>
        <p:spPr>
          <a:xfrm>
            <a:off x="251520" y="5661248"/>
            <a:ext cx="8568952" cy="830997"/>
          </a:xfrm>
          <a:prstGeom prst="rect">
            <a:avLst/>
          </a:prstGeom>
        </p:spPr>
        <p:txBody>
          <a:bodyPr wrap="square">
            <a:spAutoFit/>
          </a:bodyPr>
          <a:lstStyle/>
          <a:p>
            <a:pPr algn="ctr"/>
            <a:r>
              <a:rPr lang="en-US" sz="2400" b="1" i="1" dirty="0" smtClean="0">
                <a:solidFill>
                  <a:srgbClr val="C00000"/>
                </a:solidFill>
              </a:rPr>
              <a:t>Hyperplastic synovial lining </a:t>
            </a:r>
            <a:r>
              <a:rPr lang="en-US" sz="2400" b="1" i="1" dirty="0" smtClean="0"/>
              <a:t>with villous like projections , underlying dense lymphocytic infiltration and vascular congestion</a:t>
            </a:r>
            <a:endParaRPr lang="en-US" sz="2000" b="1" i="1" dirty="0"/>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1857356" y="142852"/>
            <a:ext cx="5357850" cy="584775"/>
          </a:xfrm>
          <a:prstGeom prst="rect">
            <a:avLst/>
          </a:prstGeom>
        </p:spPr>
        <p:txBody>
          <a:bodyPr wrap="square">
            <a:spAutoFit/>
          </a:bodyPr>
          <a:lstStyle/>
          <a:p>
            <a:pPr algn="ctr"/>
            <a:r>
              <a:rPr lang="en-US" sz="3200" b="1" i="1" dirty="0" err="1" smtClean="0">
                <a:solidFill>
                  <a:srgbClr val="C00000"/>
                </a:solidFill>
                <a:effectLst>
                  <a:outerShdw blurRad="38100" dist="38100" dir="2700000" algn="tl">
                    <a:srgbClr val="000000">
                      <a:alpha val="43137"/>
                    </a:srgbClr>
                  </a:outerShdw>
                </a:effectLst>
              </a:rPr>
              <a:t>Hyperplastic</a:t>
            </a:r>
            <a:r>
              <a:rPr lang="en-US" sz="3200" b="1" i="1" dirty="0" smtClean="0">
                <a:solidFill>
                  <a:srgbClr val="C00000"/>
                </a:solidFill>
                <a:effectLst>
                  <a:outerShdw blurRad="38100" dist="38100" dir="2700000" algn="tl">
                    <a:srgbClr val="000000">
                      <a:alpha val="43137"/>
                    </a:srgbClr>
                  </a:outerShdw>
                </a:effectLst>
              </a:rPr>
              <a:t> </a:t>
            </a:r>
            <a:r>
              <a:rPr lang="en-US" sz="3200" b="1" i="1" dirty="0" err="1" smtClean="0">
                <a:solidFill>
                  <a:srgbClr val="C00000"/>
                </a:solidFill>
                <a:effectLst>
                  <a:outerShdw blurRad="38100" dist="38100" dir="2700000" algn="tl">
                    <a:srgbClr val="000000">
                      <a:alpha val="43137"/>
                    </a:srgbClr>
                  </a:outerShdw>
                </a:effectLst>
              </a:rPr>
              <a:t>Synovium</a:t>
            </a:r>
            <a:r>
              <a:rPr lang="en-US" sz="3200" b="1" i="1" dirty="0" smtClean="0">
                <a:solidFill>
                  <a:srgbClr val="C00000"/>
                </a:solidFill>
                <a:effectLst>
                  <a:outerShdw blurRad="38100" dist="38100" dir="2700000" algn="tl">
                    <a:srgbClr val="000000">
                      <a:alpha val="43137"/>
                    </a:srgbClr>
                  </a:outerShdw>
                </a:effectLst>
              </a:rPr>
              <a:t> - LPF </a:t>
            </a:r>
            <a:endParaRPr lang="en-US" sz="3200" i="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Rheumatoid Arthritis"/>
          <p:cNvPicPr>
            <a:picLocks noChangeAspect="1" noChangeArrowheads="1"/>
          </p:cNvPicPr>
          <p:nvPr/>
        </p:nvPicPr>
        <p:blipFill>
          <a:blip r:embed="rId3" cstate="print"/>
          <a:srcRect/>
          <a:stretch>
            <a:fillRect/>
          </a:stretch>
        </p:blipFill>
        <p:spPr bwMode="auto">
          <a:xfrm>
            <a:off x="714348" y="857232"/>
            <a:ext cx="7715304" cy="4948032"/>
          </a:xfrm>
          <a:prstGeom prst="rect">
            <a:avLst/>
          </a:prstGeom>
          <a:noFill/>
        </p:spPr>
      </p:pic>
      <p:sp>
        <p:nvSpPr>
          <p:cNvPr id="4" name="Rectangle 3"/>
          <p:cNvSpPr/>
          <p:nvPr/>
        </p:nvSpPr>
        <p:spPr>
          <a:xfrm>
            <a:off x="395536" y="5733256"/>
            <a:ext cx="8568952" cy="830997"/>
          </a:xfrm>
          <a:prstGeom prst="rect">
            <a:avLst/>
          </a:prstGeom>
        </p:spPr>
        <p:txBody>
          <a:bodyPr wrap="square">
            <a:spAutoFit/>
          </a:bodyPr>
          <a:lstStyle/>
          <a:p>
            <a:pPr algn="ctr"/>
            <a:r>
              <a:rPr lang="en-US" sz="2400" b="1" i="1" dirty="0" smtClean="0">
                <a:solidFill>
                  <a:srgbClr val="C00000"/>
                </a:solidFill>
              </a:rPr>
              <a:t>Hyperplastic synovium </a:t>
            </a:r>
            <a:r>
              <a:rPr lang="en-US" sz="2000" b="1" i="1" dirty="0" smtClean="0"/>
              <a:t>with underlying plasma cells and lymphocytes including many congested blood vessels in </a:t>
            </a:r>
            <a:r>
              <a:rPr lang="en-US" sz="2400" b="1" i="1" dirty="0" smtClean="0"/>
              <a:t>Rheumatoid arthritis</a:t>
            </a:r>
            <a:endParaRPr lang="en-US" sz="2000" b="1" i="1" dirty="0"/>
          </a:p>
        </p:txBody>
      </p:sp>
      <p:cxnSp>
        <p:nvCxnSpPr>
          <p:cNvPr id="7" name="Straight Arrow Connector 6"/>
          <p:cNvCxnSpPr/>
          <p:nvPr/>
        </p:nvCxnSpPr>
        <p:spPr>
          <a:xfrm flipH="1">
            <a:off x="2627784" y="2924944"/>
            <a:ext cx="72008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436096" y="2132856"/>
            <a:ext cx="288032" cy="64807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131840" y="3861048"/>
            <a:ext cx="360040" cy="72008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2" name="TextBox 11"/>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3" name="Rectangle 12"/>
          <p:cNvSpPr/>
          <p:nvPr/>
        </p:nvSpPr>
        <p:spPr>
          <a:xfrm>
            <a:off x="1857356" y="214290"/>
            <a:ext cx="5572164" cy="584775"/>
          </a:xfrm>
          <a:prstGeom prst="rect">
            <a:avLst/>
          </a:prstGeom>
        </p:spPr>
        <p:txBody>
          <a:bodyPr wrap="square">
            <a:spAutoFit/>
          </a:bodyPr>
          <a:lstStyle/>
          <a:p>
            <a:pPr algn="ctr"/>
            <a:r>
              <a:rPr lang="en-US" sz="3200" b="1" i="1" dirty="0" err="1" smtClean="0">
                <a:solidFill>
                  <a:srgbClr val="C00000"/>
                </a:solidFill>
                <a:effectLst>
                  <a:outerShdw blurRad="38100" dist="38100" dir="2700000" algn="tl">
                    <a:srgbClr val="000000">
                      <a:alpha val="43137"/>
                    </a:srgbClr>
                  </a:outerShdw>
                </a:effectLst>
              </a:rPr>
              <a:t>Hyperplastic</a:t>
            </a:r>
            <a:r>
              <a:rPr lang="en-US" sz="3200" b="1" i="1" dirty="0" smtClean="0">
                <a:solidFill>
                  <a:srgbClr val="C00000"/>
                </a:solidFill>
                <a:effectLst>
                  <a:outerShdw blurRad="38100" dist="38100" dir="2700000" algn="tl">
                    <a:srgbClr val="000000">
                      <a:alpha val="43137"/>
                    </a:srgbClr>
                  </a:outerShdw>
                </a:effectLst>
              </a:rPr>
              <a:t>  </a:t>
            </a:r>
            <a:r>
              <a:rPr lang="en-US" sz="3200" b="1" i="1" dirty="0" err="1" smtClean="0">
                <a:solidFill>
                  <a:srgbClr val="C00000"/>
                </a:solidFill>
                <a:effectLst>
                  <a:outerShdw blurRad="38100" dist="38100" dir="2700000" algn="tl">
                    <a:srgbClr val="000000">
                      <a:alpha val="43137"/>
                    </a:srgbClr>
                  </a:outerShdw>
                </a:effectLst>
              </a:rPr>
              <a:t>Synovium</a:t>
            </a:r>
            <a:r>
              <a:rPr lang="en-US" sz="3200" b="1" i="1" dirty="0" smtClean="0">
                <a:solidFill>
                  <a:srgbClr val="C00000"/>
                </a:solidFill>
                <a:effectLst>
                  <a:outerShdw blurRad="38100" dist="38100" dir="2700000" algn="tl">
                    <a:srgbClr val="000000">
                      <a:alpha val="43137"/>
                    </a:srgbClr>
                  </a:outerShdw>
                </a:effectLst>
              </a:rPr>
              <a:t> - HPF </a:t>
            </a:r>
            <a:endParaRPr lang="en-US" sz="3200" i="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287502" y="836711"/>
            <a:ext cx="8460961" cy="5400601"/>
          </a:xfrm>
          <a:prstGeom prst="rect">
            <a:avLst/>
          </a:prstGeom>
          <a:noFill/>
          <a:ln w="9525">
            <a:noFill/>
            <a:miter lim="800000"/>
            <a:headEnd/>
            <a:tailEnd/>
          </a:ln>
          <a:effectLst/>
        </p:spPr>
      </p:pic>
      <p:sp>
        <p:nvSpPr>
          <p:cNvPr id="7" name="Rounded Rectangle 6"/>
          <p:cNvSpPr/>
          <p:nvPr/>
        </p:nvSpPr>
        <p:spPr>
          <a:xfrm>
            <a:off x="2428860" y="214290"/>
            <a:ext cx="4143404" cy="500066"/>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effectLst>
                  <a:outerShdw blurRad="38100" dist="38100" dir="2700000" algn="tl">
                    <a:srgbClr val="000000">
                      <a:alpha val="43137"/>
                    </a:srgbClr>
                  </a:outerShdw>
                </a:effectLst>
              </a:rPr>
              <a:t>Body Skeleton</a:t>
            </a:r>
            <a:endParaRPr lang="en-US" sz="3200" b="1" dirty="0">
              <a:effectLst>
                <a:outerShdw blurRad="38100" dist="38100" dir="2700000" algn="tl">
                  <a:srgbClr val="000000">
                    <a:alpha val="43137"/>
                  </a:srgbClr>
                </a:outerShdw>
              </a:effectLst>
            </a:endParaRPr>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23728" y="2348880"/>
            <a:ext cx="5112568" cy="1080120"/>
          </a:xfrm>
          <a:prstGeom prst="roundRect">
            <a:avLst/>
          </a:prstGeom>
          <a:solidFill>
            <a:schemeClr val="accent3">
              <a:lumMod val="50000"/>
            </a:schemeClr>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smtClean="0">
                <a:solidFill>
                  <a:srgbClr val="FFFF00"/>
                </a:solidFill>
                <a:effectLst>
                  <a:outerShdw blurRad="38100" dist="38100" dir="2700000" algn="tl">
                    <a:srgbClr val="000000">
                      <a:alpha val="43137"/>
                    </a:srgbClr>
                  </a:outerShdw>
                </a:effectLst>
              </a:rPr>
              <a:t>Osteomyelitis</a:t>
            </a:r>
          </a:p>
          <a:p>
            <a:pPr algn="ctr"/>
            <a:endParaRPr lang="en-US" i="1" dirty="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0" name="TextBox 9"/>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1" name="Rectangle 3"/>
          <p:cNvSpPr txBox="1">
            <a:spLocks noChangeArrowheads="1"/>
          </p:cNvSpPr>
          <p:nvPr/>
        </p:nvSpPr>
        <p:spPr>
          <a:xfrm>
            <a:off x="5562600" y="1219200"/>
            <a:ext cx="3110880" cy="4725144"/>
          </a:xfrm>
          <a:prstGeom prst="rect">
            <a:avLst/>
          </a:prstGeom>
          <a:ln>
            <a:solidFill>
              <a:srgbClr val="000099"/>
            </a:solidFill>
          </a:ln>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Direct infection of bone.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Bacterial most often</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Staphylococcus</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Salmonella</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Sickle Cell Disease</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Tuberculosis</a:t>
            </a:r>
          </a:p>
          <a:p>
            <a:pPr marL="1143000" marR="0" lvl="2" indent="-2286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Spine first</a:t>
            </a:r>
          </a:p>
        </p:txBody>
      </p:sp>
      <p:sp>
        <p:nvSpPr>
          <p:cNvPr id="12" name="Rounded Rectangle 11"/>
          <p:cNvSpPr/>
          <p:nvPr/>
        </p:nvSpPr>
        <p:spPr>
          <a:xfrm>
            <a:off x="3276600" y="304800"/>
            <a:ext cx="2880320" cy="62068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smtClean="0">
              <a:solidFill>
                <a:srgbClr val="FFFF00"/>
              </a:solidFill>
            </a:endParaRPr>
          </a:p>
          <a:p>
            <a:pPr algn="ctr"/>
            <a:r>
              <a:rPr lang="en-US" sz="3200" b="1" dirty="0" smtClean="0">
                <a:solidFill>
                  <a:srgbClr val="FFFF00"/>
                </a:solidFill>
              </a:rPr>
              <a:t>Osteomyelitis</a:t>
            </a:r>
          </a:p>
          <a:p>
            <a:pPr algn="ctr"/>
            <a:endParaRPr lang="en-US" sz="3200" dirty="0">
              <a:solidFill>
                <a:srgbClr val="FFFF00"/>
              </a:solidFill>
            </a:endParaRPr>
          </a:p>
        </p:txBody>
      </p:sp>
      <p:sp>
        <p:nvSpPr>
          <p:cNvPr id="13" name="TextBox 12"/>
          <p:cNvSpPr txBox="1"/>
          <p:nvPr/>
        </p:nvSpPr>
        <p:spPr>
          <a:xfrm>
            <a:off x="304800" y="5181600"/>
            <a:ext cx="4953000" cy="1200329"/>
          </a:xfrm>
          <a:prstGeom prst="rect">
            <a:avLst/>
          </a:prstGeom>
          <a:noFill/>
        </p:spPr>
        <p:txBody>
          <a:bodyPr wrap="square" rtlCol="0">
            <a:spAutoFit/>
          </a:bodyPr>
          <a:lstStyle/>
          <a:p>
            <a:pPr algn="ctr"/>
            <a:r>
              <a:rPr lang="en-US" b="1" i="1" dirty="0" smtClean="0"/>
              <a:t>Resected femur in a patient with draining osteomyelitis. The drainage tract in the subosteal shell of viable new bone (involucrum) reveals the inner native necrotic cortex (sequestrum)</a:t>
            </a:r>
            <a:endParaRPr lang="en-US" b="1" i="1" dirty="0"/>
          </a:p>
        </p:txBody>
      </p:sp>
      <p:pic>
        <p:nvPicPr>
          <p:cNvPr id="49155" name="Picture 3"/>
          <p:cNvPicPr>
            <a:picLocks noChangeAspect="1" noChangeArrowheads="1"/>
          </p:cNvPicPr>
          <p:nvPr/>
        </p:nvPicPr>
        <p:blipFill>
          <a:blip r:embed="rId3" cstate="print"/>
          <a:srcRect/>
          <a:stretch>
            <a:fillRect/>
          </a:stretch>
        </p:blipFill>
        <p:spPr bwMode="auto">
          <a:xfrm>
            <a:off x="457200" y="1143000"/>
            <a:ext cx="4748213" cy="388620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b="1" dirty="0" smtClean="0"/>
              <a:t>A 22- year- old male presented with localized pain above his right knee joint with recurrent fever. Later, he had a discharging sinuses from the skin overlying the right knee.  </a:t>
            </a:r>
          </a:p>
          <a:p>
            <a:endParaRPr lang="en-US" dirty="0" smtClean="0"/>
          </a:p>
          <a:p>
            <a:pPr>
              <a:buNone/>
            </a:pPr>
            <a:r>
              <a:rPr lang="en-US" dirty="0" smtClean="0"/>
              <a:t>    </a:t>
            </a:r>
            <a:r>
              <a:rPr lang="en-US" b="1" dirty="0" smtClean="0">
                <a:solidFill>
                  <a:srgbClr val="C00000"/>
                </a:solidFill>
              </a:rPr>
              <a:t>What is the most likely diagnosis ?</a:t>
            </a:r>
            <a:endParaRPr lang="en-US" b="1" dirty="0">
              <a:solidFill>
                <a:srgbClr val="C00000"/>
              </a:solidFill>
            </a:endParaRPr>
          </a:p>
        </p:txBody>
      </p:sp>
      <p:sp>
        <p:nvSpPr>
          <p:cNvPr id="6" name="TextBox 5"/>
          <p:cNvSpPr txBox="1"/>
          <p:nvPr/>
        </p:nvSpPr>
        <p:spPr>
          <a:xfrm>
            <a:off x="2857488" y="357166"/>
            <a:ext cx="3312368" cy="769441"/>
          </a:xfrm>
          <a:prstGeom prst="rect">
            <a:avLst/>
          </a:prstGeom>
          <a:solidFill>
            <a:schemeClr val="accent3">
              <a:lumMod val="50000"/>
            </a:schemeClr>
          </a:solidFill>
        </p:spPr>
        <p:txBody>
          <a:bodyPr wrap="square" rtlCol="0">
            <a:spAutoFit/>
          </a:bodyPr>
          <a:lstStyle/>
          <a:p>
            <a:pPr algn="ctr"/>
            <a:r>
              <a:rPr lang="en-US" sz="4400" b="1" dirty="0" smtClean="0">
                <a:solidFill>
                  <a:srgbClr val="FFFF00"/>
                </a:solidFill>
              </a:rPr>
              <a:t>Case  # 5</a:t>
            </a:r>
            <a:endParaRPr lang="en-US" sz="4400" b="1" dirty="0">
              <a:solidFill>
                <a:srgbClr val="FFFF00"/>
              </a:solidFill>
            </a:endParaRPr>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702314.fig.006"/>
          <p:cNvPicPr>
            <a:picLocks noChangeAspect="1" noChangeArrowheads="1"/>
          </p:cNvPicPr>
          <p:nvPr/>
        </p:nvPicPr>
        <p:blipFill>
          <a:blip r:embed="rId3" cstate="print"/>
          <a:srcRect/>
          <a:stretch>
            <a:fillRect/>
          </a:stretch>
        </p:blipFill>
        <p:spPr bwMode="auto">
          <a:xfrm>
            <a:off x="571472" y="642918"/>
            <a:ext cx="7858180" cy="5234354"/>
          </a:xfrm>
          <a:prstGeom prst="rect">
            <a:avLst/>
          </a:prstGeom>
          <a:noFill/>
        </p:spPr>
      </p:pic>
      <p:sp>
        <p:nvSpPr>
          <p:cNvPr id="3" name="Rectangle 2"/>
          <p:cNvSpPr/>
          <p:nvPr/>
        </p:nvSpPr>
        <p:spPr>
          <a:xfrm>
            <a:off x="785786" y="5661248"/>
            <a:ext cx="7358114" cy="707886"/>
          </a:xfrm>
          <a:prstGeom prst="rect">
            <a:avLst/>
          </a:prstGeom>
        </p:spPr>
        <p:txBody>
          <a:bodyPr wrap="square">
            <a:spAutoFit/>
          </a:bodyPr>
          <a:lstStyle/>
          <a:p>
            <a:pPr algn="ctr"/>
            <a:r>
              <a:rPr lang="en-US" sz="2000" b="1" i="1" dirty="0" smtClean="0">
                <a:solidFill>
                  <a:srgbClr val="C00000"/>
                </a:solidFill>
              </a:rPr>
              <a:t>Acute Osteomyelitis</a:t>
            </a:r>
            <a:r>
              <a:rPr lang="en-US" sz="2000" b="1" i="1" dirty="0" smtClean="0"/>
              <a:t>. Bony sequestrae are surrounded by colonies of bacteria as well as purulent infiltrate.</a:t>
            </a:r>
            <a:endParaRPr lang="en-US" sz="2000" b="1" i="1" dirty="0"/>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2143108" y="285728"/>
            <a:ext cx="4786346" cy="584775"/>
          </a:xfrm>
          <a:prstGeom prst="rect">
            <a:avLst/>
          </a:prstGeom>
        </p:spPr>
        <p:txBody>
          <a:bodyPr wrap="square">
            <a:spAutoFit/>
          </a:bodyPr>
          <a:lstStyle/>
          <a:p>
            <a:pPr algn="ctr"/>
            <a:r>
              <a:rPr lang="en-US" sz="3200" b="1" i="1" dirty="0" smtClean="0">
                <a:solidFill>
                  <a:srgbClr val="C00000"/>
                </a:solidFill>
                <a:effectLst>
                  <a:outerShdw blurRad="38100" dist="38100" dir="2700000" algn="tl">
                    <a:srgbClr val="000000">
                      <a:alpha val="43137"/>
                    </a:srgbClr>
                  </a:outerShdw>
                </a:effectLst>
              </a:rPr>
              <a:t>Acute Osteomyelitis - LPF</a:t>
            </a:r>
            <a:endParaRPr lang="en-US" sz="3200" i="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nvGraphicFramePr>
        <p:xfrm>
          <a:off x="251520" y="5408632"/>
          <a:ext cx="8640960" cy="1116712"/>
        </p:xfrm>
        <a:graphic>
          <a:graphicData uri="http://schemas.openxmlformats.org/drawingml/2006/table">
            <a:tbl>
              <a:tblPr/>
              <a:tblGrid>
                <a:gridCol w="8640960"/>
              </a:tblGrid>
              <a:tr h="11167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C00000"/>
                          </a:solidFill>
                          <a:effectLst/>
                          <a:latin typeface="Times New Roman" pitchFamily="18" charset="0"/>
                          <a:cs typeface="Times New Roman" pitchFamily="18" charset="0"/>
                        </a:rPr>
                        <a:t>Chronic Osteomyelitis</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 Note the fibrosis of the marrow space accompanied by chronic inflammatory cells. There can be bone destruction with remodeling.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642910" y="990600"/>
            <a:ext cx="7715304" cy="4527202"/>
          </a:xfrm>
          <a:prstGeom prst="rect">
            <a:avLst/>
          </a:prstGeom>
          <a:noFill/>
        </p:spPr>
      </p:pic>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2133600" y="304800"/>
            <a:ext cx="4572032" cy="584775"/>
          </a:xfrm>
          <a:prstGeom prst="rect">
            <a:avLst/>
          </a:prstGeom>
        </p:spPr>
        <p:txBody>
          <a:bodyPr wrap="square">
            <a:spAutoFit/>
          </a:bodyPr>
          <a:lstStyle/>
          <a:p>
            <a:pPr algn="ctr"/>
            <a:r>
              <a:rPr lang="en-US" sz="3200" b="1" i="1" dirty="0" smtClean="0">
                <a:solidFill>
                  <a:srgbClr val="C00000"/>
                </a:solidFill>
                <a:effectLst>
                  <a:outerShdw blurRad="38100" dist="38100" dir="2700000" algn="tl">
                    <a:srgbClr val="000000">
                      <a:alpha val="43137"/>
                    </a:srgbClr>
                  </a:outerShdw>
                </a:effectLst>
              </a:rPr>
              <a:t>Chronic Osteomyelitis - LPF</a:t>
            </a:r>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59632" y="2132856"/>
            <a:ext cx="6984776" cy="180020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smtClean="0">
              <a:solidFill>
                <a:srgbClr val="FFFF00"/>
              </a:solidFill>
            </a:endParaRPr>
          </a:p>
          <a:p>
            <a:pPr algn="ctr"/>
            <a:r>
              <a:rPr lang="en-US" sz="4800" b="1" dirty="0" smtClean="0">
                <a:solidFill>
                  <a:srgbClr val="FFFF00"/>
                </a:solidFill>
              </a:rPr>
              <a:t>Spinal TB – </a:t>
            </a:r>
            <a:r>
              <a:rPr lang="en-US" sz="4800" b="1" dirty="0" err="1" smtClean="0">
                <a:solidFill>
                  <a:srgbClr val="FFFF00"/>
                </a:solidFill>
              </a:rPr>
              <a:t>Pott’s</a:t>
            </a:r>
            <a:r>
              <a:rPr lang="en-US" sz="4800" b="1" dirty="0" smtClean="0">
                <a:solidFill>
                  <a:srgbClr val="FFFF00"/>
                </a:solidFill>
              </a:rPr>
              <a:t> Disease </a:t>
            </a:r>
          </a:p>
          <a:p>
            <a:pPr algn="ctr"/>
            <a:r>
              <a:rPr lang="en-US" sz="4000" b="1" dirty="0" smtClean="0">
                <a:solidFill>
                  <a:srgbClr val="FFFF00"/>
                </a:solidFill>
              </a:rPr>
              <a:t>(Tuberculous Osteomyelitis)</a:t>
            </a:r>
          </a:p>
          <a:p>
            <a:pPr algn="ctr"/>
            <a:endParaRPr lang="en-US" sz="4800" b="1" dirty="0">
              <a:solidFill>
                <a:srgbClr val="FFFF00"/>
              </a:solidFill>
            </a:endParaRPr>
          </a:p>
        </p:txBody>
      </p:sp>
      <p:sp>
        <p:nvSpPr>
          <p:cNvPr id="4" name="TextBox 3"/>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6" name="TextBox 5"/>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600200"/>
            <a:ext cx="8229600" cy="4781128"/>
          </a:xfrm>
        </p:spPr>
        <p:txBody>
          <a:bodyPr>
            <a:normAutofit/>
          </a:bodyPr>
          <a:lstStyle/>
          <a:p>
            <a:r>
              <a:rPr lang="en-US" b="1" dirty="0" smtClean="0"/>
              <a:t>A 30 -year-old debilitated man presented to the orthopedic clinic with back pain, low grade fever, marked elevation of sedimentation rate and recent kyphosis and scoliosis .  </a:t>
            </a:r>
          </a:p>
          <a:p>
            <a:r>
              <a:rPr lang="en-US" b="1" dirty="0" smtClean="0"/>
              <a:t>The patient has a history of coughing up blood, fever, chills, night sweats, weight loss, pallor, and often a tendency to fatigue very easily.                                                                 </a:t>
            </a:r>
            <a:endParaRPr lang="en-US" b="1" dirty="0"/>
          </a:p>
        </p:txBody>
      </p:sp>
      <p:sp>
        <p:nvSpPr>
          <p:cNvPr id="6" name="TextBox 5"/>
          <p:cNvSpPr txBox="1"/>
          <p:nvPr/>
        </p:nvSpPr>
        <p:spPr>
          <a:xfrm>
            <a:off x="2786050" y="357166"/>
            <a:ext cx="3312368" cy="769441"/>
          </a:xfrm>
          <a:prstGeom prst="rect">
            <a:avLst/>
          </a:prstGeom>
          <a:solidFill>
            <a:schemeClr val="tx2">
              <a:lumMod val="75000"/>
            </a:schemeClr>
          </a:solidFill>
        </p:spPr>
        <p:txBody>
          <a:bodyPr wrap="square" rtlCol="0">
            <a:spAutoFit/>
          </a:bodyPr>
          <a:lstStyle/>
          <a:p>
            <a:pPr algn="ctr"/>
            <a:r>
              <a:rPr lang="en-US" sz="4400" b="1" dirty="0" smtClean="0">
                <a:solidFill>
                  <a:srgbClr val="FFFF00"/>
                </a:solidFill>
              </a:rPr>
              <a:t>Case  # 6</a:t>
            </a:r>
            <a:endParaRPr lang="en-US" sz="4400" b="1" dirty="0">
              <a:solidFill>
                <a:srgbClr val="FFFF00"/>
              </a:solidFill>
            </a:endParaRPr>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blip>
          <a:srcRect/>
          <a:stretch>
            <a:fillRect/>
          </a:stretch>
        </p:blipFill>
        <p:spPr bwMode="auto">
          <a:xfrm>
            <a:off x="2928926" y="1387695"/>
            <a:ext cx="3587290" cy="5184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5" name="TextBox 4"/>
          <p:cNvSpPr txBox="1"/>
          <p:nvPr/>
        </p:nvSpPr>
        <p:spPr>
          <a:xfrm>
            <a:off x="928662" y="71414"/>
            <a:ext cx="7143800" cy="1077218"/>
          </a:xfrm>
          <a:prstGeom prst="rect">
            <a:avLst/>
          </a:prstGeom>
          <a:noFill/>
        </p:spPr>
        <p:txBody>
          <a:bodyPr wrap="square" rtlCol="0">
            <a:spAutoFit/>
          </a:bodyPr>
          <a:lstStyle/>
          <a:p>
            <a:pPr algn="ctr"/>
            <a:r>
              <a:rPr lang="en-US" sz="3200" b="1" i="1" dirty="0" smtClean="0">
                <a:solidFill>
                  <a:srgbClr val="C00000"/>
                </a:solidFill>
                <a:effectLst>
                  <a:outerShdw blurRad="38100" dist="38100" dir="2700000" algn="tl">
                    <a:srgbClr val="000000">
                      <a:alpha val="43137"/>
                    </a:srgbClr>
                  </a:outerShdw>
                </a:effectLst>
              </a:rPr>
              <a:t>Gross pathology of T.B Osteomyelitis </a:t>
            </a:r>
          </a:p>
          <a:p>
            <a:pPr algn="ctr"/>
            <a:r>
              <a:rPr lang="en-US" sz="3200" b="1" i="1" dirty="0" smtClean="0">
                <a:solidFill>
                  <a:srgbClr val="C00000"/>
                </a:solidFill>
                <a:effectLst>
                  <a:outerShdw blurRad="38100" dist="38100" dir="2700000" algn="tl">
                    <a:srgbClr val="000000">
                      <a:alpha val="43137"/>
                    </a:srgbClr>
                  </a:outerShdw>
                </a:effectLst>
              </a:rPr>
              <a:t>of the vertebral Column (</a:t>
            </a:r>
            <a:r>
              <a:rPr lang="en-US" sz="3200" b="1" i="1" dirty="0" err="1" smtClean="0">
                <a:solidFill>
                  <a:srgbClr val="C00000"/>
                </a:solidFill>
                <a:effectLst>
                  <a:outerShdw blurRad="38100" dist="38100" dir="2700000" algn="tl">
                    <a:srgbClr val="000000">
                      <a:alpha val="43137"/>
                    </a:srgbClr>
                  </a:outerShdw>
                </a:effectLst>
              </a:rPr>
              <a:t>Pott’s</a:t>
            </a:r>
            <a:r>
              <a:rPr lang="en-US" sz="3200" b="1" i="1" dirty="0" smtClean="0">
                <a:solidFill>
                  <a:srgbClr val="C00000"/>
                </a:solidFill>
                <a:effectLst>
                  <a:outerShdw blurRad="38100" dist="38100" dir="2700000" algn="tl">
                    <a:srgbClr val="000000">
                      <a:alpha val="43137"/>
                    </a:srgbClr>
                  </a:outerShdw>
                </a:effectLst>
              </a:rPr>
              <a:t> Disease)</a:t>
            </a:r>
            <a:endParaRPr lang="en-US" sz="3200" b="1" i="1" dirty="0">
              <a:solidFill>
                <a:srgbClr val="C00000"/>
              </a:solidFill>
              <a:effectLst>
                <a:outerShdw blurRad="38100" dist="38100" dir="2700000" algn="tl">
                  <a:srgbClr val="000000">
                    <a:alpha val="43137"/>
                  </a:srgbClr>
                </a:outerShdw>
              </a:effectLst>
            </a:endParaRPr>
          </a:p>
        </p:txBody>
      </p:sp>
      <p:cxnSp>
        <p:nvCxnSpPr>
          <p:cNvPr id="8" name="Straight Arrow Connector 7"/>
          <p:cNvCxnSpPr/>
          <p:nvPr/>
        </p:nvCxnSpPr>
        <p:spPr>
          <a:xfrm flipH="1">
            <a:off x="5724128" y="3907976"/>
            <a:ext cx="108012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04248" y="3475928"/>
            <a:ext cx="2016224" cy="923330"/>
          </a:xfrm>
          <a:prstGeom prst="rect">
            <a:avLst/>
          </a:prstGeom>
          <a:noFill/>
        </p:spPr>
        <p:txBody>
          <a:bodyPr wrap="square" rtlCol="0">
            <a:spAutoFit/>
          </a:bodyPr>
          <a:lstStyle/>
          <a:p>
            <a:r>
              <a:rPr lang="en-US" b="1" dirty="0" smtClean="0"/>
              <a:t>Granulomatous necrosis of vertebral column</a:t>
            </a:r>
            <a:endParaRPr lang="en-US" b="1" dirty="0"/>
          </a:p>
        </p:txBody>
      </p:sp>
      <p:sp>
        <p:nvSpPr>
          <p:cNvPr id="12" name="TextBox 11"/>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3" name="TextBox 12"/>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2" cstate="print"/>
          <a:srcRect/>
          <a:stretch>
            <a:fillRect/>
          </a:stretch>
        </p:blipFill>
        <p:spPr bwMode="auto">
          <a:xfrm>
            <a:off x="1115616" y="1036782"/>
            <a:ext cx="7162800" cy="5392614"/>
          </a:xfrm>
          <a:prstGeom prst="rect">
            <a:avLst/>
          </a:prstGeom>
          <a:noFill/>
          <a:ln w="9525">
            <a:noFill/>
            <a:miter lim="800000"/>
            <a:headEnd/>
            <a:tailEnd/>
          </a:ln>
        </p:spPr>
      </p:pic>
      <p:sp>
        <p:nvSpPr>
          <p:cNvPr id="165891" name="AutoShape 3"/>
          <p:cNvSpPr>
            <a:spLocks noChangeArrowheads="1"/>
          </p:cNvSpPr>
          <p:nvPr/>
        </p:nvSpPr>
        <p:spPr bwMode="auto">
          <a:xfrm rot="19548273">
            <a:off x="1712241" y="3582196"/>
            <a:ext cx="685800" cy="457200"/>
          </a:xfrm>
          <a:prstGeom prst="rightArrow">
            <a:avLst>
              <a:gd name="adj1" fmla="val 50000"/>
              <a:gd name="adj2" fmla="val 37500"/>
            </a:avLst>
          </a:prstGeom>
          <a:solidFill>
            <a:srgbClr val="FF0000"/>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83656" y="2734288"/>
            <a:ext cx="914400" cy="533400"/>
          </a:xfrm>
          <a:prstGeom prst="leftArrow">
            <a:avLst>
              <a:gd name="adj1" fmla="val 50000"/>
              <a:gd name="adj2" fmla="val 42857"/>
            </a:avLst>
          </a:prstGeom>
          <a:solidFill>
            <a:srgbClr val="FF0000"/>
          </a:solidFill>
          <a:ln w="9525">
            <a:solidFill>
              <a:schemeClr val="tx1"/>
            </a:solidFill>
            <a:miter lim="800000"/>
            <a:headEnd/>
            <a:tailEnd/>
          </a:ln>
        </p:spPr>
        <p:txBody>
          <a:bodyPr wrap="none" anchor="ctr"/>
          <a:lstStyle/>
          <a:p>
            <a:endParaRPr lang="ar-SA"/>
          </a:p>
        </p:txBody>
      </p:sp>
      <p:sp>
        <p:nvSpPr>
          <p:cNvPr id="8" name="TextBox 7"/>
          <p:cNvSpPr txBox="1"/>
          <p:nvPr/>
        </p:nvSpPr>
        <p:spPr>
          <a:xfrm>
            <a:off x="1643042" y="71414"/>
            <a:ext cx="6048672" cy="954107"/>
          </a:xfrm>
          <a:prstGeom prst="rect">
            <a:avLst/>
          </a:prstGeom>
          <a:noFill/>
        </p:spPr>
        <p:txBody>
          <a:bodyPr wrap="square" rtlCol="0">
            <a:spAutoFit/>
          </a:bodyPr>
          <a:lstStyle/>
          <a:p>
            <a:pPr algn="ctr"/>
            <a:r>
              <a:rPr lang="en-US" sz="2800" b="1" i="1" dirty="0" smtClean="0">
                <a:solidFill>
                  <a:srgbClr val="C00000"/>
                </a:solidFill>
                <a:effectLst>
                  <a:outerShdw blurRad="38100" dist="38100" dir="2700000" algn="tl">
                    <a:srgbClr val="000000">
                      <a:alpha val="43137"/>
                    </a:srgbClr>
                  </a:outerShdw>
                </a:effectLst>
              </a:rPr>
              <a:t>Gross pathology of T.B. Osteomyelitis </a:t>
            </a:r>
          </a:p>
          <a:p>
            <a:pPr algn="ctr"/>
            <a:r>
              <a:rPr lang="en-US" sz="2800" b="1" i="1" dirty="0" smtClean="0">
                <a:solidFill>
                  <a:srgbClr val="C00000"/>
                </a:solidFill>
                <a:effectLst>
                  <a:outerShdw blurRad="38100" dist="38100" dir="2700000" algn="tl">
                    <a:srgbClr val="000000">
                      <a:alpha val="43137"/>
                    </a:srgbClr>
                  </a:outerShdw>
                </a:effectLst>
              </a:rPr>
              <a:t>of the vertebral spines (</a:t>
            </a:r>
            <a:r>
              <a:rPr lang="en-US" sz="2800" b="1" i="1" dirty="0" err="1" smtClean="0">
                <a:solidFill>
                  <a:srgbClr val="C00000"/>
                </a:solidFill>
                <a:effectLst>
                  <a:outerShdw blurRad="38100" dist="38100" dir="2700000" algn="tl">
                    <a:srgbClr val="000000">
                      <a:alpha val="43137"/>
                    </a:srgbClr>
                  </a:outerShdw>
                </a:effectLst>
              </a:rPr>
              <a:t>Pott’s</a:t>
            </a:r>
            <a:r>
              <a:rPr lang="en-US" sz="2800" b="1" i="1" dirty="0" smtClean="0">
                <a:solidFill>
                  <a:srgbClr val="C00000"/>
                </a:solidFill>
                <a:effectLst>
                  <a:outerShdw blurRad="38100" dist="38100" dir="2700000" algn="tl">
                    <a:srgbClr val="000000">
                      <a:alpha val="43137"/>
                    </a:srgbClr>
                  </a:outerShdw>
                </a:effectLst>
              </a:rPr>
              <a:t> Disease)</a:t>
            </a:r>
            <a:endParaRPr lang="en-US" sz="2800" b="1" i="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2" name="TextBox 11"/>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3" descr="granuloma and eithelioid cells"/>
          <p:cNvPicPr>
            <a:picLocks noChangeAspect="1" noChangeArrowheads="1"/>
          </p:cNvPicPr>
          <p:nvPr/>
        </p:nvPicPr>
        <p:blipFill>
          <a:blip r:embed="rId2" cstate="print"/>
          <a:srcRect/>
          <a:stretch>
            <a:fillRect/>
          </a:stretch>
        </p:blipFill>
        <p:spPr bwMode="auto">
          <a:xfrm>
            <a:off x="323528" y="332656"/>
            <a:ext cx="8496944" cy="4968552"/>
          </a:xfrm>
          <a:prstGeom prst="rect">
            <a:avLst/>
          </a:prstGeom>
          <a:noFill/>
          <a:ln w="9525">
            <a:noFill/>
            <a:miter lim="800000"/>
            <a:headEnd/>
            <a:tailEnd/>
          </a:ln>
        </p:spPr>
      </p:pic>
      <p:sp>
        <p:nvSpPr>
          <p:cNvPr id="4" name="Rectangle 1027"/>
          <p:cNvSpPr txBox="1">
            <a:spLocks noChangeArrowheads="1"/>
          </p:cNvSpPr>
          <p:nvPr/>
        </p:nvSpPr>
        <p:spPr>
          <a:xfrm>
            <a:off x="251520" y="5301208"/>
            <a:ext cx="8640960" cy="122413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1" i="1" dirty="0" smtClean="0"/>
              <a:t>Bone section shows </a:t>
            </a:r>
            <a:r>
              <a:rPr kumimoji="0" lang="en-US" sz="2000" b="1" i="1" u="none" strike="noStrike" kern="1200" cap="none" spc="0" normalizeH="0" baseline="0" noProof="0" dirty="0" smtClean="0">
                <a:ln>
                  <a:noFill/>
                </a:ln>
                <a:solidFill>
                  <a:srgbClr val="C00000"/>
                </a:solidFill>
                <a:effectLst/>
                <a:uLnTx/>
                <a:uFillTx/>
                <a:latin typeface="+mn-lt"/>
                <a:ea typeface="+mn-ea"/>
                <a:cs typeface="+mn-cs"/>
              </a:rPr>
              <a:t>Epithelioid cells fuse to form giant cells </a:t>
            </a:r>
            <a:r>
              <a:rPr kumimoji="0" lang="en-US" sz="2000" b="1" i="1" u="none" strike="noStrike" kern="1200" cap="none" spc="0" normalizeH="0" baseline="0" noProof="0" dirty="0" smtClean="0">
                <a:ln>
                  <a:noFill/>
                </a:ln>
                <a:effectLst/>
                <a:uLnTx/>
                <a:uFillTx/>
                <a:latin typeface="+mn-lt"/>
                <a:ea typeface="+mn-ea"/>
                <a:cs typeface="+mn-cs"/>
              </a:rPr>
              <a:t>containing 20 or more nuclei. The nuclei arranged either peripherally (</a:t>
            </a:r>
            <a:r>
              <a:rPr kumimoji="0" lang="en-US" sz="2000" b="1" i="1" u="none" strike="noStrike" kern="1200" cap="none" spc="0" normalizeH="0" baseline="0" noProof="0" dirty="0" smtClean="0">
                <a:ln>
                  <a:noFill/>
                </a:ln>
                <a:solidFill>
                  <a:srgbClr val="C00000"/>
                </a:solidFill>
                <a:effectLst/>
                <a:uLnTx/>
                <a:uFillTx/>
                <a:latin typeface="+mn-lt"/>
                <a:ea typeface="+mn-ea"/>
                <a:cs typeface="+mn-cs"/>
              </a:rPr>
              <a:t>Langhans-type giant cell</a:t>
            </a:r>
            <a:r>
              <a:rPr kumimoji="0" lang="en-US" sz="2000" b="1" i="1" u="none" strike="noStrike" kern="1200" cap="none" spc="0" normalizeH="0" baseline="0" noProof="0" dirty="0" smtClean="0">
                <a:ln>
                  <a:noFill/>
                </a:ln>
                <a:effectLst/>
                <a:uLnTx/>
                <a:uFillTx/>
                <a:latin typeface="+mn-lt"/>
                <a:ea typeface="+mn-ea"/>
                <a:cs typeface="+mn-cs"/>
              </a:rPr>
              <a:t>) or haphazardly (</a:t>
            </a:r>
            <a:r>
              <a:rPr kumimoji="0" lang="en-US" sz="2000" b="1" i="1" u="none" strike="noStrike" kern="1200" cap="none" spc="0" normalizeH="0" baseline="0" noProof="0" dirty="0" smtClean="0">
                <a:ln>
                  <a:noFill/>
                </a:ln>
                <a:solidFill>
                  <a:srgbClr val="C00000"/>
                </a:solidFill>
                <a:effectLst/>
                <a:uLnTx/>
                <a:uFillTx/>
                <a:latin typeface="+mn-lt"/>
                <a:ea typeface="+mn-ea"/>
                <a:cs typeface="+mn-cs"/>
              </a:rPr>
              <a:t>foreign body-type giant cell</a:t>
            </a:r>
            <a:r>
              <a:rPr kumimoji="0" lang="en-US" sz="2000" b="1" i="1" u="none" strike="noStrike" kern="1200" cap="none" spc="0" normalizeH="0" baseline="0" noProof="0" dirty="0" smtClean="0">
                <a:ln>
                  <a:noFill/>
                </a:ln>
                <a:effectLst/>
                <a:uLnTx/>
                <a:uFillTx/>
                <a:latin typeface="+mn-lt"/>
                <a:ea typeface="+mn-ea"/>
                <a:cs typeface="+mn-cs"/>
              </a:rPr>
              <a:t>). These giant cells can be found either at the periphery or the center of the granuloma.</a:t>
            </a:r>
          </a:p>
        </p:txBody>
      </p:sp>
      <p:cxnSp>
        <p:nvCxnSpPr>
          <p:cNvPr id="8" name="Straight Arrow Connector 7"/>
          <p:cNvCxnSpPr/>
          <p:nvPr/>
        </p:nvCxnSpPr>
        <p:spPr>
          <a:xfrm flipV="1">
            <a:off x="3419872" y="2996952"/>
            <a:ext cx="864096" cy="7200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7236296" y="2132856"/>
            <a:ext cx="72008" cy="122413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55576" y="2852936"/>
            <a:ext cx="2699792" cy="369332"/>
          </a:xfrm>
          <a:prstGeom prst="rect">
            <a:avLst/>
          </a:prstGeom>
          <a:solidFill>
            <a:schemeClr val="bg2"/>
          </a:solidFill>
        </p:spPr>
        <p:txBody>
          <a:bodyPr wrap="square" rtlCol="0">
            <a:spAutoFit/>
          </a:bodyPr>
          <a:lstStyle/>
          <a:p>
            <a:r>
              <a:rPr lang="en-US" b="1" dirty="0" smtClean="0"/>
              <a:t> </a:t>
            </a:r>
            <a:r>
              <a:rPr lang="en-US" b="1" dirty="0" smtClean="0">
                <a:solidFill>
                  <a:srgbClr val="C00000"/>
                </a:solidFill>
              </a:rPr>
              <a:t>Langhans-type giant cell</a:t>
            </a:r>
            <a:r>
              <a:rPr lang="en-US" b="1" dirty="0" smtClean="0"/>
              <a:t>  </a:t>
            </a:r>
            <a:endParaRPr lang="en-US" dirty="0"/>
          </a:p>
        </p:txBody>
      </p:sp>
      <p:sp>
        <p:nvSpPr>
          <p:cNvPr id="15" name="TextBox 14"/>
          <p:cNvSpPr txBox="1"/>
          <p:nvPr/>
        </p:nvSpPr>
        <p:spPr>
          <a:xfrm>
            <a:off x="5940152" y="1772816"/>
            <a:ext cx="2808312" cy="369332"/>
          </a:xfrm>
          <a:prstGeom prst="rect">
            <a:avLst/>
          </a:prstGeom>
          <a:solidFill>
            <a:schemeClr val="bg2"/>
          </a:solidFill>
        </p:spPr>
        <p:txBody>
          <a:bodyPr wrap="square" rtlCol="0">
            <a:spAutoFit/>
          </a:bodyPr>
          <a:lstStyle/>
          <a:p>
            <a:r>
              <a:rPr lang="en-US" b="1" dirty="0" smtClean="0">
                <a:solidFill>
                  <a:srgbClr val="C00000"/>
                </a:solidFill>
              </a:rPr>
              <a:t>foreign body-type giant cell</a:t>
            </a:r>
            <a:endParaRPr lang="en-US" dirty="0"/>
          </a:p>
        </p:txBody>
      </p:sp>
      <p:sp>
        <p:nvSpPr>
          <p:cNvPr id="11" name="TextBox 10"/>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3" name="TextBox 12"/>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print"/>
          <a:srcRect/>
          <a:stretch>
            <a:fillRect/>
          </a:stretch>
        </p:blipFill>
        <p:spPr bwMode="auto">
          <a:xfrm>
            <a:off x="2267744" y="1028225"/>
            <a:ext cx="4532183" cy="5472609"/>
          </a:xfrm>
          <a:prstGeom prst="rect">
            <a:avLst/>
          </a:prstGeom>
          <a:noFill/>
          <a:ln>
            <a:solidFill>
              <a:schemeClr val="tx1"/>
            </a:solidFill>
          </a:ln>
        </p:spPr>
      </p:pic>
      <p:sp>
        <p:nvSpPr>
          <p:cNvPr id="5" name="Subtitle 2"/>
          <p:cNvSpPr txBox="1">
            <a:spLocks/>
          </p:cNvSpPr>
          <p:nvPr/>
        </p:nvSpPr>
        <p:spPr bwMode="auto">
          <a:xfrm>
            <a:off x="2143108" y="357166"/>
            <a:ext cx="4283968" cy="571500"/>
          </a:xfrm>
          <a:prstGeom prst="rect">
            <a:avLst/>
          </a:prstGeom>
          <a:noFill/>
          <a:ln w="9525">
            <a:noFill/>
            <a:miter lim="800000"/>
            <a:headEnd/>
            <a:tailEnd/>
          </a:ln>
        </p:spPr>
        <p:txBody>
          <a:bodyPr anchor="ctr"/>
          <a:lstStyle/>
          <a:p>
            <a:pPr algn="ctr">
              <a:spcBef>
                <a:spcPct val="20000"/>
              </a:spcBef>
              <a:buClr>
                <a:schemeClr val="accent1"/>
              </a:buClr>
              <a:buSzPct val="70000"/>
              <a:buFont typeface="Wingdings 2" pitchFamily="18" charset="2"/>
              <a:buNone/>
            </a:pPr>
            <a:r>
              <a:rPr lang="en-US" sz="3600" b="1" i="1" dirty="0" smtClean="0">
                <a:solidFill>
                  <a:srgbClr val="C00000"/>
                </a:solidFill>
                <a:effectLst>
                  <a:outerShdw blurRad="38100" dist="38100" dir="2700000" algn="tl">
                    <a:srgbClr val="000000">
                      <a:alpha val="43137"/>
                    </a:srgbClr>
                  </a:outerShdw>
                </a:effectLst>
              </a:rPr>
              <a:t>Types of muscles</a:t>
            </a:r>
            <a:endParaRPr lang="en-US" sz="3600" b="1" i="1" dirty="0">
              <a:solidFill>
                <a:srgbClr val="C00000"/>
              </a:solidFill>
              <a:effectLst>
                <a:outerShdw blurRad="38100" dist="38100" dir="2700000" algn="tl">
                  <a:srgbClr val="000000">
                    <a:alpha val="43137"/>
                  </a:srgbClr>
                </a:outerShdw>
              </a:effectLst>
            </a:endParaRPr>
          </a:p>
        </p:txBody>
      </p:sp>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395536" y="404664"/>
            <a:ext cx="8352928" cy="5256584"/>
          </a:xfrm>
          <a:prstGeom prst="rect">
            <a:avLst/>
          </a:prstGeom>
          <a:noFill/>
        </p:spPr>
      </p:pic>
      <p:sp>
        <p:nvSpPr>
          <p:cNvPr id="3" name="Rectangle 2"/>
          <p:cNvSpPr/>
          <p:nvPr/>
        </p:nvSpPr>
        <p:spPr>
          <a:xfrm>
            <a:off x="395536" y="5661248"/>
            <a:ext cx="8424936" cy="707886"/>
          </a:xfrm>
          <a:prstGeom prst="rect">
            <a:avLst/>
          </a:prstGeom>
        </p:spPr>
        <p:txBody>
          <a:bodyPr wrap="square">
            <a:spAutoFit/>
          </a:bodyPr>
          <a:lstStyle/>
          <a:p>
            <a:pPr algn="ctr"/>
            <a:r>
              <a:rPr lang="en-US" sz="2000" b="1" i="1" dirty="0" smtClean="0"/>
              <a:t>Section of bone shows granuloma formation with </a:t>
            </a:r>
            <a:r>
              <a:rPr lang="en-US" sz="2000" b="1" i="1" dirty="0" smtClean="0">
                <a:solidFill>
                  <a:srgbClr val="006600"/>
                </a:solidFill>
              </a:rPr>
              <a:t>epithelioid like cells </a:t>
            </a:r>
            <a:r>
              <a:rPr lang="en-US" sz="2000" b="1" i="1" dirty="0" smtClean="0"/>
              <a:t>, </a:t>
            </a:r>
            <a:r>
              <a:rPr lang="en-US" sz="2000" b="1" i="1" dirty="0" smtClean="0">
                <a:solidFill>
                  <a:srgbClr val="FF0000"/>
                </a:solidFill>
              </a:rPr>
              <a:t>langhans-type giant cells </a:t>
            </a:r>
            <a:r>
              <a:rPr lang="en-US" sz="2000" b="1" i="1" dirty="0" smtClean="0"/>
              <a:t>and rim of</a:t>
            </a:r>
            <a:r>
              <a:rPr lang="en-US" sz="2000" b="1" i="1" dirty="0" smtClean="0">
                <a:solidFill>
                  <a:srgbClr val="000099"/>
                </a:solidFill>
              </a:rPr>
              <a:t> lymphocytes </a:t>
            </a:r>
            <a:endParaRPr lang="en-US" sz="2000" b="1" i="1" dirty="0">
              <a:solidFill>
                <a:srgbClr val="000099"/>
              </a:solidFill>
            </a:endParaRPr>
          </a:p>
        </p:txBody>
      </p:sp>
      <p:cxnSp>
        <p:nvCxnSpPr>
          <p:cNvPr id="7" name="Straight Arrow Connector 6"/>
          <p:cNvCxnSpPr/>
          <p:nvPr/>
        </p:nvCxnSpPr>
        <p:spPr>
          <a:xfrm flipH="1">
            <a:off x="6804248" y="3861048"/>
            <a:ext cx="936104" cy="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940152" y="2420888"/>
            <a:ext cx="432048" cy="576064"/>
          </a:xfrm>
          <a:prstGeom prst="straightConnector1">
            <a:avLst/>
          </a:prstGeom>
          <a:ln w="5715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148064" y="4005064"/>
            <a:ext cx="432048" cy="576064"/>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4" name="TextBox 13"/>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4"/>
          <p:cNvGrpSpPr>
            <a:grpSpLocks/>
          </p:cNvGrpSpPr>
          <p:nvPr/>
        </p:nvGrpSpPr>
        <p:grpSpPr bwMode="auto">
          <a:xfrm>
            <a:off x="4132263" y="2667000"/>
            <a:ext cx="3708400" cy="457200"/>
            <a:chOff x="2928" y="1680"/>
            <a:chExt cx="2628" cy="288"/>
          </a:xfrm>
        </p:grpSpPr>
        <p:sp>
          <p:nvSpPr>
            <p:cNvPr id="20493" name="Text Box 5"/>
            <p:cNvSpPr txBox="1">
              <a:spLocks noChangeArrowheads="1"/>
            </p:cNvSpPr>
            <p:nvPr/>
          </p:nvSpPr>
          <p:spPr bwMode="auto">
            <a:xfrm>
              <a:off x="4080" y="1680"/>
              <a:ext cx="1476" cy="288"/>
            </a:xfrm>
            <a:prstGeom prst="rect">
              <a:avLst/>
            </a:prstGeom>
            <a:solidFill>
              <a:srgbClr val="FFFFFF"/>
            </a:solidFill>
            <a:ln w="25400">
              <a:noFill/>
              <a:miter lim="800000"/>
              <a:headEnd/>
              <a:tailEnd/>
            </a:ln>
          </p:spPr>
          <p:txBody>
            <a:bodyPr wrap="none">
              <a:spAutoFit/>
            </a:bodyPr>
            <a:lstStyle/>
            <a:p>
              <a:pPr eaLnBrk="0" hangingPunct="0"/>
              <a:r>
                <a:rPr lang="en-US" altLang="en-US">
                  <a:solidFill>
                    <a:schemeClr val="bg2"/>
                  </a:solidFill>
                  <a:latin typeface="Times" charset="0"/>
                </a:rPr>
                <a:t>Caseous Necrosis</a:t>
              </a:r>
            </a:p>
          </p:txBody>
        </p:sp>
        <p:sp>
          <p:nvSpPr>
            <p:cNvPr id="20494" name="Line 6"/>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grpSp>
        <p:nvGrpSpPr>
          <p:cNvPr id="3" name="Group 7"/>
          <p:cNvGrpSpPr>
            <a:grpSpLocks/>
          </p:cNvGrpSpPr>
          <p:nvPr/>
        </p:nvGrpSpPr>
        <p:grpSpPr bwMode="auto">
          <a:xfrm>
            <a:off x="3995738" y="4343400"/>
            <a:ext cx="4411662" cy="457200"/>
            <a:chOff x="2928" y="1680"/>
            <a:chExt cx="3126" cy="288"/>
          </a:xfrm>
        </p:grpSpPr>
        <p:sp>
          <p:nvSpPr>
            <p:cNvPr id="20491" name="Text Box 8"/>
            <p:cNvSpPr txBox="1">
              <a:spLocks noChangeArrowheads="1"/>
            </p:cNvSpPr>
            <p:nvPr/>
          </p:nvSpPr>
          <p:spPr bwMode="auto">
            <a:xfrm>
              <a:off x="4080" y="1680"/>
              <a:ext cx="1974" cy="288"/>
            </a:xfrm>
            <a:prstGeom prst="rect">
              <a:avLst/>
            </a:prstGeom>
            <a:solidFill>
              <a:srgbClr val="FFFFFF"/>
            </a:solidFill>
            <a:ln w="25400">
              <a:noFill/>
              <a:miter lim="800000"/>
              <a:headEnd/>
              <a:tailEnd/>
            </a:ln>
          </p:spPr>
          <p:txBody>
            <a:bodyPr wrap="none">
              <a:spAutoFit/>
            </a:bodyPr>
            <a:lstStyle/>
            <a:p>
              <a:pPr eaLnBrk="0" hangingPunct="0"/>
              <a:r>
                <a:rPr lang="en-US" altLang="en-US">
                  <a:solidFill>
                    <a:schemeClr val="bg2"/>
                  </a:solidFill>
                  <a:latin typeface="Times" charset="0"/>
                </a:rPr>
                <a:t>Epithelioid Macrophage</a:t>
              </a:r>
            </a:p>
          </p:txBody>
        </p:sp>
        <p:sp>
          <p:nvSpPr>
            <p:cNvPr id="20492" name="Line 9"/>
            <p:cNvSpPr>
              <a:spLocks noChangeShapeType="1"/>
            </p:cNvSpPr>
            <p:nvPr/>
          </p:nvSpPr>
          <p:spPr bwMode="auto">
            <a:xfrm flipH="1">
              <a:off x="2928" y="1824"/>
              <a:ext cx="1152" cy="48"/>
            </a:xfrm>
            <a:prstGeom prst="line">
              <a:avLst/>
            </a:prstGeom>
            <a:noFill/>
            <a:ln w="25400">
              <a:solidFill>
                <a:schemeClr val="bg2"/>
              </a:solidFill>
              <a:round/>
              <a:headEnd/>
              <a:tailEnd type="triangle" w="med" len="med"/>
            </a:ln>
          </p:spPr>
          <p:txBody>
            <a:bodyPr wrap="none" anchor="ctr"/>
            <a:lstStyle/>
            <a:p>
              <a:endParaRPr lang="en-US"/>
            </a:p>
          </p:txBody>
        </p:sp>
      </p:grpSp>
      <p:sp>
        <p:nvSpPr>
          <p:cNvPr id="20489" name="Text Box 14"/>
          <p:cNvSpPr txBox="1">
            <a:spLocks noChangeArrowheads="1"/>
          </p:cNvSpPr>
          <p:nvPr/>
        </p:nvSpPr>
        <p:spPr bwMode="auto">
          <a:xfrm>
            <a:off x="474663" y="1928813"/>
            <a:ext cx="2138362" cy="830262"/>
          </a:xfrm>
          <a:prstGeom prst="rect">
            <a:avLst/>
          </a:prstGeom>
          <a:solidFill>
            <a:srgbClr val="FFFFFF"/>
          </a:solidFill>
          <a:ln w="25400">
            <a:noFill/>
            <a:miter lim="800000"/>
            <a:headEnd/>
            <a:tailEnd/>
          </a:ln>
        </p:spPr>
        <p:txBody>
          <a:bodyPr>
            <a:spAutoFit/>
          </a:bodyPr>
          <a:lstStyle/>
          <a:p>
            <a:pPr eaLnBrk="0" hangingPunct="0"/>
            <a:r>
              <a:rPr lang="en-US" altLang="en-US">
                <a:solidFill>
                  <a:schemeClr val="bg2"/>
                </a:solidFill>
                <a:latin typeface="Times" charset="0"/>
              </a:rPr>
              <a:t>Lymphocytic Rim</a:t>
            </a:r>
          </a:p>
        </p:txBody>
      </p:sp>
      <p:sp>
        <p:nvSpPr>
          <p:cNvPr id="20490" name="Rectangle 14"/>
          <p:cNvSpPr>
            <a:spLocks noChangeArrowheads="1"/>
          </p:cNvSpPr>
          <p:nvPr/>
        </p:nvSpPr>
        <p:spPr bwMode="auto">
          <a:xfrm>
            <a:off x="3313113" y="3198813"/>
            <a:ext cx="187325" cy="460375"/>
          </a:xfrm>
          <a:prstGeom prst="rect">
            <a:avLst/>
          </a:prstGeom>
          <a:noFill/>
          <a:ln w="9525">
            <a:noFill/>
            <a:miter lim="800000"/>
            <a:headEnd/>
            <a:tailEnd/>
          </a:ln>
        </p:spPr>
        <p:txBody>
          <a:bodyPr>
            <a:spAutoFit/>
          </a:bodyPr>
          <a:lstStyle/>
          <a:p>
            <a:pPr eaLnBrk="0" hangingPunct="0"/>
            <a:endParaRPr lang="en-US" altLang="en-US">
              <a:solidFill>
                <a:schemeClr val="bg2"/>
              </a:solidFill>
              <a:latin typeface="Times" charset="0"/>
            </a:endParaRPr>
          </a:p>
        </p:txBody>
      </p:sp>
      <p:pic>
        <p:nvPicPr>
          <p:cNvPr id="16" name="Picture 3"/>
          <p:cNvPicPr>
            <a:picLocks noChangeAspect="1" noChangeArrowheads="1"/>
          </p:cNvPicPr>
          <p:nvPr/>
        </p:nvPicPr>
        <p:blipFill>
          <a:blip r:embed="rId2" cstate="print"/>
          <a:srcRect/>
          <a:stretch>
            <a:fillRect/>
          </a:stretch>
        </p:blipFill>
        <p:spPr bwMode="auto">
          <a:xfrm>
            <a:off x="225779" y="404664"/>
            <a:ext cx="8306662" cy="5400600"/>
          </a:xfrm>
          <a:prstGeom prst="rect">
            <a:avLst/>
          </a:prstGeom>
          <a:noFill/>
          <a:ln w="9525">
            <a:noFill/>
            <a:miter lim="800000"/>
            <a:headEnd/>
            <a:tailEnd/>
          </a:ln>
        </p:spPr>
      </p:pic>
      <p:sp>
        <p:nvSpPr>
          <p:cNvPr id="17" name="Rectangle 6"/>
          <p:cNvSpPr>
            <a:spLocks noChangeArrowheads="1"/>
          </p:cNvSpPr>
          <p:nvPr/>
        </p:nvSpPr>
        <p:spPr bwMode="auto">
          <a:xfrm>
            <a:off x="6167436" y="1785926"/>
            <a:ext cx="2405091" cy="369332"/>
          </a:xfrm>
          <a:prstGeom prst="rect">
            <a:avLst/>
          </a:prstGeom>
          <a:solidFill>
            <a:schemeClr val="bg2"/>
          </a:solidFill>
          <a:ln w="9525">
            <a:noFill/>
            <a:miter lim="800000"/>
            <a:headEnd/>
            <a:tailEnd/>
          </a:ln>
        </p:spPr>
        <p:txBody>
          <a:bodyPr wrap="square">
            <a:spAutoFit/>
          </a:bodyPr>
          <a:lstStyle/>
          <a:p>
            <a:pPr eaLnBrk="0" hangingPunct="0"/>
            <a:r>
              <a:rPr lang="en-US" altLang="en-US" b="1" dirty="0">
                <a:latin typeface="Times" charset="0"/>
              </a:rPr>
              <a:t>Langhans Giant Cell</a:t>
            </a:r>
          </a:p>
        </p:txBody>
      </p:sp>
      <p:grpSp>
        <p:nvGrpSpPr>
          <p:cNvPr id="4" name="Group 4"/>
          <p:cNvGrpSpPr>
            <a:grpSpLocks/>
          </p:cNvGrpSpPr>
          <p:nvPr/>
        </p:nvGrpSpPr>
        <p:grpSpPr bwMode="auto">
          <a:xfrm>
            <a:off x="3779954" y="2857496"/>
            <a:ext cx="4149632" cy="437336"/>
            <a:chOff x="2877" y="1680"/>
            <a:chExt cx="2535" cy="233"/>
          </a:xfrm>
        </p:grpSpPr>
        <p:sp>
          <p:nvSpPr>
            <p:cNvPr id="19" name="Text Box 5"/>
            <p:cNvSpPr txBox="1">
              <a:spLocks noChangeArrowheads="1"/>
            </p:cNvSpPr>
            <p:nvPr/>
          </p:nvSpPr>
          <p:spPr bwMode="auto">
            <a:xfrm>
              <a:off x="4080" y="1680"/>
              <a:ext cx="1332" cy="233"/>
            </a:xfrm>
            <a:prstGeom prst="rect">
              <a:avLst/>
            </a:prstGeom>
            <a:solidFill>
              <a:srgbClr val="FFFFFF"/>
            </a:solidFill>
            <a:ln w="25400">
              <a:noFill/>
              <a:miter lim="800000"/>
              <a:headEnd/>
              <a:tailEnd/>
            </a:ln>
          </p:spPr>
          <p:txBody>
            <a:bodyPr wrap="none">
              <a:spAutoFit/>
            </a:bodyPr>
            <a:lstStyle/>
            <a:p>
              <a:pPr eaLnBrk="0" hangingPunct="0"/>
              <a:r>
                <a:rPr lang="en-US" altLang="en-US" b="1" dirty="0" err="1">
                  <a:latin typeface="Times" charset="0"/>
                </a:rPr>
                <a:t>Caseous</a:t>
              </a:r>
              <a:r>
                <a:rPr lang="en-US" altLang="en-US" b="1" dirty="0">
                  <a:latin typeface="Times" charset="0"/>
                </a:rPr>
                <a:t> Necrosis</a:t>
              </a:r>
            </a:p>
          </p:txBody>
        </p:sp>
        <p:sp>
          <p:nvSpPr>
            <p:cNvPr id="20" name="Line 6"/>
            <p:cNvSpPr>
              <a:spLocks noChangeShapeType="1"/>
            </p:cNvSpPr>
            <p:nvPr/>
          </p:nvSpPr>
          <p:spPr bwMode="auto">
            <a:xfrm flipH="1" flipV="1">
              <a:off x="2877" y="1725"/>
              <a:ext cx="1203" cy="99"/>
            </a:xfrm>
            <a:prstGeom prst="line">
              <a:avLst/>
            </a:prstGeom>
            <a:noFill/>
            <a:ln w="76200">
              <a:solidFill>
                <a:srgbClr val="660066"/>
              </a:solidFill>
              <a:round/>
              <a:headEnd/>
              <a:tailEnd type="triangle" w="med" len="med"/>
            </a:ln>
          </p:spPr>
          <p:txBody>
            <a:bodyPr wrap="none" anchor="ctr"/>
            <a:lstStyle/>
            <a:p>
              <a:endParaRPr lang="en-US" b="1"/>
            </a:p>
          </p:txBody>
        </p:sp>
      </p:grpSp>
      <p:grpSp>
        <p:nvGrpSpPr>
          <p:cNvPr id="5" name="Group 7"/>
          <p:cNvGrpSpPr>
            <a:grpSpLocks/>
          </p:cNvGrpSpPr>
          <p:nvPr/>
        </p:nvGrpSpPr>
        <p:grpSpPr bwMode="auto">
          <a:xfrm>
            <a:off x="3563888" y="3714752"/>
            <a:ext cx="4580012" cy="516184"/>
            <a:chOff x="2928" y="1680"/>
            <a:chExt cx="2975" cy="233"/>
          </a:xfrm>
        </p:grpSpPr>
        <p:sp>
          <p:nvSpPr>
            <p:cNvPr id="22" name="Text Box 8"/>
            <p:cNvSpPr txBox="1">
              <a:spLocks noChangeArrowheads="1"/>
            </p:cNvSpPr>
            <p:nvPr/>
          </p:nvSpPr>
          <p:spPr bwMode="auto">
            <a:xfrm>
              <a:off x="4080" y="1680"/>
              <a:ext cx="1823" cy="233"/>
            </a:xfrm>
            <a:prstGeom prst="rect">
              <a:avLst/>
            </a:prstGeom>
            <a:solidFill>
              <a:srgbClr val="FFFFFF"/>
            </a:solidFill>
            <a:ln w="25400">
              <a:noFill/>
              <a:miter lim="800000"/>
              <a:headEnd/>
              <a:tailEnd/>
            </a:ln>
          </p:spPr>
          <p:txBody>
            <a:bodyPr wrap="none">
              <a:spAutoFit/>
            </a:bodyPr>
            <a:lstStyle/>
            <a:p>
              <a:pPr eaLnBrk="0" hangingPunct="0"/>
              <a:r>
                <a:rPr lang="en-US" altLang="en-US" b="1" dirty="0">
                  <a:latin typeface="Times" charset="0"/>
                </a:rPr>
                <a:t>Epithelioid Macrophage</a:t>
              </a:r>
            </a:p>
          </p:txBody>
        </p:sp>
        <p:sp>
          <p:nvSpPr>
            <p:cNvPr id="23" name="Line 9"/>
            <p:cNvSpPr>
              <a:spLocks noChangeShapeType="1"/>
            </p:cNvSpPr>
            <p:nvPr/>
          </p:nvSpPr>
          <p:spPr bwMode="auto">
            <a:xfrm flipH="1">
              <a:off x="2928" y="1824"/>
              <a:ext cx="1152" cy="48"/>
            </a:xfrm>
            <a:prstGeom prst="line">
              <a:avLst/>
            </a:prstGeom>
            <a:noFill/>
            <a:ln w="76200">
              <a:solidFill>
                <a:srgbClr val="660066"/>
              </a:solidFill>
              <a:round/>
              <a:headEnd/>
              <a:tailEnd type="triangle" w="med" len="med"/>
            </a:ln>
          </p:spPr>
          <p:txBody>
            <a:bodyPr wrap="none" anchor="ctr"/>
            <a:lstStyle/>
            <a:p>
              <a:endParaRPr lang="en-US"/>
            </a:p>
          </p:txBody>
        </p:sp>
      </p:grpSp>
      <p:sp>
        <p:nvSpPr>
          <p:cNvPr id="24" name="Text Box 14"/>
          <p:cNvSpPr txBox="1">
            <a:spLocks noChangeArrowheads="1"/>
          </p:cNvSpPr>
          <p:nvPr/>
        </p:nvSpPr>
        <p:spPr bwMode="auto">
          <a:xfrm>
            <a:off x="1043608" y="1628800"/>
            <a:ext cx="2138362" cy="369332"/>
          </a:xfrm>
          <a:prstGeom prst="rect">
            <a:avLst/>
          </a:prstGeom>
          <a:solidFill>
            <a:srgbClr val="FFFFFF"/>
          </a:solidFill>
          <a:ln w="25400">
            <a:noFill/>
            <a:miter lim="800000"/>
            <a:headEnd/>
            <a:tailEnd/>
          </a:ln>
        </p:spPr>
        <p:txBody>
          <a:bodyPr wrap="square">
            <a:spAutoFit/>
          </a:bodyPr>
          <a:lstStyle/>
          <a:p>
            <a:pPr eaLnBrk="0" hangingPunct="0"/>
            <a:r>
              <a:rPr lang="en-US" altLang="en-US" b="1">
                <a:latin typeface="Times" charset="0"/>
              </a:rPr>
              <a:t>Lymphocytic Rim</a:t>
            </a:r>
          </a:p>
        </p:txBody>
      </p:sp>
      <p:cxnSp>
        <p:nvCxnSpPr>
          <p:cNvPr id="26" name="Straight Arrow Connector 25"/>
          <p:cNvCxnSpPr/>
          <p:nvPr/>
        </p:nvCxnSpPr>
        <p:spPr>
          <a:xfrm rot="10800000">
            <a:off x="5148064" y="1844824"/>
            <a:ext cx="1019374" cy="31358"/>
          </a:xfrm>
          <a:prstGeom prst="straightConnector1">
            <a:avLst/>
          </a:prstGeom>
          <a:ln w="7620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7" name="Line 6"/>
          <p:cNvSpPr>
            <a:spLocks noChangeShapeType="1"/>
          </p:cNvSpPr>
          <p:nvPr/>
        </p:nvSpPr>
        <p:spPr bwMode="auto">
          <a:xfrm flipH="1" flipV="1">
            <a:off x="1403648" y="1052736"/>
            <a:ext cx="576064" cy="571872"/>
          </a:xfrm>
          <a:prstGeom prst="line">
            <a:avLst/>
          </a:prstGeom>
          <a:noFill/>
          <a:ln w="76200">
            <a:solidFill>
              <a:srgbClr val="660066"/>
            </a:solidFill>
            <a:round/>
            <a:headEnd/>
            <a:tailEnd type="triangle" w="med" len="med"/>
          </a:ln>
        </p:spPr>
        <p:txBody>
          <a:bodyPr wrap="none" anchor="ctr"/>
          <a:lstStyle/>
          <a:p>
            <a:endParaRPr lang="en-US" b="1"/>
          </a:p>
        </p:txBody>
      </p:sp>
      <p:sp>
        <p:nvSpPr>
          <p:cNvPr id="29" name="Rectangle 28"/>
          <p:cNvSpPr/>
          <p:nvPr/>
        </p:nvSpPr>
        <p:spPr>
          <a:xfrm>
            <a:off x="251520" y="5864386"/>
            <a:ext cx="8424936" cy="707886"/>
          </a:xfrm>
          <a:prstGeom prst="rect">
            <a:avLst/>
          </a:prstGeom>
        </p:spPr>
        <p:txBody>
          <a:bodyPr wrap="square">
            <a:spAutoFit/>
          </a:bodyPr>
          <a:lstStyle/>
          <a:p>
            <a:pPr algn="ctr"/>
            <a:r>
              <a:rPr lang="en-US" sz="2000" b="1" i="1" dirty="0" smtClean="0"/>
              <a:t>Section of bone shows granuloma formation with epithelioid like cells ,</a:t>
            </a:r>
          </a:p>
          <a:p>
            <a:pPr algn="ctr"/>
            <a:r>
              <a:rPr lang="en-US" sz="2000" b="1" i="1" dirty="0" smtClean="0"/>
              <a:t> langhans-type giant cells and rim of lymphocytes </a:t>
            </a:r>
            <a:endParaRPr lang="en-US" sz="2000" b="1" i="1" dirty="0"/>
          </a:p>
        </p:txBody>
      </p:sp>
      <p:sp>
        <p:nvSpPr>
          <p:cNvPr id="30" name="TextBox 29"/>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31" name="TextBox 30"/>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6" name="Rounded Rectangle 5"/>
          <p:cNvSpPr/>
          <p:nvPr/>
        </p:nvSpPr>
        <p:spPr>
          <a:xfrm>
            <a:off x="1958622" y="2492896"/>
            <a:ext cx="5256584" cy="1440160"/>
          </a:xfrm>
          <a:prstGeom prst="roundRect">
            <a:avLst/>
          </a:prstGeom>
          <a:solidFill>
            <a:schemeClr val="tx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i="1" dirty="0" smtClean="0">
                <a:solidFill>
                  <a:schemeClr val="tx1"/>
                </a:solidFill>
                <a:effectLst>
                  <a:outerShdw blurRad="38100" dist="38100" dir="2700000" algn="tl">
                    <a:srgbClr val="000000">
                      <a:alpha val="43137"/>
                    </a:srgbClr>
                  </a:outerShdw>
                </a:effectLst>
              </a:rPr>
              <a:t>BONE TUMORS</a:t>
            </a:r>
            <a:endParaRPr lang="en-US" sz="6000" b="1" i="1" dirty="0">
              <a:solidFill>
                <a:schemeClr val="tx1"/>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259632" y="2348880"/>
            <a:ext cx="6912768" cy="18002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dirty="0" smtClean="0">
                <a:effectLst>
                  <a:outerShdw blurRad="38100" dist="38100" dir="2700000" algn="tl">
                    <a:srgbClr val="000000">
                      <a:alpha val="43137"/>
                    </a:srgbClr>
                  </a:outerShdw>
                </a:effectLst>
              </a:rPr>
              <a:t>Osteochondroma</a:t>
            </a:r>
          </a:p>
          <a:p>
            <a:pPr algn="ctr"/>
            <a:r>
              <a:rPr lang="en-US" sz="4400" b="1" dirty="0" smtClean="0">
                <a:effectLst>
                  <a:outerShdw blurRad="38100" dist="38100" dir="2700000" algn="tl">
                    <a:srgbClr val="000000">
                      <a:alpha val="43137"/>
                    </a:srgbClr>
                  </a:outerShdw>
                </a:effectLst>
              </a:rPr>
              <a:t>(osteochondroma exostosis)</a:t>
            </a:r>
            <a:endParaRPr lang="en-US" sz="4400" dirty="0">
              <a:effectLst>
                <a:outerShdw blurRad="38100" dist="38100" dir="2700000" algn="tl">
                  <a:srgbClr val="000000">
                    <a:alpha val="43137"/>
                  </a:srgbClr>
                </a:outerShdw>
              </a:effectLst>
            </a:endParaRPr>
          </a:p>
        </p:txBody>
      </p:sp>
      <p:sp>
        <p:nvSpPr>
          <p:cNvPr id="4" name="TextBox 3"/>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osteochondroma formation"/>
          <p:cNvPicPr>
            <a:picLocks noChangeAspect="1" noChangeArrowheads="1"/>
          </p:cNvPicPr>
          <p:nvPr/>
        </p:nvPicPr>
        <p:blipFill>
          <a:blip r:embed="rId2" cstate="print"/>
          <a:srcRect/>
          <a:stretch>
            <a:fillRect/>
          </a:stretch>
        </p:blipFill>
        <p:spPr>
          <a:xfrm>
            <a:off x="827584" y="1988841"/>
            <a:ext cx="7696200" cy="2448272"/>
          </a:xfrm>
          <a:prstGeom prst="rect">
            <a:avLst/>
          </a:prstGeom>
        </p:spPr>
      </p:pic>
      <p:sp>
        <p:nvSpPr>
          <p:cNvPr id="3" name="Rounded Rectangle 2"/>
          <p:cNvSpPr/>
          <p:nvPr/>
        </p:nvSpPr>
        <p:spPr>
          <a:xfrm>
            <a:off x="2267744" y="332656"/>
            <a:ext cx="4608512" cy="1224136"/>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a:p>
            <a:pPr algn="ctr"/>
            <a:r>
              <a:rPr lang="en-US" sz="4000" b="1" dirty="0" smtClean="0">
                <a:effectLst>
                  <a:outerShdw blurRad="38100" dist="38100" dir="2700000" algn="tl">
                    <a:srgbClr val="000000">
                      <a:alpha val="43137"/>
                    </a:srgbClr>
                  </a:outerShdw>
                </a:effectLst>
              </a:rPr>
              <a:t>Osteochondroma</a:t>
            </a:r>
          </a:p>
          <a:p>
            <a:pPr algn="ctr"/>
            <a:r>
              <a:rPr lang="en-US" sz="2800" b="1" dirty="0" smtClean="0"/>
              <a:t>(osteochondroma exostosis)</a:t>
            </a:r>
            <a:endParaRPr lang="en-US" sz="2800" dirty="0" smtClean="0"/>
          </a:p>
          <a:p>
            <a:pPr algn="ctr"/>
            <a:endParaRPr lang="en-US" sz="4000" dirty="0"/>
          </a:p>
        </p:txBody>
      </p:sp>
      <p:sp>
        <p:nvSpPr>
          <p:cNvPr id="5" name="TextBox 4"/>
          <p:cNvSpPr txBox="1"/>
          <p:nvPr/>
        </p:nvSpPr>
        <p:spPr>
          <a:xfrm>
            <a:off x="467544" y="4653136"/>
            <a:ext cx="8676456" cy="1631216"/>
          </a:xfrm>
          <a:prstGeom prst="rect">
            <a:avLst/>
          </a:prstGeom>
          <a:noFill/>
        </p:spPr>
        <p:txBody>
          <a:bodyPr wrap="square" rtlCol="0">
            <a:spAutoFit/>
          </a:bodyPr>
          <a:lstStyle/>
          <a:p>
            <a:pPr>
              <a:buFont typeface="Arial" pitchFamily="34" charset="0"/>
              <a:buChar char="•"/>
            </a:pPr>
            <a:r>
              <a:rPr lang="en-US" sz="2000" b="1" dirty="0" smtClean="0"/>
              <a:t> The solitary osteochondroma is the most common benign bone tumors</a:t>
            </a:r>
          </a:p>
          <a:p>
            <a:pPr>
              <a:buFont typeface="Arial" pitchFamily="34" charset="0"/>
              <a:buChar char="•"/>
            </a:pPr>
            <a:r>
              <a:rPr lang="en-US" sz="2000" b="1" dirty="0" smtClean="0"/>
              <a:t> Seen in patients aged from 10-30 years</a:t>
            </a:r>
          </a:p>
          <a:p>
            <a:pPr>
              <a:buFont typeface="Arial" pitchFamily="34" charset="0"/>
              <a:buChar char="•"/>
            </a:pPr>
            <a:r>
              <a:rPr lang="en-US" sz="2000" b="1" dirty="0" smtClean="0"/>
              <a:t> Arise during skeletal growth</a:t>
            </a:r>
          </a:p>
          <a:p>
            <a:pPr>
              <a:buFont typeface="Arial" pitchFamily="34" charset="0"/>
              <a:buChar char="•"/>
            </a:pPr>
            <a:r>
              <a:rPr lang="en-US" sz="2000" b="1" dirty="0" smtClean="0"/>
              <a:t> Equally in males and females</a:t>
            </a:r>
          </a:p>
          <a:p>
            <a:pPr>
              <a:buFont typeface="Arial" pitchFamily="34" charset="0"/>
              <a:buChar char="•"/>
            </a:pPr>
            <a:r>
              <a:rPr lang="en-US" sz="2000" b="1" dirty="0" smtClean="0"/>
              <a:t> Etiology is unknown</a:t>
            </a:r>
            <a:endParaRPr lang="en-US" sz="2000" b="1" dirty="0"/>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57200" y="1916833"/>
            <a:ext cx="8229600" cy="2160240"/>
          </a:xfrm>
        </p:spPr>
        <p:txBody>
          <a:bodyPr>
            <a:normAutofit/>
          </a:bodyPr>
          <a:lstStyle/>
          <a:p>
            <a:r>
              <a:rPr lang="en-US" sz="3600" b="1" dirty="0" smtClean="0"/>
              <a:t>A 16 -year-old male was found to have a small swelling protruding from upper part of his leg with local pain .                                                      </a:t>
            </a:r>
            <a:endParaRPr lang="en-US" sz="3600" b="1" dirty="0"/>
          </a:p>
        </p:txBody>
      </p:sp>
      <p:sp>
        <p:nvSpPr>
          <p:cNvPr id="7" name="Rounded Rectangle 6"/>
          <p:cNvSpPr/>
          <p:nvPr/>
        </p:nvSpPr>
        <p:spPr>
          <a:xfrm>
            <a:off x="2987824" y="548680"/>
            <a:ext cx="2736304" cy="648072"/>
          </a:xfrm>
          <a:prstGeom prst="roundRect">
            <a:avLst/>
          </a:prstGeom>
          <a:solidFill>
            <a:srgbClr val="66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p>
          <a:p>
            <a:pPr algn="ctr"/>
            <a:endParaRPr lang="en-US" sz="4000" b="1" dirty="0" smtClean="0"/>
          </a:p>
          <a:p>
            <a:pPr algn="ctr"/>
            <a:endParaRPr lang="en-US" b="1" dirty="0" smtClean="0"/>
          </a:p>
          <a:p>
            <a:pPr algn="ctr"/>
            <a:r>
              <a:rPr lang="en-US" sz="4000" b="1" dirty="0" smtClean="0"/>
              <a:t>Case #  7</a:t>
            </a:r>
          </a:p>
          <a:p>
            <a:pPr algn="ctr"/>
            <a:endParaRPr lang="en-US" sz="3600" b="1" dirty="0" smtClean="0"/>
          </a:p>
          <a:p>
            <a:pPr algn="ctr"/>
            <a:endParaRPr lang="en-US" sz="4000" b="1" dirty="0" smtClean="0"/>
          </a:p>
          <a:p>
            <a:pPr algn="ctr"/>
            <a:endParaRPr lang="en-US" sz="2400" b="1" dirty="0"/>
          </a:p>
        </p:txBody>
      </p:sp>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image">
            <a:hlinkClick r:id="rId3"/>
          </p:cNvPr>
          <p:cNvPicPr>
            <a:picLocks noChangeAspect="1" noChangeArrowheads="1"/>
          </p:cNvPicPr>
          <p:nvPr/>
        </p:nvPicPr>
        <p:blipFill>
          <a:blip r:embed="rId4" cstate="print"/>
          <a:srcRect/>
          <a:stretch>
            <a:fillRect/>
          </a:stretch>
        </p:blipFill>
        <p:spPr bwMode="auto">
          <a:xfrm>
            <a:off x="395536" y="404663"/>
            <a:ext cx="8280920" cy="5328593"/>
          </a:xfrm>
          <a:prstGeom prst="rect">
            <a:avLst/>
          </a:prstGeom>
          <a:noFill/>
        </p:spPr>
      </p:pic>
      <p:sp>
        <p:nvSpPr>
          <p:cNvPr id="4" name="Rectangle 3"/>
          <p:cNvSpPr/>
          <p:nvPr/>
        </p:nvSpPr>
        <p:spPr>
          <a:xfrm>
            <a:off x="251520" y="5734997"/>
            <a:ext cx="8640960" cy="707886"/>
          </a:xfrm>
          <a:prstGeom prst="rect">
            <a:avLst/>
          </a:prstGeom>
        </p:spPr>
        <p:txBody>
          <a:bodyPr wrap="square">
            <a:spAutoFit/>
          </a:bodyPr>
          <a:lstStyle/>
          <a:p>
            <a:pPr algn="ctr"/>
            <a:r>
              <a:rPr lang="en-US" sz="2000" b="1" i="1" dirty="0" smtClean="0"/>
              <a:t>MRI picture showing two </a:t>
            </a:r>
            <a:r>
              <a:rPr lang="en-US" sz="2000" b="1" i="1" dirty="0" err="1" smtClean="0"/>
              <a:t>osteochondromatous</a:t>
            </a:r>
            <a:r>
              <a:rPr lang="en-US" sz="2000" b="1" i="1" dirty="0" smtClean="0"/>
              <a:t> exostosis which are arising from the upper third of fibula .</a:t>
            </a:r>
            <a:endParaRPr lang="en-US" sz="2000" b="1" i="1" dirty="0"/>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1142976" y="960448"/>
            <a:ext cx="7072362" cy="3836703"/>
          </a:xfrm>
          <a:prstGeom prst="rect">
            <a:avLst/>
          </a:prstGeom>
          <a:noFill/>
        </p:spPr>
      </p:pic>
      <p:sp>
        <p:nvSpPr>
          <p:cNvPr id="3" name="Rectangle 2"/>
          <p:cNvSpPr/>
          <p:nvPr/>
        </p:nvSpPr>
        <p:spPr>
          <a:xfrm>
            <a:off x="251520" y="4750112"/>
            <a:ext cx="8496944" cy="1631216"/>
          </a:xfrm>
          <a:prstGeom prst="rect">
            <a:avLst/>
          </a:prstGeom>
        </p:spPr>
        <p:txBody>
          <a:bodyPr wrap="square">
            <a:spAutoFit/>
          </a:bodyPr>
          <a:lstStyle/>
          <a:p>
            <a:pPr lvl="0" algn="ctr">
              <a:defRPr/>
            </a:pPr>
            <a:endParaRPr lang="en-US" sz="2000" b="1" i="1" dirty="0" smtClean="0">
              <a:latin typeface="Times New Roman" pitchFamily="18" charset="0"/>
              <a:cs typeface="Times New Roman" pitchFamily="18" charset="0"/>
            </a:endParaRPr>
          </a:p>
          <a:p>
            <a:pPr lvl="0" algn="ctr">
              <a:defRPr/>
            </a:pPr>
            <a:r>
              <a:rPr lang="en-US" sz="2000" b="1" i="1" dirty="0" smtClean="0">
                <a:latin typeface="Times New Roman" pitchFamily="18" charset="0"/>
                <a:cs typeface="Times New Roman" pitchFamily="18" charset="0"/>
              </a:rPr>
              <a:t>Most are solitary, incidental lesions that may be excised if they cause local pain. There is a rare condition of multiple </a:t>
            </a:r>
            <a:r>
              <a:rPr lang="en-US" sz="2000" b="1" i="1" dirty="0" err="1" smtClean="0">
                <a:latin typeface="Times New Roman" pitchFamily="18" charset="0"/>
                <a:cs typeface="Times New Roman" pitchFamily="18" charset="0"/>
              </a:rPr>
              <a:t>osteochondromatosis</a:t>
            </a:r>
            <a:r>
              <a:rPr lang="en-US" sz="2000" b="1" i="1" dirty="0" smtClean="0">
                <a:latin typeface="Times New Roman" pitchFamily="18" charset="0"/>
                <a:cs typeface="Times New Roman" pitchFamily="18" charset="0"/>
              </a:rPr>
              <a:t> marked by bone deformity and by a </a:t>
            </a:r>
            <a:r>
              <a:rPr lang="en-US" sz="2000" b="1" i="1" dirty="0" smtClean="0">
                <a:solidFill>
                  <a:srgbClr val="FF0000"/>
                </a:solidFill>
                <a:latin typeface="Times New Roman" pitchFamily="18" charset="0"/>
                <a:cs typeface="Times New Roman" pitchFamily="18" charset="0"/>
              </a:rPr>
              <a:t>greater propensity for development of </a:t>
            </a:r>
            <a:r>
              <a:rPr lang="en-US" sz="2000" b="1" i="1" dirty="0" err="1" smtClean="0">
                <a:solidFill>
                  <a:srgbClr val="FF0000"/>
                </a:solidFill>
                <a:latin typeface="Times New Roman" pitchFamily="18" charset="0"/>
                <a:cs typeface="Times New Roman" pitchFamily="18" charset="0"/>
              </a:rPr>
              <a:t>chondrosarcoma</a:t>
            </a:r>
            <a:r>
              <a:rPr lang="en-US" sz="2000" b="1" i="1" dirty="0" smtClean="0">
                <a:latin typeface="Times New Roman" pitchFamily="18" charset="0"/>
                <a:cs typeface="Times New Roman" pitchFamily="18" charset="0"/>
              </a:rPr>
              <a:t>.</a:t>
            </a:r>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785786" y="214290"/>
            <a:ext cx="7715304" cy="707886"/>
          </a:xfrm>
          <a:prstGeom prst="rect">
            <a:avLst/>
          </a:prstGeom>
          <a:noFill/>
        </p:spPr>
        <p:txBody>
          <a:bodyPr wrap="square" lIns="91440" tIns="45720" rIns="91440" bIns="45720">
            <a:spAutoFit/>
          </a:bodyPr>
          <a:lstStyle/>
          <a:p>
            <a:pPr algn="ctr"/>
            <a:r>
              <a:rPr lang="en-US" sz="40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Osteochondroma</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Gross &amp; X-ray</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Rectangle 6"/>
          <p:cNvSpPr/>
          <p:nvPr/>
        </p:nvSpPr>
        <p:spPr>
          <a:xfrm>
            <a:off x="5105400" y="3200400"/>
            <a:ext cx="3124200" cy="1200329"/>
          </a:xfrm>
          <a:prstGeom prst="rect">
            <a:avLst/>
          </a:prstGeom>
          <a:solidFill>
            <a:schemeClr val="accent2"/>
          </a:solidFill>
        </p:spPr>
        <p:txBody>
          <a:bodyPr wrap="square">
            <a:spAutoFit/>
          </a:bodyPr>
          <a:lstStyle/>
          <a:p>
            <a:r>
              <a:rPr lang="en-US" sz="2400" b="1" i="1" dirty="0" err="1" smtClean="0"/>
              <a:t>Osteocartilagenous</a:t>
            </a:r>
            <a:r>
              <a:rPr lang="en-US" sz="2400" b="1" i="1" dirty="0" smtClean="0"/>
              <a:t> protrusion arising from the upper </a:t>
            </a:r>
            <a:r>
              <a:rPr lang="en-US" sz="2400" b="1" i="1" dirty="0" err="1" smtClean="0"/>
              <a:t>tibial</a:t>
            </a:r>
            <a:r>
              <a:rPr lang="en-US" sz="2400" b="1" i="1" dirty="0" smtClean="0"/>
              <a:t> bone </a:t>
            </a:r>
            <a:endParaRPr lang="en-US" sz="2400" dirty="0"/>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img.medscape.com/pi/emed/ckb/orthopedic_surgery/1230552-1256477-2213.jpg"/>
          <p:cNvPicPr>
            <a:picLocks noChangeAspect="1" noChangeArrowheads="1"/>
          </p:cNvPicPr>
          <p:nvPr/>
        </p:nvPicPr>
        <p:blipFill>
          <a:blip r:embed="rId2" cstate="print"/>
          <a:srcRect/>
          <a:stretch>
            <a:fillRect/>
          </a:stretch>
        </p:blipFill>
        <p:spPr bwMode="auto">
          <a:xfrm>
            <a:off x="755576" y="785794"/>
            <a:ext cx="7704856" cy="4875454"/>
          </a:xfrm>
          <a:prstGeom prst="rect">
            <a:avLst/>
          </a:prstGeom>
          <a:noFill/>
        </p:spPr>
      </p:pic>
      <p:sp>
        <p:nvSpPr>
          <p:cNvPr id="3" name="Rectangle 2"/>
          <p:cNvSpPr/>
          <p:nvPr/>
        </p:nvSpPr>
        <p:spPr>
          <a:xfrm>
            <a:off x="611560" y="5673442"/>
            <a:ext cx="8136904" cy="707886"/>
          </a:xfrm>
          <a:prstGeom prst="rect">
            <a:avLst/>
          </a:prstGeom>
        </p:spPr>
        <p:txBody>
          <a:bodyPr wrap="square">
            <a:spAutoFit/>
          </a:bodyPr>
          <a:lstStyle/>
          <a:p>
            <a:pPr algn="ctr"/>
            <a:r>
              <a:rPr lang="en-US" sz="2000" b="1" i="1" dirty="0" smtClean="0"/>
              <a:t>Solitary osteochondroma. Gross osteochondroma specimen at the time of resection. Bone stalk and overlying membrane on cartilage cap. </a:t>
            </a:r>
            <a:endParaRPr lang="en-US" sz="2000" b="1" i="1" dirty="0"/>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1547664" y="214290"/>
            <a:ext cx="5688632" cy="50006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Osteochondroma - Gross</a:t>
            </a:r>
            <a:endParaRPr lang="en-US" sz="3600" b="1" i="1" dirty="0">
              <a:solidFill>
                <a:srgbClr val="FF0000"/>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osteochondroma"/>
          <p:cNvPicPr>
            <a:picLocks noChangeAspect="1" noChangeArrowheads="1"/>
          </p:cNvPicPr>
          <p:nvPr/>
        </p:nvPicPr>
        <p:blipFill>
          <a:blip r:embed="rId2" cstate="print"/>
          <a:srcRect/>
          <a:stretch>
            <a:fillRect/>
          </a:stretch>
        </p:blipFill>
        <p:spPr>
          <a:xfrm>
            <a:off x="609601" y="764705"/>
            <a:ext cx="5257799" cy="4464496"/>
          </a:xfrm>
          <a:prstGeom prst="rect">
            <a:avLst/>
          </a:prstGeom>
          <a:noFill/>
        </p:spPr>
      </p:pic>
      <p:sp>
        <p:nvSpPr>
          <p:cNvPr id="6" name="Rectangle 5"/>
          <p:cNvSpPr/>
          <p:nvPr/>
        </p:nvSpPr>
        <p:spPr>
          <a:xfrm>
            <a:off x="1547664" y="214290"/>
            <a:ext cx="5688632" cy="36004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dirty="0" smtClean="0">
                <a:solidFill>
                  <a:srgbClr val="FF0000"/>
                </a:solidFill>
                <a:effectLst>
                  <a:outerShdw blurRad="38100" dist="38100" dir="2700000" algn="tl">
                    <a:srgbClr val="000000">
                      <a:alpha val="43137"/>
                    </a:srgbClr>
                  </a:outerShdw>
                </a:effectLst>
              </a:rPr>
              <a:t>Osteochondroma - LPF</a:t>
            </a:r>
            <a:endParaRPr lang="en-US" sz="3600" b="1" i="1" dirty="0">
              <a:solidFill>
                <a:srgbClr val="FF0000"/>
              </a:solidFill>
              <a:effectLst>
                <a:outerShdw blurRad="38100" dist="38100" dir="2700000" algn="tl">
                  <a:srgbClr val="000000">
                    <a:alpha val="43137"/>
                  </a:srgbClr>
                </a:outerShdw>
              </a:effectLst>
            </a:endParaRPr>
          </a:p>
        </p:txBody>
      </p:sp>
      <p:sp>
        <p:nvSpPr>
          <p:cNvPr id="7" name="Content Placeholder 5"/>
          <p:cNvSpPr txBox="1">
            <a:spLocks/>
          </p:cNvSpPr>
          <p:nvPr/>
        </p:nvSpPr>
        <p:spPr>
          <a:xfrm>
            <a:off x="0" y="5257800"/>
            <a:ext cx="9144000" cy="1600200"/>
          </a:xfrm>
          <a:prstGeom prst="rect">
            <a:avLst/>
          </a:prstGeom>
          <a:solidFill>
            <a:schemeClr val="accent2"/>
          </a:solidFill>
        </p:spPr>
        <p:txBody>
          <a:bodyPr vert="horz" lIns="91440" tIns="45720" rIns="91440" bIns="45720" rtlCol="0">
            <a:noAutofit/>
          </a:bodyPr>
          <a:lstStyle/>
          <a:p>
            <a:r>
              <a:rPr kumimoji="0" lang="en-US" sz="20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microscopic appearance of an osteochondroma displays the benign cartilagenous cap at the upper and the bony cortex at the left lower. </a:t>
            </a:r>
            <a:endParaRPr lang="en-US" sz="2000" b="1" i="1" noProof="0" dirty="0" smtClean="0">
              <a:latin typeface="Times New Roman" pitchFamily="18" charset="0"/>
              <a:cs typeface="Times New Roman" pitchFamily="18" charset="0"/>
            </a:endParaRPr>
          </a:p>
          <a:p>
            <a:r>
              <a:rPr lang="en-US" sz="2400" b="1" i="1" dirty="0" smtClean="0">
                <a:solidFill>
                  <a:srgbClr val="C00000"/>
                </a:solidFill>
              </a:rPr>
              <a:t>Prognosis is Excellent </a:t>
            </a:r>
            <a:r>
              <a:rPr lang="en-US" sz="2400" b="1" dirty="0" smtClean="0"/>
              <a:t>Possible complication :</a:t>
            </a:r>
            <a:r>
              <a:rPr lang="en-US" sz="2400" b="1" i="1" dirty="0" smtClean="0">
                <a:solidFill>
                  <a:srgbClr val="C00000"/>
                </a:solidFill>
              </a:rPr>
              <a:t> - </a:t>
            </a:r>
            <a:r>
              <a:rPr lang="en-US" sz="2400" b="1" i="1" dirty="0" err="1" smtClean="0">
                <a:solidFill>
                  <a:srgbClr val="C00000"/>
                </a:solidFill>
              </a:rPr>
              <a:t>Chondrosarcoma</a:t>
            </a:r>
            <a:r>
              <a:rPr lang="en-US" sz="2400" b="1" i="1" dirty="0" smtClean="0">
                <a:solidFill>
                  <a:srgbClr val="C00000"/>
                </a:solidFill>
              </a:rPr>
              <a:t> may occur if these lesions are multiple </a:t>
            </a:r>
            <a:endParaRPr kumimoji="0" lang="en-US" sz="2400" b="1" i="1" u="none" strike="noStrike" kern="1200" cap="none" spc="0" normalizeH="0" baseline="0" noProof="0" dirty="0" smtClean="0">
              <a:ln>
                <a:noFill/>
              </a:ln>
              <a:solidFill>
                <a:srgbClr val="C00000"/>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1"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Rectangle 7"/>
          <p:cNvSpPr/>
          <p:nvPr/>
        </p:nvSpPr>
        <p:spPr>
          <a:xfrm>
            <a:off x="6019800" y="1981200"/>
            <a:ext cx="3124200" cy="1938992"/>
          </a:xfrm>
          <a:prstGeom prst="rect">
            <a:avLst/>
          </a:prstGeom>
        </p:spPr>
        <p:txBody>
          <a:bodyPr wrap="square">
            <a:spAutoFit/>
          </a:bodyPr>
          <a:lstStyle/>
          <a:p>
            <a:pPr>
              <a:buFontTx/>
              <a:buChar char="-"/>
            </a:pPr>
            <a:r>
              <a:rPr lang="en-US" sz="2400" b="1" i="1" dirty="0" smtClean="0"/>
              <a:t>Fibrous cap</a:t>
            </a:r>
          </a:p>
          <a:p>
            <a:pPr>
              <a:buFontTx/>
              <a:buChar char="-"/>
            </a:pPr>
            <a:endParaRPr lang="en-US" sz="2400" b="1" i="1" dirty="0" smtClean="0"/>
          </a:p>
          <a:p>
            <a:pPr>
              <a:buFontTx/>
              <a:buChar char="-"/>
            </a:pPr>
            <a:r>
              <a:rPr lang="en-US" sz="2400" b="1" i="1" dirty="0" err="1" smtClean="0"/>
              <a:t>Cartilagenous</a:t>
            </a:r>
            <a:r>
              <a:rPr lang="en-US" sz="2400" b="1" i="1" dirty="0" smtClean="0"/>
              <a:t> layer</a:t>
            </a:r>
          </a:p>
          <a:p>
            <a:pPr>
              <a:buFontTx/>
              <a:buChar char="-"/>
            </a:pPr>
            <a:endParaRPr lang="en-US" sz="2400" b="1" i="1" dirty="0" smtClean="0"/>
          </a:p>
          <a:p>
            <a:r>
              <a:rPr lang="en-US" sz="2400" b="1" i="1" dirty="0" smtClean="0"/>
              <a:t>- Bone </a:t>
            </a:r>
            <a:endParaRPr lang="en-US" sz="2400" dirty="0"/>
          </a:p>
        </p:txBody>
      </p:sp>
      <p:cxnSp>
        <p:nvCxnSpPr>
          <p:cNvPr id="12" name="Straight Arrow Connector 11"/>
          <p:cNvCxnSpPr/>
          <p:nvPr/>
        </p:nvCxnSpPr>
        <p:spPr>
          <a:xfrm>
            <a:off x="3657600" y="1752600"/>
            <a:ext cx="2438400" cy="457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8" idx="1"/>
          </p:cNvCxnSpPr>
          <p:nvPr/>
        </p:nvCxnSpPr>
        <p:spPr>
          <a:xfrm>
            <a:off x="3124200" y="1752600"/>
            <a:ext cx="2895600" cy="1198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a:off x="3276600" y="3352800"/>
            <a:ext cx="27432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1028"/>
          <p:cNvSpPr txBox="1">
            <a:spLocks noChangeArrowheads="1"/>
          </p:cNvSpPr>
          <p:nvPr/>
        </p:nvSpPr>
        <p:spPr bwMode="auto">
          <a:xfrm>
            <a:off x="1524000" y="5634056"/>
            <a:ext cx="7370351" cy="369332"/>
          </a:xfrm>
          <a:prstGeom prst="rect">
            <a:avLst/>
          </a:prstGeom>
          <a:noFill/>
          <a:ln w="9525">
            <a:noFill/>
            <a:miter lim="800000"/>
            <a:headEnd/>
            <a:tailEnd/>
          </a:ln>
          <a:effectLst/>
        </p:spPr>
        <p:txBody>
          <a:bodyPr wrap="none">
            <a:spAutoFit/>
          </a:bodyPr>
          <a:lstStyle/>
          <a:p>
            <a:r>
              <a:rPr lang="en-US" sz="1800" b="1" dirty="0"/>
              <a:t>d) myofibril        c) muscle </a:t>
            </a:r>
            <a:r>
              <a:rPr lang="en-US" sz="1800" b="1" dirty="0" smtClean="0"/>
              <a:t>fiber        </a:t>
            </a:r>
            <a:r>
              <a:rPr lang="en-US" sz="1800" b="1" dirty="0"/>
              <a:t>b) muscle </a:t>
            </a:r>
            <a:r>
              <a:rPr lang="en-US" sz="1800" b="1" dirty="0" smtClean="0"/>
              <a:t>fiber bundle    </a:t>
            </a:r>
            <a:r>
              <a:rPr lang="en-US" sz="1800" b="1" dirty="0"/>
              <a:t>a) Muscle belly </a:t>
            </a:r>
            <a:endParaRPr lang="en-CA" sz="1800" b="1" dirty="0"/>
          </a:p>
        </p:txBody>
      </p:sp>
      <p:sp>
        <p:nvSpPr>
          <p:cNvPr id="47109" name="Text Box 1029"/>
          <p:cNvSpPr txBox="1">
            <a:spLocks noChangeArrowheads="1"/>
          </p:cNvSpPr>
          <p:nvPr/>
        </p:nvSpPr>
        <p:spPr bwMode="auto">
          <a:xfrm>
            <a:off x="1357290" y="571480"/>
            <a:ext cx="6572296" cy="584775"/>
          </a:xfrm>
          <a:prstGeom prst="rect">
            <a:avLst/>
          </a:prstGeom>
          <a:noFill/>
          <a:ln w="9525">
            <a:noFill/>
            <a:miter lim="800000"/>
            <a:headEnd/>
            <a:tailEnd/>
          </a:ln>
          <a:effectLst/>
        </p:spPr>
        <p:txBody>
          <a:bodyPr wrap="square">
            <a:spAutoFit/>
          </a:bodyPr>
          <a:lstStyle/>
          <a:p>
            <a:r>
              <a:rPr lang="en-US" sz="3200" b="1" i="1" dirty="0">
                <a:solidFill>
                  <a:srgbClr val="C00000"/>
                </a:solidFill>
                <a:effectLst>
                  <a:outerShdw blurRad="38100" dist="38100" dir="2700000" algn="tl">
                    <a:srgbClr val="000000">
                      <a:alpha val="43137"/>
                    </a:srgbClr>
                  </a:outerShdw>
                </a:effectLst>
                <a:latin typeface="Comic Sans MS" pitchFamily="66" charset="0"/>
              </a:rPr>
              <a:t>Components of skeletal muscle</a:t>
            </a:r>
            <a:endParaRPr lang="en-CA" sz="3200" b="1" i="1" dirty="0">
              <a:solidFill>
                <a:srgbClr val="C00000"/>
              </a:solidFill>
              <a:effectLst>
                <a:outerShdw blurRad="38100" dist="38100" dir="2700000" algn="tl">
                  <a:srgbClr val="000000">
                    <a:alpha val="43137"/>
                  </a:srgbClr>
                </a:outerShdw>
              </a:effectLst>
              <a:latin typeface="Comic Sans MS" pitchFamily="66" charset="0"/>
            </a:endParaRPr>
          </a:p>
        </p:txBody>
      </p:sp>
      <p:pic>
        <p:nvPicPr>
          <p:cNvPr id="47110" name="Picture 1030" descr="muscle_structure"/>
          <p:cNvPicPr>
            <a:picLocks noChangeAspect="1" noChangeArrowheads="1"/>
          </p:cNvPicPr>
          <p:nvPr/>
        </p:nvPicPr>
        <p:blipFill>
          <a:blip r:embed="rId2" cstate="print"/>
          <a:srcRect/>
          <a:stretch>
            <a:fillRect/>
          </a:stretch>
        </p:blipFill>
        <p:spPr bwMode="auto">
          <a:xfrm>
            <a:off x="1752600" y="1562100"/>
            <a:ext cx="7010400" cy="3509963"/>
          </a:xfrm>
          <a:prstGeom prst="rect">
            <a:avLst/>
          </a:prstGeom>
          <a:noFill/>
        </p:spPr>
      </p:pic>
      <p:pic>
        <p:nvPicPr>
          <p:cNvPr id="47111" name="Picture 1031" descr="shotput"/>
          <p:cNvPicPr>
            <a:picLocks noChangeAspect="1" noChangeArrowheads="1"/>
          </p:cNvPicPr>
          <p:nvPr/>
        </p:nvPicPr>
        <p:blipFill>
          <a:blip r:embed="rId3" cstate="print"/>
          <a:srcRect l="27820" t="17194" r="16541" b="48537"/>
          <a:stretch>
            <a:fillRect/>
          </a:stretch>
        </p:blipFill>
        <p:spPr bwMode="auto">
          <a:xfrm>
            <a:off x="1828800" y="1568450"/>
            <a:ext cx="2057400" cy="1631950"/>
          </a:xfrm>
          <a:prstGeom prst="rect">
            <a:avLst/>
          </a:prstGeom>
          <a:noFill/>
        </p:spPr>
      </p:pic>
      <p:sp>
        <p:nvSpPr>
          <p:cNvPr id="47112" name="Line 1032"/>
          <p:cNvSpPr>
            <a:spLocks noChangeShapeType="1"/>
          </p:cNvSpPr>
          <p:nvPr/>
        </p:nvSpPr>
        <p:spPr bwMode="auto">
          <a:xfrm>
            <a:off x="2209800" y="4876800"/>
            <a:ext cx="0" cy="838200"/>
          </a:xfrm>
          <a:prstGeom prst="line">
            <a:avLst/>
          </a:prstGeom>
          <a:noFill/>
          <a:ln w="9525">
            <a:solidFill>
              <a:schemeClr val="tx1"/>
            </a:solidFill>
            <a:round/>
            <a:headEnd/>
            <a:tailEnd/>
          </a:ln>
          <a:effectLst/>
        </p:spPr>
        <p:txBody>
          <a:bodyPr wrap="none"/>
          <a:lstStyle/>
          <a:p>
            <a:endParaRPr lang="en-US"/>
          </a:p>
        </p:txBody>
      </p:sp>
      <p:sp>
        <p:nvSpPr>
          <p:cNvPr id="47113" name="Line 1033"/>
          <p:cNvSpPr>
            <a:spLocks noChangeShapeType="1"/>
          </p:cNvSpPr>
          <p:nvPr/>
        </p:nvSpPr>
        <p:spPr bwMode="auto">
          <a:xfrm>
            <a:off x="3962400" y="4648200"/>
            <a:ext cx="0" cy="914400"/>
          </a:xfrm>
          <a:prstGeom prst="line">
            <a:avLst/>
          </a:prstGeom>
          <a:noFill/>
          <a:ln w="9525">
            <a:solidFill>
              <a:schemeClr val="tx1"/>
            </a:solidFill>
            <a:round/>
            <a:headEnd/>
            <a:tailEnd/>
          </a:ln>
          <a:effectLst/>
        </p:spPr>
        <p:txBody>
          <a:bodyPr wrap="none"/>
          <a:lstStyle/>
          <a:p>
            <a:endParaRPr lang="en-US"/>
          </a:p>
        </p:txBody>
      </p:sp>
      <p:sp>
        <p:nvSpPr>
          <p:cNvPr id="47114" name="Line 1034"/>
          <p:cNvSpPr>
            <a:spLocks noChangeShapeType="1"/>
          </p:cNvSpPr>
          <p:nvPr/>
        </p:nvSpPr>
        <p:spPr bwMode="auto">
          <a:xfrm>
            <a:off x="5943600" y="3581400"/>
            <a:ext cx="0" cy="1905000"/>
          </a:xfrm>
          <a:prstGeom prst="line">
            <a:avLst/>
          </a:prstGeom>
          <a:noFill/>
          <a:ln w="9525">
            <a:solidFill>
              <a:schemeClr val="tx1"/>
            </a:solidFill>
            <a:round/>
            <a:headEnd/>
            <a:tailEnd/>
          </a:ln>
          <a:effectLst/>
        </p:spPr>
        <p:txBody>
          <a:bodyPr wrap="none"/>
          <a:lstStyle/>
          <a:p>
            <a:endParaRPr lang="en-US"/>
          </a:p>
        </p:txBody>
      </p:sp>
      <p:sp>
        <p:nvSpPr>
          <p:cNvPr id="47115" name="Line 1035"/>
          <p:cNvSpPr>
            <a:spLocks noChangeShapeType="1"/>
          </p:cNvSpPr>
          <p:nvPr/>
        </p:nvSpPr>
        <p:spPr bwMode="auto">
          <a:xfrm>
            <a:off x="7772400" y="2743200"/>
            <a:ext cx="0" cy="2895600"/>
          </a:xfrm>
          <a:prstGeom prst="line">
            <a:avLst/>
          </a:prstGeom>
          <a:noFill/>
          <a:ln w="9525">
            <a:solidFill>
              <a:schemeClr val="tx1"/>
            </a:solidFill>
            <a:round/>
            <a:headEnd/>
            <a:tailEnd/>
          </a:ln>
          <a:effectLst/>
        </p:spPr>
        <p:txBody>
          <a:bodyPr wrap="none"/>
          <a:lstStyle/>
          <a:p>
            <a:endParaRPr lang="en-US"/>
          </a:p>
        </p:txBody>
      </p:sp>
      <p:sp>
        <p:nvSpPr>
          <p:cNvPr id="13" name="TextBox 12"/>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4" name="TextBox 13"/>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07704" y="2132856"/>
            <a:ext cx="5472608" cy="194421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b="1" dirty="0" smtClean="0"/>
          </a:p>
          <a:p>
            <a:pPr algn="ctr"/>
            <a:endParaRPr lang="en-US" sz="6600" b="1" dirty="0" smtClean="0"/>
          </a:p>
          <a:p>
            <a:pPr algn="ctr"/>
            <a:r>
              <a:rPr lang="en-US" sz="6600" b="1" i="1" dirty="0" smtClean="0">
                <a:effectLst>
                  <a:outerShdw blurRad="38100" dist="38100" dir="2700000" algn="tl">
                    <a:srgbClr val="000000">
                      <a:alpha val="43137"/>
                    </a:srgbClr>
                  </a:outerShdw>
                </a:effectLst>
              </a:rPr>
              <a:t>Osteosarcoma</a:t>
            </a:r>
          </a:p>
          <a:p>
            <a:pPr algn="ctr"/>
            <a:endParaRPr lang="en-US" sz="6600" b="1" dirty="0" smtClean="0"/>
          </a:p>
          <a:p>
            <a:pPr algn="ctr"/>
            <a:endParaRPr lang="en-US" sz="6600" b="1" dirty="0"/>
          </a:p>
        </p:txBody>
      </p:sp>
      <p:sp>
        <p:nvSpPr>
          <p:cNvPr id="4" name="TextBox 3"/>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7" name="TextBox 6"/>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9" name="Rectangle 3"/>
          <p:cNvSpPr>
            <a:spLocks noGrp="1" noChangeArrowheads="1"/>
          </p:cNvSpPr>
          <p:nvPr>
            <p:ph type="body" sz="half" idx="1"/>
          </p:nvPr>
        </p:nvSpPr>
        <p:spPr>
          <a:xfrm>
            <a:off x="500034" y="1484784"/>
            <a:ext cx="4929222" cy="4611216"/>
          </a:xfrm>
        </p:spPr>
        <p:txBody>
          <a:bodyPr>
            <a:normAutofit/>
          </a:bodyPr>
          <a:lstStyle/>
          <a:p>
            <a:pPr eaLnBrk="1" hangingPunct="1">
              <a:defRPr/>
            </a:pPr>
            <a:r>
              <a:rPr lang="en-US" b="1" dirty="0" smtClean="0"/>
              <a:t>Weight bearing</a:t>
            </a:r>
          </a:p>
          <a:p>
            <a:pPr eaLnBrk="1" hangingPunct="1">
              <a:defRPr/>
            </a:pPr>
            <a:r>
              <a:rPr lang="en-US" b="1" dirty="0" smtClean="0"/>
              <a:t>Long bones</a:t>
            </a:r>
          </a:p>
          <a:p>
            <a:pPr eaLnBrk="1" hangingPunct="1">
              <a:defRPr/>
            </a:pPr>
            <a:r>
              <a:rPr lang="en-US" b="1" dirty="0" smtClean="0"/>
              <a:t>Young people</a:t>
            </a:r>
          </a:p>
          <a:p>
            <a:pPr eaLnBrk="1" hangingPunct="1">
              <a:defRPr/>
            </a:pPr>
            <a:r>
              <a:rPr lang="en-US" b="1" dirty="0" smtClean="0"/>
              <a:t>Osteoblast is malignant cell</a:t>
            </a:r>
          </a:p>
          <a:p>
            <a:pPr eaLnBrk="1" hangingPunct="1">
              <a:defRPr/>
            </a:pPr>
            <a:r>
              <a:rPr lang="en-US" b="1" dirty="0" smtClean="0"/>
              <a:t>Genetics of tumor being unraveled</a:t>
            </a:r>
          </a:p>
        </p:txBody>
      </p:sp>
      <p:pic>
        <p:nvPicPr>
          <p:cNvPr id="36868" name="Picture 5" descr="osteosarcoma sites"/>
          <p:cNvPicPr>
            <a:picLocks noGrp="1" noChangeAspect="1" noChangeArrowheads="1"/>
          </p:cNvPicPr>
          <p:nvPr>
            <p:ph sz="half" idx="2"/>
          </p:nvPr>
        </p:nvPicPr>
        <p:blipFill>
          <a:blip r:embed="rId2" cstate="print"/>
          <a:srcRect/>
          <a:stretch>
            <a:fillRect/>
          </a:stretch>
        </p:blipFill>
        <p:spPr>
          <a:xfrm>
            <a:off x="5334000" y="908720"/>
            <a:ext cx="3198440" cy="5720680"/>
          </a:xfrm>
        </p:spPr>
      </p:pic>
      <p:sp>
        <p:nvSpPr>
          <p:cNvPr id="6" name="Rounded Rectangle 5"/>
          <p:cNvSpPr/>
          <p:nvPr/>
        </p:nvSpPr>
        <p:spPr>
          <a:xfrm>
            <a:off x="683568" y="188640"/>
            <a:ext cx="7776864" cy="64807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p>
          <a:p>
            <a:pPr algn="ctr"/>
            <a:r>
              <a:rPr lang="en-US" sz="3600" b="1" dirty="0" smtClean="0"/>
              <a:t>Osteosarcoma, Primary Malignancy</a:t>
            </a:r>
          </a:p>
          <a:p>
            <a:pPr algn="ctr"/>
            <a:endParaRPr lang="en-US" sz="3600" b="1" dirty="0"/>
          </a:p>
        </p:txBody>
      </p:sp>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a:bodyPr>
          <a:lstStyle/>
          <a:p>
            <a:r>
              <a:rPr lang="en-US" sz="3600" b="1" dirty="0" smtClean="0"/>
              <a:t>An 18-year-old female presented to the rheumatology clinic with 2 months history of pain and swelling in her upper thigh with weight loss .                                                             </a:t>
            </a:r>
            <a:endParaRPr lang="en-US" sz="3600" b="1" dirty="0"/>
          </a:p>
        </p:txBody>
      </p:sp>
      <p:sp>
        <p:nvSpPr>
          <p:cNvPr id="7" name="Rounded Rectangle 6"/>
          <p:cNvSpPr/>
          <p:nvPr/>
        </p:nvSpPr>
        <p:spPr>
          <a:xfrm>
            <a:off x="2857488" y="357166"/>
            <a:ext cx="2736304" cy="648072"/>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smtClean="0"/>
          </a:p>
          <a:p>
            <a:pPr algn="ctr"/>
            <a:r>
              <a:rPr lang="en-US" sz="4000" b="1" dirty="0" smtClean="0"/>
              <a:t>Case #  8</a:t>
            </a:r>
          </a:p>
          <a:p>
            <a:pPr algn="ctr"/>
            <a:endParaRPr lang="en-US" sz="4000" b="1" dirty="0"/>
          </a:p>
        </p:txBody>
      </p:sp>
      <p:sp>
        <p:nvSpPr>
          <p:cNvPr id="6" name="TextBox 5"/>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467544" y="4776593"/>
            <a:ext cx="8208912" cy="1532727"/>
          </a:xfrm>
          <a:prstGeom prst="rect">
            <a:avLst/>
          </a:prstGeom>
          <a:noFill/>
          <a:ln w="9525">
            <a:noFill/>
            <a:miter lim="800000"/>
            <a:headEnd/>
            <a:tailEnd/>
          </a:ln>
          <a:effectLst/>
        </p:spPr>
        <p:txBody>
          <a:bodyPr wrap="square">
            <a:spAutoFit/>
          </a:bodyPr>
          <a:lstStyle/>
          <a:p>
            <a:pPr algn="ctr">
              <a:lnSpc>
                <a:spcPct val="95000"/>
              </a:lnSpc>
              <a:spcBef>
                <a:spcPct val="50000"/>
              </a:spcBef>
            </a:pPr>
            <a:r>
              <a:rPr lang="en-US" sz="2800" b="1" dirty="0">
                <a:solidFill>
                  <a:srgbClr val="C00000"/>
                </a:solidFill>
              </a:rPr>
              <a:t>Osteosarcoma of the upper end of the tibia</a:t>
            </a:r>
            <a:r>
              <a:rPr lang="en-US" sz="2400" b="1" dirty="0"/>
              <a:t>. </a:t>
            </a:r>
            <a:endParaRPr lang="en-US" sz="2400" b="1" dirty="0" smtClean="0"/>
          </a:p>
          <a:p>
            <a:pPr algn="ctr">
              <a:lnSpc>
                <a:spcPct val="95000"/>
              </a:lnSpc>
              <a:spcBef>
                <a:spcPct val="50000"/>
              </a:spcBef>
            </a:pPr>
            <a:r>
              <a:rPr lang="en-US" sz="2000" b="1" i="1" dirty="0" smtClean="0"/>
              <a:t>The </a:t>
            </a:r>
            <a:r>
              <a:rPr lang="en-US" sz="2000" b="1" i="1" dirty="0"/>
              <a:t>tan-white tumor fills most of the medullary cavity of the metaphysis and proximal diaphysis. It has infiltrated through the cortex, lifted the periosteum, and formed soft tissue  masses on both sides of the bone. </a:t>
            </a:r>
          </a:p>
        </p:txBody>
      </p:sp>
      <p:pic>
        <p:nvPicPr>
          <p:cNvPr id="6" name="Picture 9" descr="M742_10"/>
          <p:cNvPicPr>
            <a:picLocks noChangeAspect="1" noChangeArrowheads="1"/>
          </p:cNvPicPr>
          <p:nvPr/>
        </p:nvPicPr>
        <p:blipFill>
          <a:blip r:embed="rId2" cstate="print"/>
          <a:srcRect/>
          <a:stretch>
            <a:fillRect/>
          </a:stretch>
        </p:blipFill>
        <p:spPr bwMode="auto">
          <a:xfrm>
            <a:off x="3707904" y="404664"/>
            <a:ext cx="3456384" cy="4320480"/>
          </a:xfrm>
          <a:prstGeom prst="rect">
            <a:avLst/>
          </a:prstGeom>
          <a:noFill/>
        </p:spPr>
      </p:pic>
      <p:sp>
        <p:nvSpPr>
          <p:cNvPr id="7" name="Rectangle 3"/>
          <p:cNvSpPr txBox="1">
            <a:spLocks noChangeArrowheads="1"/>
          </p:cNvSpPr>
          <p:nvPr/>
        </p:nvSpPr>
        <p:spPr>
          <a:xfrm>
            <a:off x="251520" y="1052736"/>
            <a:ext cx="3240360" cy="187220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2</a:t>
            </a:r>
            <a:r>
              <a:rPr kumimoji="0" lang="en-US" sz="2400" b="1" i="0" u="none" strike="noStrike" kern="1200" cap="none" spc="0" normalizeH="0" baseline="30000" noProof="0" dirty="0" smtClean="0">
                <a:ln>
                  <a:noFill/>
                </a:ln>
                <a:solidFill>
                  <a:schemeClr val="tx1"/>
                </a:solidFill>
                <a:effectLst/>
                <a:uLnTx/>
                <a:uFillTx/>
                <a:latin typeface="+mn-lt"/>
                <a:ea typeface="+mn-ea"/>
                <a:cs typeface="+mn-cs"/>
              </a:rPr>
              <a:t>nd</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most common primary bone tumor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Malignant tumor of </a:t>
            </a: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mesenchymal</a:t>
            </a:r>
            <a:r>
              <a:rPr kumimoji="0" lang="en-US" sz="2400" b="1" i="0" u="none" strike="noStrike" kern="1200" cap="none" spc="0" normalizeH="0" baseline="0" noProof="0" dirty="0" smtClean="0">
                <a:ln>
                  <a:noFill/>
                </a:ln>
                <a:solidFill>
                  <a:schemeClr val="tx1"/>
                </a:solidFill>
                <a:effectLst/>
                <a:uLnTx/>
                <a:uFillTx/>
                <a:latin typeface="+mn-lt"/>
                <a:ea typeface="+mn-ea"/>
                <a:cs typeface="+mn-cs"/>
              </a:rPr>
              <a:t> origin</a:t>
            </a:r>
          </a:p>
        </p:txBody>
      </p:sp>
      <p:sp>
        <p:nvSpPr>
          <p:cNvPr id="10" name="TextBox 9"/>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1" name="TextBox 10"/>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blip>
          <a:stretch>
            <a:fillRect/>
          </a:stretch>
        </p:blipFill>
        <p:spPr>
          <a:xfrm>
            <a:off x="500034" y="1000108"/>
            <a:ext cx="8136904" cy="50202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500166" y="6072206"/>
            <a:ext cx="6411829" cy="461665"/>
          </a:xfrm>
          <a:prstGeom prst="rect">
            <a:avLst/>
          </a:prstGeom>
        </p:spPr>
        <p:txBody>
          <a:bodyPr wrap="square">
            <a:spAutoFit/>
          </a:bodyPr>
          <a:lstStyle/>
          <a:p>
            <a:pPr marL="342900" lvl="0" indent="-342900" algn="ctr">
              <a:spcBef>
                <a:spcPct val="20000"/>
              </a:spcBef>
              <a:defRPr/>
            </a:pPr>
            <a:r>
              <a:rPr lang="en-US" sz="2400" b="1" i="1" dirty="0" smtClean="0"/>
              <a:t>Spindle shaped cells that produce osteoid</a:t>
            </a:r>
            <a:endParaRPr lang="en-US" sz="2400" b="1" i="1" dirty="0"/>
          </a:p>
        </p:txBody>
      </p:sp>
      <p:cxnSp>
        <p:nvCxnSpPr>
          <p:cNvPr id="8" name="Straight Arrow Connector 7"/>
          <p:cNvCxnSpPr/>
          <p:nvPr/>
        </p:nvCxnSpPr>
        <p:spPr>
          <a:xfrm flipV="1">
            <a:off x="3286116" y="2714620"/>
            <a:ext cx="579484" cy="28575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1" name="TextBox 10"/>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3" name="Rectangle 12"/>
          <p:cNvSpPr/>
          <p:nvPr/>
        </p:nvSpPr>
        <p:spPr>
          <a:xfrm>
            <a:off x="2071670" y="285728"/>
            <a:ext cx="4643470" cy="646331"/>
          </a:xfrm>
          <a:prstGeom prst="rect">
            <a:avLst/>
          </a:prstGeom>
        </p:spPr>
        <p:txBody>
          <a:bodyPr wrap="square">
            <a:spAutoFit/>
          </a:bodyPr>
          <a:lstStyle/>
          <a:p>
            <a:pPr algn="ctr">
              <a:spcBef>
                <a:spcPct val="0"/>
              </a:spcBef>
              <a:defRPr/>
            </a:pPr>
            <a:r>
              <a:rPr lang="en-US" sz="3600" b="1" i="1" dirty="0" err="1" smtClean="0">
                <a:solidFill>
                  <a:srgbClr val="C00000"/>
                </a:solidFill>
                <a:effectLst>
                  <a:outerShdw blurRad="38100" dist="38100" dir="2700000" algn="tl">
                    <a:srgbClr val="000000">
                      <a:alpha val="43137"/>
                    </a:srgbClr>
                  </a:outerShdw>
                </a:effectLst>
              </a:rPr>
              <a:t>Osteosarcoma</a:t>
            </a:r>
            <a:r>
              <a:rPr lang="en-US" sz="3600" b="1" i="1" dirty="0" smtClean="0">
                <a:solidFill>
                  <a:schemeClr val="tx2"/>
                </a:solidFill>
                <a:effectLst>
                  <a:outerShdw blurRad="38100" dist="38100" dir="2700000" algn="tl">
                    <a:srgbClr val="000000">
                      <a:alpha val="43137"/>
                    </a:srgbClr>
                  </a:outerShdw>
                </a:effectLst>
              </a:rPr>
              <a:t> - </a:t>
            </a:r>
            <a:r>
              <a:rPr lang="en-US" sz="3600" b="1" i="1" dirty="0" smtClean="0">
                <a:solidFill>
                  <a:srgbClr val="C00000"/>
                </a:solidFill>
                <a:effectLst>
                  <a:outerShdw blurRad="38100" dist="38100" dir="2700000" algn="tl">
                    <a:srgbClr val="000000">
                      <a:alpha val="43137"/>
                    </a:srgbClr>
                  </a:outerShdw>
                </a:effectLst>
              </a:rPr>
              <a:t>HPF</a:t>
            </a:r>
            <a:r>
              <a:rPr lang="en-US" sz="3600" b="1" i="1" dirty="0" smtClean="0">
                <a:solidFill>
                  <a:schemeClr val="tx2"/>
                </a:solidFill>
                <a:effectLst>
                  <a:outerShdw blurRad="38100" dist="38100" dir="2700000" algn="tl">
                    <a:srgbClr val="000000">
                      <a:alpha val="43137"/>
                    </a:srgbClr>
                  </a:outerShdw>
                </a:effectLst>
              </a:rPr>
              <a:t> </a:t>
            </a:r>
          </a:p>
        </p:txBody>
      </p:sp>
    </p:spTree>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43108" y="2636912"/>
            <a:ext cx="5143536" cy="1363592"/>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effectLst>
                  <a:outerShdw blurRad="38100" dist="38100" dir="2700000" algn="tl">
                    <a:srgbClr val="000000">
                      <a:alpha val="43137"/>
                    </a:srgbClr>
                  </a:outerShdw>
                </a:effectLst>
                <a:latin typeface="Bodoni MT" pitchFamily="18" charset="0"/>
                <a:ea typeface="Batang" pitchFamily="18" charset="-127"/>
              </a:rPr>
              <a:t>THE END</a:t>
            </a:r>
            <a:endParaRPr lang="en-US" sz="5400" b="1" dirty="0">
              <a:effectLst>
                <a:outerShdw blurRad="38100" dist="38100" dir="2700000" algn="tl">
                  <a:srgbClr val="000000">
                    <a:alpha val="43137"/>
                  </a:srgbClr>
                </a:outerShdw>
              </a:effectLst>
              <a:latin typeface="Bodoni MT" pitchFamily="18" charset="0"/>
              <a:ea typeface="Batang" pitchFamily="18" charset="-127"/>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can0022"/>
          <p:cNvPicPr>
            <a:picLocks noChangeAspect="1" noChangeArrowheads="1"/>
          </p:cNvPicPr>
          <p:nvPr/>
        </p:nvPicPr>
        <p:blipFill>
          <a:blip r:embed="rId2" cstate="print"/>
          <a:srcRect/>
          <a:stretch>
            <a:fillRect/>
          </a:stretch>
        </p:blipFill>
        <p:spPr bwMode="auto">
          <a:xfrm>
            <a:off x="4644008" y="1176232"/>
            <a:ext cx="4105598" cy="4824536"/>
          </a:xfrm>
          <a:prstGeom prst="rect">
            <a:avLst/>
          </a:prstGeom>
          <a:noFill/>
          <a:ln w="76200">
            <a:solidFill>
              <a:srgbClr val="C00000"/>
            </a:solidFill>
            <a:miter lim="800000"/>
            <a:headEnd/>
            <a:tailEnd/>
          </a:ln>
        </p:spPr>
      </p:pic>
      <p:sp>
        <p:nvSpPr>
          <p:cNvPr id="3" name="Subtitle 2"/>
          <p:cNvSpPr txBox="1">
            <a:spLocks/>
          </p:cNvSpPr>
          <p:nvPr/>
        </p:nvSpPr>
        <p:spPr bwMode="auto">
          <a:xfrm>
            <a:off x="214282" y="553810"/>
            <a:ext cx="4536504" cy="571500"/>
          </a:xfrm>
          <a:prstGeom prst="rect">
            <a:avLst/>
          </a:prstGeom>
          <a:noFill/>
          <a:ln w="9525">
            <a:noFill/>
            <a:miter lim="800000"/>
            <a:headEnd/>
            <a:tailEnd/>
          </a:ln>
        </p:spPr>
        <p:txBody>
          <a:bodyPr anchor="ctr"/>
          <a:lstStyle/>
          <a:p>
            <a:pPr algn="ctr">
              <a:spcBef>
                <a:spcPct val="20000"/>
              </a:spcBef>
              <a:buClr>
                <a:schemeClr val="accent1"/>
              </a:buClr>
              <a:buSzPct val="70000"/>
              <a:buFont typeface="Wingdings 2" pitchFamily="18" charset="2"/>
              <a:buNone/>
            </a:pPr>
            <a:r>
              <a:rPr lang="en-US" sz="2800" b="1" dirty="0" smtClean="0">
                <a:solidFill>
                  <a:srgbClr val="000099"/>
                </a:solidFill>
                <a:effectLst>
                  <a:outerShdw blurRad="38100" dist="38100" dir="2700000" algn="tl">
                    <a:srgbClr val="000000">
                      <a:alpha val="43137"/>
                    </a:srgbClr>
                  </a:outerShdw>
                </a:effectLst>
              </a:rPr>
              <a:t>Structure </a:t>
            </a:r>
            <a:r>
              <a:rPr lang="en-US" sz="2800" b="1" dirty="0">
                <a:solidFill>
                  <a:srgbClr val="000099"/>
                </a:solidFill>
                <a:effectLst>
                  <a:outerShdw blurRad="38100" dist="38100" dir="2700000" algn="tl">
                    <a:srgbClr val="000000">
                      <a:alpha val="43137"/>
                    </a:srgbClr>
                  </a:outerShdw>
                </a:effectLst>
              </a:rPr>
              <a:t>of a long bone</a:t>
            </a:r>
          </a:p>
        </p:txBody>
      </p:sp>
      <p:pic>
        <p:nvPicPr>
          <p:cNvPr id="4" name="Picture 4" descr="ScannedImage"/>
          <p:cNvPicPr>
            <a:picLocks noChangeAspect="1" noChangeArrowheads="1"/>
          </p:cNvPicPr>
          <p:nvPr/>
        </p:nvPicPr>
        <p:blipFill>
          <a:blip r:embed="rId3" cstate="print"/>
          <a:srcRect/>
          <a:stretch>
            <a:fillRect/>
          </a:stretch>
        </p:blipFill>
        <p:spPr bwMode="auto">
          <a:xfrm>
            <a:off x="333251" y="1176232"/>
            <a:ext cx="4094733" cy="4824536"/>
          </a:xfrm>
          <a:prstGeom prst="rect">
            <a:avLst/>
          </a:prstGeom>
          <a:noFill/>
          <a:ln w="76200">
            <a:solidFill>
              <a:srgbClr val="000099"/>
            </a:solidFill>
            <a:miter lim="800000"/>
            <a:headEnd/>
            <a:tailEnd/>
          </a:ln>
        </p:spPr>
      </p:pic>
      <p:sp>
        <p:nvSpPr>
          <p:cNvPr id="5" name="Rectangle 4"/>
          <p:cNvSpPr/>
          <p:nvPr/>
        </p:nvSpPr>
        <p:spPr>
          <a:xfrm>
            <a:off x="4500562" y="553810"/>
            <a:ext cx="4643644" cy="523220"/>
          </a:xfrm>
          <a:prstGeom prst="rect">
            <a:avLst/>
          </a:prstGeom>
        </p:spPr>
        <p:txBody>
          <a:bodyPr wrap="none">
            <a:spAutoFit/>
          </a:bodyPr>
          <a:lstStyle/>
          <a:p>
            <a:r>
              <a:rPr lang="en-US" sz="2800" b="1" dirty="0" smtClean="0">
                <a:solidFill>
                  <a:srgbClr val="C00000"/>
                </a:solidFill>
                <a:effectLst>
                  <a:outerShdw blurRad="38100" dist="38100" dir="2700000" algn="tl">
                    <a:srgbClr val="000000">
                      <a:alpha val="43137"/>
                    </a:srgbClr>
                  </a:outerShdw>
                </a:effectLst>
              </a:rPr>
              <a:t>Thin Section of Compact Bone</a:t>
            </a:r>
            <a:endParaRPr lang="en-US" sz="28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8" name="TextBox 7"/>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714348" y="978448"/>
            <a:ext cx="7818092" cy="5522386"/>
          </a:xfrm>
          <a:prstGeom prst="rect">
            <a:avLst/>
          </a:prstGeom>
          <a:noFill/>
          <a:ln w="9525">
            <a:noFill/>
            <a:miter lim="800000"/>
            <a:headEnd/>
            <a:tailEnd/>
          </a:ln>
          <a:effectLst/>
        </p:spPr>
      </p:pic>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1" name="TextBox 10"/>
          <p:cNvSpPr txBox="1"/>
          <p:nvPr/>
        </p:nvSpPr>
        <p:spPr>
          <a:xfrm>
            <a:off x="2071670" y="285728"/>
            <a:ext cx="5357850" cy="584775"/>
          </a:xfrm>
          <a:prstGeom prst="rect">
            <a:avLst/>
          </a:prstGeom>
          <a:noFill/>
        </p:spPr>
        <p:txBody>
          <a:bodyPr wrap="square" rtlCol="0">
            <a:spAutoFit/>
          </a:bodyPr>
          <a:lstStyle/>
          <a:p>
            <a:pPr algn="ctr"/>
            <a:r>
              <a:rPr lang="en-US" sz="3200" b="1" i="1" dirty="0" smtClean="0">
                <a:solidFill>
                  <a:srgbClr val="C00000"/>
                </a:solidFill>
                <a:effectLst>
                  <a:outerShdw blurRad="38100" dist="38100" dir="2700000" algn="tl">
                    <a:srgbClr val="000000">
                      <a:alpha val="43137"/>
                    </a:srgbClr>
                  </a:outerShdw>
                </a:effectLst>
              </a:rPr>
              <a:t>BONE STRUCTURE - LPF</a:t>
            </a:r>
            <a:endParaRPr lang="en-US" sz="3200" b="1" i="1" dirty="0">
              <a:solidFill>
                <a:srgbClr val="C00000"/>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11" name="TextBox 10"/>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pic>
        <p:nvPicPr>
          <p:cNvPr id="1029" name="Picture 5"/>
          <p:cNvPicPr>
            <a:picLocks noChangeAspect="1" noChangeArrowheads="1"/>
          </p:cNvPicPr>
          <p:nvPr/>
        </p:nvPicPr>
        <p:blipFill>
          <a:blip r:embed="rId2" cstate="print"/>
          <a:srcRect/>
          <a:stretch>
            <a:fillRect/>
          </a:stretch>
        </p:blipFill>
        <p:spPr bwMode="auto">
          <a:xfrm>
            <a:off x="1447800" y="1143000"/>
            <a:ext cx="6019800" cy="4419600"/>
          </a:xfrm>
          <a:prstGeom prst="rect">
            <a:avLst/>
          </a:prstGeom>
          <a:noFill/>
          <a:ln w="9525">
            <a:noFill/>
            <a:miter lim="800000"/>
            <a:headEnd/>
            <a:tailEnd/>
          </a:ln>
          <a:effectLst/>
        </p:spPr>
      </p:pic>
      <p:sp>
        <p:nvSpPr>
          <p:cNvPr id="12" name="TextBox 11"/>
          <p:cNvSpPr txBox="1"/>
          <p:nvPr/>
        </p:nvSpPr>
        <p:spPr>
          <a:xfrm>
            <a:off x="685800" y="5715000"/>
            <a:ext cx="7162800" cy="646331"/>
          </a:xfrm>
          <a:prstGeom prst="rect">
            <a:avLst/>
          </a:prstGeom>
          <a:noFill/>
        </p:spPr>
        <p:txBody>
          <a:bodyPr wrap="square" rtlCol="0">
            <a:spAutoFit/>
          </a:bodyPr>
          <a:lstStyle/>
          <a:p>
            <a:pPr algn="ctr"/>
            <a:r>
              <a:rPr lang="en-US" b="1" i="1" dirty="0" smtClean="0"/>
              <a:t>Active osteoblasts synthesizing bone matrix. The surrounding spindle cells represent osteoprogenitor cells</a:t>
            </a:r>
            <a:endParaRPr lang="en-US" b="1" i="1" dirty="0"/>
          </a:p>
        </p:txBody>
      </p:sp>
      <p:cxnSp>
        <p:nvCxnSpPr>
          <p:cNvPr id="15" name="Straight Arrow Connector 14"/>
          <p:cNvCxnSpPr/>
          <p:nvPr/>
        </p:nvCxnSpPr>
        <p:spPr>
          <a:xfrm flipV="1">
            <a:off x="5562600" y="3276600"/>
            <a:ext cx="838200" cy="533400"/>
          </a:xfrm>
          <a:prstGeom prst="straightConnector1">
            <a:avLst/>
          </a:prstGeom>
          <a:ln w="57150">
            <a:solidFill>
              <a:srgbClr val="000099"/>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V="1">
            <a:off x="2819400" y="2743200"/>
            <a:ext cx="609600" cy="609600"/>
          </a:xfrm>
          <a:prstGeom prst="straightConnector1">
            <a:avLst/>
          </a:prstGeom>
          <a:ln w="57150">
            <a:solidFill>
              <a:srgbClr val="000099"/>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71670" y="285728"/>
            <a:ext cx="5357850" cy="584775"/>
          </a:xfrm>
          <a:prstGeom prst="rect">
            <a:avLst/>
          </a:prstGeom>
          <a:noFill/>
        </p:spPr>
        <p:txBody>
          <a:bodyPr wrap="square" rtlCol="0">
            <a:spAutoFit/>
          </a:bodyPr>
          <a:lstStyle/>
          <a:p>
            <a:pPr algn="ctr"/>
            <a:r>
              <a:rPr lang="en-US" sz="3200" b="1" i="1" dirty="0" smtClean="0">
                <a:solidFill>
                  <a:srgbClr val="C00000"/>
                </a:solidFill>
                <a:effectLst>
                  <a:outerShdw blurRad="38100" dist="38100" dir="2700000" algn="tl">
                    <a:srgbClr val="000000">
                      <a:alpha val="43137"/>
                    </a:srgbClr>
                  </a:outerShdw>
                </a:effectLst>
              </a:rPr>
              <a:t>BONE STRUCTURE - HPF</a:t>
            </a:r>
            <a:endParaRPr lang="en-US" sz="3200" b="1" i="1" dirty="0">
              <a:solidFill>
                <a:srgbClr val="C00000"/>
              </a:solidFill>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Group 2"/>
          <p:cNvGraphicFramePr>
            <a:graphicFrameLocks noGrp="1"/>
          </p:cNvGraphicFramePr>
          <p:nvPr/>
        </p:nvGraphicFramePr>
        <p:xfrm>
          <a:off x="251520" y="5279006"/>
          <a:ext cx="8535322" cy="1364704"/>
        </p:xfrm>
        <a:graphic>
          <a:graphicData uri="http://schemas.openxmlformats.org/drawingml/2006/table">
            <a:tbl>
              <a:tblPr/>
              <a:tblGrid>
                <a:gridCol w="8535322"/>
              </a:tblGrid>
              <a:tr h="13647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rgbClr val="000099"/>
                          </a:solidFill>
                          <a:effectLst/>
                          <a:latin typeface="Times New Roman" pitchFamily="18" charset="0"/>
                          <a:cs typeface="Times New Roman" pitchFamily="18" charset="0"/>
                        </a:rPr>
                        <a:t>Normal </a:t>
                      </a:r>
                      <a:r>
                        <a:rPr kumimoji="0" lang="en-US" sz="2000" b="1" i="1" u="none" strike="noStrike" cap="none" normalizeH="0" baseline="0" dirty="0" err="1" smtClean="0">
                          <a:ln>
                            <a:noFill/>
                          </a:ln>
                          <a:solidFill>
                            <a:srgbClr val="000099"/>
                          </a:solidFill>
                          <a:effectLst/>
                          <a:latin typeface="Times New Roman" pitchFamily="18" charset="0"/>
                          <a:cs typeface="Times New Roman" pitchFamily="18" charset="0"/>
                        </a:rPr>
                        <a:t>cancellous</a:t>
                      </a:r>
                      <a:r>
                        <a:rPr kumimoji="0" lang="en-US" sz="2000" b="1" i="1" u="none" strike="noStrike" cap="none" normalizeH="0" baseline="0" dirty="0" smtClean="0">
                          <a:ln>
                            <a:noFill/>
                          </a:ln>
                          <a:solidFill>
                            <a:srgbClr val="000099"/>
                          </a:solidFill>
                          <a:effectLst/>
                          <a:latin typeface="Times New Roman" pitchFamily="18" charset="0"/>
                          <a:cs typeface="Times New Roman" pitchFamily="18" charset="0"/>
                        </a:rPr>
                        <a:t> bone </a:t>
                      </a: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as seen under polarized light microscopy, which highlights the lamellar structure.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dirty="0" smtClean="0">
                          <a:ln>
                            <a:noFill/>
                          </a:ln>
                          <a:solidFill>
                            <a:schemeClr val="tx1"/>
                          </a:solidFill>
                          <a:effectLst/>
                          <a:latin typeface="Times New Roman" pitchFamily="18" charset="0"/>
                          <a:cs typeface="Times New Roman" pitchFamily="18" charset="0"/>
                        </a:rPr>
                        <a:t>The bony spicules are even, with occasional lacunae containing osteocytes. Cellular marrow is seen between the spicules of bone.</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0440" name="Picture 8" descr="BONE039"/>
          <p:cNvPicPr>
            <a:picLocks noChangeAspect="1" noChangeArrowheads="1"/>
          </p:cNvPicPr>
          <p:nvPr/>
        </p:nvPicPr>
        <p:blipFill>
          <a:blip r:embed="rId2" cstate="print"/>
          <a:srcRect/>
          <a:stretch>
            <a:fillRect/>
          </a:stretch>
        </p:blipFill>
        <p:spPr bwMode="auto">
          <a:xfrm>
            <a:off x="857224" y="836834"/>
            <a:ext cx="7500990" cy="4378116"/>
          </a:xfrm>
          <a:prstGeom prst="rect">
            <a:avLst/>
          </a:prstGeom>
          <a:noFill/>
        </p:spPr>
      </p:pic>
      <p:sp>
        <p:nvSpPr>
          <p:cNvPr id="8" name="TextBox 7"/>
          <p:cNvSpPr txBox="1"/>
          <p:nvPr/>
        </p:nvSpPr>
        <p:spPr>
          <a:xfrm>
            <a:off x="7954096" y="6572272"/>
            <a:ext cx="1189936" cy="307777"/>
          </a:xfrm>
          <a:prstGeom prst="rect">
            <a:avLst/>
          </a:prstGeom>
          <a:noFill/>
        </p:spPr>
        <p:txBody>
          <a:bodyPr wrap="square" rtlCol="0">
            <a:spAutoFit/>
          </a:bodyPr>
          <a:lstStyle/>
          <a:p>
            <a:pPr algn="ctr"/>
            <a:r>
              <a:rPr lang="en-US" sz="1400" b="1" i="1" dirty="0" smtClean="0">
                <a:solidFill>
                  <a:schemeClr val="accent1">
                    <a:lumMod val="50000"/>
                  </a:schemeClr>
                </a:solidFill>
              </a:rPr>
              <a:t>Ms-</a:t>
            </a:r>
            <a:r>
              <a:rPr lang="en-US" sz="1400" b="1" i="1" dirty="0" err="1" smtClean="0">
                <a:solidFill>
                  <a:schemeClr val="accent1">
                    <a:lumMod val="50000"/>
                  </a:schemeClr>
                </a:solidFill>
              </a:rPr>
              <a:t>Sk</a:t>
            </a:r>
            <a:r>
              <a:rPr lang="en-US" sz="1400" b="1" i="1" dirty="0" smtClean="0">
                <a:solidFill>
                  <a:schemeClr val="accent1">
                    <a:lumMod val="50000"/>
                  </a:schemeClr>
                </a:solidFill>
              </a:rPr>
              <a:t> Block</a:t>
            </a:r>
            <a:endParaRPr lang="en-US" sz="1400" b="1" i="1" dirty="0">
              <a:solidFill>
                <a:schemeClr val="accent1">
                  <a:lumMod val="50000"/>
                </a:schemeClr>
              </a:solidFill>
            </a:endParaRPr>
          </a:p>
        </p:txBody>
      </p:sp>
      <p:sp>
        <p:nvSpPr>
          <p:cNvPr id="9" name="TextBox 8"/>
          <p:cNvSpPr txBox="1"/>
          <p:nvPr/>
        </p:nvSpPr>
        <p:spPr>
          <a:xfrm>
            <a:off x="-32" y="6572272"/>
            <a:ext cx="1500198" cy="307777"/>
          </a:xfrm>
          <a:prstGeom prst="rect">
            <a:avLst/>
          </a:prstGeom>
          <a:noFill/>
        </p:spPr>
        <p:txBody>
          <a:bodyPr wrap="square" rtlCol="0">
            <a:spAutoFit/>
          </a:bodyPr>
          <a:lstStyle/>
          <a:p>
            <a:r>
              <a:rPr lang="en-US" sz="1400" b="1" i="1" dirty="0" smtClean="0">
                <a:solidFill>
                  <a:schemeClr val="accent1">
                    <a:lumMod val="50000"/>
                  </a:schemeClr>
                </a:solidFill>
              </a:rPr>
              <a:t>Path. Dept , KSU</a:t>
            </a:r>
            <a:endParaRPr lang="en-US" sz="1400" b="1" i="1" dirty="0">
              <a:solidFill>
                <a:schemeClr val="accent1">
                  <a:lumMod val="50000"/>
                </a:schemeClr>
              </a:solidFill>
            </a:endParaRPr>
          </a:p>
        </p:txBody>
      </p:sp>
      <p:sp>
        <p:nvSpPr>
          <p:cNvPr id="10" name="Rectangle 9"/>
          <p:cNvSpPr/>
          <p:nvPr/>
        </p:nvSpPr>
        <p:spPr>
          <a:xfrm>
            <a:off x="2071670" y="191136"/>
            <a:ext cx="5158154" cy="523220"/>
          </a:xfrm>
          <a:prstGeom prst="rect">
            <a:avLst/>
          </a:prstGeom>
        </p:spPr>
        <p:txBody>
          <a:bodyPr wrap="square">
            <a:spAutoFit/>
          </a:bodyPr>
          <a:lstStyle/>
          <a:p>
            <a:r>
              <a:rPr lang="en-US" sz="2800" b="1" i="1" dirty="0" smtClean="0">
                <a:solidFill>
                  <a:srgbClr val="000099"/>
                </a:solidFill>
                <a:effectLst>
                  <a:outerShdw blurRad="38100" dist="38100" dir="2700000" algn="tl">
                    <a:srgbClr val="000000">
                      <a:alpha val="43137"/>
                    </a:srgbClr>
                  </a:outerShdw>
                </a:effectLst>
                <a:latin typeface="Times New Roman" pitchFamily="18" charset="0"/>
                <a:cs typeface="Times New Roman" pitchFamily="18" charset="0"/>
              </a:rPr>
              <a:t>Normal Cancellous Bone - LPF </a:t>
            </a:r>
            <a:endParaRPr lang="en-US" sz="2800" i="1" dirty="0">
              <a:effectLst>
                <a:outerShdw blurRad="38100" dist="38100" dir="2700000" algn="tl">
                  <a:srgbClr val="000000">
                    <a:alpha val="43137"/>
                  </a:srgbClr>
                </a:outerShdw>
              </a:effectLst>
            </a:endParaRPr>
          </a:p>
        </p:txBody>
      </p:sp>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3111</TotalTime>
  <Words>1723</Words>
  <Application>Microsoft Office PowerPoint</Application>
  <PresentationFormat>On-screen Show (4:3)</PresentationFormat>
  <Paragraphs>310</Paragraphs>
  <Slides>55</Slides>
  <Notes>17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Median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Dr. Sayed Esawy</dc:creator>
  <cp:lastModifiedBy>DrShaesta</cp:lastModifiedBy>
  <cp:revision>202</cp:revision>
  <dcterms:created xsi:type="dcterms:W3CDTF">2010-04-26T10:38:24Z</dcterms:created>
  <dcterms:modified xsi:type="dcterms:W3CDTF">2014-12-23T08:24:39Z</dcterms:modified>
</cp:coreProperties>
</file>