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307" r:id="rId3"/>
    <p:sldId id="334" r:id="rId4"/>
    <p:sldId id="363" r:id="rId5"/>
    <p:sldId id="346" r:id="rId6"/>
    <p:sldId id="371" r:id="rId7"/>
    <p:sldId id="343" r:id="rId8"/>
    <p:sldId id="373" r:id="rId9"/>
    <p:sldId id="372" r:id="rId10"/>
    <p:sldId id="374" r:id="rId11"/>
    <p:sldId id="309" r:id="rId12"/>
    <p:sldId id="293" r:id="rId13"/>
    <p:sldId id="338" r:id="rId14"/>
    <p:sldId id="349" r:id="rId15"/>
    <p:sldId id="327" r:id="rId16"/>
    <p:sldId id="352" r:id="rId17"/>
    <p:sldId id="322" r:id="rId18"/>
    <p:sldId id="279" r:id="rId19"/>
    <p:sldId id="354" r:id="rId20"/>
    <p:sldId id="353" r:id="rId21"/>
    <p:sldId id="329" r:id="rId22"/>
    <p:sldId id="324" r:id="rId23"/>
    <p:sldId id="281" r:id="rId24"/>
    <p:sldId id="355" r:id="rId25"/>
    <p:sldId id="286" r:id="rId26"/>
    <p:sldId id="325" r:id="rId27"/>
    <p:sldId id="326" r:id="rId28"/>
    <p:sldId id="367" r:id="rId29"/>
    <p:sldId id="330" r:id="rId30"/>
    <p:sldId id="331" r:id="rId31"/>
    <p:sldId id="361" r:id="rId32"/>
    <p:sldId id="332" r:id="rId33"/>
    <p:sldId id="333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0" autoAdjust="0"/>
    <p:restoredTop sz="94660"/>
  </p:normalViewPr>
  <p:slideViewPr>
    <p:cSldViewPr>
      <p:cViewPr varScale="1">
        <p:scale>
          <a:sx n="103" d="100"/>
          <a:sy n="103" d="100"/>
        </p:scale>
        <p:origin x="-2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8BE3E8-6A20-4B2D-89A0-2A905C2D094A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136EC3-F100-457E-A442-C76C58006E4E}">
      <dgm:prSet phldrT="[Text]"/>
      <dgm:spPr/>
      <dgm:t>
        <a:bodyPr/>
        <a:lstStyle/>
        <a:p>
          <a:r>
            <a:rPr lang="en-US" dirty="0" smtClean="0"/>
            <a:t>Oral administration</a:t>
          </a:r>
          <a:endParaRPr lang="en-US" dirty="0"/>
        </a:p>
      </dgm:t>
    </dgm:pt>
    <dgm:pt modelId="{89956AA5-1654-47A0-82EC-421B333AD63F}" type="parTrans" cxnId="{3EEEFB6B-1560-4BED-ACC0-777E9B7550A2}">
      <dgm:prSet/>
      <dgm:spPr/>
      <dgm:t>
        <a:bodyPr/>
        <a:lstStyle/>
        <a:p>
          <a:endParaRPr lang="en-US"/>
        </a:p>
      </dgm:t>
    </dgm:pt>
    <dgm:pt modelId="{70BAD8ED-75E4-4E87-9CBA-89DFDABE3982}" type="sibTrans" cxnId="{3EEEFB6B-1560-4BED-ACC0-777E9B7550A2}">
      <dgm:prSet/>
      <dgm:spPr/>
      <dgm:t>
        <a:bodyPr/>
        <a:lstStyle/>
        <a:p>
          <a:endParaRPr lang="en-US" dirty="0"/>
        </a:p>
      </dgm:t>
    </dgm:pt>
    <dgm:pt modelId="{325EF6C7-2A7F-47F2-B68C-346F176A2E4C}">
      <dgm:prSet phldrT="[Text]"/>
      <dgm:spPr/>
      <dgm:t>
        <a:bodyPr/>
        <a:lstStyle/>
        <a:p>
          <a:r>
            <a:rPr lang="en-US" dirty="0" smtClean="0"/>
            <a:t>Most metabolized in liver (oxidation &amp; conjugation)</a:t>
          </a:r>
          <a:endParaRPr lang="en-US" dirty="0"/>
        </a:p>
      </dgm:t>
    </dgm:pt>
    <dgm:pt modelId="{C2C62B2F-F592-4D4A-AED9-568CF5F7323D}" type="parTrans" cxnId="{0965AFFC-3099-45EA-8ED0-543E7CC80687}">
      <dgm:prSet/>
      <dgm:spPr/>
      <dgm:t>
        <a:bodyPr/>
        <a:lstStyle/>
        <a:p>
          <a:endParaRPr lang="en-US"/>
        </a:p>
      </dgm:t>
    </dgm:pt>
    <dgm:pt modelId="{093260FD-BA22-4402-9DD5-4B8508B4A29D}" type="sibTrans" cxnId="{0965AFFC-3099-45EA-8ED0-543E7CC80687}">
      <dgm:prSet/>
      <dgm:spPr/>
      <dgm:t>
        <a:bodyPr/>
        <a:lstStyle/>
        <a:p>
          <a:endParaRPr lang="en-US" dirty="0"/>
        </a:p>
      </dgm:t>
    </dgm:pt>
    <dgm:pt modelId="{A7729126-CE66-4312-BBF7-1A420FF2FB63}">
      <dgm:prSet/>
      <dgm:spPr/>
      <dgm:t>
        <a:bodyPr/>
        <a:lstStyle/>
        <a:p>
          <a:r>
            <a:rPr lang="en-US" dirty="0" smtClean="0"/>
            <a:t>95% bound to plasma-protein (high bioavailability)</a:t>
          </a:r>
          <a:endParaRPr lang="en-US" dirty="0"/>
        </a:p>
      </dgm:t>
    </dgm:pt>
    <dgm:pt modelId="{EEFF78FF-F6A0-4081-8429-9B372AA91DE4}" type="parTrans" cxnId="{8F54143D-A6E1-4E81-A590-6C9B7793523E}">
      <dgm:prSet/>
      <dgm:spPr/>
      <dgm:t>
        <a:bodyPr/>
        <a:lstStyle/>
        <a:p>
          <a:endParaRPr lang="en-US"/>
        </a:p>
      </dgm:t>
    </dgm:pt>
    <dgm:pt modelId="{751244E9-6255-49AD-B407-E88015C62B72}" type="sibTrans" cxnId="{8F54143D-A6E1-4E81-A590-6C9B7793523E}">
      <dgm:prSet/>
      <dgm:spPr/>
      <dgm:t>
        <a:bodyPr/>
        <a:lstStyle/>
        <a:p>
          <a:endParaRPr lang="en-US" dirty="0"/>
        </a:p>
      </dgm:t>
    </dgm:pt>
    <dgm:pt modelId="{99512A64-F843-4C36-A84D-84F2751E8519}">
      <dgm:prSet/>
      <dgm:spPr/>
      <dgm:t>
        <a:bodyPr/>
        <a:lstStyle/>
        <a:p>
          <a:r>
            <a:rPr lang="en-US" dirty="0" smtClean="0"/>
            <a:t>Most NSAIDs are weak acid (absorbed well in stomach and intestinal mucosa)</a:t>
          </a:r>
        </a:p>
      </dgm:t>
    </dgm:pt>
    <dgm:pt modelId="{6F15E896-43FE-47F5-AB71-D8FBB82E020A}" type="parTrans" cxnId="{56A1444B-CF02-4C31-A15E-B60E3248B6E4}">
      <dgm:prSet/>
      <dgm:spPr/>
      <dgm:t>
        <a:bodyPr/>
        <a:lstStyle/>
        <a:p>
          <a:endParaRPr lang="en-US"/>
        </a:p>
      </dgm:t>
    </dgm:pt>
    <dgm:pt modelId="{D7A5776D-22F6-471D-96DD-2D816EA83B14}" type="sibTrans" cxnId="{56A1444B-CF02-4C31-A15E-B60E3248B6E4}">
      <dgm:prSet/>
      <dgm:spPr/>
      <dgm:t>
        <a:bodyPr/>
        <a:lstStyle/>
        <a:p>
          <a:endParaRPr lang="en-US" dirty="0"/>
        </a:p>
      </dgm:t>
    </dgm:pt>
    <dgm:pt modelId="{3677309C-9CAA-4A8B-B475-11200AAAD512}" type="pres">
      <dgm:prSet presAssocID="{358BE3E8-6A20-4B2D-89A0-2A905C2D094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D04C02-E168-48C2-B7CF-9FAB63DD5D4B}" type="pres">
      <dgm:prSet presAssocID="{1E136EC3-F100-457E-A442-C76C58006E4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D5717-4D78-42BC-899F-E417B1045681}" type="pres">
      <dgm:prSet presAssocID="{1E136EC3-F100-457E-A442-C76C58006E4E}" presName="spNode" presStyleCnt="0"/>
      <dgm:spPr/>
    </dgm:pt>
    <dgm:pt modelId="{06AC3939-1072-4C63-AA96-03688256472A}" type="pres">
      <dgm:prSet presAssocID="{70BAD8ED-75E4-4E87-9CBA-89DFDABE3982}" presName="sibTrans" presStyleLbl="sibTrans1D1" presStyleIdx="0" presStyleCnt="4"/>
      <dgm:spPr/>
      <dgm:t>
        <a:bodyPr/>
        <a:lstStyle/>
        <a:p>
          <a:endParaRPr lang="en-US"/>
        </a:p>
      </dgm:t>
    </dgm:pt>
    <dgm:pt modelId="{4A6C0324-A501-43E1-8666-0FA76776590A}" type="pres">
      <dgm:prSet presAssocID="{99512A64-F843-4C36-A84D-84F2751E851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CDDC1-C99F-4811-8152-0806B45941BA}" type="pres">
      <dgm:prSet presAssocID="{99512A64-F843-4C36-A84D-84F2751E8519}" presName="spNode" presStyleCnt="0"/>
      <dgm:spPr/>
    </dgm:pt>
    <dgm:pt modelId="{041A0B21-F6DF-4543-9845-0E8F3CADC98B}" type="pres">
      <dgm:prSet presAssocID="{D7A5776D-22F6-471D-96DD-2D816EA83B14}" presName="sibTrans" presStyleLbl="sibTrans1D1" presStyleIdx="1" presStyleCnt="4"/>
      <dgm:spPr/>
      <dgm:t>
        <a:bodyPr/>
        <a:lstStyle/>
        <a:p>
          <a:endParaRPr lang="en-US"/>
        </a:p>
      </dgm:t>
    </dgm:pt>
    <dgm:pt modelId="{6CA0270A-B1EC-48C8-9462-A6BE5DFF71B8}" type="pres">
      <dgm:prSet presAssocID="{A7729126-CE66-4312-BBF7-1A420FF2FB6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5FE26-7B50-4DA1-A214-F58132C11F1F}" type="pres">
      <dgm:prSet presAssocID="{A7729126-CE66-4312-BBF7-1A420FF2FB63}" presName="spNode" presStyleCnt="0"/>
      <dgm:spPr/>
    </dgm:pt>
    <dgm:pt modelId="{35422269-ACE4-4F85-AF52-A3672B202FAD}" type="pres">
      <dgm:prSet presAssocID="{751244E9-6255-49AD-B407-E88015C62B72}" presName="sibTrans" presStyleLbl="sibTrans1D1" presStyleIdx="2" presStyleCnt="4"/>
      <dgm:spPr/>
      <dgm:t>
        <a:bodyPr/>
        <a:lstStyle/>
        <a:p>
          <a:endParaRPr lang="en-US"/>
        </a:p>
      </dgm:t>
    </dgm:pt>
    <dgm:pt modelId="{247E3F62-905D-4882-AAD1-1E90047BD67B}" type="pres">
      <dgm:prSet presAssocID="{325EF6C7-2A7F-47F2-B68C-346F176A2E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9F362-5786-4F87-BF39-FB513FB90D3F}" type="pres">
      <dgm:prSet presAssocID="{325EF6C7-2A7F-47F2-B68C-346F176A2E4C}" presName="spNode" presStyleCnt="0"/>
      <dgm:spPr/>
    </dgm:pt>
    <dgm:pt modelId="{DECD1952-120D-4836-8186-5B62113F9FB3}" type="pres">
      <dgm:prSet presAssocID="{093260FD-BA22-4402-9DD5-4B8508B4A29D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8F54143D-A6E1-4E81-A590-6C9B7793523E}" srcId="{358BE3E8-6A20-4B2D-89A0-2A905C2D094A}" destId="{A7729126-CE66-4312-BBF7-1A420FF2FB63}" srcOrd="2" destOrd="0" parTransId="{EEFF78FF-F6A0-4081-8429-9B372AA91DE4}" sibTransId="{751244E9-6255-49AD-B407-E88015C62B72}"/>
    <dgm:cxn modelId="{693EA0C7-B0FF-4122-8117-D287382346BF}" type="presOf" srcId="{70BAD8ED-75E4-4E87-9CBA-89DFDABE3982}" destId="{06AC3939-1072-4C63-AA96-03688256472A}" srcOrd="0" destOrd="0" presId="urn:microsoft.com/office/officeart/2005/8/layout/cycle5"/>
    <dgm:cxn modelId="{56A1444B-CF02-4C31-A15E-B60E3248B6E4}" srcId="{358BE3E8-6A20-4B2D-89A0-2A905C2D094A}" destId="{99512A64-F843-4C36-A84D-84F2751E8519}" srcOrd="1" destOrd="0" parTransId="{6F15E896-43FE-47F5-AB71-D8FBB82E020A}" sibTransId="{D7A5776D-22F6-471D-96DD-2D816EA83B14}"/>
    <dgm:cxn modelId="{751524B7-8558-4143-ACF4-51EB7771C66D}" type="presOf" srcId="{1E136EC3-F100-457E-A442-C76C58006E4E}" destId="{8BD04C02-E168-48C2-B7CF-9FAB63DD5D4B}" srcOrd="0" destOrd="0" presId="urn:microsoft.com/office/officeart/2005/8/layout/cycle5"/>
    <dgm:cxn modelId="{5D4F7E9A-378D-4831-9F20-415C20AB777B}" type="presOf" srcId="{358BE3E8-6A20-4B2D-89A0-2A905C2D094A}" destId="{3677309C-9CAA-4A8B-B475-11200AAAD512}" srcOrd="0" destOrd="0" presId="urn:microsoft.com/office/officeart/2005/8/layout/cycle5"/>
    <dgm:cxn modelId="{EC7C4737-478A-45C9-AA6E-BE07A96B21F8}" type="presOf" srcId="{A7729126-CE66-4312-BBF7-1A420FF2FB63}" destId="{6CA0270A-B1EC-48C8-9462-A6BE5DFF71B8}" srcOrd="0" destOrd="0" presId="urn:microsoft.com/office/officeart/2005/8/layout/cycle5"/>
    <dgm:cxn modelId="{506F2336-8E64-453E-8640-9A9C5FD11241}" type="presOf" srcId="{093260FD-BA22-4402-9DD5-4B8508B4A29D}" destId="{DECD1952-120D-4836-8186-5B62113F9FB3}" srcOrd="0" destOrd="0" presId="urn:microsoft.com/office/officeart/2005/8/layout/cycle5"/>
    <dgm:cxn modelId="{3EEEFB6B-1560-4BED-ACC0-777E9B7550A2}" srcId="{358BE3E8-6A20-4B2D-89A0-2A905C2D094A}" destId="{1E136EC3-F100-457E-A442-C76C58006E4E}" srcOrd="0" destOrd="0" parTransId="{89956AA5-1654-47A0-82EC-421B333AD63F}" sibTransId="{70BAD8ED-75E4-4E87-9CBA-89DFDABE3982}"/>
    <dgm:cxn modelId="{36C96B3D-0CFB-4FBF-BED8-FDA52B9FC4BE}" type="presOf" srcId="{751244E9-6255-49AD-B407-E88015C62B72}" destId="{35422269-ACE4-4F85-AF52-A3672B202FAD}" srcOrd="0" destOrd="0" presId="urn:microsoft.com/office/officeart/2005/8/layout/cycle5"/>
    <dgm:cxn modelId="{CC509BF7-5E7E-4AB3-B6F9-BBE77E723442}" type="presOf" srcId="{325EF6C7-2A7F-47F2-B68C-346F176A2E4C}" destId="{247E3F62-905D-4882-AAD1-1E90047BD67B}" srcOrd="0" destOrd="0" presId="urn:microsoft.com/office/officeart/2005/8/layout/cycle5"/>
    <dgm:cxn modelId="{F0F66313-A2E6-48BA-8993-19AFC4691484}" type="presOf" srcId="{99512A64-F843-4C36-A84D-84F2751E8519}" destId="{4A6C0324-A501-43E1-8666-0FA76776590A}" srcOrd="0" destOrd="0" presId="urn:microsoft.com/office/officeart/2005/8/layout/cycle5"/>
    <dgm:cxn modelId="{0965AFFC-3099-45EA-8ED0-543E7CC80687}" srcId="{358BE3E8-6A20-4B2D-89A0-2A905C2D094A}" destId="{325EF6C7-2A7F-47F2-B68C-346F176A2E4C}" srcOrd="3" destOrd="0" parTransId="{C2C62B2F-F592-4D4A-AED9-568CF5F7323D}" sibTransId="{093260FD-BA22-4402-9DD5-4B8508B4A29D}"/>
    <dgm:cxn modelId="{2F1E8EAB-9E3A-4D4F-B267-34F1EDE85FA2}" type="presOf" srcId="{D7A5776D-22F6-471D-96DD-2D816EA83B14}" destId="{041A0B21-F6DF-4543-9845-0E8F3CADC98B}" srcOrd="0" destOrd="0" presId="urn:microsoft.com/office/officeart/2005/8/layout/cycle5"/>
    <dgm:cxn modelId="{160876AB-9F4E-4C71-A859-01B72064A19A}" type="presParOf" srcId="{3677309C-9CAA-4A8B-B475-11200AAAD512}" destId="{8BD04C02-E168-48C2-B7CF-9FAB63DD5D4B}" srcOrd="0" destOrd="0" presId="urn:microsoft.com/office/officeart/2005/8/layout/cycle5"/>
    <dgm:cxn modelId="{9123A317-891A-4DDE-AABD-2D4A03715F35}" type="presParOf" srcId="{3677309C-9CAA-4A8B-B475-11200AAAD512}" destId="{103D5717-4D78-42BC-899F-E417B1045681}" srcOrd="1" destOrd="0" presId="urn:microsoft.com/office/officeart/2005/8/layout/cycle5"/>
    <dgm:cxn modelId="{E3826647-8149-47FF-AB53-34B4428E4BE9}" type="presParOf" srcId="{3677309C-9CAA-4A8B-B475-11200AAAD512}" destId="{06AC3939-1072-4C63-AA96-03688256472A}" srcOrd="2" destOrd="0" presId="urn:microsoft.com/office/officeart/2005/8/layout/cycle5"/>
    <dgm:cxn modelId="{4A0F2E5C-4590-42D3-8F49-A7A2BF66E5D6}" type="presParOf" srcId="{3677309C-9CAA-4A8B-B475-11200AAAD512}" destId="{4A6C0324-A501-43E1-8666-0FA76776590A}" srcOrd="3" destOrd="0" presId="urn:microsoft.com/office/officeart/2005/8/layout/cycle5"/>
    <dgm:cxn modelId="{CDB13714-5C86-44A2-BB54-DBC0DCCD60F1}" type="presParOf" srcId="{3677309C-9CAA-4A8B-B475-11200AAAD512}" destId="{8E7CDDC1-C99F-4811-8152-0806B45941BA}" srcOrd="4" destOrd="0" presId="urn:microsoft.com/office/officeart/2005/8/layout/cycle5"/>
    <dgm:cxn modelId="{C82A4BE9-C629-48B3-B03A-86EC826910F2}" type="presParOf" srcId="{3677309C-9CAA-4A8B-B475-11200AAAD512}" destId="{041A0B21-F6DF-4543-9845-0E8F3CADC98B}" srcOrd="5" destOrd="0" presId="urn:microsoft.com/office/officeart/2005/8/layout/cycle5"/>
    <dgm:cxn modelId="{A97EBBDA-99B1-4891-873A-0B0B4A266A84}" type="presParOf" srcId="{3677309C-9CAA-4A8B-B475-11200AAAD512}" destId="{6CA0270A-B1EC-48C8-9462-A6BE5DFF71B8}" srcOrd="6" destOrd="0" presId="urn:microsoft.com/office/officeart/2005/8/layout/cycle5"/>
    <dgm:cxn modelId="{CCA4F3FD-E4CD-4215-B32A-042ADBCE2D2A}" type="presParOf" srcId="{3677309C-9CAA-4A8B-B475-11200AAAD512}" destId="{8F75FE26-7B50-4DA1-A214-F58132C11F1F}" srcOrd="7" destOrd="0" presId="urn:microsoft.com/office/officeart/2005/8/layout/cycle5"/>
    <dgm:cxn modelId="{3D99F7F9-04B9-4092-B48C-882C569A87B9}" type="presParOf" srcId="{3677309C-9CAA-4A8B-B475-11200AAAD512}" destId="{35422269-ACE4-4F85-AF52-A3672B202FAD}" srcOrd="8" destOrd="0" presId="urn:microsoft.com/office/officeart/2005/8/layout/cycle5"/>
    <dgm:cxn modelId="{4E9A3EC6-1833-44FD-9579-CAC79C69C4DD}" type="presParOf" srcId="{3677309C-9CAA-4A8B-B475-11200AAAD512}" destId="{247E3F62-905D-4882-AAD1-1E90047BD67B}" srcOrd="9" destOrd="0" presId="urn:microsoft.com/office/officeart/2005/8/layout/cycle5"/>
    <dgm:cxn modelId="{B4B8A266-127C-4914-A4B2-40C852D46431}" type="presParOf" srcId="{3677309C-9CAA-4A8B-B475-11200AAAD512}" destId="{FAB9F362-5786-4F87-BF39-FB513FB90D3F}" srcOrd="10" destOrd="0" presId="urn:microsoft.com/office/officeart/2005/8/layout/cycle5"/>
    <dgm:cxn modelId="{0EBAE618-C023-462B-8A45-02BF1E5014F0}" type="presParOf" srcId="{3677309C-9CAA-4A8B-B475-11200AAAD512}" destId="{DECD1952-120D-4836-8186-5B62113F9FB3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D04C02-E168-48C2-B7CF-9FAB63DD5D4B}">
      <dsp:nvSpPr>
        <dsp:cNvPr id="0" name=""/>
        <dsp:cNvSpPr/>
      </dsp:nvSpPr>
      <dsp:spPr>
        <a:xfrm>
          <a:off x="3482578" y="261"/>
          <a:ext cx="2178843" cy="14162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Oral administration</a:t>
          </a:r>
          <a:endParaRPr lang="en-US" sz="1600" kern="1200" dirty="0"/>
        </a:p>
      </dsp:txBody>
      <dsp:txXfrm>
        <a:off x="3482578" y="261"/>
        <a:ext cx="2178843" cy="1416248"/>
      </dsp:txXfrm>
    </dsp:sp>
    <dsp:sp modelId="{06AC3939-1072-4C63-AA96-03688256472A}">
      <dsp:nvSpPr>
        <dsp:cNvPr id="0" name=""/>
        <dsp:cNvSpPr/>
      </dsp:nvSpPr>
      <dsp:spPr>
        <a:xfrm>
          <a:off x="2232385" y="708385"/>
          <a:ext cx="4679228" cy="4679228"/>
        </a:xfrm>
        <a:custGeom>
          <a:avLst/>
          <a:gdLst/>
          <a:ahLst/>
          <a:cxnLst/>
          <a:rect l="0" t="0" r="0" b="0"/>
          <a:pathLst>
            <a:path>
              <a:moveTo>
                <a:pt x="3729755" y="457779"/>
              </a:moveTo>
              <a:arcTo wR="2339614" hR="2339614" stAng="18387232" swAng="1633569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C0324-A501-43E1-8666-0FA76776590A}">
      <dsp:nvSpPr>
        <dsp:cNvPr id="0" name=""/>
        <dsp:cNvSpPr/>
      </dsp:nvSpPr>
      <dsp:spPr>
        <a:xfrm>
          <a:off x="5822192" y="2339875"/>
          <a:ext cx="2178843" cy="14162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Most NSAIDs are weak acid (absorbed well in stomach and intestinal mucosa)</a:t>
          </a:r>
        </a:p>
      </dsp:txBody>
      <dsp:txXfrm>
        <a:off x="5822192" y="2339875"/>
        <a:ext cx="2178843" cy="1416248"/>
      </dsp:txXfrm>
    </dsp:sp>
    <dsp:sp modelId="{041A0B21-F6DF-4543-9845-0E8F3CADC98B}">
      <dsp:nvSpPr>
        <dsp:cNvPr id="0" name=""/>
        <dsp:cNvSpPr/>
      </dsp:nvSpPr>
      <dsp:spPr>
        <a:xfrm>
          <a:off x="2232385" y="708385"/>
          <a:ext cx="4679228" cy="4679228"/>
        </a:xfrm>
        <a:custGeom>
          <a:avLst/>
          <a:gdLst/>
          <a:ahLst/>
          <a:cxnLst/>
          <a:rect l="0" t="0" r="0" b="0"/>
          <a:pathLst>
            <a:path>
              <a:moveTo>
                <a:pt x="4436684" y="3376961"/>
              </a:moveTo>
              <a:arcTo wR="2339614" hR="2339614" stAng="1579199" swAng="1633569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A0270A-B1EC-48C8-9462-A6BE5DFF71B8}">
      <dsp:nvSpPr>
        <dsp:cNvPr id="0" name=""/>
        <dsp:cNvSpPr/>
      </dsp:nvSpPr>
      <dsp:spPr>
        <a:xfrm>
          <a:off x="3482578" y="4679489"/>
          <a:ext cx="2178843" cy="14162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95% bound to plasma-protein (high bioavailability)</a:t>
          </a:r>
          <a:endParaRPr lang="en-US" sz="1600" kern="1200" dirty="0"/>
        </a:p>
      </dsp:txBody>
      <dsp:txXfrm>
        <a:off x="3482578" y="4679489"/>
        <a:ext cx="2178843" cy="1416248"/>
      </dsp:txXfrm>
    </dsp:sp>
    <dsp:sp modelId="{35422269-ACE4-4F85-AF52-A3672B202FAD}">
      <dsp:nvSpPr>
        <dsp:cNvPr id="0" name=""/>
        <dsp:cNvSpPr/>
      </dsp:nvSpPr>
      <dsp:spPr>
        <a:xfrm>
          <a:off x="2232385" y="708385"/>
          <a:ext cx="4679228" cy="4679228"/>
        </a:xfrm>
        <a:custGeom>
          <a:avLst/>
          <a:gdLst/>
          <a:ahLst/>
          <a:cxnLst/>
          <a:rect l="0" t="0" r="0" b="0"/>
          <a:pathLst>
            <a:path>
              <a:moveTo>
                <a:pt x="949472" y="4221448"/>
              </a:moveTo>
              <a:arcTo wR="2339614" hR="2339614" stAng="7587232" swAng="1633569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E3F62-905D-4882-AAD1-1E90047BD67B}">
      <dsp:nvSpPr>
        <dsp:cNvPr id="0" name=""/>
        <dsp:cNvSpPr/>
      </dsp:nvSpPr>
      <dsp:spPr>
        <a:xfrm>
          <a:off x="1142963" y="2339875"/>
          <a:ext cx="2178843" cy="14162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Most metabolized in liver (oxidation &amp; conjugation)</a:t>
          </a:r>
          <a:endParaRPr lang="en-US" sz="1600" kern="1200" dirty="0"/>
        </a:p>
      </dsp:txBody>
      <dsp:txXfrm>
        <a:off x="1142963" y="2339875"/>
        <a:ext cx="2178843" cy="1416248"/>
      </dsp:txXfrm>
    </dsp:sp>
    <dsp:sp modelId="{DECD1952-120D-4836-8186-5B62113F9FB3}">
      <dsp:nvSpPr>
        <dsp:cNvPr id="0" name=""/>
        <dsp:cNvSpPr/>
      </dsp:nvSpPr>
      <dsp:spPr>
        <a:xfrm>
          <a:off x="2232385" y="708385"/>
          <a:ext cx="4679228" cy="4679228"/>
        </a:xfrm>
        <a:custGeom>
          <a:avLst/>
          <a:gdLst/>
          <a:ahLst/>
          <a:cxnLst/>
          <a:rect l="0" t="0" r="0" b="0"/>
          <a:pathLst>
            <a:path>
              <a:moveTo>
                <a:pt x="242543" y="1302267"/>
              </a:moveTo>
              <a:arcTo wR="2339614" hR="2339614" stAng="12379199" swAng="1633569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591769-2B84-4EB4-AE4E-2A1E5B1ABD78}" type="datetimeFigureOut">
              <a:rPr lang="en-US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7EC02DC-CA9A-4862-9C47-4D0817E4A45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EC02DC-CA9A-4862-9C47-4D0817E4A452}" type="slidenum">
              <a:rPr lang="ar-SA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FED3B6-57FF-4B92-930A-C9C2037E651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1A9715-DFDF-4537-BA55-58F01EA8DA20}" type="slidenum">
              <a:rPr lang="ar-SA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5CA510-3BE4-45D3-86FE-ED1FE6836EF8}" type="slidenum">
              <a:rPr lang="ar-SA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4F241-9311-4C70-BC72-66D303C3D9CF}" type="datetimeFigureOut">
              <a:rPr lang="en-US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C93B4-8617-4E0C-B435-80E5AAFA506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1D247-7550-4D2C-B31C-6A3C9A29B6C7}" type="datetimeFigureOut">
              <a:rPr lang="en-US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EE812-46B5-4B9B-8E13-C7486E66D28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37885-98CB-4DCE-B548-85F203F4AA06}" type="datetimeFigureOut">
              <a:rPr lang="en-US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9DFFF-F5F8-41C4-81E7-5085D97FC52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16DE5E-697F-47F3-A860-E7DB2C5B72E2}" type="datetimeFigureOut">
              <a:rPr lang="en-US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48C2E9-FDCA-40CC-9AED-7C8DD2C4655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88F62C-05C6-4054-AD37-74791BAA69C7}" type="datetimeFigureOut">
              <a:rPr lang="en-US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771CD2-D947-4375-B580-A4CE863C48F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834C117-6623-48D0-934A-7E4FE50C1006}" type="datetimeFigureOut">
              <a:rPr lang="en-US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21C10-1C17-4E30-A42B-554AF9D67D8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053DD-AE76-428E-97F4-3A1235734318}" type="datetimeFigureOut">
              <a:rPr lang="en-US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3CEB6-8C8F-4151-B08B-228A4CF4EC1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D6BD9-24C1-4467-8529-77D1D0BF83A4}" type="datetimeFigureOut">
              <a:rPr lang="en-US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743F7-8A9C-46F3-8432-3E13E748577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6DE68-183D-44D4-8A1A-FFFFC928AF5A}" type="datetimeFigureOut">
              <a:rPr lang="en-US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A0529-3DE4-45AD-9A55-75682AB9081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4B8DBB-1600-458F-9C67-2180FBF28AB7}" type="datetimeFigureOut">
              <a:rPr lang="en-US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9E602-C1AF-4ACA-B2EC-AE1F099BCB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94D6-7AFD-4D10-8E93-7C9B8AFE06CB}" type="datetimeFigureOut">
              <a:rPr lang="en-US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4833D-574C-466E-B96E-06A0D67E356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4B927FE-51B0-42AC-B9C9-404B6BA66639}" type="datetimeFigureOut">
              <a:rPr lang="en-US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ABD9F-0E97-491D-9E50-F18CCA0348B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F855B6A-FA24-4224-8A01-B5007A6CAFC0}" type="datetimeFigureOut">
              <a:rPr lang="en-US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37C36-A1DF-4B63-9B01-A7F6347D7EE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036BA2-2D96-4BB9-A15F-FA0EABA9C761}" type="datetimeFigureOut">
              <a:rPr lang="en-US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Century Schoolbook" pitchFamily="18" charset="0"/>
              </a:defRPr>
            </a:lvl1pPr>
          </a:lstStyle>
          <a:p>
            <a:pPr>
              <a:defRPr/>
            </a:pPr>
            <a:fld id="{D040B2B9-88C7-4341-8C63-0B71A7E5AC9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67" r:id="rId4"/>
    <p:sldLayoutId id="2147483968" r:id="rId5"/>
    <p:sldLayoutId id="2147483977" r:id="rId6"/>
    <p:sldLayoutId id="2147483969" r:id="rId7"/>
    <p:sldLayoutId id="2147483978" r:id="rId8"/>
    <p:sldLayoutId id="2147483979" r:id="rId9"/>
    <p:sldLayoutId id="2147483970" r:id="rId10"/>
    <p:sldLayoutId id="2147483971" r:id="rId11"/>
    <p:sldLayoutId id="2147483972" r:id="rId12"/>
    <p:sldLayoutId id="21474839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4471A6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B2C1DB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DCB3B2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google.com.eg/url?sa=i&amp;rct=j&amp;q=solar+keratosis&amp;source=images&amp;cd=&amp;cad=rja&amp;uact=8&amp;ved=0CAcQjRw&amp;url=http%3A%2F%2Fwww.webmd.com%2Fskin-problems-and-treatments%2Fpicture-of-actinic-keratosis-solar-keratosis&amp;ei=ELuPVJX1EMb3UNnYgtAJ&amp;bvm=bv.82001339,d.d24&amp;psig=AFQjCNE7mpPpqFG2V9I61AcZ9oxAP3kC1g&amp;ust=1418792020085003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Non-steroidal anti-inflammatory drugs</a:t>
            </a:r>
            <a:endParaRPr lang="en-US" dirty="0"/>
          </a:p>
        </p:txBody>
      </p:sp>
      <p:pic>
        <p:nvPicPr>
          <p:cNvPr id="3" name="Picture 3" descr="C:\Users\Mido\AppData\Local\Microsoft\Windows\Temporary Internet Files\Content.IE5\YE162FU6\MCj025022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267200"/>
            <a:ext cx="2087563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447800"/>
            <a:ext cx="5181600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5364163" y="476250"/>
            <a:ext cx="2879725" cy="863600"/>
          </a:xfrm>
          <a:prstGeom prst="cloudCallout">
            <a:avLst>
              <a:gd name="adj1" fmla="val -89912"/>
              <a:gd name="adj2" fmla="val 90991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kumimoji="0" lang="en-US" altLang="zh-CN" sz="3200" b="1">
                <a:latin typeface="Arial" pitchFamily="34" charset="0"/>
              </a:rPr>
              <a:t>NSAIDs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endParaRPr kumimoji="0" lang="zh-CN" altLang="en-US" sz="3200" b="1">
              <a:latin typeface="Arial" pitchFamily="34" charset="0"/>
            </a:endParaRPr>
          </a:p>
        </p:txBody>
      </p:sp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304800" y="1295400"/>
            <a:ext cx="3384550" cy="2239963"/>
          </a:xfrm>
          <a:prstGeom prst="downArrowCallout">
            <a:avLst>
              <a:gd name="adj1" fmla="val 31773"/>
              <a:gd name="adj2" fmla="val 15886"/>
              <a:gd name="adj3" fmla="val 48843"/>
              <a:gd name="adj4" fmla="val 49764"/>
            </a:avLst>
          </a:prstGeom>
          <a:solidFill>
            <a:srgbClr val="3366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CN" sz="2800" b="1" dirty="0">
                <a:latin typeface="Arial" pitchFamily="34" charset="0"/>
              </a:rPr>
              <a:t>Prostaglandins</a:t>
            </a:r>
          </a:p>
          <a:p>
            <a:pPr algn="ctr">
              <a:spcBef>
                <a:spcPct val="50000"/>
              </a:spcBef>
            </a:pPr>
            <a:r>
              <a:rPr kumimoji="0" lang="en-US" altLang="zh-CN" sz="2800" b="1" dirty="0">
                <a:latin typeface="Arial" pitchFamily="34" charset="0"/>
              </a:rPr>
              <a:t>pGE2   pGF2</a:t>
            </a:r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304800" y="3505200"/>
            <a:ext cx="3311525" cy="1509712"/>
          </a:xfrm>
          <a:prstGeom prst="downArrowCallout">
            <a:avLst>
              <a:gd name="adj1" fmla="val 48785"/>
              <a:gd name="adj2" fmla="val 24392"/>
              <a:gd name="adj3" fmla="val 38278"/>
              <a:gd name="adj4" fmla="val 60250"/>
            </a:avLst>
          </a:prstGeom>
          <a:solidFill>
            <a:srgbClr val="3366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CN" sz="2800" b="1" dirty="0">
                <a:latin typeface="Arial" pitchFamily="34" charset="0"/>
              </a:rPr>
              <a:t>Symptoms of inflammation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09600" y="4953000"/>
            <a:ext cx="2663825" cy="824841"/>
          </a:xfrm>
          <a:prstGeom prst="rect">
            <a:avLst/>
          </a:prstGeom>
          <a:solidFill>
            <a:srgbClr val="33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kumimoji="0" lang="en-US" altLang="zh-CN" sz="2800" b="1" dirty="0">
                <a:latin typeface="Arial" pitchFamily="34" charset="0"/>
              </a:rPr>
              <a:t>Red, swelling,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kumimoji="0" lang="en-US" altLang="zh-CN" sz="2800" b="1" dirty="0">
                <a:latin typeface="Arial" pitchFamily="34" charset="0"/>
              </a:rPr>
              <a:t>Heating, Pain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4787900" y="2708275"/>
            <a:ext cx="1871663" cy="1552575"/>
          </a:xfrm>
          <a:prstGeom prst="rect">
            <a:avLst/>
          </a:prstGeom>
          <a:solidFill>
            <a:srgbClr val="3366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2400" b="1">
                <a:latin typeface="Arial" pitchFamily="34" charset="0"/>
              </a:rPr>
              <a:t>Bradrkinin</a:t>
            </a:r>
          </a:p>
          <a:p>
            <a:pPr>
              <a:spcBef>
                <a:spcPct val="50000"/>
              </a:spcBef>
            </a:pPr>
            <a:r>
              <a:rPr kumimoji="0" lang="en-US" altLang="zh-CN" sz="2400" b="1">
                <a:latin typeface="Arial" pitchFamily="34" charset="0"/>
              </a:rPr>
              <a:t>Histamine</a:t>
            </a:r>
          </a:p>
          <a:p>
            <a:pPr>
              <a:spcBef>
                <a:spcPct val="50000"/>
              </a:spcBef>
            </a:pPr>
            <a:r>
              <a:rPr kumimoji="0" lang="en-US" altLang="zh-CN" sz="2400" b="1">
                <a:latin typeface="Arial" pitchFamily="34" charset="0"/>
              </a:rPr>
              <a:t>5-HT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6443663" y="1628775"/>
            <a:ext cx="2447925" cy="946150"/>
          </a:xfrm>
          <a:prstGeom prst="rect">
            <a:avLst/>
          </a:prstGeom>
          <a:solidFill>
            <a:srgbClr val="3366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2800" b="1">
                <a:latin typeface="Arial" pitchFamily="34" charset="0"/>
              </a:rPr>
              <a:t>Inflammatory factors</a:t>
            </a:r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 flipH="1">
            <a:off x="3635375" y="2133600"/>
            <a:ext cx="2665413" cy="0"/>
          </a:xfrm>
          <a:prstGeom prst="line">
            <a:avLst/>
          </a:prstGeom>
          <a:noFill/>
          <a:ln w="7620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 flipH="1">
            <a:off x="3563938" y="3644900"/>
            <a:ext cx="1079500" cy="720725"/>
          </a:xfrm>
          <a:prstGeom prst="line">
            <a:avLst/>
          </a:prstGeom>
          <a:noFill/>
          <a:ln w="7620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3276600" y="2636838"/>
            <a:ext cx="790575" cy="1223962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6732588" y="2636838"/>
            <a:ext cx="647700" cy="792162"/>
          </a:xfrm>
          <a:prstGeom prst="line">
            <a:avLst/>
          </a:prstGeom>
          <a:noFill/>
          <a:ln w="7620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3563938" y="2708275"/>
            <a:ext cx="481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CN" altLang="en-US" sz="4000" b="1">
                <a:latin typeface="Arial" pitchFamily="34" charset="0"/>
              </a:rPr>
              <a:t>+</a:t>
            </a: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4356100" y="4581525"/>
            <a:ext cx="4284663" cy="1931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kumimoji="0" lang="zh-CN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  <a:r>
              <a:rPr kumimoji="0"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Block </a:t>
            </a:r>
            <a:r>
              <a:rPr kumimoji="0" lang="en-US" altLang="zh-CN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prostaglandins production</a:t>
            </a:r>
          </a:p>
          <a:p>
            <a:pPr>
              <a:buFontTx/>
              <a:buChar char="•"/>
            </a:pPr>
            <a:endParaRPr kumimoji="0" lang="en-US" altLang="zh-CN" sz="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buFontTx/>
              <a:buChar char="•"/>
            </a:pP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Sites of action:  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peripheral tissue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3400" y="304800"/>
            <a:ext cx="36006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3-Antiinflammatory</a:t>
            </a:r>
            <a:endParaRPr lang="en-US" sz="3200" dirty="0"/>
          </a:p>
        </p:txBody>
      </p:sp>
      <p:pic>
        <p:nvPicPr>
          <p:cNvPr id="26626" name="Picture 2" descr="http://www.doctorsaputo.com/upload/filemanager/uploads/pain-inflamm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867400"/>
            <a:ext cx="2447925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 autoUpdateAnimBg="0"/>
      <p:bldP spid="50179" grpId="0" animBg="1" autoUpdateAnimBg="0"/>
      <p:bldP spid="50180" grpId="0" animBg="1" autoUpdateAnimBg="0"/>
      <p:bldP spid="50181" grpId="0" animBg="1" autoUpdateAnimBg="0"/>
      <p:bldP spid="50182" grpId="0" animBg="1" autoUpdateAnimBg="0"/>
      <p:bldP spid="50183" grpId="0" animBg="1" autoUpdateAnimBg="0"/>
      <p:bldP spid="50184" grpId="0" animBg="1"/>
      <p:bldP spid="50185" grpId="0" animBg="1"/>
      <p:bldP spid="50186" grpId="0" animBg="1"/>
      <p:bldP spid="50187" grpId="0" animBg="1"/>
      <p:bldP spid="50188" grpId="0" autoUpdateAnimBg="0"/>
      <p:bldP spid="50189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Pharmacokinetics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0" y="762000"/>
          <a:ext cx="9144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2590800"/>
            <a:ext cx="22860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3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" dur="2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0" dur="2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3" dur="2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Fever.</a:t>
            </a:r>
          </a:p>
          <a:p>
            <a:pPr eaLnBrk="1" hangingPunct="1"/>
            <a:r>
              <a:rPr lang="en-US" sz="3200" dirty="0" smtClean="0"/>
              <a:t>Analgesic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dirty="0" smtClean="0"/>
              <a:t>Headache, Migraine, </a:t>
            </a:r>
          </a:p>
          <a:p>
            <a:pPr eaLnBrk="1" hangingPunct="1">
              <a:buNone/>
            </a:pPr>
            <a:r>
              <a:rPr lang="en-US" sz="3200" dirty="0" smtClean="0"/>
              <a:t>Dental pain, </a:t>
            </a:r>
            <a:r>
              <a:rPr lang="en-US" sz="3200" dirty="0" err="1" smtClean="0"/>
              <a:t>Dysmenorrhea</a:t>
            </a:r>
            <a:endParaRPr lang="en-US" sz="3200" dirty="0" smtClean="0"/>
          </a:p>
          <a:p>
            <a:pPr eaLnBrk="1" hangingPunct="1"/>
            <a:r>
              <a:rPr lang="en-US" sz="3200" dirty="0" smtClean="0"/>
              <a:t>Common cold.</a:t>
            </a:r>
          </a:p>
          <a:p>
            <a:r>
              <a:rPr lang="en-US" sz="3200" dirty="0" smtClean="0"/>
              <a:t>Rheumatoid arthritis / </a:t>
            </a:r>
            <a:r>
              <a:rPr lang="en-US" sz="3200" dirty="0" err="1" smtClean="0"/>
              <a:t>myositis</a:t>
            </a:r>
            <a:r>
              <a:rPr lang="en-US" sz="3200" dirty="0" smtClean="0"/>
              <a:t> or other forms of inflammatory conditions.</a:t>
            </a:r>
          </a:p>
          <a:p>
            <a:pPr eaLnBrk="1" hangingPunct="1"/>
            <a:endParaRPr lang="en-US" sz="4800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24579" name="Picture 4" descr="C:\Users\Nagwa\AppData\Local\Microsoft\Windows\Temporary Internet Files\Content.IE5\HBDXNUEF\MCj029907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371600"/>
            <a:ext cx="2297113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5800" y="381000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THERAPEUTIC USES SHARED BY NS-NSAIDs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SHARED ADVERSE  EFFECTS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7010400" cy="41148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70C0"/>
                </a:solidFill>
              </a:rPr>
              <a:t>GIT upsets ( nausea, vomiting)</a:t>
            </a:r>
          </a:p>
          <a:p>
            <a:pPr eaLnBrk="1" hangingPunct="1"/>
            <a:r>
              <a:rPr lang="en-US" sz="3200" b="1" dirty="0" smtClean="0">
                <a:solidFill>
                  <a:srgbClr val="0070C0"/>
                </a:solidFill>
              </a:rPr>
              <a:t>GIT bleeding &amp; ulceration</a:t>
            </a:r>
          </a:p>
          <a:p>
            <a:pPr eaLnBrk="1" hangingPunct="1"/>
            <a:r>
              <a:rPr lang="en-US" sz="3200" b="1" dirty="0" smtClean="0">
                <a:solidFill>
                  <a:srgbClr val="0070C0"/>
                </a:solidFill>
              </a:rPr>
              <a:t>Bleeding</a:t>
            </a:r>
          </a:p>
          <a:p>
            <a:pPr eaLnBrk="1" hangingPunct="1"/>
            <a:r>
              <a:rPr lang="en-US" sz="3200" b="1" dirty="0" smtClean="0">
                <a:solidFill>
                  <a:srgbClr val="0070C0"/>
                </a:solidFill>
              </a:rPr>
              <a:t>Hypersensitivity reaction</a:t>
            </a:r>
          </a:p>
          <a:p>
            <a:pPr eaLnBrk="1" hangingPunct="1"/>
            <a:r>
              <a:rPr lang="en-US" sz="3200" b="1" dirty="0" smtClean="0">
                <a:solidFill>
                  <a:srgbClr val="0070C0"/>
                </a:solidFill>
              </a:rPr>
              <a:t>Inhibition of uterine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0070C0"/>
                </a:solidFill>
              </a:rPr>
              <a:t> 	contraction</a:t>
            </a:r>
          </a:p>
          <a:p>
            <a:pPr eaLnBrk="1" hangingPunct="1"/>
            <a:r>
              <a:rPr lang="en-US" sz="3200" b="1" dirty="0" smtClean="0">
                <a:solidFill>
                  <a:srgbClr val="0070C0"/>
                </a:solidFill>
              </a:rPr>
              <a:t>Salt &amp; water retention</a:t>
            </a:r>
          </a:p>
          <a:p>
            <a:pPr eaLnBrk="1" hangingPunct="1"/>
            <a:endParaRPr lang="en-US" dirty="0" smtClean="0">
              <a:solidFill>
                <a:srgbClr val="0070C0"/>
              </a:solidFill>
            </a:endParaRP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514600"/>
            <a:ext cx="2667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2286000"/>
            <a:ext cx="3429000" cy="3352800"/>
          </a:xfrm>
          <a:noFill/>
        </p:spPr>
      </p:pic>
      <p:sp>
        <p:nvSpPr>
          <p:cNvPr id="67589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Adverse renal effects</a:t>
            </a:r>
          </a:p>
        </p:txBody>
      </p:sp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133600"/>
            <a:ext cx="41148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scan0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3810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t1.gstatic.com/images?q=tbn:ANd9GcSvAlFbB5lb48qAMtzZi0YFvLVxDlOEqg9_MocYu7v5Q3Ltr7fzl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914400"/>
            <a:ext cx="4724400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3600" cap="none" smtClean="0"/>
              <a:t>Pharmacokinetics</a:t>
            </a:r>
          </a:p>
        </p:txBody>
      </p:sp>
      <p:pic>
        <p:nvPicPr>
          <p:cNvPr id="70660" name="Picture 4" descr="scan000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990600"/>
            <a:ext cx="3733800" cy="5105400"/>
          </a:xfrm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4191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Clinical uses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endParaRPr lang="en-US" sz="4000" b="1" dirty="0" smtClean="0">
              <a:solidFill>
                <a:srgbClr val="FF0000"/>
              </a:solidFill>
            </a:endParaRPr>
          </a:p>
        </p:txBody>
      </p:sp>
      <p:pic>
        <p:nvPicPr>
          <p:cNvPr id="29699" name="Picture 4" descr="aspirin3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04800"/>
            <a:ext cx="1922463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7467600" cy="4873625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Acute rheumatic fever</a:t>
            </a:r>
          </a:p>
          <a:p>
            <a:pPr eaLnBrk="1" hangingPunct="1">
              <a:buFont typeface="Wingdings" pitchFamily="2" charset="2"/>
              <a:buNone/>
            </a:pPr>
            <a:endParaRPr lang="en-US" sz="2800" b="1" dirty="0" smtClean="0"/>
          </a:p>
          <a:p>
            <a:pPr eaLnBrk="1" hangingPunct="1"/>
            <a:r>
              <a:rPr lang="en-US" sz="2800" b="1" dirty="0" smtClean="0"/>
              <a:t>Reducing the risk of myocardial infarction ( </a:t>
            </a:r>
            <a:r>
              <a:rPr lang="en-US" sz="2800" b="1" dirty="0" err="1" smtClean="0">
                <a:solidFill>
                  <a:srgbClr val="002060"/>
                </a:solidFill>
              </a:rPr>
              <a:t>cardioprotective</a:t>
            </a:r>
            <a:r>
              <a:rPr lang="en-US" sz="2800" b="1" dirty="0" smtClean="0">
                <a:solidFill>
                  <a:srgbClr val="002060"/>
                </a:solidFill>
              </a:rPr>
              <a:t>)</a:t>
            </a:r>
          </a:p>
          <a:p>
            <a:pPr eaLnBrk="1" hangingPunct="1"/>
            <a:endParaRPr lang="en-US" sz="2800" b="1" dirty="0" smtClean="0"/>
          </a:p>
          <a:p>
            <a:pPr eaLnBrk="1" hangingPunct="1"/>
            <a:r>
              <a:rPr lang="en-US" sz="2800" b="1" dirty="0" smtClean="0"/>
              <a:t>Prevention of pre-</a:t>
            </a:r>
            <a:r>
              <a:rPr lang="en-US" sz="2800" b="1" dirty="0" err="1" smtClean="0"/>
              <a:t>eclampsia</a:t>
            </a:r>
            <a:endParaRPr lang="en-US" sz="2800" b="1" dirty="0" smtClean="0"/>
          </a:p>
          <a:p>
            <a:pPr eaLnBrk="1" hangingPunct="1"/>
            <a:endParaRPr lang="en-US" sz="2800" b="1" dirty="0" smtClean="0"/>
          </a:p>
          <a:p>
            <a:pPr eaLnBrk="1" hangingPunct="1"/>
            <a:r>
              <a:rPr lang="en-US" sz="2800" b="1" dirty="0" smtClean="0"/>
              <a:t>Chronic use of small doses , </a:t>
            </a:r>
          </a:p>
          <a:p>
            <a:pPr eaLnBrk="1" hangingPunct="1">
              <a:buNone/>
            </a:pPr>
            <a:r>
              <a:rPr lang="en-US" sz="2800" b="1" dirty="0" smtClean="0"/>
              <a:t>   reduce the incidence of </a:t>
            </a:r>
          </a:p>
          <a:p>
            <a:pPr eaLnBrk="1" hangingPunct="1">
              <a:buNone/>
            </a:pPr>
            <a:r>
              <a:rPr lang="en-US" sz="2800" b="1" dirty="0" smtClean="0"/>
              <a:t>    colon cancer</a:t>
            </a:r>
          </a:p>
          <a:p>
            <a:pPr eaLnBrk="1" hangingPunct="1"/>
            <a:endParaRPr lang="en-US" sz="2800" b="1" dirty="0" smtClean="0"/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038600"/>
            <a:ext cx="1981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b="1" cap="none" dirty="0" smtClean="0">
                <a:solidFill>
                  <a:srgbClr val="FF0000"/>
                </a:solidFill>
              </a:rPr>
              <a:t>Adverse  Effects Related to Therapeutic Doses Of Aspirin</a:t>
            </a:r>
            <a:endParaRPr lang="en-US" sz="3600" cap="none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z="4400" b="1" smtClean="0"/>
              <a:t>Hypersensitivity</a:t>
            </a:r>
          </a:p>
          <a:p>
            <a:pPr eaLnBrk="1" hangingPunct="1"/>
            <a:r>
              <a:rPr lang="en-US" sz="4400" b="1" smtClean="0"/>
              <a:t>Acute Gouty arthritis</a:t>
            </a:r>
          </a:p>
          <a:p>
            <a:pPr eaLnBrk="1" hangingPunct="1"/>
            <a:r>
              <a:rPr lang="en-US" sz="4400" b="1" smtClean="0"/>
              <a:t>Reye's syndrome</a:t>
            </a:r>
          </a:p>
          <a:p>
            <a:pPr eaLnBrk="1" hangingPunct="1"/>
            <a:r>
              <a:rPr lang="en-US" sz="4400" b="1" smtClean="0"/>
              <a:t>Impaired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400" b="1" smtClean="0"/>
              <a:t>   haemostasis</a:t>
            </a:r>
          </a:p>
          <a:p>
            <a:pPr eaLnBrk="1" hangingPunct="1">
              <a:buFont typeface="Wingdings" pitchFamily="2" charset="2"/>
              <a:buNone/>
            </a:pPr>
            <a:endParaRPr lang="en-US" sz="4400" smtClean="0"/>
          </a:p>
          <a:p>
            <a:pPr eaLnBrk="1" hangingPunct="1"/>
            <a:endParaRPr lang="en-US" b="1" smtClean="0"/>
          </a:p>
        </p:txBody>
      </p:sp>
      <p:pic>
        <p:nvPicPr>
          <p:cNvPr id="7172" name="Picture 4" descr="C:\Users\Mido\AppData\Local\Microsoft\Windows\Temporary Internet Files\Content.IE5\T9JKGPRF\MCj0082279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276600"/>
            <a:ext cx="1933575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24200" y="1524000"/>
            <a:ext cx="5689600" cy="4873625"/>
          </a:xfrm>
        </p:spPr>
      </p:pic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228600" y="309563"/>
            <a:ext cx="6059488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400"/>
              <a:t>GIT side effects, dyspepsia, nausea, </a:t>
            </a:r>
          </a:p>
          <a:p>
            <a:pPr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400"/>
              <a:t>vomiting, mucosal damage</a:t>
            </a:r>
            <a:r>
              <a:rPr lang="en-US" sz="2400">
                <a:sym typeface="Symbol" pitchFamily="18" charset="2"/>
              </a:rPr>
              <a:t> hemorrhage</a:t>
            </a:r>
          </a:p>
        </p:txBody>
      </p:sp>
      <p:pic>
        <p:nvPicPr>
          <p:cNvPr id="4" name="Picture 3" descr="gastric-stomach-ulcers-34520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933450" y="2762250"/>
            <a:ext cx="5334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US" b="1" dirty="0" smtClean="0"/>
              <a:t>OBJECTIVES</a:t>
            </a:r>
            <a:endParaRPr lang="en-US" b="1" dirty="0"/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b="1" smtClean="0"/>
              <a:t>At the end of the lecture the students should :</a:t>
            </a:r>
          </a:p>
          <a:p>
            <a:r>
              <a:rPr lang="en-US" b="1" smtClean="0"/>
              <a:t>Define NSAIDs</a:t>
            </a:r>
          </a:p>
          <a:p>
            <a:r>
              <a:rPr lang="en-US" b="1" smtClean="0"/>
              <a:t>Describe the classification of this group of drugs</a:t>
            </a:r>
          </a:p>
          <a:p>
            <a:pPr>
              <a:buFont typeface="Wingdings" pitchFamily="2" charset="2"/>
              <a:buNone/>
            </a:pPr>
            <a:endParaRPr lang="en-US" b="1" smtClean="0"/>
          </a:p>
          <a:p>
            <a:r>
              <a:rPr lang="en-US" b="1" smtClean="0"/>
              <a:t>Describe the general mechanism of actions </a:t>
            </a:r>
          </a:p>
          <a:p>
            <a:r>
              <a:rPr lang="en-US" b="1" smtClean="0"/>
              <a:t>Define the following terms :</a:t>
            </a:r>
          </a:p>
          <a:p>
            <a:pPr>
              <a:buFont typeface="Wingdings" pitchFamily="2" charset="2"/>
              <a:buNone/>
            </a:pPr>
            <a:r>
              <a:rPr lang="en-US" b="1" smtClean="0"/>
              <a:t>       Analgesic</a:t>
            </a:r>
          </a:p>
          <a:p>
            <a:pPr>
              <a:buFont typeface="Wingdings" pitchFamily="2" charset="2"/>
              <a:buNone/>
            </a:pPr>
            <a:r>
              <a:rPr lang="en-US" b="1" smtClean="0"/>
              <a:t>        Antipyretics</a:t>
            </a:r>
          </a:p>
          <a:p>
            <a:pPr>
              <a:buFont typeface="Wingdings" pitchFamily="2" charset="2"/>
              <a:buNone/>
            </a:pPr>
            <a:r>
              <a:rPr lang="en-US" b="1" smtClean="0"/>
              <a:t>       </a:t>
            </a:r>
          </a:p>
          <a:p>
            <a:pPr>
              <a:buFont typeface="Wingdings" pitchFamily="2" charset="2"/>
              <a:buNone/>
            </a:pPr>
            <a:endParaRPr lang="en-US" b="1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1679575"/>
            <a:ext cx="4491038" cy="4714875"/>
          </a:xfrm>
        </p:spPr>
      </p:pic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1600200" y="533400"/>
            <a:ext cx="594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400" b="1">
                <a:solidFill>
                  <a:srgbClr val="A50021"/>
                </a:solidFill>
                <a:sym typeface="Symbol" pitchFamily="18" charset="2"/>
              </a:rPr>
              <a:t>Bronchospasm</a:t>
            </a:r>
            <a:r>
              <a:rPr lang="en-US" sz="2400">
                <a:sym typeface="Symbol" pitchFamily="18" charset="2"/>
              </a:rPr>
              <a:t> in aspirin- sensitive asthmatics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3200" b="1" cap="none" smtClean="0">
                <a:solidFill>
                  <a:srgbClr val="FF0000"/>
                </a:solidFill>
              </a:rPr>
              <a:t>ADVERSE EFFECTS RELATED TO TO LARGE  DOSES OF ASPIRIN</a:t>
            </a:r>
          </a:p>
        </p:txBody>
      </p:sp>
      <p:pic>
        <p:nvPicPr>
          <p:cNvPr id="33795" name="Picture 4" descr="aspirin3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04800"/>
            <a:ext cx="1922463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7467600" cy="4187825"/>
          </a:xfrm>
        </p:spPr>
        <p:txBody>
          <a:bodyPr/>
          <a:lstStyle/>
          <a:p>
            <a:pPr eaLnBrk="1" hangingPunct="1"/>
            <a:r>
              <a:rPr lang="en-US" b="1" smtClean="0"/>
              <a:t>Salicylism ( ringing of ear , vertigo)</a:t>
            </a:r>
          </a:p>
          <a:p>
            <a:pPr eaLnBrk="1" hangingPunct="1">
              <a:buFont typeface="Wingdings" pitchFamily="2" charset="2"/>
              <a:buNone/>
            </a:pPr>
            <a:endParaRPr lang="en-US" b="1" smtClean="0"/>
          </a:p>
          <a:p>
            <a:pPr eaLnBrk="1" hangingPunct="1"/>
            <a:r>
              <a:rPr lang="en-US" b="1" smtClean="0"/>
              <a:t>Hyperthermia</a:t>
            </a:r>
          </a:p>
          <a:p>
            <a:pPr eaLnBrk="1" hangingPunct="1">
              <a:buFont typeface="Wingdings" pitchFamily="2" charset="2"/>
              <a:buNone/>
            </a:pPr>
            <a:endParaRPr lang="en-US" b="1" smtClean="0"/>
          </a:p>
          <a:p>
            <a:pPr eaLnBrk="1" hangingPunct="1"/>
            <a:r>
              <a:rPr lang="en-US" sz="2800" b="1" smtClean="0"/>
              <a:t>Gastric ulceration &amp; bleeding</a:t>
            </a:r>
          </a:p>
        </p:txBody>
      </p:sp>
      <p:pic>
        <p:nvPicPr>
          <p:cNvPr id="33798" name="Content Placeholder 3" descr="tinnitus-ringing-in-the-ear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0000">
            <a:off x="366713" y="4570413"/>
            <a:ext cx="285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6" descr="dizziness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00000">
            <a:off x="3124200" y="4648200"/>
            <a:ext cx="23812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5" descr="Blood_Pressure_Cartoon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038600"/>
            <a:ext cx="16906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Contraindications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z="2800" b="1" smtClean="0"/>
              <a:t>Peptic ulcer</a:t>
            </a:r>
          </a:p>
          <a:p>
            <a:r>
              <a:rPr lang="en-US" sz="2800" b="1" smtClean="0"/>
              <a:t>Pregnancy</a:t>
            </a:r>
          </a:p>
          <a:p>
            <a:r>
              <a:rPr lang="en-US" sz="2800" b="1" smtClean="0"/>
              <a:t>Hemophilic patients</a:t>
            </a:r>
          </a:p>
          <a:p>
            <a:r>
              <a:rPr lang="en-US" sz="2800" b="1" smtClean="0"/>
              <a:t>Patients taking anticoagulants</a:t>
            </a:r>
          </a:p>
          <a:p>
            <a:r>
              <a:rPr lang="en-US" sz="2800" b="1" smtClean="0"/>
              <a:t>Children with viral infections</a:t>
            </a:r>
          </a:p>
          <a:p>
            <a:r>
              <a:rPr lang="en-US" sz="2800" b="1" smtClean="0"/>
              <a:t>Gout ( small doses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800" b="1" cap="none" smtClean="0"/>
              <a:t>PARACETAMOL</a:t>
            </a:r>
          </a:p>
        </p:txBody>
      </p:sp>
      <p:pic>
        <p:nvPicPr>
          <p:cNvPr id="1026" name="Picture 2" descr="C:\Users\Mido\AppData\Local\Microsoft\Windows\Temporary Internet Files\Content.IE5\FL6JR4S6\MPj04331650000[1].jpg"/>
          <p:cNvPicPr>
            <a:picLocks noChangeAspect="1" noChangeArrowheads="1"/>
          </p:cNvPicPr>
          <p:nvPr/>
        </p:nvPicPr>
        <p:blipFill>
          <a:blip r:embed="rId3" cstate="print"/>
          <a:srcRect l="12250" t="6528" r="9801" b="3264"/>
          <a:stretch>
            <a:fillRect/>
          </a:stretch>
        </p:blipFill>
        <p:spPr bwMode="auto">
          <a:xfrm>
            <a:off x="4495800" y="4800600"/>
            <a:ext cx="1900238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600200"/>
            <a:ext cx="3581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228600" y="1447800"/>
            <a:ext cx="4572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6666"/>
                </a:solidFill>
              </a:rPr>
              <a:t>Pharmacokinetics</a:t>
            </a:r>
            <a:r>
              <a:rPr lang="en-US" sz="3200" dirty="0" smtClean="0"/>
              <a:t>:-</a:t>
            </a:r>
          </a:p>
          <a:p>
            <a:endParaRPr lang="en-US" sz="3200" dirty="0" smtClean="0"/>
          </a:p>
          <a:p>
            <a:r>
              <a:rPr lang="en-US" sz="3200" dirty="0" smtClean="0"/>
              <a:t>-Given </a:t>
            </a:r>
            <a:r>
              <a:rPr lang="en-US" sz="3200" dirty="0"/>
              <a:t>orally , well </a:t>
            </a:r>
            <a:r>
              <a:rPr lang="en-US" sz="3200" dirty="0" smtClean="0"/>
              <a:t>absorbed.</a:t>
            </a:r>
          </a:p>
          <a:p>
            <a:endParaRPr lang="en-US" sz="3200" dirty="0"/>
          </a:p>
          <a:p>
            <a:r>
              <a:rPr lang="en-US" sz="3200" dirty="0" smtClean="0"/>
              <a:t>-Drug </a:t>
            </a:r>
            <a:r>
              <a:rPr lang="en-US" sz="3200" dirty="0"/>
              <a:t>is inactivated in the liver, conjugated with </a:t>
            </a:r>
            <a:r>
              <a:rPr lang="en-US" sz="3200" dirty="0" err="1"/>
              <a:t>glucuronic</a:t>
            </a:r>
            <a:r>
              <a:rPr lang="en-US" sz="3200" dirty="0"/>
              <a:t> &amp; </a:t>
            </a:r>
            <a:r>
              <a:rPr lang="en-US" sz="3200" dirty="0" err="1"/>
              <a:t>sulphuric</a:t>
            </a:r>
            <a:r>
              <a:rPr lang="en-US" sz="3200" dirty="0"/>
              <a:t> acid ,t½=2-4h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62 -0.60347 C -0.09549 -0.54143 -0.00035 -0.48634 0.12014 -0.48426 C 0.21545 -0.4794 0.29375 -0.50926 0.29618 -0.54699 C 0.29618 -0.5838 0.21857 -0.61898 0.12152 -0.62037 C 0.07309 -0.62037 0.02916 -0.61643 -0.00226 -0.60347 C -0.04757 -0.58634 -0.07414 -0.55903 -0.07414 -0.52639 C -0.07414 -0.50926 -0.06598 -0.4919 -0.05191 -0.47639 C -0.01927 -0.44468 0.04479 -0.42199 0.11805 -0.41991 C 0.20451 -0.41412 0.275 -0.44213 0.275 -0.47384 C 0.27673 -0.50926 0.20642 -0.53912 0.12014 -0.54421 C 0.07604 -0.54421 0.03732 -0.53912 0.00729 -0.52893 C -0.03212 -0.51157 -0.05712 -0.48426 -0.05712 -0.45671 C -0.05712 -0.44213 -0.04896 -0.42685 -0.03681 -0.41157 C -0.00677 -0.38449 0.04948 -0.36204 0.11684 -0.36018 C 0.19548 -0.35764 0.25816 -0.38218 0.25816 -0.41157 C 0.25937 -0.44213 0.19687 -0.46921 0.11805 -0.47176 C 0.07934 -0.47384 0.0434 -0.46921 0.01649 -0.45949 C -0.01927 -0.44468 -0.03976 -0.42199 -0.03976 -0.39444 C -0.03976 -0.38218 -0.03351 -0.3669 -0.02223 -0.35486 C 0.00399 -0.32963 0.05573 -0.30995 0.1151 -0.30764 C 0.18593 -0.30764 0.24201 -0.32708 0.24201 -0.35486 C 0.24201 -0.38218 0.18767 -0.40671 0.11684 -0.40972 C 0.08264 -0.40972 0.04948 -0.40463 0.02673 -0.39699 C -0.00677 -0.38449 -0.0257 -0.36204 -0.02726 -0.33958 C -0.02726 -0.32708 -0.01927 -0.31481 -0.0099 -0.30509 C 0.01354 -0.27986 0.06041 -0.26273 0.11389 -0.26273 C 0.17656 -0.25995 0.22847 -0.27685 0.22847 -0.30231 C 0.22951 -0.32708 0.17777 -0.34954 0.1151 -0.35185 C 0.0842 -0.35185 0.05434 -0.34954 0.03368 -0.33958 C 0.00399 -0.32963 -0.01302 -0.30995 -0.01302 -0.29005 C -0.01302 -0.27685 -0.00816 -0.26736 0.00104 -0.25718 C 0.02274 -0.23518 0.06354 -0.21991 0.11215 -0.21736 C 0.16996 -0.21736 0.21545 -0.23264 0.21545 -0.25532 C 0.21736 -0.27685 0.1717 -0.29745 0.11389 -0.29954 C 0.08524 -0.29954 0.06041 -0.29745 0.04184 -0.29005 C 0.0151 -0.27986 -0.00035 -0.26273 -0.00035 -0.24282 C -0.00035 -0.23264 0.00399 -0.22477 0.0118 -0.21505 C 0.0309 -0.19491 0.0684 -0.18241 0.11215 -0.17963 C 0.16371 -0.17685 0.20451 -0.19259 0.20451 -0.21505 C 0.20451 -0.23264 0.16562 -0.25255 0.11389 -0.25255 C 0.08698 -0.25532 0.06354 -0.25023 0.04618 -0.2456 C 0.02274 -0.23518 0.00868 -0.21991 0.00868 -0.20278 C 0.00868 -0.19259 0.01354 -0.18518 0.02152 -0.17755 C 0.03854 -0.16042 0.07309 -0.14745 0.11076 -0.14514 C 0.15764 -0.14259 0.19548 -0.15764 0.19548 -0.17523 C 0.19548 -0.19491 0.15764 -0.21018 0.11215 -0.2125 C 0.09045 -0.2125 0.0684 -0.21018 0.0526 -0.20278 C 0.0309 -0.19491 0.01857 -0.18287 0.01857 -0.16505 C 0.01857 -0.15764 0.02274 -0.15046 0.02916 -0.14259 C 0.04479 -0.12778 0.07448 -0.11551 0.11076 -0.11551 C 0.15156 -0.11273 0.18593 -0.12523 0.18593 -0.14259 C 0.18593 -0.15764 0.15277 -0.17292 0.11076 -0.17292 C 0.09201 -0.17523 0.0717 -0.17292 0.05746 -0.16782 C 0.03854 -0.15764 0.0276 -0.14514 0.0276 -0.13264 C 0.0276 -0.12523 0.0309 -0.11806 0.03732 -0.11273 C 0.05139 -0.09792 0.07812 -0.08796 0.11076 -0.08565 C 0.14809 -0.08565 0.17777 -0.09792 0.17777 -0.11042 C 0.17777 -0.12523 0.14809 -0.14051 0.11076 -0.14051 C 0.09201 -0.14051 0.07448 -0.13773 0.06354 -0.13264 C 0.04479 -0.12778 0.03524 -0.11551 0.03524 -0.10278 C 0.03524 -0.09792 0.03854 -0.09005 0.0434 -0.08565 C 0.05573 -0.07037 0.08073 -0.06273 0.1092 -0.05949 C 0.14392 -0.05949 0.16996 -0.07037 0.16996 -0.08264 C 0.16996 -0.09792 0.14392 -0.1081 0.11076 -0.11042 C 0.0934 -0.11042 0.07812 -0.1081 0.06649 -0.10278 C 0.05139 -0.09792 0.04184 -0.08796 0.04184 -0.07523 C 0.04184 -0.07037 0.04479 -0.06551 0.04948 -0.05949 " pathEditMode="relative" rAng="0" ptsTypes="fffffffffffffffffffffffffffffffffffffffffffffffffffffffffffffffffff">
                                      <p:cBhvr>
                                        <p:cTn id="11" dur="2000" spd="-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2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scan0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8913"/>
            <a:ext cx="8610600" cy="6440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dirty="0" smtClean="0"/>
              <a:t>Commonly used analgesic antipyretic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instead of aspirin in cases of:-</a:t>
            </a:r>
            <a:endParaRPr lang="en-US" b="1" dirty="0" smtClean="0"/>
          </a:p>
          <a:p>
            <a:pPr eaLnBrk="1" hangingPunct="1"/>
            <a:r>
              <a:rPr lang="en-US" b="1" dirty="0" smtClean="0"/>
              <a:t>Peptic or gastric ulcers. </a:t>
            </a:r>
          </a:p>
          <a:p>
            <a:pPr eaLnBrk="1" hangingPunct="1"/>
            <a:r>
              <a:rPr lang="en-US" b="1" dirty="0" smtClean="0"/>
              <a:t>Bleeding tendency. </a:t>
            </a:r>
          </a:p>
          <a:p>
            <a:pPr eaLnBrk="1" hangingPunct="1"/>
            <a:r>
              <a:rPr lang="en-US" b="1" dirty="0" smtClean="0"/>
              <a:t>Allergy to aspirin.</a:t>
            </a:r>
          </a:p>
          <a:p>
            <a:pPr eaLnBrk="1" hangingPunct="1"/>
            <a:r>
              <a:rPr lang="en-US" b="1" dirty="0" smtClean="0"/>
              <a:t>Viral infections in</a:t>
            </a:r>
            <a:r>
              <a:rPr lang="en-US" sz="4000" b="1" dirty="0" smtClean="0"/>
              <a:t> </a:t>
            </a:r>
            <a:r>
              <a:rPr lang="en-US" b="1" dirty="0" smtClean="0"/>
              <a:t>children .</a:t>
            </a:r>
          </a:p>
          <a:p>
            <a:pPr eaLnBrk="1" hangingPunct="1"/>
            <a:r>
              <a:rPr lang="en-US" b="1" dirty="0" smtClean="0"/>
              <a:t>Pregnancy.</a:t>
            </a:r>
          </a:p>
          <a:p>
            <a:pPr eaLnBrk="1" hangingPunct="1"/>
            <a:endParaRPr lang="en-US" sz="4000" dirty="0" smtClean="0"/>
          </a:p>
        </p:txBody>
      </p:sp>
      <p:pic>
        <p:nvPicPr>
          <p:cNvPr id="4" name="Picture 3" descr="C:\Users\Mido\AppData\Local\Microsoft\Windows\Temporary Internet Files\Content.IE5\JFXZ6SKY\MCj039707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447800"/>
            <a:ext cx="12303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295400"/>
            <a:ext cx="2540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200" y="457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Clinical uses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Adverse   Effects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7467600" cy="4873625"/>
          </a:xfrm>
        </p:spPr>
        <p:txBody>
          <a:bodyPr/>
          <a:lstStyle/>
          <a:p>
            <a:r>
              <a:rPr lang="en-US" b="1" dirty="0" smtClean="0"/>
              <a:t>Mainly on liver due to </a:t>
            </a:r>
          </a:p>
          <a:p>
            <a:r>
              <a:rPr lang="en-US" b="1" dirty="0" smtClean="0"/>
              <a:t>its active metabolite</a:t>
            </a:r>
          </a:p>
          <a:p>
            <a:endParaRPr lang="en-US" b="1" dirty="0" smtClean="0"/>
          </a:p>
          <a:p>
            <a:r>
              <a:rPr lang="en-US" b="1" dirty="0" smtClean="0"/>
              <a:t>Therapeutic doses </a:t>
            </a:r>
          </a:p>
          <a:p>
            <a:pPr>
              <a:buFont typeface="Wingdings" pitchFamily="2" charset="2"/>
              <a:buNone/>
            </a:pPr>
            <a:r>
              <a:rPr lang="en-US" b="1" dirty="0" smtClean="0"/>
              <a:t>   elevate liver enzymes</a:t>
            </a:r>
          </a:p>
          <a:p>
            <a:endParaRPr lang="en-US" b="1" dirty="0" smtClean="0"/>
          </a:p>
          <a:p>
            <a:r>
              <a:rPr lang="en-US" b="1" dirty="0" smtClean="0"/>
              <a:t>In large  doses it is metabolized </a:t>
            </a:r>
          </a:p>
          <a:p>
            <a:pPr>
              <a:buNone/>
            </a:pPr>
            <a:r>
              <a:rPr lang="en-US" b="1" dirty="0" smtClean="0"/>
              <a:t>   into </a:t>
            </a:r>
            <a:r>
              <a:rPr lang="en-US" b="1" dirty="0" smtClean="0">
                <a:solidFill>
                  <a:srgbClr val="C00000"/>
                </a:solidFill>
              </a:rPr>
              <a:t>N- acetyl-p-</a:t>
            </a:r>
            <a:r>
              <a:rPr lang="en-US" b="1" dirty="0" err="1" smtClean="0">
                <a:solidFill>
                  <a:srgbClr val="C00000"/>
                </a:solidFill>
              </a:rPr>
              <a:t>benzoquinone</a:t>
            </a:r>
            <a:r>
              <a:rPr lang="en-US" b="1" dirty="0" smtClean="0">
                <a:solidFill>
                  <a:srgbClr val="C00000"/>
                </a:solidFill>
              </a:rPr>
              <a:t>, which</a:t>
            </a:r>
          </a:p>
          <a:p>
            <a:pPr>
              <a:buNone/>
            </a:pPr>
            <a:r>
              <a:rPr lang="en-US" b="1" dirty="0" smtClean="0"/>
              <a:t>   causes liver damage.</a:t>
            </a:r>
          </a:p>
          <a:p>
            <a:r>
              <a:rPr lang="en-US" b="1" dirty="0" smtClean="0"/>
              <a:t>Treatment of  toxicity of </a:t>
            </a:r>
            <a:r>
              <a:rPr lang="en-US" b="1" dirty="0" err="1" smtClean="0"/>
              <a:t>paracetamol</a:t>
            </a:r>
            <a:r>
              <a:rPr lang="en-US" b="1" dirty="0" smtClean="0"/>
              <a:t> is by</a:t>
            </a:r>
          </a:p>
          <a:p>
            <a:pPr>
              <a:buFont typeface="Wingdings" pitchFamily="2" charset="2"/>
              <a:buNone/>
            </a:pPr>
            <a:r>
              <a:rPr lang="en-US" b="1" dirty="0" smtClean="0"/>
              <a:t>  	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N-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acetylcysteine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/>
              <a:t>to neutralize the toxic 			metabolite</a:t>
            </a: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838200"/>
            <a:ext cx="3048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Clinical uses</a:t>
            </a:r>
          </a:p>
          <a:p>
            <a:pPr>
              <a:buFont typeface="Courier New" pitchFamily="49" charset="0"/>
              <a:buChar char="o"/>
            </a:pPr>
            <a:r>
              <a:rPr lang="en-US" sz="3200" b="1" dirty="0" smtClean="0"/>
              <a:t>Analgesic</a:t>
            </a:r>
          </a:p>
          <a:p>
            <a:pPr>
              <a:buFont typeface="Courier New" pitchFamily="49" charset="0"/>
              <a:buChar char="o"/>
            </a:pPr>
            <a:r>
              <a:rPr lang="en-US" sz="3200" b="1" dirty="0" smtClean="0"/>
              <a:t>Antipyretic</a:t>
            </a:r>
          </a:p>
          <a:p>
            <a:pPr>
              <a:buFont typeface="Courier New" pitchFamily="49" charset="0"/>
              <a:buChar char="o"/>
            </a:pPr>
            <a:r>
              <a:rPr lang="en-US" sz="3200" b="1" dirty="0" smtClean="0"/>
              <a:t>Anti-inflammatory</a:t>
            </a:r>
            <a:endParaRPr lang="en-US" sz="3200" b="1" dirty="0" smtClean="0"/>
          </a:p>
          <a:p>
            <a:pPr>
              <a:buFont typeface="Courier New" pitchFamily="49" charset="0"/>
              <a:buChar char="o"/>
            </a:pPr>
            <a:r>
              <a:rPr lang="en-US" sz="3200" b="1" dirty="0" smtClean="0"/>
              <a:t>Acute </a:t>
            </a:r>
            <a:r>
              <a:rPr lang="en-US" sz="3200" b="1" dirty="0" smtClean="0"/>
              <a:t>gouty arthritis</a:t>
            </a:r>
          </a:p>
          <a:p>
            <a:pPr>
              <a:buFont typeface="Courier New" pitchFamily="49" charset="0"/>
              <a:buChar char="o"/>
            </a:pPr>
            <a:r>
              <a:rPr lang="en-US" sz="3200" b="1" dirty="0" smtClean="0"/>
              <a:t>Locally to prevent post-</a:t>
            </a:r>
            <a:r>
              <a:rPr lang="en-US" sz="3200" b="1" dirty="0" err="1" smtClean="0"/>
              <a:t>opthalmic</a:t>
            </a:r>
            <a:r>
              <a:rPr lang="en-US" sz="3200" b="1" dirty="0" smtClean="0"/>
              <a:t> inflammation</a:t>
            </a:r>
          </a:p>
          <a:p>
            <a:pPr>
              <a:buFont typeface="Courier New" pitchFamily="49" charset="0"/>
              <a:buChar char="o"/>
            </a:pPr>
            <a:endParaRPr lang="en-US" sz="2800" b="1" dirty="0" smtClean="0"/>
          </a:p>
          <a:p>
            <a:endParaRPr lang="en-US" sz="2800" b="1" dirty="0" smtClean="0"/>
          </a:p>
        </p:txBody>
      </p:sp>
      <p:pic>
        <p:nvPicPr>
          <p:cNvPr id="7172" name="Picture 4" descr="New warnings and contraindications for Diclofenac - drugdiscovery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0"/>
            <a:ext cx="41148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Preparations of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Diclofenac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 smtClean="0"/>
              <a:t>Diclofenac</a:t>
            </a:r>
            <a:r>
              <a:rPr lang="en-US" sz="2800" dirty="0" smtClean="0"/>
              <a:t> with </a:t>
            </a:r>
            <a:r>
              <a:rPr lang="en-US" sz="2800" dirty="0" err="1" smtClean="0"/>
              <a:t>misoprostol</a:t>
            </a:r>
            <a:r>
              <a:rPr lang="en-US" sz="2800" dirty="0" smtClean="0"/>
              <a:t>  decreases upper gastrointestinal ulceration ,but result in diarrhea.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/>
              <a:t>Diclofenac</a:t>
            </a:r>
            <a:r>
              <a:rPr lang="en-US" sz="2800" dirty="0" smtClean="0"/>
              <a:t> with </a:t>
            </a:r>
            <a:r>
              <a:rPr lang="en-US" sz="2800" dirty="0" err="1" smtClean="0"/>
              <a:t>omeprazole</a:t>
            </a:r>
            <a:r>
              <a:rPr lang="en-US" sz="2800" dirty="0" smtClean="0"/>
              <a:t> to prevent recurrent bleeding.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0.1</a:t>
            </a:r>
            <a:r>
              <a:rPr lang="en-US" sz="2800" dirty="0" smtClean="0"/>
              <a:t>% </a:t>
            </a:r>
            <a:r>
              <a:rPr lang="en-US" sz="2800" dirty="0" smtClean="0"/>
              <a:t>ophthalmic </a:t>
            </a:r>
            <a:r>
              <a:rPr lang="en-US" sz="2800" dirty="0" smtClean="0"/>
              <a:t>preparation for postoperative </a:t>
            </a:r>
            <a:r>
              <a:rPr lang="en-US" sz="2800" dirty="0" smtClean="0"/>
              <a:t>ophthalmic </a:t>
            </a:r>
            <a:r>
              <a:rPr lang="en-US" sz="2800" dirty="0" smtClean="0"/>
              <a:t>inflammation.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 topical gel 3% for solar </a:t>
            </a:r>
            <a:r>
              <a:rPr lang="en-US" sz="2800" dirty="0" err="1" smtClean="0"/>
              <a:t>keratoses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Rectal suppository as analgesic </a:t>
            </a:r>
          </a:p>
          <a:p>
            <a:r>
              <a:rPr lang="en-US" sz="2800" dirty="0" smtClean="0"/>
              <a:t>Oral </a:t>
            </a:r>
            <a:r>
              <a:rPr lang="en-US" sz="2800" dirty="0" smtClean="0"/>
              <a:t>mouth wash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r>
              <a:rPr lang="en-US" sz="2800" dirty="0" smtClean="0"/>
              <a:t>Intramuscular preparations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6146" name="AutoShape 2" descr="data:image/jpeg;base64,/9j/4AAQSkZJRgABAQAAAQABAAD/2wCEAAkGBxQTEhUUExMVFRUXGBcYGBYYGRgXHBoZHBoXHhgcGBgYHighGxwlGxsaITEhJSkrLi4uGR8zODMsNygtLisBCgoKDg0OGhAQGiwkICQsLCwsLCwsLCwsLCwsLCwsLCwsLCwsLCwsLCwsLCwsLCwsLCwsLCwsLCwsLCwsLCwsLP/AABEIALkBEAMBIgACEQEDEQH/xAAbAAADAQEBAQEAAAAAAAAAAAACAwQBBQAGB//EADoQAAIBAgQEBAQGAQQCAgMAAAERIQIxAANBURJhcYEEIpHwobHB0QUTMkLh8XIzUoKyYpIGwiOi0v/EABkBAAMBAQEAAAAAAAAAAAAAAAABAgMEBf/EACARAQEBAAMBAQEAAwEAAAAAAAABEQIhMUESUQMyYSL/2gAMAwEAAhEDEQA/APs6KFmA0h8lIMwByv1tGKaquImTtTU7g2ZjzPmLQCsFnZVKBKuiyFwkBWj0shguPi8wDQbFNxqKjbnYwscU/j0LdBX4V0t1kAzMxyZD4g4drszLTncINJL+9t5BEhX64cc8gkC7JA2F7A7DffbCvEUcU2N+GQQhcghCNJHOcTyn0T/qDxlVNUhM7mFtqtIwkV1imUQ23od2Jd5+xK66qPNxEbEmAL3iFE9MNMKBTSBoETf9a57allwATxvnWByc0jNn9JpqBIJFjS2BP+4b4oqykRJJZpCSO97ECS4MiLAKaQZHKJcDcNwOXwwFWaRURwIRLFtQeW3fE4mw/gBfLWwRfp/GHZ1Xv46+3hGT4kuIOxK99TpfHq6j+oRNhugSA7QfQ7YVjOw2nKYOwjQFet/4wrgI5GVz39fu8e/P0uCArCxGmnXCavFcMkkABG2g6LU/HBZB+aqqJI30kd4529rE+dlyKeJ6GZFlf2MIyvGORUCCwTSbTKHWCOuNzGCyXxdZ6GSSL6xg2ejMbTkkssRudT8bz643KZMm8am3yF/T1PiY8vdFaHW9gcbTkVGKRUSdAAbz8H98HhDzaAWghtf5j4YnysrRMuKgDbpt8p6E/wA1QtPhvy3WGnOVI9AnK1HT1GHkpOf4seYAuAY+Wyl4ZkZMCpkmQ4R29LcPsvzqeIliQSFeRz1nrhVWURBdPaVyHf28RJ2NUCoUwZG0TyHP3rjAaTNMHUX6r5LEtOWGAOIiLrRAlDTph+dlQW5+a309cPU9G5mXSaCaQbh28vfSfpvibKpdHFQZkVCATZLl9z3TmV1cFVOp+ffuO+NycskCEgiCDI73jB7TPOcTSgN2SBH2L+uArJNMMCZC5afzhgFIiGRe/V7/AMYkzqjHCbj3G+HSbVJl9Ps+uG+JzkXMpja0QZs9MLzM0Bkgy1ruvthVYLIJaE7Wjr/F8IXs1viuddJIRAPz788SZWdpIdqheLMaj44o8LQKXLQMIbW99cJzAOIX8zj4j31wYkFNSZ5lLb+8BVUQ3cj0GNyqkTQRNzPMa/DAZ1LqLhodGZwD6blDiASZ1PvqcINRJACsCT64pySKaSbkNX2T9ZxHSVUC7gDt5n6vBSfon5NVZD/29QUtio0ws+GNMsAlJ2gkSwRz+kvBZmeCLuWEST/cnm8ZXXUb1AiwRFKvKK3MxcSJW2Ne3s3L46TpVsaTpqCfS4Nm1PP4Q1VG3/ieWi27CL4ozs6oIq69s2KvhdVAPPXy1WJcyocAyItGFauTCPFZTSpDUlsNyQRzwgeGECVVoLhaCLmEASZtYYfmVEBG2kAQdVoUGA7A3GJ0aTMozK56cnGI2aqUrM8HU0KgikQAC2/2lEFAv5nHszwzizhaA2X/AFnRkKMbn1DiBpsnAaS0JYHDMv6jfDGBuIBN1zjmZ59EWK7x4Uxe92Tc8J4lun6HoSpOpd7TuR68QPdnAZ9IcMaeh10aDxpLmDVTfcrUhTHrie6mpfEZTavI7/b3zwyjw9ICYIAG/brLjlh9SRYY0HYl/M+mMppAs/hc8+hwpwylanr8IEKgRDAIHYyI9nBVZR0Yf3Nx77YzMzBqCVrZfC1hj2XUAPRbxIC0tfB+R8DQCGCz29+xhtWbGo7P1eM4jxSLwd1uHpccsFTnE2R15EPYnBlTY2jP4jAAcvnNv62wwZJZCBDNn9Hy9xiemkyDtuRsey9cNyjVY7dPUfXBKVFVKqlgC4KPSPhUr4TkeJBqPFSqRYAGQyU9JiXc4dmZZImpA8ue/W7MRyxPRl8IaFQ3B07dPjioXSkeHCNUApl3/aYG0/PC6aoRjcyXEobd8SeFzJZTfIU6aWxZxA8RlSTLPx5YVibEedmEHR31TUj001wX5tzHEbiUBpGuh74LMpZV9XoZQW8a+tsZ+WBSqkC/Lz5E6dfYU025dflEWqS25cowBzC+JFCDpygiHMC+ANBpMPhkGD2YXvlhWZSZIL1bAR+G30i2GMNrmlcjqLim/wDHLlhAKWhC+9+xwoVo3mQ91utevPGZ2a4Ekx/OmAsFmsc2H1gfH3riHPzXUAygbo++2LKs0+XpHJFj+sTVUOrnfD/4cFTWaTxahP6HlGMy6yJO/wAZX374KqkpHmfQmPfPCxQSEovGkScJNU5VDFRHLYoYR4rMZKHLQbYeCUKXBbXu04jrpZhQkep+JP0w74mP0ynJRFIEGqoAi+qXF95lXkqqBSblXMguTcSHM6Hph2d4mmqkggUu0gAgmCiU2DZcpxLXkGktsEM3Y/2l6XD2e4eN70uXfQumu5I3hoq8vhO8kQL4kz60EQiHw1ebdrfb+MMzs9fqBLcVQdTouRQUg9ML4eMm1NKJ8wEGkaxH7RF2T1z5d1pOkdVZ/wBxgJXQWm8BevTBnJ8sSUI6aiXbcYzLyKYPEiyE+gY3ioxyNwTjMytK69ADoQCCj7BSWck9Xn8LGURe7SNlqxLFosUJVjqyRS1FJ1uNU4nqNFdYw17HQIlPSy5exoQcLSJZBn0u/hfFaKXXlxYNgfu+EJW1lDuFOXwmwSH6Vo/UWNueuG+VgilGx0cmT/5P54GoALSYhfXT5dcTPSYwdft8Nb4mzs4gz0ZXpefht1MVJlIdgnpy69Vsed+KeIJcA8JZpJIY0D2T5z3NXzVceG0GeRWXYJDnaR097Yp8L4okeaDSLmAQZjuCVzxAaHSibEmSrnQMEHpGGHNjekdydu5OhKicRON1d4OnnVCvRAawPrJ56LGZQqBe+75W3wnwnjQg9UeFbqQ52EW5YqzK6V5qhSYAEniJ24ZtyxpeLLLOk2Z4ocQTsCrIkoHykwnP8ro0mlEgftgHfeHOqMYhyKHS/MCZIIRRAuNNBrphgpRnW11Pw1WIyp5JuOTUb67f3O5+EkMwBRNyddR2OH/lip25FgMakqwXPS2Jq6ALMb6I27SU8HY07LoEFkXeiC3Nze3rhVfiSAQEBVOkNO3IALn3wBrIHC1rP09yhgcocMEp7a6aSr8oOCTSxuXmMJn7E3Git3WAzc9k0HVSh63gjX7YDOPCbHpfU7Wx6ogpwVxA6o2vqe+mK4nImzfEk1ovS8Bb6ynC1OHZg8zYQEBiyDka30xMc1yEVy53AH7f4w40kgP6XlPtA6I4KOXTSRISVyzMai04YaJfvlOJq8sCTy0I6fDDszxFIoFIp8xfme3tThRFZ+WaiD/t0Glv5wnxmbNNVN7H6H1xR4LLI7gOVgPGACnhCvqDz/mOQwfE72CmvipmyGnxwunNApJd4HRfJYbR5KKgnaHuRI2IMdxjnfmQQrGHoNZ74edDFvhqhwFywb7FWWrWJc+sgHn/AD98Hk5wpp4fTdc/lgRlODuX/WkYn4T9NzMxH9SuhYNwmeLRPVc8bnZkeXhCCT1R3BdhB/qGjxNZ8pLFkm+Shnl05Y9TUQQETSWP08JU2JD7QoZtjb1r+Q51ZNnq4sZ/c527jXEnHVCqYKmxPUkGdukYvOdHCAbHzHWYt3DS3wmqgVOwKsQI35ELiLLBAWJs1pLnqSqu1myPKCFC4bK2xgDcnA5WWRUi90A27Q2j0GjNsV01JJAWMkipXBH7oFVQ6CRGEZeb5jwjygEO6IYMmNT6rTEdCMzaOGDVvaVBM3mLS4RKZKgkhgDW4sdWAN9LXtOKOJvfaKoAL30M7s7rACoAkgpandT8/ltgvpbcBmZS8oFruLEjS2m+m2JPGZVQZMtHiER6C8mQDyti818whKKFibkJR8xOEeMrdJDEqxPlAZfCCoAYGkbnFzjBxt1wvGZlTbPPWyZgyLfDliXL8UfMCoOj0mJt/F9X+LzACA4JaenbY/TaIc+kiopaS+T6DScDr4yYtyqmN3v8b8xfV9sLz6iIBBga818cRVZyBYIKEswW0ls/TDaK4qkMSCmSPNI129dMT+hY6HhMynRbI0gjqQRPYYtyM2mmpmkIAk3HMAFjhbE9y0McbKzSCSdiX64LN8QQD+o/10mMXLrLlw12s3xNgCxBIewIlWvaVOEeJq4khpIS3bZPOelscnL8QARwokgX4YPRTfXc46PHTwl8XEDAAVIpIhkyZJ0sMFReH5TZviKgSyULao8+uF+E8e5qHlZXNGb21xtVDB+1hAvoGV9tZ68kRdbXkjTGeXeiyOhneKFagMXMAk77J/R8zpyyKeIE+Uz0H964goPDGi11BYPTcc0dsdXwniiIenCSnBjtG2LkRymeFVVCoCJQ3JvcB+3iHPpMg0oEpiQTd9DHOOw6FWUKbVMJwbEgXgEXHfEWd4otGoBb76E7hI/wMRbUy/wivK4ExHLS7xT4cOP1d2i4j1nngzNJBDLJQY9GH0te2IvD1Gmo8M1HcCq9tH6fHBTvbpU5IAITgOX3HL77Wi/EKQgjOoC7/TDM7K4BQcyo1CqsGnzEqHIhhoEE67jC/F1g0ixqpPEgyHaDrSjeyIw81k94asix3e3830wWbnQTGw9MT+HDF0FE+r9749nZjQEc9MPOjs7OrLpZN4AtbfHO4DNV38hy92xdWinz9nE/iCwAIsP6wqRWVls8RPTf1w/MzASuXx39MD4TLjzW0e/tYCsecpyQBy9/TC+B+mZQBpPlq1LBS4mHTwh8MlicQ/iNHXh81o3ZKtoyJgRiyrhflIC5EikywItseWt8KprGxP8A7Baq6SJHpoFjZpxuXSfBZFWYP2ukAh8VtkYuLuxEMrBCkI8RC5Izfsf0zsMOzc7LLQABX+6CGAWKhyDvGEZtQIHmHpG0CNlbfCuK22o84R5EYvoJYYUjiAN9LHAZVFTsLdzUZ+GkbRin8kMAmn1syW7AQoQuMezctFpEjX1E2+GIkafr4YDSjAcEgRrTEdD2OixtB3HF+0lPyiTzPpqdsTeHzSIa0g9hqVI3lGTh2ZAe1jARvO3WRfbAzsBXSXcgoFn/AHAh1Fwgj/EDEHjSUUbAx11G0aACabAkkuz88lqrqRcaWb9XrNziPxecSlUHd8UQdyOR1+UuWNOHFFn1cOXWDSCarVPiIVQJIqE60gu/pjnUAS72+BWOlm+KQ4BTpNh1YUy9AuLljn0V8IRFwZ58hZ7A9Z0V7bz6kzCmLK3KV9F21WKfDeHrNLnhQBPIk0AWvxAibkjqGeIyAKAQ1UxxAw7iJ1I9BhX4dn/lViogmDD4XBmlapbq+yxvot2dG5mVVTSIBAh6MaMa9DocFkmlEEskpNFBWW/TXHUy66a8upflgVA8QCCqp4rjsOHd2vjhnM4TwlPiLdyoav17csaS4z48v10p4Ojtubm2x/nFJfJs0kFEsMWRMGEj0OOaWAC4J5eZfZvvjq+FFVNJrIKAViSRDppARfDV0tirRzvSPL8Q8utVR+qkSeIukMIT5SZO3bDstKLi6AIhjie1zOC8b4KqniinhNRArpsWyCzUWx5td5E4gyKEgWS+6hA936HE8bjOZe4dm5AqBgMmyWpYUAQLCIAwzJzAAFo5++xHxwWWuGzajn7WD8LkjiZBqpp4eIDmJEFpsYfJPKm+KrApioySwf8AdEcg8R/lWIMyVMGDBnni3O80oU0klU0wBqB1DKjXlhNeWQBUAwX5WdGI5qTojiLlqJRU0wF35EoobqIGmJ84+aZZbgdemH0VQkSEJWqnoi8LzyBDcXAT/nF2EnHmqMlyBNijewiZxP4PL02aqe7ETZjsZ1wdebckAhEMR0/TF93hXhfAZtZH5dJV+I2TGovOiwTpXx0K9IQAd4I1Rvc/DEWYQwAZF/v8zi/xH4cMulEnNqs5pFrISZi+FnLqor/0+CLW0hk3jF/WX7nwmmpQNz/D7Y3LpNTGjg/H64zx1SQMLVQy3brgznoEAIw+th64m91Nu9p6K15arBgHruPdsHVAB5ku47HpgPEAJkosCxmDPxwGWWg73vPrhB9v4iiqlcTp/wAgQlrz1+OCyM0m8hQg9IEBov8AjCs3Or4EamFAuPUaiD7nPDVhVAom7fE9eZIva8QDbT66M6WZXDWZBFgEm5VwULb3HZtORSGA27iI2JRI2SNjibxBp4TSCRuCUPQ20lbmbmfK4opcyBJe4lIzHXa+DoYcQAATIbOmmsC0dtcOyjxQCToAEbzDbkVX0AkOAyvD1Vgpgbhumbx730eDINJInRJHQC1NyRcdL4MOjprHEz6s2YBm5gr0wOYXEfK9UT6dwOTCvK67qf8AcNCNsHm5pIKRPMlcRBndooT1m0BJ+I0m1UwCKYghj9TJifhZ442bQaYNqrGwauF29Rju+J8RxGQkQCYMRp/iI/nEHiMoVCRYG0wJQ6iOw1w5NrThys9cals+aRIswHIBY323EPBfmGDeFoOFVAjiUlEaq+CzcsU1KpwZjR3BF+vXnhWXlgeYAkAhgHSId/XbuCxtbvbpU+IoqpGWjFIAEoSKpFIX7Qy2bTjm1eEzAVUKpBP+WoMoAMMH4b/Q/huXlVPNy1WAkzFMummqknip5A32gYHxfiJNIkUwDUfMzMM+VkKWCoxle65Zzy5I4/4VxU11UVjyoKpkTSTwIGLXQhaGRzPxH/VqFmWGEfMySwLEnijlZIdPxHi+M8FIq8wuVSEaijMz5eGQygcTVfgeZSQcwQnxHirdrhGoGQA1pbC+NOPKS7XvwTLoqIFdaNRskXJS0sam7DR46/is6gE0lUCWMwEOpBKkE6I3neXiI/hVJqIp0dbNYpAAZQqMNgzeCoxBnZtb4UayL8TrqHmpC46Vyek07B1+sib/AOr1VdeaT5eLiIJAN6QzccMGUUIjHOywnxd3v70wXhfFg1AU0CyC5gogDTnscI8XVxEAIWa0hG5kv3sb0qfx2as3hPCuYtZR2w7LqB4iUhBf7WI+nfEmV5jK3YsojmFuzGKMmngN9x2K9+k7O6x5K84CoC2xRvzW1v4SwmlhmxmArW1N+xePGmQRa3CNLzzEJjbTBkgyjvB+INx3/pSI8S/mjh9EPQzJSGI8zxEEoyxqz0Vr4u8Xksa1Kw/cthSXpEMTjmZdHCZ/UP8AdtrEaz9sFqpinIppJ80ATAXRbL1jHRyHlUUh0kVHykO16uI/5M315Y4/iTIQ339Dz52OGeJoqzRRTxEIFQmx+kloQvZxSeU11MvxPEACobMB8ydBiGrxGWT+sG7ggBT+rssM8J4EAI//AJDeoBEA3QEuwk7aYh8bnCmogUzqwCAOQI799cVOWspm5BfiWbT5hTw1CoBosANz/wCRWlsT8bpgzKm11TUerR9VphMaFJoC0yQPnhFdKpjddcK+qkacw8KMJBHTrijw2YHTy/jAZwQpHx16c++BsXobf1fE+UPt8sVUlFg091BAghIl2PNHAZnipW1jabyNFv8ALCzXxKeKYF56kqFYarlioUCpM8JJBlCR1lzblyxp26Jf6eKSRxQlqetxFwyGrW38M+nhgBaqkR2Nwz7tiPw5/LL/AE6A0rcMfdfHFdFIK4vKyEW3qnEzp92ryJuXW7VSt3Gj6xr3cYGjxGimwZZHT5QrdXlFFAJIqsppBIN3dMm8vXBBEGe1jZtfKdD0xXpnGqC1vM9sS1UESENpOq2e5wypCVPWFIuQ7ka49kI6pP6a6HUFaPGdLxNVE3f/ABXJyu/PkTL+dw1CprhLalhEMLkNb4t8SAWB2H8d9McvPqKNMLZEyGy/QQdQ9MVxrTj2gzqmgR1pfDaECjor3s9cTVV00iCSYSHCup4SCXEMQb4opAdwvQiJJEOZxLn0OAAzdEB7w8HLx0Z8W/gPj6cquokIVAQA5D4C0wHUlzbGsnjBVVXmVVDy1GqogpikiikviYZEIOHpan8L8JRUTxGoAEFgA0hT5yQgzwgDXScdLxfgxV4emkTwVFl1Ig1VjzGk7gnibiTY4jN7YcrOPIf/AMZDp8/6gKE6meFIlo3PFN0AF5cVo05dPFFqQTwsVN0pWDQJgAPbHJ/+PZoyqlxGqmomgUVA0gJTwmCappcloOasdD8QHDSDTUZApfCqWjxJxckqZqqMBYjlN7c3+T/YfhaiQRSSCBeoUg/uJSsQAII0IJYxzvxr8MroppqpRNM1XA4dfKfKyBOs7IY6Pg8yurzVCJIJIVvMSbDmdSLkln34rnCsBVEUilALy6zu0VooN1hcfS/VlfN/jNLoozBQKP2+VsbSEjp0qGIKWfNVe45m19mKvjcIYd+M+IJJkI1cRAACNW0OkbDYYR4YEmLAkrp6403a3/x/667HhlwiPMf1bAAacuT2w41iYlmX27fLXCcvIgFiShzC5cvc494rINWqDvdbjkYGKsTktOqIqILK5F9ysHmkJC+4C9RC99cbl5IhEafH6axzwOf5ZYRNpjuU9OeC8Z8TUmfUDSWHMl9Z9rAZeaWAHIsCTcAgIR/eG5wZgMn2Y7YmGYBYCDM3He+s/PGfekZXQWWAQDwm5D2K9XhJZJpDQBKb67KP6weVWBpvHSV73wX5SPECQrqEFDtr6rFSkbl/ihGWaKaAD/ucDeNfXHJkFkub9P4xZWwghC5bYTnFKnaYLv0xSek/FMaSFHphxzgU6AZlR3i5wqqipAomkG+32w6gAPci3zw4KnzKpqdyKSP4wFZ4gBtPPDMwFonodvuMb4bK8pPX+8Z2bSr6/KIgCDNlqnMXEYqOdBpiOQOqhdPX1xHlhogbx9pmx0xVneLNQf7gXxa/zv2xq1FlikO1LDJJqUrRPhJUT9cZXQiQ4tqlprD203OF0VU1BVUxB0IeodwJFvjhuVQCbUw7fZjh306WxFmq0eXcASBoRcAtAwedrYVm5hs4uLodO9973wdIiEL2ttcQRHwxuYuFOet9je/wWDzo569lZg/d81bTXnj1RCCvy0PPsvjhP5UwSbkG0vaw/rnhtVCF/cQXflgw6lqzSyyCfdvf3wjPIIkzuSQCNyQIUdjJ0xVXSA0roGAeaSwFdcJNkh7E6xNko0OzwS4crijmARz/AIkkFG+gwg16K4cuF6+nUYu8RS2SSeIw5Ln4hj2cc+ugEGUhSE2DfXblzxV8dEuqvwY0VsVVGipzwZnCKhpegrVydIFsHn5o4DTVUeAtE1MykIBdIEm26LxzzQSFU0gjI3S5R7eLK/w005Rr4KkZFR1JgJzdPmVocR6jnxm7qSjw9Qr4aqzXwjhJPDxEVU0izL4KkQGfMBZzV+FVZg5in9tVaFJ1NALLlafDGfmVcIo42AaiALeZUnqbWa5PAVZJqquw+JmNrC6+wGC8YjlN9dbP8dTSEQBmQAWIGyRJtsLnpiLxfiqqhTU0EEqSeEGWfnbAZPhjc9vLTV04ny9oY9VU1RxFGKkZVzJIRg6a9sLGH4krn/lgh3Jh6nVAAkiFeJwzwOUXaHdhqdban+NOjmZINQXFDANRezEksCRzxZRl0ABwi097CcEV+pPHsknzUmqBqii+4IkKMDm00gjnJM897xj2fUSGBYAxPrjKMzQTIHyv3w7yQHKqSKJet51PwWB8YHZi55RE9za98UAPzFMmN+TeJvFZjtvCB+kL+MVKX1DXX5oYah1A2nRq+MosZs43Mp+9cOzaTzAvyY+vPE9Z4YYOigh2sY2nEU6ZwU1ADUm0jpO5Oi+eE11kOmXZmHd35E4PMPlF1aCT/wDqX8Fj1FDCDG4Jv0GmCJJrpPGDd8x9D1wvNbPX07bfbB5tCqKkHl9B9MZnZz5jTlEi5C+HTFQiKaCCKgdxGwthtOYqmZuPisKzc51hYPxNNl6zfD8h1tdCALZmcCCqQux2mcGAAPffHgQkfc4lna+myaYbMCXGwG/F8MMqocGknVgiRNhr36cxJkZjIuAplDuT7smcU1kiJ4UWvmdFAX3eNN6ayj/JU0niAABNjyY0N+q7Y2jLqvS1MREUs3s126Y3JzaatZFpQ0dzG+KDnmkA8LBBlAhuxJCi7vfC6VORdOYRcHW+0AzjTwn0hL7bYfTnkxwomxMILyxpCRWt1jKqaR+lUjWkn5RDUkYWHpFUC/Ix058tsDmlkog30FnyjeOeKKq6SEAjqbFXMYkOaDYAAbAgFK6jUeo3xNmKgqqYkgiZjo+QkHvhNNILpBOkC3LrcjcaPDM7MPRyDMnd9ulseCDIm2gHpSCgZws7MnP8NUE15dCHCEAj9N94OjxzfFUftNgUBO2pqnXbU47Yz5A1O+oRE6FvW8TibxGQCQZV40B0Bcq074vej48svbgZ2WajJNmBeTKHWMZTlEXCApLPPXklJ03OLczwhBaJ0ID0P9GFpywk5TaJLBaJsYqBJJvsT1xNa3kGinU632/vl0xXlUiwZJuBB1vHvljPD+G1qqjZmb+UHTmTyxZn+GGWADYji67z0V9ZsQMGs+fKFVZo2DkchfDcukFAAsxrE7rvA9RGJBRIKcN2F5IWon/1w78zhLgGAiKTpcUiDA+eCosFn5VVBmkQU27RE25+yFBDZ/rbDs1kBLhAnRMsA03Oo7aMNFWXfysyVqem/S+2En4M5hL4XoZMINg85+eG+FTOyOiPbQK8xphFWWqrRuNDL9/DB5+cCDwwSPuxPuwwQg+KHmpAJSBPMx+n+Z3wVGYEgtv5d8ez8s8MtW4taTp3f01kDRkKjQt0kiJme6Mcxhpqc0iZses9fdhhNdTMJboAfDFVeSDZMD9N3e2JTQAWJ5Oe3xwqAn9UztrOn9YM1IEH5mNOmGV0C8IfuYudDMH4HR4nq8zlEAkzoMPEpijxAsXA+51HxwksgCCQL6LrhlTfl627+++Js7N81IBVz0P1wpcM/Iqp1AHrvzJwmnMBLpZCMHe2GZ8Hy2MqO4i6NjhVFQ079Pfyw7RT806wnffA/mINMH4jGZlUI++eBy4AmCCcGox3fDZuhkHTt8OvMjFeSRpUvht7jTHOjrTd2vP2x6isgkXBR9RBG+uNPGma6P5EgBgwCyLuCCOhYOG+HzbBGbLVhCNdO+JcvOe1iiSlBsTb7pYfRSaf1GAbghcjy6n+pUsJA/SY52/4lz/OFEiESw799rg4ldRimdoZSNl9BgzXCRJ3TBHfbBaqLqQgGjeQb9nCtp3wtvktRp/4raI9g5Q1FJRkx8UcGMotjsd3a+mvY3YxPdGk1VAEs/2PnrgjyIV4fwffbGVZRlvnI7zy6/TGVULZQxuS8FhtzagBdH50kSty998K4zVqEluRve0exqOaTCS6xpoCwJ+OA8NUrpDQli9gfj64j9dn8Gab95ZQ9AxjaMrQCXczrAOsO6mbYI0gWVnrFr/Pvrg/D5hF/MLIye5Nz3tri5St6FYLhuZN9LSYvry2wnNXCZtbl0xSc4UB1a6Js82L9cQ/mGo+bhATBRZM+ki+iXLD5XExmfRxIFogEEHpqL39Ph6nKqiDzuSAEWV+0k3BOuPDNLaBvD1n6ORzwXiK2ILOy5ba6YintMppAqdXCx5WdW0zzRPY9MRDK4oTHmJ+e0D0x6nMJSIZj4/GetsM8PSA0ORuG0TOoNsIvAZtDT0l8+b1aDx7w4RBIi407NEb4USC0oBQ9UseqrqIfr9n6YNJRn5xBK1ttewBge+WAzaxFAJT4ncTZgmMK4kCbN7Srg+tsblGSx5rvVg4NLDBUQ2g4c/ZA8pwrOrgb784tytGFZZ4iwkFFu/x+WGflhHcE9QPe2HO03IDMBC4TKWx59sKqo3TegS7fQLDcsTxEyRb3y9jA+IZmKrCNOouNu2GEOaQiUi0rg9PthWZU4Y0QqXwq+hw2uszzPp72xNn29JQL3xOkbng06EddenK2F+B8EmiSTPCbrVb4dlUmzIG2npa2Bqr+YtHfbFFudE1k32wNPq9NMNqzQb9O+E5dB0whrq0VpjTDMhsagx06bYDLy0VvY7R9nghCNOpt0j7/wDtjZpKqy6Qf0nh0Rs9OjPbBeHrIQsfX56m+F5YFYQXEL03e5BNiwQtcaKZO4PJEWkGRCxNhw/LqqCsRoFDtYxIxdk+IHIEp81z06dMQ5eaaYgbe97eu+Kss0s8UG4KCt8sLcO1cPEBIBCer9/IYkzanYpjUmd+h6bYNUganvf3v88ZWaCXIfP7+74m0oyuokGxQ0fO29vjhf5xRBcwfmuojDDTaQbxy1tgc1EL29fp6YMWCgN/+wR6v4En/jh/ELIEaawU7xhQqKAY6/D5G+E5vl1JbBF+4AcTHfBmdle1HiBSAAwAuvflOJ8nxRBQDcLS0W5fM4w5zduh256YWcxtJAdo1P8AOFs9ghlFZJkTaeXxI07l4GrMjyyQ3a9r/HvifLqKQ6gBD00JUrkceXqbjRztJ374nldFV5ZAQMCTboKRoOc6MYTVQHPUXFhOi53PwxPXXJBCOvLa/XFnhSKaaTr+oCo7Deq4NloL4JU24VVQ2RvyTD/m+CFXlcNyR9wYGvpicFEho0lF+UkAmSNAQsUONDPf+r4oUvNoA0A1Rk9HtjQDAAVzt1HxHqN8BmZZbtux8j3+OH5NCpl3V7QgtVy254UhVPVl24kXfUAgQX7vywqomyNx69fbwfiDw0ts9b8+eDyKd4Nvr0I5dcGBJXSWOEJIgzbQxaPpirwwbsDqJXaY6W6YDNAJ8vcFlAbbj+euAOYQ+HbnefQr54J1U+tzqfoS9VJ6zhRMPlJt79jDMqkymSncj4aj5a4XmKq+gsBS/UB4CqPiCKuphfJhYVlLzAtXI57g/wAYq8RSB6abaY508T0N/wCsIKqQgGXsdxoOoxOK78ziigSR3W98JIvt8QRsdfniiDwkaXxp8s7j42OCFYSJ6HR4HMp7H4dsNLs1h2uX8RgKRA004r62O2Ny709Rj3/91f8AY41rSHCL+Ur9UL4el+fLDcnOqoQqkFkf2OmE0/pq7fLDcn9H/Gj64SllFXED2voJvqX9uWMqqNJkEDQo9CQdm8e/DP8AU9cHl/pq60/TE2FoMvOICYI2gEI8p3vg8wUmxMfX6R8sS+D/AFHr/wDY4oybUdT88R6ptXiEPMAb6ifc+mCqzaSE04nfrHI6fCZa8Kyv1j/IfI4U5VUiqukK8r6K19MDxgDz9dTu/kPTHqf9T/if+wwzw9j/AI1f9Ri/ROyKa6X1BlRE6aMafSfAGpuOf29ysUZ3+vV/z/6YRn/rPQfM4izvBSMzNOoIIXQa30wWVmQ1rpo9h197hm69PtjMj9VP+OZ/1OIL4MVCqoWCc3Z05R3+OE+IqTLm9o6yxh2T+nL9/uxB+J2p6H5jGvGQ5O1iJppMmAGTMhokiVh+SAahuQJOibXL7DbEVP6T0GOn4P8AXi87TRileZC4UoEagzDD3I7Ykzc4yAHSfKKv596YDxlz7/dVhf4d/oZ3+f8A9KcTf4j/AKNROhEW8vTqp5GJwfiCWKUmARz9cFm6dvmMTU37j5DEUb2xEeYyXfTX0jXCq6iSPuBG0X7dcM8bcf8AL54Tlf6Y/wAj8sBwzxJVIAdxbkvTACscMtk+nrpNv6xuZbsce8Tp/kf+tOBKYgkJsNO/Z/Qq2FHLAZ1+wt6LFP4b/qn/ABr+QwjNtV/ifpgIvMqtvC+2FZobOMz7e98bmadB/wDbAkNNbKKw3NBpke/viU/qxTX+nFzwV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1531938"/>
            <a:ext cx="4695825" cy="3190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Close-up of actinic keratosis skin le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5334000"/>
            <a:ext cx="32766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4403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Selective COX-2 inhibitors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b="1" smtClean="0">
                <a:solidFill>
                  <a:srgbClr val="0070C0"/>
                </a:solidFill>
              </a:rPr>
              <a:t>General advantages </a:t>
            </a:r>
            <a:r>
              <a:rPr lang="en-US" sz="3600" b="1" smtClean="0"/>
              <a:t>:</a:t>
            </a:r>
          </a:p>
          <a:p>
            <a:pPr>
              <a:buFont typeface="Courier New" pitchFamily="49" charset="0"/>
              <a:buChar char="o"/>
            </a:pPr>
            <a:r>
              <a:rPr lang="en-US" sz="3600" b="1" smtClean="0"/>
              <a:t>Potent anti-inflammatory</a:t>
            </a:r>
          </a:p>
          <a:p>
            <a:pPr>
              <a:buFont typeface="Courier New" pitchFamily="49" charset="0"/>
              <a:buChar char="o"/>
            </a:pPr>
            <a:r>
              <a:rPr lang="en-US" sz="3600" b="1" smtClean="0"/>
              <a:t>Antipyretic &amp; analgesic</a:t>
            </a:r>
          </a:p>
          <a:p>
            <a:pPr>
              <a:buFont typeface="Courier New" pitchFamily="49" charset="0"/>
              <a:buChar char="o"/>
            </a:pPr>
            <a:r>
              <a:rPr lang="en-US" sz="3600" b="1" smtClean="0"/>
              <a:t>Lower incidence of gastric upset</a:t>
            </a:r>
          </a:p>
          <a:p>
            <a:pPr>
              <a:buFont typeface="Courier New" pitchFamily="49" charset="0"/>
              <a:buChar char="o"/>
            </a:pPr>
            <a:r>
              <a:rPr lang="en-US" sz="3600" b="1" smtClean="0"/>
              <a:t>No effect on platelet aggregation ( COX-1)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   </a:t>
            </a:r>
            <a:r>
              <a:rPr lang="en-US" b="1" dirty="0" smtClean="0"/>
              <a:t>Objectives ( continue)</a:t>
            </a:r>
            <a:endParaRPr lang="en-US" b="1" dirty="0"/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smtClean="0"/>
              <a:t>    Anti-inflammatory</a:t>
            </a:r>
          </a:p>
          <a:p>
            <a:pPr>
              <a:buFont typeface="Wingdings" pitchFamily="2" charset="2"/>
              <a:buNone/>
            </a:pPr>
            <a:r>
              <a:rPr lang="en-US" b="1" smtClean="0"/>
              <a:t>    Anti-platelet</a:t>
            </a:r>
          </a:p>
          <a:p>
            <a:pPr>
              <a:buFont typeface="Courier New" pitchFamily="49" charset="0"/>
              <a:buChar char="o"/>
            </a:pPr>
            <a:r>
              <a:rPr lang="en-US" b="1" smtClean="0"/>
              <a:t>Describe the general pharmacological actions</a:t>
            </a:r>
          </a:p>
          <a:p>
            <a:r>
              <a:rPr lang="en-US" b="1" smtClean="0"/>
              <a:t>Describe the general therapeutic uses</a:t>
            </a:r>
          </a:p>
          <a:p>
            <a:r>
              <a:rPr lang="en-US" b="1" smtClean="0"/>
              <a:t>Describe the general adverse effects </a:t>
            </a:r>
          </a:p>
          <a:p>
            <a:r>
              <a:rPr lang="en-US" b="1" smtClean="0"/>
              <a:t>Describe the general contraindications</a:t>
            </a:r>
          </a:p>
          <a:p>
            <a:r>
              <a:rPr lang="en-US" b="1" smtClean="0"/>
              <a:t>Know some examples of each group of NSAIDs</a:t>
            </a:r>
          </a:p>
          <a:p>
            <a:r>
              <a:rPr lang="en-US" b="1" smtClean="0"/>
              <a:t>Know the difference between the selective &amp; non-selective NSAIDs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General adverse effects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z="3200" b="1" dirty="0" smtClean="0"/>
              <a:t>Renal toxicity</a:t>
            </a:r>
          </a:p>
          <a:p>
            <a:r>
              <a:rPr lang="en-US" sz="3200" b="1" dirty="0" smtClean="0"/>
              <a:t>Dyspepsia &amp; heartburn</a:t>
            </a:r>
          </a:p>
          <a:p>
            <a:r>
              <a:rPr lang="en-US" sz="3200" b="1" dirty="0" smtClean="0"/>
              <a:t>Allergy</a:t>
            </a:r>
          </a:p>
          <a:p>
            <a:r>
              <a:rPr lang="en-US" sz="3200" b="1" dirty="0" smtClean="0"/>
              <a:t>Cardiovascular ( do not offer the </a:t>
            </a:r>
            <a:r>
              <a:rPr lang="en-US" sz="3200" b="1" dirty="0" err="1" smtClean="0"/>
              <a:t>cardioprotective</a:t>
            </a:r>
            <a:r>
              <a:rPr lang="en-US" sz="3200" b="1" dirty="0" smtClean="0"/>
              <a:t> effects of non-selective group).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7630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GENERAL CLINICAL USES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7467600" cy="4873625"/>
          </a:xfrm>
        </p:spPr>
        <p:txBody>
          <a:bodyPr/>
          <a:lstStyle/>
          <a:p>
            <a:r>
              <a:rPr lang="en-US" sz="3600" b="1" dirty="0" smtClean="0"/>
              <a:t>Short-term use in postoperative patients</a:t>
            </a:r>
          </a:p>
          <a:p>
            <a:r>
              <a:rPr lang="en-US" sz="3600" b="1" dirty="0" smtClean="0"/>
              <a:t>Acute gouty arthritis</a:t>
            </a:r>
          </a:p>
          <a:p>
            <a:r>
              <a:rPr lang="en-US" sz="3600" b="1" dirty="0" smtClean="0"/>
              <a:t>Acute musculoskeletal </a:t>
            </a:r>
          </a:p>
          <a:p>
            <a:pPr>
              <a:buFont typeface="Wingdings" pitchFamily="2" charset="2"/>
              <a:buNone/>
            </a:pPr>
            <a:r>
              <a:rPr lang="en-US" sz="3600" b="1" dirty="0" smtClean="0"/>
              <a:t>  pain</a:t>
            </a:r>
          </a:p>
          <a:p>
            <a:r>
              <a:rPr lang="en-US" sz="3600" b="1" dirty="0" err="1" smtClean="0"/>
              <a:t>Ankylosing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spondylitis</a:t>
            </a:r>
            <a:endParaRPr lang="en-US" sz="3600" b="1" dirty="0" smtClean="0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752600"/>
            <a:ext cx="3276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b="1" dirty="0" err="1" smtClean="0">
                <a:solidFill>
                  <a:srgbClr val="FF0000"/>
                </a:solidFill>
              </a:rPr>
              <a:t>Celecoxib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z="4000" b="1" smtClean="0"/>
              <a:t>Half-life 11 hours</a:t>
            </a:r>
          </a:p>
          <a:p>
            <a:pPr>
              <a:buFont typeface="Wingdings" pitchFamily="2" charset="2"/>
              <a:buNone/>
            </a:pPr>
            <a:endParaRPr lang="en-US" sz="4000" b="1" smtClean="0"/>
          </a:p>
          <a:p>
            <a:r>
              <a:rPr lang="en-US" sz="4000" b="1" smtClean="0"/>
              <a:t>Food decrease its absorption</a:t>
            </a:r>
          </a:p>
          <a:p>
            <a:pPr>
              <a:buFont typeface="Wingdings" pitchFamily="2" charset="2"/>
              <a:buNone/>
            </a:pPr>
            <a:endParaRPr lang="en-US" sz="4000" b="1" smtClean="0"/>
          </a:p>
          <a:p>
            <a:r>
              <a:rPr lang="en-US" sz="4000" b="1" smtClean="0"/>
              <a:t>Highly bound to plasma proteins</a:t>
            </a:r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533400"/>
            <a:ext cx="2933700" cy="2857500"/>
          </a:xfrm>
          <a:prstGeom prst="rect">
            <a:avLst/>
          </a:prstGeom>
          <a:noFill/>
        </p:spPr>
      </p:pic>
      <p:sp>
        <p:nvSpPr>
          <p:cNvPr id="1026" name="AutoShape 2" descr="data:image/jpeg;base64,/9j/4AAQSkZJRgABAQAAAQABAAD/2wCEAAkGBxQSEBQUEhQVFRQUFRcUFxUUFRUUFRUUFBQWFhcUFRUYHCggGBolHRQUITEhJSkrLi4uFx8zODMsNygtLisBCgoKDg0OGhAQGiwkICQsLCwsLCwsLCwsLSwsLCwsLCwsLCwsLCwsLCwsLCwsLCwsLCwsLCwsLCwsLCwsLCwsLP/AABEIALgBEQMBEQACEQEDEQH/xAAbAAACAgMBAAAAAAAAAAAAAAAAAQIFAwQGB//EAE0QAAEDAQUCCAoECwgCAwAAAAEAAgMRBAUSITEGURMUIkFhkZLRBxYyUlNxgZOh0hUXssEjNUJiY3JzorHh8DM0Q1SCo8LTJOIlRMP/xAAaAQEAAwEBAQAAAAAAAAAAAAAAAQIDBAUG/8QANxEAAgECBAMFBgUFAQEBAAAAAAECAxEEEhNRFCExQVJhkaEFFTNxgfAiMrHR4UJTksHiYiND/9oADAMBAAIRAxEAPwD3FACAEAIAQAgBACAEAIAQAgBACAEAVQBVACAEAIAQAgBACAEAIAQAgBACAEAIAQAgBACAEBSbXX0bHZjM1odR7G0NRk51CclrQpakspSpPJG7OLj8Jsrn0EEdCaAlzqrt4Cy5yOfibu1izj20tDjQQxdp3rWTwsUuptqPY227SWpx5MUNN5e6vtoqaEV2lszMNr2stMbamKE9Ic6mtFMcPF9pDm12FafCHONYYqZ6F1ag03rXgovtM9d7GtJ4S5x/gxdbu9XWAjuUeJexA+E60ehh6396ngI7kcU9hnwnWin9jF1v704CO5HFPYgPCjaM6ww9b+9T7vjuOKexH60rR6GHrf3p7vjuxxT2F9ado9DD1v7093x3I4t7B9ado9DD1v7093x7xPFPYB4UrR6GH9/vT3fHdjipbAfClaPQw/v96e747scU9g+tK0ehh/f7093x3HFPYPrTtHoYf3+9Pd8dyOLewfWnaPQw9b+9T7vj3ieLewvrUtHoYet/eo93x3I4t7C+tS0ehh6396n3dHdji5bAPCpafQw9b+9Pd0O8OLlsZIfCpNiGOGINrmRjqBv1WdT2faLyPn2ErFvY6Ru2EhFQxhBzryu9fMyx1SLaceaOjUDxwl9Gz97vVfeE+6hqGteO2lobG50cUbnNzocWYGvPrRa4fHKdRRqckyJVWlyRzw8K1o9DD1v719P7vh3jn4qWwfWtafQQ9b+9Pd0e8OLlsWty+EC0TBznRRBoNBTFmefU6LyPacoYRqMebfP6GsK7l2F9dO1D5ZmRljQHEioJroT9y4aGLdSajY2UrnVBd5caAEAIAQAgOQ8Kf4ud+0j+0uvA/GX1MMT8NnldjZEyFsj2vcTI5gwvDAA1rTztPnL05OUp5U+w5IqMY5muZ1F2wmZgeyzTOG/hG0NMsqszXLN5HZyXkdMfxK9jZjt8LcTTFIHDItMgy3gjBkq6c3zuTnS5WNe02yAjON556cLT/grqE78n6EOat0KwviLXFtnkLGUxOE2TcRoK8jnK0tNNJy6+BneLV8vqV77XZz/9d/vz8i1yVO96GTlDu+pHjtnJ/uzvfn5FOSp3vQOUO76hxyz/AOWPv3fKmSp3vQjNDu+oOtln/wAqffv7kyVO96Bzj3fUx8cs/wDlf9+TuVsk+96EZ4d31I8es/8AlB7+VRkn3/QZ4d31NmjBGyTiXIkdgY7h5KOcDSgzVfxXaz814IvdWTy9fEja5oonujksYa9po5pnlNDuyPSkVOSup8vkhKUU7OPqRrDJBM5sAjdHwZBEkjq434SCHGifjjOKcrp37NiPwuDaXSxT1XQYhVAAQCKASkAoAVQFrs/dgtD3Nc9zA0A1AqMzTMkgD1c64cbVVGOdRT3NqUM97suptjQKUndq1p5OXLbUEcpeXL2qkvhrr+v0NXQW7B2xoc6jJnihLSXjKoy5jl6lEfat20qS2JeHT6NldatlHMexvCsAfUVcC3C7OgPMa0NM+ZehhvaSqJqSs0UeG59TXsezr3vcyvKDGuFOcvYHgGulATX1LqqYqMY3IWHfPmWkmw7hX8MMhWgGfPXIHoXkz9qO7vTT+/kX4fxN7Yy4+Ct0D+EJo45U3scN65l7VVf/AOemlft+0WpU7Svc9hCsdY0AIAQAgBAcf4VPxa/9pH9sLrwPxvM58T8N/Q882esbZhZY3irXWmSo3gRsP3LvrScHNrZGVOKko33Ziva/5XzvLXuYxri1jGOLWta0kCgHqqrUqEFFXXPtM51ZZnzNl15vtj4GYRwuUZfXN9T5Th0KumqSk78i+o6jS7S0ZY7M6Ti4fNwlcHCUbwReNctcNRRZZ6ijndrGuWLeU0bOC2xW9p1a6Bp9Ymp9y0fOpBrx/Qy6U5JmN91QWdkfGuGdJI0Pww0oxjtMRIzcmrUm3ktZbjTjFLNdkXbLl1rZDG+sckYna9woRF+cPOypT1KeJtTzNc72+pDw6c8vZ1MckFieyUQulY9jS5rpi3BJh1aKDInmU5q0WnJcnsGqcou3KwxYLNBDE61cK6SZvCCOMtaGRnyS4nnKOdScmoWstxkpwScurMd4XbBDNA5xe6yztxgigkaNDXKhLSQkKs5xkl+ZCUIxktmbFp2ajgE0k7yYm0EGAtBmLhVpBzyAOarHEynaMevb4EyoxjeUunYYX2LDYbJLjecc7hgLqxtwuObW8xyVlL/6zVuwhL8EH4lptDHYePyslMxe+QYnsLWsjLgMqHWmVSsqLraScbWReelqWfUp7Zdxswt0JNcHA0NKVBeHA9Tgto1NR05b3MnDIpx+Rzy6jAEAFACASkAUAICcNocyuBzm13EjT1etVlCMvzIlSlHoXV3WR1ojB4xJVuRaSTh3U5WlF4OPxnCTy6KafR/aNoLOr3ZvG6pa141LXSvK+boXB77j/ZXn/BppvvMLRdkr6VtL8gAMjTIUr5WppmefNI+24rpRXn/AcZP+o0bBds721fNJGQS0CrjpySdRl9y7cV7Yo02tOCldXfgVjGb6s2jdcxrW1SZ6+Vn6+UuNe2qf9lef8Fssu8WWx90Ojt8DjK5wDjkQc6scN6vH2pCs8ipJX7ftF6ULS6nsAWh1DQAgBACAEBx/hV/Fr/2kX2wuvA/G8znxPw39DzS7LcYI7PKBXBaJDStKjBGCK+1ejUhnlKO6RhCeSMX4s3LXcTJ5HS2e0RcE8lx4R2B8dcyC0651VI13BZZxd0S6Sm7xfJkvpSCC02bgQHMgyklDcJkLsnOHOQBomnOpCWbt6InUhGSUewuXW2bhDKbe0WYkuaW4DLhObWhhbXFoFz5YWy5PxfW36mt5Xvm5FBZ7c02S3Bz+XK+FzQ6mJ1JSSctaDVdTg1UhbsT/AEOfMnCW5eS3tLaGRus1qbBhYGSRvc1mFzfywXDlA9C5tOFNtThfY3cpTs4ysaUN/wAcdvDnzSTR8EYXSuaNXZlzWgA4K+1aOg3S5KzvexRVUqnN3VismuiCGOR0s0cvJIhZE4kucdHPoOSBuK1Vac2lFNbmbpQim5O5sWyJlujheyaKOWOJsUkcrsAozyXtdTMEc3Mqxk6EpJq6fNF5pVUnf5heT4ZpLLZ2zNbDZ4yx8xBALiavLAczpl6+hIZ4RlNrm+iIllbUU+SM9uvSzWqOSA4YWw52R5xUo0ULH7sVK1O/oVY06lJqfW/UmVSFROO3Q0rRb4zd9kjxDhI53Oe3OrWlxNTktFF603uimZacPmbt8WOzWi2PnbaoxCXh0gdiD8qV4NtOWDTIjf0LKnUnCmoOPPsNJxhKebMaV7XkLS+3yt8l/A4a64Wva0Zc1cNfatadPJpxfiZylnU38jm11nOIlAJANSBIAQgyWaHG9rAQMRoC40aCdKnmVZSyrMy0VmdkdN9X9s3Re8/kuTjqXj9/U6OFn4EmbAWwHVgrqWyGtOrNUqYujJWav80OFlubUuwM7WkmY0ArlX5l5ssbKKvoR/y/5LcK0r3Kw7OO9O/qd864/fkP7C8/+Suj4kTs6707+y7509+U/wCwvP8A5I0XuZ7HspLI7Cyd1aVzDhl21pS9rKrK0aEfP/kvGg3/AFF5s1snaILdZ5HSY2NccVXEHySBQVNcyut14zg1Kmovss7/AOkaUqMoyvc9WC5zpGgBACAEAIDjvCr+LX/tIvthdeB+N5nPifhs8kst4YWYHRxyNDi4Y8dQXAA+S4eaF606TcsydjijUsrNGR1tbl/40OehPC/Oq5JdM/6FnJdwQt7fQQ/7nzqdKXfYzx7qJC3ClRZ4ek0k+PLUacu+xnj3UI29voYep/zppS7zGpHuoRt49DD2XfMp05d5jPHuoHW4ehh7LvmTSfeZGdd1CFtHooewfmTTfeYzruo2IWve0ubBCQMzyN1K/ldI61R/hdnJmiTkr5Ua/wBIfoofd/zV9J95lNRd1EDb/wBHD7sKdL/0yM/ghcf/AEcPuwmm+8/MZ13V5C4/+jh92FOn/wCn5kZ/BDfeDi1zA2NofSuFgaThNRn60VKzTu+QlO90kkadVoUBSBVQAgAoBIQFEJW52Nw7T3hIBFBgkcxv5QZiwjLUkVpkvPrYejH8UuR1061WXJFzx6+fQx9UfzrDJhu8zW9bZG3Zpr0c38I2NhNRh4Nrsukh/rXFiKihK1KDl43sWTqdpy1u2RkYavkczETQAGnqHLyWdT2q6SWah6/wc8qL3NQ7OH0zuo/Ms/fkP7K8/wCCNHxOjuW6rbZmEQuFH0dV8YcTllmX5DoV5YuU3mVH1/g3hCUVZG9s9arzNriFojYIsZDnAM5mmhFHV1ou2ao6d11t0LQdXN+Jcj0kLkNhoAQAgBACA4/wq/i137SP7a68D8ZfU58T8NnltxMDWWiegc6BjXMa4VbifIGYnNOoGKvrovUrNtxhv/o5aXJSlsYxfs/KDnmQPBBbJy257mnySOYiinQh2KxXXn2u5v2W5WtijfJHLIZW4wI5GRhjKkCuMElxoTuosZ13maTSsbRorKm1c2I7BwcFtY01BbZy2pFQHyghrqZBw0PSFGpmlCXz/QnTtGUV4GlPFZI3mJ4mc5pLXSMc0AOGRwxkZgHLN2dFonVksyt8jNqlF5WYbPZ4WRNkmD3l7nBjGEM5LKAuc4g85oABzHNS5zlJxj2BRio3kZxd8BfHRzxHaGHgyaF0codhwyU8ptcqinlAqupNJ7rr8idODat0fQk664mztszy4SkYXPrVjZnULG4aVLR5JO85aZtSbjqLpt4DJFSydu5ivFxsp4BpONoIlOrQ9wBwsyrQCla6lTBav439BKWn+FFKSuk5wQCQAgEEAKQJAJANACASAEBsXdbnwSsljNHsNRu9RHOFSpBTi4smM3F3R31yX7eVpGNjIeDzGPBXlCnJpwla5ryMXCnRX4U29jup1KkuduRaGW8v0XuT/wBq87iJ/wBp+Zp+Mr75sFvtMfByFgFQQWRuY4EbjwitHEyi7ujf5lZxnNWZRWDZi0CUFkhc6Mglrw4tqOZzS/MZaJx8al4KgjKNJp3T6HT8JeW+L3J/7E12v/yfmb3qeBtXK+3cZi4Yx8Hi5WGPCdDTPGaZ05k1ZS5Om143LLNfmd6FYuNACAEAIAQHH+FX8Wu/aRfbC68D8ZHPifhs8hu63GF5OEPa4YXxurhe08zqdND6wF69SmprbxOKEnF3MwtkDcRZAS4ggCWTGxlecNDRUjmqVXJUfWXLw6stnh1SAXgx7I2zRl5iFGOa8MdgrXg3VaatqTmKHNMkk24vr93IU4tJSV7Em3tRk7WxtYJuDoGGgjEbg4Uyz0zJ9aaN3Ft3tf1Grydla5llvSJ0nCvs4dJq5uOkT3ec5mGuepAcASqqlNLKpcvUs6kW7uPMwQ29vB8HLHiAcXNc12B7MXlNBIILTQZEKzpvNmiyI1Fa0kZhflHhzImNwRmOIaiIk1MuflSVJz382Sro3Vm+ru/HwJ1ufJeCBt+EYXllZ2sLBMXHFnk15BGb2tqAa7tyaHVX5bBVeV7c9zUt1vMwZjFZGjC6QkkyAeTiB5wMq7qblpCnkbt022KSnmSv13NNaFAKAEAlIFVACARQAEA0AIAQA0V0BPqzQGWOxvc4ANNSaZgge08yzlUjGLbfQtlZ2ezgmsZdwcrHNeM2Pa4srlyhR4z5l81X9qqq/hP5/aOukpQ5XOoZb7adBZjXSgd/3KutPrpvzX7HReT2FNabwDSRHC40yGFwqd2cqmNWTaWR+a/Yi8zUsVovHE4us9njLqEkVdiOmdJfUumuqcFmpJyfb2f6Kp1b9EbD7VbRq2AdJa4f/quZVan9t/5L9i15+BO67wtBtMLZOAwufTkA4sgTl+EP8FOpO9pQav4/wE3c7sKxoNACAEAIAQHHeFX8Wu/aRfbXXgfjL5M58V8J/Q8puiOAiThnAHAcFcWtCa8ka5DI716tVzVspy0VDnmLbitjJIJjFS4Eh55LcbhG5meZLcNdadC5c9VdL/fU3y0u0yw3LZJDSJ73upXAHtJcKHKuDKlAa/nBS69VdUI0qbfJmqyxwMdOz8G5zLRgHDvc0cA0uBILaVdUDTPcFec5tRfPp2bmcYR5rl17TchuWxmPHwhdgDOEpK1objdG3FUtyHLfkczgWbr1U7W9DTSp9TU+jbGRHSbMgY8T2j8uPEdKDkmTImuWivrVed198yulS3IW+zWPgXFj/wAIGtwhrhQuDRWoOZqSdNKaKY1KudJrkRKFLLyOeXYcokAIAKARUgKoBIAQAgJ2eIvc1rRVznBoGlS40AqekqJOyuyYrNyL8bEW70I95H8y5uMpG3Cz8CmvCxSQSGOVpa8ag7joajIhbwnGcbxMpxlF2kayuVGyQtIINCMwRzFQ1cZrHe3dazJE1zmkEjMfCvtpVeHiMdQo1HCT5rY7Iu6ubONY+9sPu/ItY2LHDI41jaSWkGopkdQrxx9Komo38i0UxWu870EjgyzMc0aOw0rXPTHzaLWnGjNXlJr7+RZyq9iMBvW9/wDKs6h8610sN32VzVu6jM51sljHDxhtM6No0DfWrjX1rBVY05tJN+Kt/BLzyXNGtsvbcVuha1pIDyC7RoIDhTpOR03KtTGU5LJZ3EIvMerhc5uNACAEAIAQHH+FX8Wv/aRfbXXgfjI58V8Jniy9s84aEkwoHQRClAihCFVAKikAoJCikAoAKQJAJACASAaA3bkP/lQfto/ttWdX4cvkzSn+dHb7X7LWi0W0yRFga4MAJkwkFrQCaarz6FenCnlkvQ66tKUp3TKTwjWpr7W1oqTFE1jnEEYnVJ0PNnr0rfAxtTb3ZjipXlbY5VdpzGWzsa40c8MFNS1zvZQLCvVlTjeMXJ7ItFXLW752RSBxtOMDLCWSkUpzVrTmXlSlJ8+Gae/I2i7P8x0FkvSGV4ZHV7zo1sbycv8ASryyxV5Qa+hdO75FiYZW6QTGp0bG4c3PWiU6tNuyVvpY1yyJNtNria7gbPKXEDJ8dWmh/Wy51pKNOVrsLPHojBHfN6lwxWWjechhrToq/VQ6NC3KQUquxV2sTSyYOAm5JDn5s/KryXCuYO5XzQSK5ZdTNse+R1vi/BuYyO0OjqG0FGxuHKz00XLUqqUWsppCDTueyBcpsNACAEAIAQHH+FT8XO/aR/bXXgfjIwxPw2eMUXtnnDAQEgEBKigEHNUghhQDohIiEIEgBAFEAqIAUgVEJBCAQG1dBpaITulj+21Uq/kfyZan+ZF94RpP/kHFrvyI6Fp0IHMRzrlwcE6XNbnRiZNT5GztIBbLFFbGj8JH+Bnp0DJ59p/eVaD0qjpvo+aJqrUgprqc/elySWdkTpSwcK0PawOq8NIrVzebWi6adeM21HsMJ0nBJsrFsZggR2ezdhtUTc7NLQjE17W8rlUy3051wVqlOT6nZThNLmi7paPQ2nsnvWN6fh6GlpEHmcCpinAGpIpQDfVyXh2WDUjUst+utRDIw95Y2tMmmm84nZq0qUafN9pVSc+SNWz2aYvl/BOqH0PKaNGilau6ebLNM9NEuMmY9j4pGXjAMOEG0SYgxzXBtI3Gjw05HTqCwrSWVl4RaZ7UFxGw0AIAQAgBAch4U/xc79pH9sLrwPxkYYn4bPJbuu50xIaWghzG0dWpxGlRQc1KnoXrVKqha5wwpudxG7JAKlvxGeRJAFcyA05JqxfaS6MupkjuuQgcmlRiAJANMs6c2tVDrQTtclUZNdDIbolAzbT/AFNz10zz8l3UmtHcaM9iT7llpWgOZFMQxZBrtOkOBVeIgToSMEd0yODy0AhjgzXUk05Pqyr6wrOtFWv2ldGTuzHLdsjRUgeoHEaZZ5c3KGalVYt2J0ZJXM8dyyGTBVoNSKl2Va4dBnr0KrrxSuSqMjAbql3AZVqXsApnoa0/Jd1K2tAjRmSluWZoOJgFMjymZeTrn+c3rCKtB9GRoz2B1yzYQaA4q0Ac2poK0ArmaAmg5goVeDJdGRjZdshexhAGN7WB1atq9xaM215wa03Kzqxs2QqUrpMct1vDS5ha9gB5TSRoHEijgDUCNx05lCrRbs+TJdKXVGG1WF8XlihqWkVBII3gHLLNWhUUuhWVNx5s1iFoUCiAQQgEsGdt4OWVbauFpxYxgPxeTjqP+OKvrC8/G2vG35jswl7O/QqtvuE49JwtKUHB004LPBT416arbCZdJW+plic2fn9Dnl1GJOIkEOArQ1GVRlvHOqytazJSd8yL922Nu9Ifdt7lzLDUftm7rVftGo2/7VUEvcc9KajcraNK1lYjUqdpdybQRYRiLhiFaEE9H8arGNHZGrqW6mDxgg5ifYwq+lLYpqIq76tzwWvhDqSgEuDa5NJaCaVppTPmCiKipczR3kuRl8HjrQLzs+cnBvke55o5rTVjqB3M4VpruWOKjFQdmi9K7fNHv7V5Z0DQAgBACAEBzu3V1vtNjdFGWhxex3KJAo11TmAVvhqip1MzM6sM8bHncOxNsjNWPiBBBBbI4ZjQ+T0lehLF0Zcmn9/U5lh6kejHJsjb3Uq6M0FP7ToI83c49ahYmin0foS6NVrqjLFsxbwAMTKNyHLGmWuWeg1VXiKD3LKlV3Rl8WbfnVzMxTy29OmWXlHTeo16GzGlV3QDZ+8QMnM7bOgZ5a0AFdwomrQe406u6NSPZK3tNWloOZykGrsnGnSrvE0X1TKaNVdH+pF2yFvIoSygy/tBpllWleYKeJoXvZk6NV9q9SXileGLFVmKta8IK1rWunSo4iha1mNKtv8AqSm2TvF9MRYaZf2jRqCOYdJ6yixFBdj9A6VbdD8VbyrXEyuucg5sPR+Y3shRxFDpZjSrdbr1JHZe8iCMbM6/4jecUy5OWWWXNXeo18PsydOtuvUgdj7fhY0cGODcXtIkzDyQcWnQFbiaN315+CIdGry6epLxSvGtccfvBTRzfJw00c4e0qOIobMaVbdEbZsdb5GgP4I0JdUyVcSdSTTNTDE0YO6v6CVGrJWdvU1fq+tn6L3n8lpx1Lx+/qZ8LPwD6vbZ+h94flU8dS8fv6jhZ+AfV5a/0PvD8qjjqfj9/UnhZ+AHweWvfD7w/Kp46n4/f1IeEn4ff0Ld+zdu4oLK0WdjK4nFsj8TzqcXJ0rTqC51Xo6mo7+hvpVMmRWC9NmLdaIYo5BZiYQGtlD5MZaBTCeTQ6DqSniKVOTavz+RE6NScUnbkVH1dWvzoe2/5Fvx9Px+/qY8JPc6KGxW6yWUMhis1IgXGjnyyP1LuSWDOp39C5HKlUneTfM6lGcY2SRzR2/tXmw+7/murg6Xefmc/EVNjTtm2FpkoSIxTzWEferxw1KPb6kSrVH2fqTuW93TTtjkDOXyWmlKO5gSepRUhGEbxYg5SdmjqrRcr2Mc9zWgNBcdNBnouZV4vkjfSkkcNLetpJcGxuDSTQcE45Hflmu3LStza80c96l+j8i78H1ttYt0LCJBC5xxB0bsIAY7QkcnOnwXJiaVJQcotX+ZvSnJu0ke2heWdI0AIAQAgBAVG087mWclpocTRX1uCwxE3CDaKydkcb9MTD8v4DuXn8ZVXaZZmSbfM3nDshTxtWxOZmVl8y+cOyFdYyoM7Mrb4l3jqCtxdQnMyLr5l3jshVeLqeAzMgb6l3jshV42r4EZ2H03NvHZCcbV8PIZ2P6am84dkKOOq+AzsPpubzh2QnHVfDyGdjF9zecOyFHHVfDyGdh9NzecOyE46r4eQzsf01N5w7ITjqvgM7F9NTecOyE46r4DOx/TM3nDshTx1XwGdi+mpvOHZCjjqvgM7Eb6m84dkdyjjqvgM7F9MzecOyO5OPq+Azsib6m8/wDdb3Jx1XwIzMRvibz/AN1vcjx1UZ2L6Zm8/wDdHco46tuM8g+mZvP+De5Rx1bcZ2L6Ym8/4N7k46ruM7Od2jv61REULOCdQV4NtQ7PIncQP4r2vZVaNduNSTzLx5GVSpJFIdqZ97Or+a9/QpmGtIgdq597eo96aFMnWkZptr5ixuFxD88Zzw9FM1VYeCZZ1XY1XbVWo/4h+Per6NIoqky62Fvu0SXjZ2veS0udUU/McsMVCmqTaNqU5OaTPcAvGO0aAEAIAQAgKTa/+6u/Wb9pc+K+Eyk+hwT14zMhtRAysWiJMoOSm5JjcVVsggqEAoAwoAJcDQDUAakAoAKQJQBIQCARUARRsCRAKqARcTTLMq0Um0mGHBtA3ned6+ipVsFTSS87cyDl7wvaWKRzC1mWho7Np0Oq9fDxw9eOaDMZSkn0NN+0EvmM6nd66OFoldSWxikv6YkZMyNcmHq1XJT9l0YTz538m+Q1ZbCN+Tea3sLr4ah4egVSR0/g6tEsluic7CGBxGTACThOQXDjHh6SUF1fyN6LbfM9pC4DrGgBACAEAICl2u/urv1m/wAVz4r4TKy6HBSarxpGIBSiTIxWiwTqpJIuVGVIqoBACgDCgDCAkEAIAUgCoAKSBUUAEAiEAigFRAKigEI2gkl1dwHRvXsYLhIQvVabZBJzG7v4rt1MB/58gc3fV9CN+CLCS3J1amh80Z6r08NhMPUjmiuXgY1KjTsirftDLzcGP9JP/JWreyqNS3Nr5OxTWexDxhm3x9j/ANlj7kod6Xn/AAWVZmP6blqfINfzP5rpo+zqFJW6/O37DVkdn4O7wEtqiqAHtJrQUBGE5gLmxcKVJWSXPpyNqUm2j2ELz0dY1IBACAEAICl2u/urv1m/xWGJ+Eysuhxl32YSSGugFfu+9ebhqSqT59hnFXLMzsxmMMFRuwNGmmepXbmhmyKP6F787FdabPheBQtDtKkGmdOZcdSllnbpco1zNiaFrZCwAENNOU6hPSM6K7hFSypepNudiM9gw1LjhBcQAcJOVNcwOfmR4bcjKRksjWxvJdUteG1bQtoQqPDxUG2+gtZGI2cBmIkivkgihd6s9OlZ6MVHNcNKxr1XOVGEA1JA1BI0AVUgKqAKqEAgBSBKAIoBVUAi4V17leEsss1rgKDcOpdnHS7kf8UQVd+28xM5DQXuNG5VoOdxpzD7wu72fN4irlcYJdvJFJvKuRQG9Zq+Q33Q7l9DLCYdxyqy+VjHUlsYze0/mj3Y7ly+6sN35f5DVnsR+lp/NHux3J7qwvfl/kTqy2Im87Qfyf8Ab/knuvCr+t/5E6k9i/2Ct0zrxs7XNo0uNTwdPyHc9FrXpUY0nltfs6GlKTzK57iF5Z2jQAgBACAEBR7YH/xT+s3+KxxHwpFZ9DiLFaTG/FzaGm5eTQq6crmUXZluLTASH1GIbwa9y9DPRupdppeLNS97Q15aWmtAd+9c2KnGUlZlZO43zUdTHXLWgJBFaZ09SOdpWzAg60EtcS+proQDXQVoej+Cq6knFvMRfkIS5uGM0NCSQDU+3dX4KFPm02E/EZmxk4n5YciQ3dpopcszalLs2Q6mkuNlBhQCSEjQDQgFIBACi4BLgEAkAioAkBFAYrVOGMc41o0VoBUnoA3q8IOUlFdouco6+LUSTm2pNAGaDmFSF9ZS9kYNQSm7v5nM6s78kY3Xxad57A7lp7owP2yNWpsEN52p7mtBzcaZsAA9Zpoqz9l4CEXJ9niSp1G7F7eTZOCPBPONorWgOOmooRlVfM0nQ17yj+C50u9jmPpO0n8p/ux8q+oXsvANX5f5fyc+eZfbA22d15WcPc/CXGtWADyHc+FUq4DB04OVO1143/2a0pSc1c91C5DsGgBACAEBqWm2hiA5vaS9myQlmmYPUsa6bptIiXQ49tra01xN9pC8dRlF/lMSbbzjHPF1tV1KXcJV9iRvOOtcUY9o69Ubl3QMXrHlyozTpHN7Ubk/6f1HMkb1j86LWuo70bd/yfqPoL6Tizzi7QH3o23/AEfqPoSF6R0pij7Q71GaVrZR9DDxyP0jO0O9ZZJbMrYfHI/PZ2mppy2YsPjsfpGdoJpy2Ysw47H57O0E057MDFtj89naCh05bMWHxyP0jO01NOezFg45H6RnaCac9mLBx2P0jO0FGnPZizDjsfpGdpqnTlsLMOOx+eztNTTnsLC47H6RnaCac9hZiNtj89nab3ppy2YsLjsfpGdpqac9hZi45H57O0E05bMWZzd7368yFsLw1jcsQDSXO5/KGQGnTmvf9nezaMqeev1fRX/YwqSmnZI0DfVo9MezF8q9H3VgNvV/uUzVftEDfVo9MezH8qe6sBt6v9yM1UvLntRMeKaYOLtGng24R/pGpXhe0sPRp1FChHp1fNnRTUmuZum1x+e3tBebpz2ZpYor8tkrXgxSjA7Kg4N2Fw9YJoV7Hs3D4ereFaPPfmZzzrobGx17zNtsLnvcWAmowsAPJPOGr1KmAwlOLnTXNeL/AHFNzzK57LZr7a5ch1lpDNiCAyoAQAgNW0WMO1QFDftwNMRPSP4qGDlPFONx5RoqJkGN2wkNdRT9b7la4MEmw0VclFwSOwcVdfalwI7Cw7+fcmYB4iw0OfsoUzAXiNFv9maZhcx+I0ai4uHiNGlxcPEaNLgfiLGlwHiLGlxcPEWNLi4eIsaXAeIsaXAeI0aXFw8Ro0uLh4jRpmFxHYaNMwDxGjUZhcPEaNTcXA7CRlTzBhfsG0aZ9SumQYTsWz+sPer2QuRGx0f9Ye9RYXJO2Qj3fEd6rlFwZskwf03vVrEXLrZ/ZtvDs9fRuO5GiUd9Z7la1VLFlFEGhAZEAIAQAgNO9GF0ZA3j+KhgpDYXbviFTKyBiwu3fEJlYJNsLt3xCZWLEhYnbviFOVgRsLt3xCZWQR4k7+iFGVgOIu6OsJlZIcRd/RCZGB8Rdu+ITKwHEXdHWO9MrAcRdu+I70ysD4k7d8R3plYFxJ3R1hMrAcSd/RHemVgOJO3fEJlYDiTt3xCZWA4k7d8QmVkC4k/d8R3plZIuJO3fEJlYDiT93xCZWQHEX7viFGVgOKPHR7QrJSQIPqOn1SN71pFN9QassLnHX95n3rVKxUgLG46Z+1hUMDddcgzwmn+nuVSbGPih/oxq5BvXNG4TN3V3t3dCrIsjqgsyw0AIAQAgBAYLVFibT1KUGaQsQHMD6xVWuVsHEugdQS4sMWPoHUEuLD4n0DqCXJDinQOoJciwuJdA6glxYRsQ3DqCXAxY+gdQU3FhcS6B1DuUXFh8T6B1BLiwcTG4dQS4sLiQ3DqCm4sBsQ3DqCi4sBsX9UCm4sR4gEzCwcQCZhYYu8JmFhuu0VTMLGVlkAFCK9G72qrZKIzWQHoG7KgUpgxG7huTMRYmLKdOb2JdEmUWOu/qb3KMxFg4iN/wb3JcWJCxAaZfBLk2ELJ6+tLixjdd4PR7AlxYLNYsLgdx3BG+QLFVJBACAEAIAQAgFRAFEAUQBRAFEAUQDogFRAFEAUQBRAFEAUQBRAFEAUQBRAOiAVEAUQDogCiAEAIAQAgBACAEAIAQAgP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QSEBQUEhQVFRQUFRcUFxUUFRUUFRUUFBQWFhcUFRUYHCggGBolHRQUITEhJSkrLi4uFx8zODMsNygtLisBCgoKDg0OGhAQGiwkICQsLCwsLCwsLCwsLSwsLCwsLCwsLCwsLCwsLCwsLCwsLCwsLCwsLCwsLCwsLCwsLCwsLP/AABEIALgBEQMBEQACEQEDEQH/xAAbAAACAgMBAAAAAAAAAAAAAAAAAQIFAwQGB//EAE0QAAEDAQUCCAoECwgCAwAAAAEAAgMRBAUSITEGURMUIkFhkZLRBxYyUlNxgZOh0hUXssEjNUJiY3JzorHh8DM0Q1SCo8LTJOIlRMP/xAAaAQEAAwEBAQAAAAAAAAAAAAAAAQIDBAUG/8QANxEAAgECBAMFBgUFAQEBAAAAAAECAxEEEhNRFCExQVJhkaEFFTNxgfAiMrHR4UJTksHiYiND/9oADAMBAAIRAxEAPwD3FACAEAIAQAgBACAEAIAQAgBACAEAVQBVACAEAIAQAgBACAEAIAQAgBACAEAIAQAgBACAEBSbXX0bHZjM1odR7G0NRk51CclrQpakspSpPJG7OLj8Jsrn0EEdCaAlzqrt4Cy5yOfibu1izj20tDjQQxdp3rWTwsUuptqPY227SWpx5MUNN5e6vtoqaEV2lszMNr2stMbamKE9Ic6mtFMcPF9pDm12FafCHONYYqZ6F1ag03rXgovtM9d7GtJ4S5x/gxdbu9XWAjuUeJexA+E60ehh6396ngI7kcU9hnwnWin9jF1v704CO5HFPYgPCjaM6ww9b+9T7vjuOKexH60rR6GHrf3p7vjuxxT2F9ado9DD1v7093x3I4t7B9ado9DD1v7093x7xPFPYB4UrR6GH9/vT3fHdjipbAfClaPQw/v96e747scU9g+tK0ehh/f7093x3HFPYPrTtHoYf3+9Pd8dyOLewfWnaPQw9b+9T7vj3ieLewvrUtHoYet/eo93x3I4t7C+tS0ehh6396n3dHdji5bAPCpafQw9b+9Pd0O8OLlsZIfCpNiGOGINrmRjqBv1WdT2faLyPn2ErFvY6Ru2EhFQxhBzryu9fMyx1SLaceaOjUDxwl9Gz97vVfeE+6hqGteO2lobG50cUbnNzocWYGvPrRa4fHKdRRqckyJVWlyRzw8K1o9DD1v719P7vh3jn4qWwfWtafQQ9b+9Pd0e8OLlsWty+EC0TBznRRBoNBTFmefU6LyPacoYRqMebfP6GsK7l2F9dO1D5ZmRljQHEioJroT9y4aGLdSajY2UrnVBd5caAEAIAQAgOQ8Kf4ud+0j+0uvA/GX1MMT8NnldjZEyFsj2vcTI5gwvDAA1rTztPnL05OUp5U+w5IqMY5muZ1F2wmZgeyzTOG/hG0NMsqszXLN5HZyXkdMfxK9jZjt8LcTTFIHDItMgy3gjBkq6c3zuTnS5WNe02yAjON556cLT/grqE78n6EOat0KwviLXFtnkLGUxOE2TcRoK8jnK0tNNJy6+BneLV8vqV77XZz/9d/vz8i1yVO96GTlDu+pHjtnJ/uzvfn5FOSp3vQOUO76hxyz/AOWPv3fKmSp3vQjNDu+oOtln/wAqffv7kyVO96Bzj3fUx8cs/wDlf9+TuVsk+96EZ4d31I8es/8AlB7+VRkn3/QZ4d31NmjBGyTiXIkdgY7h5KOcDSgzVfxXaz814IvdWTy9fEja5oonujksYa9po5pnlNDuyPSkVOSup8vkhKUU7OPqRrDJBM5sAjdHwZBEkjq434SCHGifjjOKcrp37NiPwuDaXSxT1XQYhVAAQCKASkAoAVQFrs/dgtD3Nc9zA0A1AqMzTMkgD1c64cbVVGOdRT3NqUM97suptjQKUndq1p5OXLbUEcpeXL2qkvhrr+v0NXQW7B2xoc6jJnihLSXjKoy5jl6lEfat20qS2JeHT6NldatlHMexvCsAfUVcC3C7OgPMa0NM+ZehhvaSqJqSs0UeG59TXsezr3vcyvKDGuFOcvYHgGulATX1LqqYqMY3IWHfPmWkmw7hX8MMhWgGfPXIHoXkz9qO7vTT+/kX4fxN7Yy4+Ct0D+EJo45U3scN65l7VVf/AOemlft+0WpU7Svc9hCsdY0AIAQAgBAcf4VPxa/9pH9sLrwPxvM58T8N/Q882esbZhZY3irXWmSo3gRsP3LvrScHNrZGVOKko33Ziva/5XzvLXuYxri1jGOLWta0kCgHqqrUqEFFXXPtM51ZZnzNl15vtj4GYRwuUZfXN9T5Th0KumqSk78i+o6jS7S0ZY7M6Ti4fNwlcHCUbwReNctcNRRZZ6ijndrGuWLeU0bOC2xW9p1a6Bp9Ymp9y0fOpBrx/Qy6U5JmN91QWdkfGuGdJI0Pww0oxjtMRIzcmrUm3ktZbjTjFLNdkXbLl1rZDG+sckYna9woRF+cPOypT1KeJtTzNc72+pDw6c8vZ1MckFieyUQulY9jS5rpi3BJh1aKDInmU5q0WnJcnsGqcou3KwxYLNBDE61cK6SZvCCOMtaGRnyS4nnKOdScmoWstxkpwScurMd4XbBDNA5xe6yztxgigkaNDXKhLSQkKs5xkl+ZCUIxktmbFp2ajgE0k7yYm0EGAtBmLhVpBzyAOarHEynaMevb4EyoxjeUunYYX2LDYbJLjecc7hgLqxtwuObW8xyVlL/6zVuwhL8EH4lptDHYePyslMxe+QYnsLWsjLgMqHWmVSsqLraScbWReelqWfUp7Zdxswt0JNcHA0NKVBeHA9Tgto1NR05b3MnDIpx+Rzy6jAEAFACASkAUAICcNocyuBzm13EjT1etVlCMvzIlSlHoXV3WR1ojB4xJVuRaSTh3U5WlF4OPxnCTy6KafR/aNoLOr3ZvG6pa141LXSvK+boXB77j/ZXn/BppvvMLRdkr6VtL8gAMjTIUr5WppmefNI+24rpRXn/AcZP+o0bBds721fNJGQS0CrjpySdRl9y7cV7Yo02tOCldXfgVjGb6s2jdcxrW1SZ6+Vn6+UuNe2qf9lef8Fssu8WWx90Ojt8DjK5wDjkQc6scN6vH2pCs8ipJX7ftF6ULS6nsAWh1DQAgBACAEBx/hV/Fr/2kX2wuvA/G8znxPw39DzS7LcYI7PKBXBaJDStKjBGCK+1ejUhnlKO6RhCeSMX4s3LXcTJ5HS2e0RcE8lx4R2B8dcyC0651VI13BZZxd0S6Sm7xfJkvpSCC02bgQHMgyklDcJkLsnOHOQBomnOpCWbt6InUhGSUewuXW2bhDKbe0WYkuaW4DLhObWhhbXFoFz5YWy5PxfW36mt5Xvm5FBZ7c02S3Bz+XK+FzQ6mJ1JSSctaDVdTg1UhbsT/AEOfMnCW5eS3tLaGRus1qbBhYGSRvc1mFzfywXDlA9C5tOFNtThfY3cpTs4ysaUN/wAcdvDnzSTR8EYXSuaNXZlzWgA4K+1aOg3S5KzvexRVUqnN3VismuiCGOR0s0cvJIhZE4kucdHPoOSBuK1Vac2lFNbmbpQim5O5sWyJlujheyaKOWOJsUkcrsAozyXtdTMEc3Mqxk6EpJq6fNF5pVUnf5heT4ZpLLZ2zNbDZ4yx8xBALiavLAczpl6+hIZ4RlNrm+iIllbUU+SM9uvSzWqOSA4YWw52R5xUo0ULH7sVK1O/oVY06lJqfW/UmVSFROO3Q0rRb4zd9kjxDhI53Oe3OrWlxNTktFF603uimZacPmbt8WOzWi2PnbaoxCXh0gdiD8qV4NtOWDTIjf0LKnUnCmoOPPsNJxhKebMaV7XkLS+3yt8l/A4a64Wva0Zc1cNfatadPJpxfiZylnU38jm11nOIlAJANSBIAQgyWaHG9rAQMRoC40aCdKnmVZSyrMy0VmdkdN9X9s3Re8/kuTjqXj9/U6OFn4EmbAWwHVgrqWyGtOrNUqYujJWav80OFlubUuwM7WkmY0ArlX5l5ssbKKvoR/y/5LcK0r3Kw7OO9O/qd864/fkP7C8/+Suj4kTs6707+y7509+U/wCwvP8A5I0XuZ7HspLI7Cyd1aVzDhl21pS9rKrK0aEfP/kvGg3/AFF5s1snaILdZ5HSY2NccVXEHySBQVNcyut14zg1Kmovss7/AOkaUqMoyvc9WC5zpGgBACAEAIDjvCr+LX/tIvthdeB+N5nPifhs8kst4YWYHRxyNDi4Y8dQXAA+S4eaF606TcsydjijUsrNGR1tbl/40OehPC/Oq5JdM/6FnJdwQt7fQQ/7nzqdKXfYzx7qJC3ClRZ4ek0k+PLUacu+xnj3UI29voYep/zppS7zGpHuoRt49DD2XfMp05d5jPHuoHW4ehh7LvmTSfeZGdd1CFtHooewfmTTfeYzruo2IWve0ubBCQMzyN1K/ldI61R/hdnJmiTkr5Ua/wBIfoofd/zV9J95lNRd1EDb/wBHD7sKdL/0yM/ghcf/AEcPuwmm+8/MZ13V5C4/+jh92FOn/wCn5kZ/BDfeDi1zA2NofSuFgaThNRn60VKzTu+QlO90kkadVoUBSBVQAgAoBIQFEJW52Nw7T3hIBFBgkcxv5QZiwjLUkVpkvPrYejH8UuR1061WXJFzx6+fQx9UfzrDJhu8zW9bZG3Zpr0c38I2NhNRh4Nrsukh/rXFiKihK1KDl43sWTqdpy1u2RkYavkczETQAGnqHLyWdT2q6SWah6/wc8qL3NQ7OH0zuo/Ms/fkP7K8/wCCNHxOjuW6rbZmEQuFH0dV8YcTllmX5DoV5YuU3mVH1/g3hCUVZG9s9arzNriFojYIsZDnAM5mmhFHV1ou2ao6d11t0LQdXN+Jcj0kLkNhoAQAgBACA4/wq/i137SP7a68D8ZfU58T8NnltxMDWWiegc6BjXMa4VbifIGYnNOoGKvrovUrNtxhv/o5aXJSlsYxfs/KDnmQPBBbJy257mnySOYiinQh2KxXXn2u5v2W5WtijfJHLIZW4wI5GRhjKkCuMElxoTuosZ13maTSsbRorKm1c2I7BwcFtY01BbZy2pFQHyghrqZBw0PSFGpmlCXz/QnTtGUV4GlPFZI3mJ4mc5pLXSMc0AOGRwxkZgHLN2dFonVksyt8jNqlF5WYbPZ4WRNkmD3l7nBjGEM5LKAuc4g85oABzHNS5zlJxj2BRio3kZxd8BfHRzxHaGHgyaF0codhwyU8ptcqinlAqupNJ7rr8idODat0fQk664mztszy4SkYXPrVjZnULG4aVLR5JO85aZtSbjqLpt4DJFSydu5ivFxsp4BpONoIlOrQ9wBwsyrQCla6lTBav439BKWn+FFKSuk5wQCQAgEEAKQJAJANACASAEBsXdbnwSsljNHsNRu9RHOFSpBTi4smM3F3R31yX7eVpGNjIeDzGPBXlCnJpwla5ryMXCnRX4U29jup1KkuduRaGW8v0XuT/wBq87iJ/wBp+Zp+Mr75sFvtMfByFgFQQWRuY4EbjwitHEyi7ujf5lZxnNWZRWDZi0CUFkhc6Mglrw4tqOZzS/MZaJx8al4KgjKNJp3T6HT8JeW+L3J/7E12v/yfmb3qeBtXK+3cZi4Yx8Hi5WGPCdDTPGaZ05k1ZS5Om143LLNfmd6FYuNACAEAIAQHH+FX8Wu/aRfbC68D8ZHPifhs8hu63GF5OEPa4YXxurhe08zqdND6wF69SmprbxOKEnF3MwtkDcRZAS4ggCWTGxlecNDRUjmqVXJUfWXLw6stnh1SAXgx7I2zRl5iFGOa8MdgrXg3VaatqTmKHNMkk24vr93IU4tJSV7Em3tRk7WxtYJuDoGGgjEbg4Uyz0zJ9aaN3Ft3tf1Grydla5llvSJ0nCvs4dJq5uOkT3ec5mGuepAcASqqlNLKpcvUs6kW7uPMwQ29vB8HLHiAcXNc12B7MXlNBIILTQZEKzpvNmiyI1Fa0kZhflHhzImNwRmOIaiIk1MuflSVJz382Sro3Vm+ru/HwJ1ufJeCBt+EYXllZ2sLBMXHFnk15BGb2tqAa7tyaHVX5bBVeV7c9zUt1vMwZjFZGjC6QkkyAeTiB5wMq7qblpCnkbt022KSnmSv13NNaFAKAEAlIFVACARQAEA0AIAQA0V0BPqzQGWOxvc4ANNSaZgge08yzlUjGLbfQtlZ2ezgmsZdwcrHNeM2Pa4srlyhR4z5l81X9qqq/hP5/aOukpQ5XOoZb7adBZjXSgd/3KutPrpvzX7HReT2FNabwDSRHC40yGFwqd2cqmNWTaWR+a/Yi8zUsVovHE4us9njLqEkVdiOmdJfUumuqcFmpJyfb2f6Kp1b9EbD7VbRq2AdJa4f/quZVan9t/5L9i15+BO67wtBtMLZOAwufTkA4sgTl+EP8FOpO9pQav4/wE3c7sKxoNACAEAIAQHHeFX8Wu/aRfbXXgfjL5M58V8J/Q8puiOAiThnAHAcFcWtCa8ka5DI716tVzVspy0VDnmLbitjJIJjFS4Eh55LcbhG5meZLcNdadC5c9VdL/fU3y0u0yw3LZJDSJ73upXAHtJcKHKuDKlAa/nBS69VdUI0qbfJmqyxwMdOz8G5zLRgHDvc0cA0uBILaVdUDTPcFec5tRfPp2bmcYR5rl17TchuWxmPHwhdgDOEpK1objdG3FUtyHLfkczgWbr1U7W9DTSp9TU+jbGRHSbMgY8T2j8uPEdKDkmTImuWivrVed198yulS3IW+zWPgXFj/wAIGtwhrhQuDRWoOZqSdNKaKY1KudJrkRKFLLyOeXYcokAIAKARUgKoBIAQAgJ2eIvc1rRVznBoGlS40AqekqJOyuyYrNyL8bEW70I95H8y5uMpG3Cz8CmvCxSQSGOVpa8ag7joajIhbwnGcbxMpxlF2kayuVGyQtIINCMwRzFQ1cZrHe3dazJE1zmkEjMfCvtpVeHiMdQo1HCT5rY7Iu6ubONY+9sPu/ItY2LHDI41jaSWkGopkdQrxx9Komo38i0UxWu870EjgyzMc0aOw0rXPTHzaLWnGjNXlJr7+RZyq9iMBvW9/wDKs6h8610sN32VzVu6jM51sljHDxhtM6No0DfWrjX1rBVY05tJN+Kt/BLzyXNGtsvbcVuha1pIDyC7RoIDhTpOR03KtTGU5LJZ3EIvMerhc5uNACAEAIAQHH+FX8Wv/aRfbXXgfjI58V8Jniy9s84aEkwoHQRClAihCFVAKikAoJCikAoAKQJAJACASAaA3bkP/lQfto/ttWdX4cvkzSn+dHb7X7LWi0W0yRFga4MAJkwkFrQCaarz6FenCnlkvQ66tKUp3TKTwjWpr7W1oqTFE1jnEEYnVJ0PNnr0rfAxtTb3ZjipXlbY5VdpzGWzsa40c8MFNS1zvZQLCvVlTjeMXJ7ItFXLW752RSBxtOMDLCWSkUpzVrTmXlSlJ8+Gae/I2i7P8x0FkvSGV4ZHV7zo1sbycv8ASryyxV5Qa+hdO75FiYZW6QTGp0bG4c3PWiU6tNuyVvpY1yyJNtNria7gbPKXEDJ8dWmh/Wy51pKNOVrsLPHojBHfN6lwxWWjechhrToq/VQ6NC3KQUquxV2sTSyYOAm5JDn5s/KryXCuYO5XzQSK5ZdTNse+R1vi/BuYyO0OjqG0FGxuHKz00XLUqqUWsppCDTueyBcpsNACAEAIAQHH+FT8XO/aR/bXXgfjIwxPw2eMUXtnnDAQEgEBKigEHNUghhQDohIiEIEgBAFEAqIAUgVEJBCAQG1dBpaITulj+21Uq/kfyZan+ZF94RpP/kHFrvyI6Fp0IHMRzrlwcE6XNbnRiZNT5GztIBbLFFbGj8JH+Bnp0DJ59p/eVaD0qjpvo+aJqrUgprqc/elySWdkTpSwcK0PawOq8NIrVzebWi6adeM21HsMJ0nBJsrFsZggR2ezdhtUTc7NLQjE17W8rlUy3051wVqlOT6nZThNLmi7paPQ2nsnvWN6fh6GlpEHmcCpinAGpIpQDfVyXh2WDUjUst+utRDIw95Y2tMmmm84nZq0qUafN9pVSc+SNWz2aYvl/BOqH0PKaNGilau6ebLNM9NEuMmY9j4pGXjAMOEG0SYgxzXBtI3Gjw05HTqCwrSWVl4RaZ7UFxGw0AIAQAgBAch4U/xc79pH9sLrwPxkYYn4bPJbuu50xIaWghzG0dWpxGlRQc1KnoXrVKqha5wwpudxG7JAKlvxGeRJAFcyA05JqxfaS6MupkjuuQgcmlRiAJANMs6c2tVDrQTtclUZNdDIbolAzbT/AFNz10zz8l3UmtHcaM9iT7llpWgOZFMQxZBrtOkOBVeIgToSMEd0yODy0AhjgzXUk05Pqyr6wrOtFWv2ldGTuzHLdsjRUgeoHEaZZ5c3KGalVYt2J0ZJXM8dyyGTBVoNSKl2Va4dBnr0KrrxSuSqMjAbql3AZVqXsApnoa0/Jd1K2tAjRmSluWZoOJgFMjymZeTrn+c3rCKtB9GRoz2B1yzYQaA4q0Ac2poK0ArmaAmg5goVeDJdGRjZdshexhAGN7WB1atq9xaM215wa03Kzqxs2QqUrpMct1vDS5ha9gB5TSRoHEijgDUCNx05lCrRbs+TJdKXVGG1WF8XlihqWkVBII3gHLLNWhUUuhWVNx5s1iFoUCiAQQgEsGdt4OWVbauFpxYxgPxeTjqP+OKvrC8/G2vG35jswl7O/QqtvuE49JwtKUHB004LPBT416arbCZdJW+plic2fn9Dnl1GJOIkEOArQ1GVRlvHOqytazJSd8yL922Nu9Ifdt7lzLDUftm7rVftGo2/7VUEvcc9KajcraNK1lYjUqdpdybQRYRiLhiFaEE9H8arGNHZGrqW6mDxgg5ifYwq+lLYpqIq76tzwWvhDqSgEuDa5NJaCaVppTPmCiKipczR3kuRl8HjrQLzs+cnBvke55o5rTVjqB3M4VpruWOKjFQdmi9K7fNHv7V5Z0DQAgBACAEBzu3V1vtNjdFGWhxex3KJAo11TmAVvhqip1MzM6sM8bHncOxNsjNWPiBBBBbI4ZjQ+T0lehLF0Zcmn9/U5lh6kejHJsjb3Uq6M0FP7ToI83c49ahYmin0foS6NVrqjLFsxbwAMTKNyHLGmWuWeg1VXiKD3LKlV3Rl8WbfnVzMxTy29OmWXlHTeo16GzGlV3QDZ+8QMnM7bOgZ5a0AFdwomrQe406u6NSPZK3tNWloOZykGrsnGnSrvE0X1TKaNVdH+pF2yFvIoSygy/tBpllWleYKeJoXvZk6NV9q9SXileGLFVmKta8IK1rWunSo4iha1mNKtv8AqSm2TvF9MRYaZf2jRqCOYdJ6yixFBdj9A6VbdD8VbyrXEyuucg5sPR+Y3shRxFDpZjSrdbr1JHZe8iCMbM6/4jecUy5OWWWXNXeo18PsydOtuvUgdj7fhY0cGODcXtIkzDyQcWnQFbiaN315+CIdGry6epLxSvGtccfvBTRzfJw00c4e0qOIobMaVbdEbZsdb5GgP4I0JdUyVcSdSTTNTDE0YO6v6CVGrJWdvU1fq+tn6L3n8lpx1Lx+/qZ8LPwD6vbZ+h94flU8dS8fv6jhZ+AfV5a/0PvD8qjjqfj9/UnhZ+AHweWvfD7w/Kp46n4/f1IeEn4ff0Ld+zdu4oLK0WdjK4nFsj8TzqcXJ0rTqC51Xo6mo7+hvpVMmRWC9NmLdaIYo5BZiYQGtlD5MZaBTCeTQ6DqSniKVOTavz+RE6NScUnbkVH1dWvzoe2/5Fvx9Px+/qY8JPc6KGxW6yWUMhis1IgXGjnyyP1LuSWDOp39C5HKlUneTfM6lGcY2SRzR2/tXmw+7/murg6Xefmc/EVNjTtm2FpkoSIxTzWEferxw1KPb6kSrVH2fqTuW93TTtjkDOXyWmlKO5gSepRUhGEbxYg5SdmjqrRcr2Mc9zWgNBcdNBnouZV4vkjfSkkcNLetpJcGxuDSTQcE45Hflmu3LStza80c96l+j8i78H1ttYt0LCJBC5xxB0bsIAY7QkcnOnwXJiaVJQcotX+ZvSnJu0ke2heWdI0AIAQAgBAVG087mWclpocTRX1uCwxE3CDaKydkcb9MTD8v4DuXn8ZVXaZZmSbfM3nDshTxtWxOZmVl8y+cOyFdYyoM7Mrb4l3jqCtxdQnMyLr5l3jshVeLqeAzMgb6l3jshV42r4EZ2H03NvHZCcbV8PIZ2P6am84dkKOOq+AzsPpubzh2QnHVfDyGdjF9zecOyFHHVfDyGdh9NzecOyE46r4eQzsf01N5w7ITjqvgM7F9NTecOyE46r4DOx/TM3nDshTx1XwGdi+mpvOHZCjjqvgM7Eb6m84dkdyjjqvgM7F9MzecOyO5OPq+Azsib6m8/wDdb3Jx1XwIzMRvibz/AN1vcjx1UZ2L6Zm8/wDdHco46tuM8g+mZvP+De5Rx1bcZ2L6Ym8/4N7k46ruM7Od2jv61REULOCdQV4NtQ7PIncQP4r2vZVaNduNSTzLx5GVSpJFIdqZ97Or+a9/QpmGtIgdq597eo96aFMnWkZptr5ixuFxD88Zzw9FM1VYeCZZ1XY1XbVWo/4h+Per6NIoqky62Fvu0SXjZ2veS0udUU/McsMVCmqTaNqU5OaTPcAvGO0aAEAIAQAgKTa/+6u/Wb9pc+K+Eyk+hwT14zMhtRAysWiJMoOSm5JjcVVsggqEAoAwoAJcDQDUAakAoAKQJQBIQCARUARRsCRAKqARcTTLMq0Um0mGHBtA3ned6+ipVsFTSS87cyDl7wvaWKRzC1mWho7Np0Oq9fDxw9eOaDMZSkn0NN+0EvmM6nd66OFoldSWxikv6YkZMyNcmHq1XJT9l0YTz538m+Q1ZbCN+Tea3sLr4ah4egVSR0/g6tEsluic7CGBxGTACThOQXDjHh6SUF1fyN6LbfM9pC4DrGgBACAEAICl2u/urv1m/wAVz4r4TKy6HBSarxpGIBSiTIxWiwTqpJIuVGVIqoBACgDCgDCAkEAIAUgCoAKSBUUAEAiEAigFRAKigEI2gkl1dwHRvXsYLhIQvVabZBJzG7v4rt1MB/58gc3fV9CN+CLCS3J1amh80Z6r08NhMPUjmiuXgY1KjTsirftDLzcGP9JP/JWreyqNS3Nr5OxTWexDxhm3x9j/ANlj7kod6Xn/AAWVZmP6blqfINfzP5rpo+zqFJW6/O37DVkdn4O7wEtqiqAHtJrQUBGE5gLmxcKVJWSXPpyNqUm2j2ELz0dY1IBACAEAICl2u/urv1m/xWGJ+Eysuhxl32YSSGugFfu+9ebhqSqT59hnFXLMzsxmMMFRuwNGmmepXbmhmyKP6F787FdabPheBQtDtKkGmdOZcdSllnbpco1zNiaFrZCwAENNOU6hPSM6K7hFSypepNudiM9gw1LjhBcQAcJOVNcwOfmR4bcjKRksjWxvJdUteG1bQtoQqPDxUG2+gtZGI2cBmIkivkgihd6s9OlZ6MVHNcNKxr1XOVGEA1JA1BI0AVUgKqAKqEAgBSBKAIoBVUAi4V17leEsss1rgKDcOpdnHS7kf8UQVd+28xM5DQXuNG5VoOdxpzD7wu72fN4irlcYJdvJFJvKuRQG9Zq+Q33Q7l9DLCYdxyqy+VjHUlsYze0/mj3Y7ly+6sN35f5DVnsR+lp/NHux3J7qwvfl/kTqy2Im87Qfyf8Ab/knuvCr+t/5E6k9i/2Ct0zrxs7XNo0uNTwdPyHc9FrXpUY0nltfs6GlKTzK57iF5Z2jQAgBACAEBR7YH/xT+s3+KxxHwpFZ9DiLFaTG/FzaGm5eTQq6crmUXZluLTASH1GIbwa9y9DPRupdppeLNS97Q15aWmtAd+9c2KnGUlZlZO43zUdTHXLWgJBFaZ09SOdpWzAg60EtcS+proQDXQVoej+Cq6knFvMRfkIS5uGM0NCSQDU+3dX4KFPm02E/EZmxk4n5YciQ3dpopcszalLs2Q6mkuNlBhQCSEjQDQgFIBACi4BLgEAkAioAkBFAYrVOGMc41o0VoBUnoA3q8IOUlFdouco6+LUSTm2pNAGaDmFSF9ZS9kYNQSm7v5nM6s78kY3Xxad57A7lp7owP2yNWpsEN52p7mtBzcaZsAA9Zpoqz9l4CEXJ9niSp1G7F7eTZOCPBPONorWgOOmooRlVfM0nQ17yj+C50u9jmPpO0n8p/ux8q+oXsvANX5f5fyc+eZfbA22d15WcPc/CXGtWADyHc+FUq4DB04OVO1143/2a0pSc1c91C5DsGgBACAEBqWm2hiA5vaS9myQlmmYPUsa6bptIiXQ49tra01xN9pC8dRlF/lMSbbzjHPF1tV1KXcJV9iRvOOtcUY9o69Ubl3QMXrHlyozTpHN7Ubk/6f1HMkb1j86LWuo70bd/yfqPoL6Tizzi7QH3o23/AEfqPoSF6R0pij7Q71GaVrZR9DDxyP0jO0O9ZZJbMrYfHI/PZ2mppy2YsPjsfpGdoJpy2Ysw47H57O0E057MDFtj89naCh05bMWHxyP0jO01NOezFg45H6RnaCac9mLBx2P0jO0FGnPZizDjsfpGdpqnTlsLMOOx+eztNTTnsLC47H6RnaCac9hZiNtj89nab3ppy2YsLjsfpGdpqac9hZi45H57O0E05bMWZzd7368yFsLw1jcsQDSXO5/KGQGnTmvf9nezaMqeev1fRX/YwqSmnZI0DfVo9MezF8q9H3VgNvV/uUzVftEDfVo9MezH8qe6sBt6v9yM1UvLntRMeKaYOLtGng24R/pGpXhe0sPRp1FChHp1fNnRTUmuZum1x+e3tBebpz2ZpYor8tkrXgxSjA7Kg4N2Fw9YJoV7Hs3D4ereFaPPfmZzzrobGx17zNtsLnvcWAmowsAPJPOGr1KmAwlOLnTXNeL/AHFNzzK57LZr7a5ch1lpDNiCAyoAQAgNW0WMO1QFDftwNMRPSP4qGDlPFONx5RoqJkGN2wkNdRT9b7la4MEmw0VclFwSOwcVdfalwI7Cw7+fcmYB4iw0OfsoUzAXiNFv9maZhcx+I0ai4uHiNGlxcPEaNLgfiLGlwHiLGlxcPEWNLi4eIsaXAeIsaXAeI0aXFw8Ro0uLh4jRpmFxHYaNMwDxGjUZhcPEaNTcXA7CRlTzBhfsG0aZ9SumQYTsWz+sPer2QuRGx0f9Ye9RYXJO2Qj3fEd6rlFwZskwf03vVrEXLrZ/ZtvDs9fRuO5GiUd9Z7la1VLFlFEGhAZEAIAQAgNO9GF0ZA3j+KhgpDYXbviFTKyBiwu3fEJlYJNsLt3xCZWLEhYnbviFOVgRsLt3xCZWQR4k7+iFGVgOIu6OsJlZIcRd/RCZGB8Rdu+ITKwHEXdHWO9MrAcRdu+I70ysD4k7d8R3plYFxJ3R1hMrAcSd/RHemVgOJO3fEJlYDiTt3xCZWA4k7d8QmVkC4k/d8R3plZIuJO3fEJlYDiT93xCZWQHEX7viFGVgOKPHR7QrJSQIPqOn1SN71pFN9QassLnHX95n3rVKxUgLG46Z+1hUMDddcgzwmn+nuVSbGPih/oxq5BvXNG4TN3V3t3dCrIsjqgsyw0AIAQAgBAYLVFibT1KUGaQsQHMD6xVWuVsHEugdQS4sMWPoHUEuLD4n0DqCXJDinQOoJciwuJdA6glxYRsQ3DqCXAxY+gdQU3FhcS6B1DuUXFh8T6B1BLiwcTG4dQS4sLiQ3DqCm4sBsQ3DqCi4sBsX9UCm4sR4gEzCwcQCZhYYu8JmFhuu0VTMLGVlkAFCK9G72qrZKIzWQHoG7KgUpgxG7huTMRYmLKdOb2JdEmUWOu/qb3KMxFg4iN/wb3JcWJCxAaZfBLk2ELJ6+tLixjdd4PR7AlxYLNYsLgdx3BG+QLFVJBACAEAIAQAgFRAFEAUQBRAFEAUQDogFRAFEAUQBRAFEAUQBRAFEAUQBRAOiAVEAUQDogCiAEAIAQAgBACAEAIAQAgP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f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7467600" cy="5943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676400" y="228600"/>
            <a:ext cx="4254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MECHANISM OF ACTION OF NSAIDS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body" sz="half" idx="1"/>
          </p:nvPr>
        </p:nvSpPr>
        <p:spPr>
          <a:xfrm>
            <a:off x="304800" y="1524000"/>
            <a:ext cx="5562600" cy="5029200"/>
          </a:xfrm>
        </p:spPr>
        <p:txBody>
          <a:bodyPr/>
          <a:lstStyle/>
          <a:p>
            <a:pPr>
              <a:buFont typeface="Wingdings" pitchFamily="2" charset="2"/>
              <a:buBlip>
                <a:blip r:embed="rId2"/>
              </a:buBlip>
            </a:pPr>
            <a:endParaRPr lang="en-US" dirty="0" smtClean="0"/>
          </a:p>
        </p:txBody>
      </p:sp>
      <p:sp>
        <p:nvSpPr>
          <p:cNvPr id="64515" name="WordArt 3"/>
          <p:cNvSpPr>
            <a:spLocks noChangeArrowheads="1" noChangeShapeType="1" noTextEdit="1"/>
          </p:cNvSpPr>
          <p:nvPr/>
        </p:nvSpPr>
        <p:spPr bwMode="auto">
          <a:xfrm>
            <a:off x="1143000" y="381000"/>
            <a:ext cx="64103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Cycl-oxygenase Isozymes</a:t>
            </a:r>
          </a:p>
        </p:txBody>
      </p:sp>
      <p:pic>
        <p:nvPicPr>
          <p:cNvPr id="64519" name="Picture 7" descr="fi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67056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2"/>
          <p:cNvSpPr>
            <a:spLocks noChangeArrowheads="1"/>
          </p:cNvSpPr>
          <p:nvPr/>
        </p:nvSpPr>
        <p:spPr bwMode="auto">
          <a:xfrm>
            <a:off x="2743200" y="3886200"/>
            <a:ext cx="3124200" cy="2743200"/>
          </a:xfrm>
          <a:prstGeom prst="ellipse">
            <a:avLst/>
          </a:prstGeom>
          <a:solidFill>
            <a:srgbClr val="F2F72B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5943600" y="3962400"/>
            <a:ext cx="2590800" cy="2743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667000" y="4191000"/>
            <a:ext cx="3034805" cy="249299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lvl="1" eaLnBrk="0" hangingPunct="0"/>
            <a:r>
              <a:rPr lang="en-US" sz="3000" b="1" dirty="0">
                <a:solidFill>
                  <a:srgbClr val="00279F"/>
                </a:solidFill>
                <a:latin typeface="Arial Narrow" pitchFamily="-105" charset="0"/>
              </a:rPr>
              <a:t>COX-2</a:t>
            </a:r>
            <a:endParaRPr lang="en-US" sz="2200" b="1" dirty="0">
              <a:solidFill>
                <a:srgbClr val="00279F"/>
              </a:solidFill>
              <a:latin typeface="Arial Narrow" pitchFamily="-105" charset="0"/>
            </a:endParaRPr>
          </a:p>
          <a:p>
            <a:pPr lvl="1" eaLnBrk="0" hangingPunct="0"/>
            <a:r>
              <a:rPr lang="en-US" sz="3000" b="1" dirty="0">
                <a:solidFill>
                  <a:srgbClr val="00279F"/>
                </a:solidFill>
                <a:latin typeface="Arial Narrow" pitchFamily="-105" charset="0"/>
              </a:rPr>
              <a:t>inhibitors</a:t>
            </a:r>
            <a:r>
              <a:rPr lang="en-US" sz="2600" b="1" dirty="0">
                <a:solidFill>
                  <a:srgbClr val="00279F"/>
                </a:solidFill>
                <a:latin typeface="Arial Narrow" pitchFamily="-105" charset="0"/>
              </a:rPr>
              <a:t> </a:t>
            </a:r>
            <a:endParaRPr lang="en-US" sz="3000" b="1" dirty="0">
              <a:solidFill>
                <a:srgbClr val="00279F"/>
              </a:solidFill>
              <a:latin typeface="Arial Narrow" pitchFamily="-105" charset="0"/>
            </a:endParaRPr>
          </a:p>
          <a:p>
            <a:pPr lvl="1" eaLnBrk="0" hangingPunct="0">
              <a:buFontTx/>
              <a:buChar char="•"/>
            </a:pPr>
            <a:r>
              <a:rPr lang="en-US" sz="2200" b="1" dirty="0">
                <a:solidFill>
                  <a:srgbClr val="00279F"/>
                </a:solidFill>
                <a:latin typeface="Arial Narrow" pitchFamily="-105" charset="0"/>
              </a:rPr>
              <a:t>  </a:t>
            </a:r>
            <a:r>
              <a:rPr lang="en-US" sz="2400" b="1" dirty="0">
                <a:solidFill>
                  <a:srgbClr val="00279F"/>
                </a:solidFill>
                <a:latin typeface="Arial Narrow" pitchFamily="-105" charset="0"/>
              </a:rPr>
              <a:t>Selective </a:t>
            </a:r>
            <a:r>
              <a:rPr lang="en-US" sz="2400" b="1" dirty="0" smtClean="0">
                <a:solidFill>
                  <a:srgbClr val="00279F"/>
                </a:solidFill>
                <a:latin typeface="Arial Narrow" pitchFamily="-105" charset="0"/>
              </a:rPr>
              <a:t>(</a:t>
            </a:r>
            <a:r>
              <a:rPr lang="en-US" sz="2400" b="1" dirty="0" err="1" smtClean="0">
                <a:solidFill>
                  <a:srgbClr val="00279F"/>
                </a:solidFill>
                <a:latin typeface="Arial Narrow" pitchFamily="-105" charset="0"/>
              </a:rPr>
              <a:t>Coxibs</a:t>
            </a:r>
            <a:r>
              <a:rPr lang="en-US" sz="2400" b="1" dirty="0">
                <a:solidFill>
                  <a:srgbClr val="00279F"/>
                </a:solidFill>
                <a:latin typeface="Arial Narrow" pitchFamily="-105" charset="0"/>
              </a:rPr>
              <a:t>)</a:t>
            </a:r>
          </a:p>
          <a:p>
            <a:pPr lvl="1">
              <a:buFontTx/>
              <a:buChar char="•"/>
            </a:pPr>
            <a:r>
              <a:rPr lang="en-US" sz="1800" b="1" dirty="0">
                <a:solidFill>
                  <a:srgbClr val="00279F"/>
                </a:solidFill>
                <a:latin typeface="Arial Narrow" pitchFamily="-105" charset="0"/>
              </a:rPr>
              <a:t>  </a:t>
            </a:r>
            <a:r>
              <a:rPr lang="en-US" sz="2400" b="1" dirty="0" smtClean="0">
                <a:solidFill>
                  <a:srgbClr val="00279F"/>
                </a:solidFill>
                <a:latin typeface="Arial Narrow" pitchFamily="-105" charset="0"/>
              </a:rPr>
              <a:t>Preferential</a:t>
            </a:r>
          </a:p>
          <a:p>
            <a:pPr lvl="1">
              <a:buFontTx/>
              <a:buChar char="•"/>
            </a:pPr>
            <a:r>
              <a:rPr lang="en-US" sz="2400" b="1" dirty="0" smtClean="0">
                <a:solidFill>
                  <a:srgbClr val="00279F"/>
                </a:solidFill>
                <a:latin typeface="Arial Narrow" pitchFamily="-105" charset="0"/>
              </a:rPr>
              <a:t>(</a:t>
            </a:r>
            <a:r>
              <a:rPr lang="en-US" sz="2400" b="1" dirty="0" err="1" smtClean="0">
                <a:solidFill>
                  <a:srgbClr val="000099"/>
                </a:solidFill>
                <a:latin typeface="Arial Narrow" pitchFamily="-105" charset="0"/>
              </a:rPr>
              <a:t>Meloxicam</a:t>
            </a:r>
            <a:r>
              <a:rPr lang="en-US" sz="2400" b="1" dirty="0" smtClean="0">
                <a:solidFill>
                  <a:srgbClr val="000099"/>
                </a:solidFill>
                <a:latin typeface="Arial Narrow" pitchFamily="-105" charset="0"/>
              </a:rPr>
              <a:t>)</a:t>
            </a:r>
          </a:p>
          <a:p>
            <a:pPr lvl="1">
              <a:buFontTx/>
              <a:buChar char="•"/>
            </a:pPr>
            <a:endParaRPr lang="en-US" sz="2400" b="1" dirty="0">
              <a:solidFill>
                <a:srgbClr val="00279F"/>
              </a:solidFill>
              <a:latin typeface="Arial Narrow" pitchFamily="-105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943600" y="4495800"/>
            <a:ext cx="2438400" cy="138499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000" b="1" dirty="0">
                <a:solidFill>
                  <a:schemeClr val="bg1"/>
                </a:solidFill>
                <a:latin typeface="Arial Narrow" pitchFamily="-105" charset="0"/>
              </a:rPr>
              <a:t>COX-3</a:t>
            </a:r>
          </a:p>
          <a:p>
            <a:pPr algn="ctr" eaLnBrk="0" hangingPunct="0"/>
            <a:r>
              <a:rPr lang="en-US" sz="3000" b="1" dirty="0">
                <a:solidFill>
                  <a:schemeClr val="bg1"/>
                </a:solidFill>
                <a:latin typeface="Arial Narrow" pitchFamily="-105" charset="0"/>
              </a:rPr>
              <a:t>inhibitors</a:t>
            </a:r>
            <a:endParaRPr lang="bg-BG" sz="3000" b="1" dirty="0">
              <a:solidFill>
                <a:schemeClr val="bg1"/>
              </a:solidFill>
              <a:latin typeface="Arial Narrow" pitchFamily="-105" charset="0"/>
            </a:endParaRPr>
          </a:p>
          <a:p>
            <a:pPr algn="ctr" eaLnBrk="0" hangingPunct="0">
              <a:buFontTx/>
              <a:buChar char="•"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-105" charset="0"/>
              </a:rPr>
              <a:t>Paracetamol</a:t>
            </a:r>
            <a:endParaRPr lang="en-US" sz="2400" b="1" dirty="0">
              <a:solidFill>
                <a:schemeClr val="bg1"/>
              </a:solidFill>
              <a:latin typeface="Arial Narrow" pitchFamily="-105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 flipV="1">
            <a:off x="5334000" y="2438400"/>
            <a:ext cx="137160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152400" y="3505200"/>
            <a:ext cx="2590800" cy="2362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bg-BG" sz="1800">
              <a:solidFill>
                <a:schemeClr val="bg1"/>
              </a:solidFill>
              <a:latin typeface="Arial Narrow" pitchFamily="-105" charset="0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81000" y="3733800"/>
            <a:ext cx="2209801" cy="19389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000" b="1" dirty="0">
                <a:solidFill>
                  <a:schemeClr val="bg1"/>
                </a:solidFill>
                <a:latin typeface="Arial Narrow" pitchFamily="-105" charset="0"/>
              </a:rPr>
              <a:t>Nonselective</a:t>
            </a:r>
          </a:p>
          <a:p>
            <a:pPr algn="ctr" eaLnBrk="0" hangingPunct="0"/>
            <a:r>
              <a:rPr lang="en-US" sz="3000" b="1" dirty="0">
                <a:solidFill>
                  <a:schemeClr val="bg1"/>
                </a:solidFill>
                <a:latin typeface="Arial Narrow" pitchFamily="-105" charset="0"/>
              </a:rPr>
              <a:t>COX-1/COX-2</a:t>
            </a:r>
          </a:p>
          <a:p>
            <a:pPr algn="ctr" eaLnBrk="0" hangingPunct="0"/>
            <a:r>
              <a:rPr lang="en-US" sz="3000" b="1" dirty="0" smtClean="0">
                <a:solidFill>
                  <a:schemeClr val="bg1"/>
                </a:solidFill>
                <a:latin typeface="Arial Narrow" pitchFamily="-105" charset="0"/>
              </a:rPr>
              <a:t>Inhibitors  .</a:t>
            </a:r>
            <a:r>
              <a:rPr lang="en-US" sz="3000" b="1" dirty="0" err="1" smtClean="0">
                <a:solidFill>
                  <a:schemeClr val="bg1"/>
                </a:solidFill>
                <a:latin typeface="Arial Narrow" pitchFamily="-105" charset="0"/>
              </a:rPr>
              <a:t>Diclofenac</a:t>
            </a:r>
            <a:endParaRPr lang="en-US" sz="3000" b="1" dirty="0">
              <a:solidFill>
                <a:schemeClr val="bg1"/>
              </a:solidFill>
              <a:latin typeface="Arial Narrow" pitchFamily="-105" charset="0"/>
            </a:endParaRP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4114800" y="2438400"/>
            <a:ext cx="7620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auto">
          <a:xfrm>
            <a:off x="3581400" y="1600200"/>
            <a:ext cx="2055813" cy="71120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NSAIDs</a:t>
            </a:r>
            <a:endParaRPr lang="bg-BG" sz="4000" b="1" dirty="0">
              <a:solidFill>
                <a:srgbClr val="FFFF00"/>
              </a:solidFill>
            </a:endParaRPr>
          </a:p>
        </p:txBody>
      </p:sp>
      <p:sp>
        <p:nvSpPr>
          <p:cNvPr id="19468" name="Text Box 13"/>
          <p:cNvSpPr txBox="1">
            <a:spLocks noChangeArrowheads="1"/>
          </p:cNvSpPr>
          <p:nvPr/>
        </p:nvSpPr>
        <p:spPr bwMode="auto">
          <a:xfrm>
            <a:off x="2057400" y="158750"/>
            <a:ext cx="55149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/>
              <a:t>COX inhibitors</a:t>
            </a: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V="1">
            <a:off x="1219200" y="2286000"/>
            <a:ext cx="22860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62000" y="2667000"/>
            <a:ext cx="7467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b="1" cap="none" smtClean="0">
                <a:solidFill>
                  <a:srgbClr val="FF0000"/>
                </a:solidFill>
              </a:rPr>
              <a:t>Pharmacodynamic Effects</a:t>
            </a:r>
          </a:p>
        </p:txBody>
      </p:sp>
      <p:pic>
        <p:nvPicPr>
          <p:cNvPr id="2050" name="Picture 2" descr="C:\Users\Mido\AppData\Local\Microsoft\Windows\Temporary Internet Files\Content.IE5\YE162FU6\MCj038417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914400"/>
            <a:ext cx="1538288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ChangeArrowheads="1"/>
          </p:cNvSpPr>
          <p:nvPr/>
        </p:nvSpPr>
        <p:spPr bwMode="auto">
          <a:xfrm>
            <a:off x="5364163" y="476250"/>
            <a:ext cx="2879725" cy="863600"/>
          </a:xfrm>
          <a:prstGeom prst="cloudCallout">
            <a:avLst>
              <a:gd name="adj1" fmla="val -89912"/>
              <a:gd name="adj2" fmla="val 90991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kumimoji="0" lang="en-US" altLang="zh-CN" sz="3200" b="1">
                <a:latin typeface="Arial" pitchFamily="34" charset="0"/>
              </a:rPr>
              <a:t>NSAIDs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endParaRPr kumimoji="0" lang="zh-CN" altLang="en-US" sz="3200" b="1">
              <a:latin typeface="Arial" pitchFamily="34" charset="0"/>
            </a:endParaRPr>
          </a:p>
        </p:txBody>
      </p:sp>
      <p:sp>
        <p:nvSpPr>
          <p:cNvPr id="45059" name="AutoShape 3"/>
          <p:cNvSpPr>
            <a:spLocks noChangeArrowheads="1"/>
          </p:cNvSpPr>
          <p:nvPr/>
        </p:nvSpPr>
        <p:spPr bwMode="auto">
          <a:xfrm>
            <a:off x="684213" y="1484313"/>
            <a:ext cx="3384550" cy="2239962"/>
          </a:xfrm>
          <a:prstGeom prst="downArrowCallout">
            <a:avLst>
              <a:gd name="adj1" fmla="val 31773"/>
              <a:gd name="adj2" fmla="val 15886"/>
              <a:gd name="adj3" fmla="val 48843"/>
              <a:gd name="adj4" fmla="val 49764"/>
            </a:avLst>
          </a:prstGeom>
          <a:solidFill>
            <a:srgbClr val="3366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CN" sz="2800" b="1">
                <a:latin typeface="Arial" pitchFamily="34" charset="0"/>
              </a:rPr>
              <a:t>Prostaglandins</a:t>
            </a:r>
          </a:p>
          <a:p>
            <a:pPr algn="ctr">
              <a:spcBef>
                <a:spcPct val="50000"/>
              </a:spcBef>
            </a:pPr>
            <a:r>
              <a:rPr kumimoji="0" lang="en-US" altLang="zh-CN" sz="2800" b="1">
                <a:latin typeface="Arial" pitchFamily="34" charset="0"/>
              </a:rPr>
              <a:t>pGE2   pGF2</a:t>
            </a:r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684213" y="3789363"/>
            <a:ext cx="3311525" cy="1509712"/>
          </a:xfrm>
          <a:prstGeom prst="downArrowCallout">
            <a:avLst>
              <a:gd name="adj1" fmla="val 48785"/>
              <a:gd name="adj2" fmla="val 24392"/>
              <a:gd name="adj3" fmla="val 38278"/>
              <a:gd name="adj4" fmla="val 60250"/>
            </a:avLst>
          </a:prstGeom>
          <a:solidFill>
            <a:srgbClr val="3366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CN" sz="2800" b="1">
                <a:latin typeface="Arial" pitchFamily="34" charset="0"/>
              </a:rPr>
              <a:t>Nerve ending of pain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835150" y="5445125"/>
            <a:ext cx="1041400" cy="579438"/>
          </a:xfrm>
          <a:prstGeom prst="rect">
            <a:avLst/>
          </a:prstGeom>
          <a:solidFill>
            <a:srgbClr val="33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3200" b="1">
                <a:latin typeface="Arial" pitchFamily="34" charset="0"/>
              </a:rPr>
              <a:t>Pain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148263" y="2781300"/>
            <a:ext cx="1963737" cy="1160463"/>
          </a:xfrm>
          <a:prstGeom prst="rect">
            <a:avLst/>
          </a:prstGeom>
          <a:solidFill>
            <a:srgbClr val="33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2800" b="1">
                <a:latin typeface="Arial" pitchFamily="34" charset="0"/>
              </a:rPr>
              <a:t>Bradrkinin</a:t>
            </a:r>
          </a:p>
          <a:p>
            <a:pPr>
              <a:spcBef>
                <a:spcPct val="50000"/>
              </a:spcBef>
            </a:pPr>
            <a:r>
              <a:rPr kumimoji="0" lang="en-US" altLang="zh-CN" sz="2800" b="1">
                <a:latin typeface="Arial" pitchFamily="34" charset="0"/>
              </a:rPr>
              <a:t>histamine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7308850" y="1817688"/>
            <a:ext cx="1018227" cy="369332"/>
          </a:xfrm>
          <a:prstGeom prst="rect">
            <a:avLst/>
          </a:prstGeom>
          <a:solidFill>
            <a:srgbClr val="33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b="1" dirty="0" smtClean="0">
                <a:latin typeface="Arial" pitchFamily="34" charset="0"/>
              </a:rPr>
              <a:t>Factors</a:t>
            </a:r>
            <a:endParaRPr kumimoji="0" lang="en-US" altLang="zh-CN" b="1" dirty="0">
              <a:latin typeface="Arial" pitchFamily="34" charset="0"/>
            </a:endParaRPr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 flipH="1">
            <a:off x="4140200" y="2060575"/>
            <a:ext cx="3240088" cy="0"/>
          </a:xfrm>
          <a:prstGeom prst="line">
            <a:avLst/>
          </a:prstGeom>
          <a:noFill/>
          <a:ln w="7620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flipH="1">
            <a:off x="4067175" y="3213100"/>
            <a:ext cx="1081088" cy="1008063"/>
          </a:xfrm>
          <a:prstGeom prst="line">
            <a:avLst/>
          </a:prstGeom>
          <a:noFill/>
          <a:ln w="7620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3708400" y="2492375"/>
            <a:ext cx="719138" cy="1223963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 flipH="1">
            <a:off x="7164388" y="2420938"/>
            <a:ext cx="647700" cy="792162"/>
          </a:xfrm>
          <a:prstGeom prst="line">
            <a:avLst/>
          </a:prstGeom>
          <a:noFill/>
          <a:ln w="7620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4067175" y="2708275"/>
            <a:ext cx="481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CN" altLang="en-US" sz="4000" b="1">
                <a:latin typeface="Arial" pitchFamily="34" charset="0"/>
              </a:rPr>
              <a:t>+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4464050" y="4437063"/>
            <a:ext cx="4284663" cy="1931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kumimoji="0"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  <a:r>
              <a:rPr kumimoji="0"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block prostaglandins production</a:t>
            </a:r>
          </a:p>
          <a:p>
            <a:pPr>
              <a:buFontTx/>
              <a:buChar char="•"/>
            </a:pPr>
            <a:endParaRPr kumimoji="0" lang="en-US" altLang="zh-CN" sz="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buFontTx/>
              <a:buChar char="•"/>
            </a:pPr>
            <a:r>
              <a:rPr lang="en-US" altLang="zh-CN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  <a:r>
              <a:rPr lang="en-US" altLang="zh-CN" sz="28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Sites of action</a:t>
            </a:r>
            <a:r>
              <a:rPr lang="en-US" altLang="zh-CN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:  </a:t>
            </a:r>
            <a:r>
              <a:rPr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peripheral tissue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3400" y="304800"/>
            <a:ext cx="381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1-ANALGESIC</a:t>
            </a:r>
            <a:endParaRPr lang="en-US" sz="4000" dirty="0"/>
          </a:p>
        </p:txBody>
      </p:sp>
      <p:pic>
        <p:nvPicPr>
          <p:cNvPr id="15" name="Picture 6" descr="p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29200"/>
            <a:ext cx="18288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 autoUpdateAnimBg="0"/>
      <p:bldP spid="45059" grpId="0" animBg="1" autoUpdateAnimBg="0"/>
      <p:bldP spid="45060" grpId="0" animBg="1" autoUpdateAnimBg="0"/>
      <p:bldP spid="45061" grpId="0" animBg="1" autoUpdateAnimBg="0"/>
      <p:bldP spid="45062" grpId="0" animBg="1" autoUpdateAnimBg="0"/>
      <p:bldP spid="45063" grpId="0" animBg="1" autoUpdateAnimBg="0"/>
      <p:bldP spid="45064" grpId="0" animBg="1"/>
      <p:bldP spid="45065" grpId="0" animBg="1"/>
      <p:bldP spid="45066" grpId="0" animBg="1"/>
      <p:bldP spid="45067" grpId="0" animBg="1"/>
      <p:bldP spid="45068" grpId="0" autoUpdateAnimBg="0"/>
      <p:bldP spid="45069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1026"/>
          <p:cNvSpPr>
            <a:spLocks noChangeArrowheads="1"/>
          </p:cNvSpPr>
          <p:nvPr/>
        </p:nvSpPr>
        <p:spPr bwMode="auto">
          <a:xfrm>
            <a:off x="4953000" y="1828800"/>
            <a:ext cx="2879725" cy="863600"/>
          </a:xfrm>
          <a:prstGeom prst="cloudCallout">
            <a:avLst>
              <a:gd name="adj1" fmla="val -104356"/>
              <a:gd name="adj2" fmla="val -77940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kumimoji="0" lang="en-US" altLang="zh-CN" sz="3200" b="1" dirty="0">
                <a:latin typeface="Arial" pitchFamily="34" charset="0"/>
              </a:rPr>
              <a:t>NSAIDs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endParaRPr kumimoji="0" lang="zh-CN" altLang="en-US" sz="3200" b="1" dirty="0">
              <a:latin typeface="Arial" pitchFamily="34" charset="0"/>
            </a:endParaRPr>
          </a:p>
        </p:txBody>
      </p:sp>
      <p:sp>
        <p:nvSpPr>
          <p:cNvPr id="39939" name="AutoShape 1027"/>
          <p:cNvSpPr>
            <a:spLocks noChangeArrowheads="1"/>
          </p:cNvSpPr>
          <p:nvPr/>
        </p:nvSpPr>
        <p:spPr bwMode="auto">
          <a:xfrm>
            <a:off x="3886200" y="1066800"/>
            <a:ext cx="4498975" cy="519113"/>
          </a:xfrm>
          <a:prstGeom prst="leftArrowCallout">
            <a:avLst>
              <a:gd name="adj1" fmla="val 25000"/>
              <a:gd name="adj2" fmla="val 12500"/>
              <a:gd name="adj3" fmla="val 144444"/>
              <a:gd name="adj4" fmla="val 66667"/>
            </a:avLst>
          </a:prstGeom>
          <a:solidFill>
            <a:srgbClr val="3366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CN" sz="2800" b="1" dirty="0" err="1">
                <a:latin typeface="Arial" pitchFamily="34" charset="0"/>
              </a:rPr>
              <a:t>Pyrogen</a:t>
            </a:r>
            <a:endParaRPr kumimoji="0" lang="en-US" altLang="zh-CN" sz="2800" b="1" dirty="0">
              <a:latin typeface="Arial" pitchFamily="34" charset="0"/>
            </a:endParaRPr>
          </a:p>
        </p:txBody>
      </p:sp>
      <p:sp>
        <p:nvSpPr>
          <p:cNvPr id="39940" name="AutoShape 1028"/>
          <p:cNvSpPr>
            <a:spLocks noChangeArrowheads="1"/>
          </p:cNvSpPr>
          <p:nvPr/>
        </p:nvSpPr>
        <p:spPr bwMode="auto">
          <a:xfrm>
            <a:off x="381000" y="984870"/>
            <a:ext cx="3455987" cy="1765649"/>
          </a:xfrm>
          <a:prstGeom prst="downArrowCallout">
            <a:avLst>
              <a:gd name="adj1" fmla="val 43309"/>
              <a:gd name="adj2" fmla="val 21654"/>
              <a:gd name="adj3" fmla="val 48843"/>
              <a:gd name="adj4" fmla="val 51157"/>
            </a:avLst>
          </a:prstGeom>
          <a:solidFill>
            <a:srgbClr val="33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kumimoji="0" lang="en-US" altLang="zh-CN" sz="2800" b="1" dirty="0">
                <a:latin typeface="Arial" pitchFamily="34" charset="0"/>
              </a:rPr>
              <a:t>Prostaglandins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kumimoji="0" lang="en-US" altLang="zh-CN" sz="2800" b="1" dirty="0" smtClean="0">
                <a:latin typeface="Arial" pitchFamily="34" charset="0"/>
              </a:rPr>
              <a:t>PGE2</a:t>
            </a:r>
            <a:endParaRPr kumimoji="0" lang="en-US" altLang="zh-CN" sz="2800" b="1" dirty="0">
              <a:latin typeface="Arial" pitchFamily="34" charset="0"/>
            </a:endParaRPr>
          </a:p>
        </p:txBody>
      </p:sp>
      <p:sp>
        <p:nvSpPr>
          <p:cNvPr id="39941" name="AutoShape 1029"/>
          <p:cNvSpPr>
            <a:spLocks noChangeArrowheads="1"/>
          </p:cNvSpPr>
          <p:nvPr/>
        </p:nvSpPr>
        <p:spPr bwMode="auto">
          <a:xfrm>
            <a:off x="457200" y="2711887"/>
            <a:ext cx="3311525" cy="1572339"/>
          </a:xfrm>
          <a:prstGeom prst="downArrowCallout">
            <a:avLst>
              <a:gd name="adj1" fmla="val 48785"/>
              <a:gd name="adj2" fmla="val 24392"/>
              <a:gd name="adj3" fmla="val 38278"/>
              <a:gd name="adj4" fmla="val 60250"/>
            </a:avLst>
          </a:prstGeom>
          <a:solidFill>
            <a:srgbClr val="3366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en-US" sz="2800" b="1" dirty="0" smtClean="0">
                <a:latin typeface="Arial" pitchFamily="34" charset="0"/>
              </a:rPr>
              <a:t>Thermoregulatory </a:t>
            </a:r>
            <a:r>
              <a:rPr kumimoji="0" lang="en-US" altLang="en-US" sz="2800" b="1" dirty="0">
                <a:latin typeface="Arial" pitchFamily="34" charset="0"/>
              </a:rPr>
              <a:t>center</a:t>
            </a:r>
            <a:endParaRPr kumimoji="0" lang="en-US" altLang="zh-CN" sz="2800" b="1" dirty="0">
              <a:latin typeface="Arial" pitchFamily="34" charset="0"/>
            </a:endParaRPr>
          </a:p>
        </p:txBody>
      </p:sp>
      <p:sp>
        <p:nvSpPr>
          <p:cNvPr id="39942" name="AutoShape 1030"/>
          <p:cNvSpPr>
            <a:spLocks noChangeArrowheads="1"/>
          </p:cNvSpPr>
          <p:nvPr/>
        </p:nvSpPr>
        <p:spPr bwMode="auto">
          <a:xfrm>
            <a:off x="304800" y="4998037"/>
            <a:ext cx="3995738" cy="1359313"/>
          </a:xfrm>
          <a:prstGeom prst="downArrowCallout">
            <a:avLst>
              <a:gd name="adj1" fmla="val 68433"/>
              <a:gd name="adj2" fmla="val 34259"/>
              <a:gd name="adj3" fmla="val 39167"/>
              <a:gd name="adj4" fmla="val 60250"/>
            </a:avLst>
          </a:prstGeom>
          <a:solidFill>
            <a:srgbClr val="33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kumimoji="0" lang="en-US" altLang="en-US" sz="2800" b="1" dirty="0" smtClean="0">
                <a:latin typeface="Arial" pitchFamily="34" charset="0"/>
              </a:rPr>
              <a:t>Heat </a:t>
            </a:r>
            <a:r>
              <a:rPr kumimoji="0" lang="en-US" altLang="en-US" sz="2800" b="1" dirty="0">
                <a:latin typeface="Arial" pitchFamily="34" charset="0"/>
              </a:rPr>
              <a:t>production</a:t>
            </a:r>
            <a:r>
              <a:rPr kumimoji="0" lang="en-US" altLang="zh-CN" sz="2800" b="1" dirty="0">
                <a:latin typeface="Arial" pitchFamily="34" charset="0"/>
              </a:rPr>
              <a:t> </a:t>
            </a:r>
            <a:r>
              <a:rPr kumimoji="0" lang="en-US" altLang="zh-CN" sz="2800" b="1" dirty="0">
                <a:latin typeface="Arial" pitchFamily="34" charset="0"/>
                <a:cs typeface="Arial" pitchFamily="34" charset="0"/>
              </a:rPr>
              <a:t>↑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kumimoji="0" lang="en-US" altLang="zh-CN" sz="2800" b="1" dirty="0">
                <a:latin typeface="Arial" pitchFamily="34" charset="0"/>
              </a:rPr>
              <a:t>Heat dissipation </a:t>
            </a:r>
            <a:r>
              <a:rPr kumimoji="0" lang="en-US" altLang="zh-CN" sz="2800" b="1" dirty="0">
                <a:latin typeface="Arial" pitchFamily="34" charset="0"/>
                <a:cs typeface="Arial" pitchFamily="34" charset="0"/>
              </a:rPr>
              <a:t>↓</a:t>
            </a:r>
          </a:p>
        </p:txBody>
      </p:sp>
      <p:sp>
        <p:nvSpPr>
          <p:cNvPr id="39943" name="AutoShape 1031"/>
          <p:cNvSpPr>
            <a:spLocks noChangeArrowheads="1"/>
          </p:cNvSpPr>
          <p:nvPr/>
        </p:nvSpPr>
        <p:spPr bwMode="auto">
          <a:xfrm>
            <a:off x="609600" y="4160719"/>
            <a:ext cx="3311525" cy="862251"/>
          </a:xfrm>
          <a:prstGeom prst="downArrowCallout">
            <a:avLst>
              <a:gd name="adj1" fmla="val 91870"/>
              <a:gd name="adj2" fmla="val 45935"/>
              <a:gd name="adj3" fmla="val 39750"/>
              <a:gd name="adj4" fmla="val 60250"/>
            </a:avLst>
          </a:prstGeom>
          <a:solidFill>
            <a:srgbClr val="3366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en-US" sz="2800" b="1" dirty="0" smtClean="0">
                <a:latin typeface="Arial" pitchFamily="34" charset="0"/>
              </a:rPr>
              <a:t>Set </a:t>
            </a:r>
            <a:r>
              <a:rPr kumimoji="0" lang="en-US" altLang="en-US" sz="2800" b="1" dirty="0">
                <a:latin typeface="Arial" pitchFamily="34" charset="0"/>
              </a:rPr>
              <a:t>point</a:t>
            </a:r>
            <a:r>
              <a:rPr kumimoji="0" lang="en-US" altLang="zh-CN" sz="2800" b="1" dirty="0">
                <a:latin typeface="Arial" pitchFamily="34" charset="0"/>
              </a:rPr>
              <a:t> </a:t>
            </a:r>
            <a:r>
              <a:rPr kumimoji="0" lang="en-US" altLang="zh-CN" sz="2800" b="1" dirty="0">
                <a:latin typeface="Arial" pitchFamily="34" charset="0"/>
                <a:cs typeface="Arial" pitchFamily="34" charset="0"/>
              </a:rPr>
              <a:t>↑</a:t>
            </a:r>
          </a:p>
        </p:txBody>
      </p:sp>
      <p:sp>
        <p:nvSpPr>
          <p:cNvPr id="39944" name="Text Box 1032"/>
          <p:cNvSpPr txBox="1">
            <a:spLocks noChangeArrowheads="1"/>
          </p:cNvSpPr>
          <p:nvPr/>
        </p:nvSpPr>
        <p:spPr bwMode="auto">
          <a:xfrm>
            <a:off x="1600200" y="6278562"/>
            <a:ext cx="1266825" cy="579438"/>
          </a:xfrm>
          <a:prstGeom prst="rect">
            <a:avLst/>
          </a:prstGeom>
          <a:solidFill>
            <a:srgbClr val="33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3200" b="1" dirty="0">
                <a:latin typeface="Arial" pitchFamily="34" charset="0"/>
              </a:rPr>
              <a:t>Fever</a:t>
            </a:r>
          </a:p>
        </p:txBody>
      </p:sp>
      <p:sp>
        <p:nvSpPr>
          <p:cNvPr id="39945" name="Text Box 1033"/>
          <p:cNvSpPr txBox="1">
            <a:spLocks noChangeArrowheads="1"/>
          </p:cNvSpPr>
          <p:nvPr/>
        </p:nvSpPr>
        <p:spPr bwMode="auto">
          <a:xfrm>
            <a:off x="4419600" y="2819400"/>
            <a:ext cx="4392613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kumimoji="0" lang="zh-CN" alt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  <a:r>
              <a:rPr kumimoji="0" lang="en-US" altLang="zh-CN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Antipyretic Mechanism</a:t>
            </a:r>
          </a:p>
          <a:p>
            <a:r>
              <a:rPr kumimoji="0" lang="en-US" altLang="zh-CN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Block prostaglandins production</a:t>
            </a:r>
          </a:p>
          <a:p>
            <a:r>
              <a:rPr kumimoji="0" lang="en-US" altLang="zh-CN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zh-CN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  <a:r>
              <a:rPr lang="en-US" altLang="zh-CN" sz="20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Sites of action</a:t>
            </a:r>
            <a:r>
              <a:rPr lang="en-US" altLang="zh-CN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:</a:t>
            </a:r>
            <a:r>
              <a:rPr lang="en-US" altLang="zh-CN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 </a:t>
            </a:r>
            <a:r>
              <a:rPr kumimoji="0" lang="en-US" altLang="zh-CN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Central Nervous System</a:t>
            </a:r>
          </a:p>
          <a:p>
            <a:endParaRPr kumimoji="0" lang="zh-CN" altLang="en-US" sz="2800" dirty="0"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228600"/>
            <a:ext cx="32624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2-ANTIPYRETIC</a:t>
            </a:r>
            <a:endParaRPr lang="en-US" sz="3200" dirty="0"/>
          </a:p>
        </p:txBody>
      </p:sp>
      <p:pic>
        <p:nvPicPr>
          <p:cNvPr id="11" name="Picture 4" descr="C:\Users\Nagwa\AppData\Local\Microsoft\Windows\Temporary Internet Files\Content.IE5\2SH84BGB\MCj0136807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4725" y="4267200"/>
            <a:ext cx="43592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nimBg="1" autoUpdateAnimBg="0"/>
      <p:bldP spid="39939" grpId="0" animBg="1" autoUpdateAnimBg="0"/>
      <p:bldP spid="39940" grpId="0" animBg="1" autoUpdateAnimBg="0"/>
      <p:bldP spid="39941" grpId="0" animBg="1" autoUpdateAnimBg="0"/>
      <p:bldP spid="39942" grpId="0" animBg="1" autoUpdateAnimBg="0"/>
      <p:bldP spid="39943" grpId="0" animBg="1" autoUpdateAnimBg="0"/>
      <p:bldP spid="39944" grpId="0" animBg="1" autoUpdateAnimBg="0"/>
      <p:bldP spid="39945" grpId="0" animBg="1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2255</TotalTime>
  <Words>651</Words>
  <Application>Microsoft Office PowerPoint</Application>
  <PresentationFormat>On-screen Show (4:3)</PresentationFormat>
  <Paragraphs>198</Paragraphs>
  <Slides>33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Oriel</vt:lpstr>
      <vt:lpstr>Non-steroidal anti-inflammatory drugs</vt:lpstr>
      <vt:lpstr> OBJECTIVES</vt:lpstr>
      <vt:lpstr>     Objectives ( continue)</vt:lpstr>
      <vt:lpstr>Slide 4</vt:lpstr>
      <vt:lpstr>Slide 5</vt:lpstr>
      <vt:lpstr>Slide 6</vt:lpstr>
      <vt:lpstr>Pharmacodynamic Effects</vt:lpstr>
      <vt:lpstr>Slide 8</vt:lpstr>
      <vt:lpstr>Slide 9</vt:lpstr>
      <vt:lpstr>Slide 10</vt:lpstr>
      <vt:lpstr>Pharmacokinetics</vt:lpstr>
      <vt:lpstr>Slide 12</vt:lpstr>
      <vt:lpstr>SHARED ADVERSE  EFFECTS</vt:lpstr>
      <vt:lpstr>Slide 14</vt:lpstr>
      <vt:lpstr>Slide 15</vt:lpstr>
      <vt:lpstr>Pharmacokinetics</vt:lpstr>
      <vt:lpstr> Clinical uses </vt:lpstr>
      <vt:lpstr>Adverse  Effects Related to Therapeutic Doses Of Aspirin</vt:lpstr>
      <vt:lpstr>Slide 19</vt:lpstr>
      <vt:lpstr>Slide 20</vt:lpstr>
      <vt:lpstr>ADVERSE EFFECTS RELATED TO TO LARGE  DOSES OF ASPIRIN</vt:lpstr>
      <vt:lpstr>Contraindications </vt:lpstr>
      <vt:lpstr>PARACETAMOL</vt:lpstr>
      <vt:lpstr>Slide 24</vt:lpstr>
      <vt:lpstr>Slide 25</vt:lpstr>
      <vt:lpstr>Adverse   Effects</vt:lpstr>
      <vt:lpstr>Slide 27</vt:lpstr>
      <vt:lpstr>Preparations of Diclofenac</vt:lpstr>
      <vt:lpstr>Selective COX-2 inhibitors</vt:lpstr>
      <vt:lpstr>General adverse effects</vt:lpstr>
      <vt:lpstr>Slide 31</vt:lpstr>
      <vt:lpstr>GENERAL CLINICAL USES</vt:lpstr>
      <vt:lpstr>Celecoxib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Non-steroidal anti-inflammatory drugs</dc:title>
  <dc:creator>Nagwa</dc:creator>
  <cp:lastModifiedBy>Osama</cp:lastModifiedBy>
  <cp:revision>240</cp:revision>
  <dcterms:created xsi:type="dcterms:W3CDTF">2007-03-25T17:17:15Z</dcterms:created>
  <dcterms:modified xsi:type="dcterms:W3CDTF">2014-12-16T05:51:28Z</dcterms:modified>
</cp:coreProperties>
</file>