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71" r:id="rId3"/>
    <p:sldId id="272" r:id="rId4"/>
    <p:sldId id="279" r:id="rId5"/>
    <p:sldId id="304" r:id="rId6"/>
    <p:sldId id="257" r:id="rId7"/>
    <p:sldId id="259" r:id="rId8"/>
    <p:sldId id="261" r:id="rId9"/>
    <p:sldId id="262" r:id="rId10"/>
    <p:sldId id="263" r:id="rId11"/>
    <p:sldId id="292" r:id="rId12"/>
    <p:sldId id="294" r:id="rId13"/>
    <p:sldId id="295" r:id="rId14"/>
    <p:sldId id="296" r:id="rId15"/>
    <p:sldId id="297" r:id="rId16"/>
    <p:sldId id="298" r:id="rId17"/>
    <p:sldId id="265" r:id="rId18"/>
    <p:sldId id="299" r:id="rId19"/>
    <p:sldId id="303" r:id="rId20"/>
    <p:sldId id="266" r:id="rId21"/>
    <p:sldId id="267" r:id="rId22"/>
    <p:sldId id="268" r:id="rId23"/>
    <p:sldId id="269" r:id="rId24"/>
    <p:sldId id="274" r:id="rId25"/>
    <p:sldId id="275" r:id="rId26"/>
    <p:sldId id="276" r:id="rId27"/>
    <p:sldId id="278" r:id="rId28"/>
    <p:sldId id="27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BA71BBB4-042D-4BEC-BD0D-C9F51AF777AF}" type="datetimeFigureOut">
              <a:rPr lang="ar-SA"/>
              <a:pPr>
                <a:defRPr/>
              </a:pPr>
              <a:t>02/03/1436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DF2112D9-7176-47DA-A917-BE56E6DFC69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851EFE-72BC-4905-9408-002B1AF2BBE9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DC9C2-287D-450F-89EE-8A285CE486EC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3E1D7"/>
                </a:solidFill>
              </a:defRPr>
            </a:lvl1pPr>
          </a:lstStyle>
          <a:p>
            <a:pPr>
              <a:defRPr/>
            </a:pPr>
            <a:fld id="{805C101C-3462-4B21-A3A5-A291198E74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0C280-4973-4C0D-AEAF-A0AEF6BA0543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523D6-53E7-4429-A10C-CC28569391E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0E286-C213-4CCE-A770-F75F8E8DA3A6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3546B-940A-453D-A933-DF81D10B644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6C3E3-AD31-41CF-A56F-9E23D2276629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36EBA-C9E0-4224-93D2-92A9E411DE8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FE390-C604-47B1-B073-4E4C50CB7250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3E1D7"/>
                </a:solidFill>
              </a:defRPr>
            </a:lvl1pPr>
          </a:lstStyle>
          <a:p>
            <a:pPr>
              <a:defRPr/>
            </a:pPr>
            <a:fld id="{B747A041-AD86-441D-871C-220C6115ACF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2813E-DC49-4307-BBB4-14F56FE1E415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BA28D-AD30-466E-8407-EE7D8B6D378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9F98F-D954-47CF-85D4-1E6B4E27D2A8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915AC-6AE6-4FC0-A16F-50167769C3E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EA74B-0500-4621-84AE-FCBD08E94795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6DEB7-1E98-4618-BB6E-F9AF09621B9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C3E72-F388-4FD6-9D8D-FCD8A293D01F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D4106-5B66-4787-98E5-DEDC02116E8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07402-EB7D-4F41-8D9B-C6C1033A5A2F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CC56E-28E8-4793-B7C7-F8110AF929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A04FF-A5CA-4B61-A5E7-A21CC72EF8CC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F63FC-1EBD-4D41-973F-FB62E67AC35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E351A4-F9FD-4DFB-B0E3-6813D6B34B5C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1D4577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fld id="{79EB60AD-29CC-4B06-9D69-E1EA8A44942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851648" cy="18288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>Disease –Modifying 	</a:t>
            </a:r>
            <a:r>
              <a:rPr lang="en-US" dirty="0" err="1" smtClean="0"/>
              <a:t>Antirheumatic</a:t>
            </a:r>
            <a:r>
              <a:rPr lang="en-US" dirty="0" smtClean="0"/>
              <a:t> drugs   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l" eaLnBrk="1" hangingPunct="1"/>
            <a:r>
              <a:rPr lang="en-US" sz="3600" b="1" dirty="0" smtClean="0">
                <a:solidFill>
                  <a:schemeClr val="bg1"/>
                </a:solidFill>
              </a:rPr>
              <a:t>(  Slow Acting </a:t>
            </a:r>
          </a:p>
          <a:p>
            <a:pPr marR="0" algn="l" eaLnBrk="1" hangingPunct="1"/>
            <a:r>
              <a:rPr lang="en-US" sz="3600" b="1" dirty="0" smtClean="0">
                <a:solidFill>
                  <a:schemeClr val="bg1"/>
                </a:solidFill>
              </a:rPr>
              <a:t>Anti-inflammatory 				Drugs   )</a:t>
            </a:r>
          </a:p>
        </p:txBody>
      </p:sp>
      <p:pic>
        <p:nvPicPr>
          <p:cNvPr id="4" name="Picture 3" descr="ra pati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743200"/>
            <a:ext cx="4343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276600" y="2667000"/>
            <a:ext cx="2743200" cy="1524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</a:rPr>
              <a:t>ADVERSE EFFECTS</a:t>
            </a:r>
          </a:p>
        </p:txBody>
      </p:sp>
      <p:sp>
        <p:nvSpPr>
          <p:cNvPr id="4" name="Oval 3"/>
          <p:cNvSpPr/>
          <p:nvPr/>
        </p:nvSpPr>
        <p:spPr>
          <a:xfrm>
            <a:off x="609600" y="1524000"/>
            <a:ext cx="2438400" cy="1143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Bone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tx1"/>
                </a:solidFill>
              </a:rPr>
              <a:t>marrow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tx1"/>
                </a:solidFill>
              </a:rPr>
              <a:t>depression</a:t>
            </a:r>
          </a:p>
        </p:txBody>
      </p:sp>
      <p:sp>
        <p:nvSpPr>
          <p:cNvPr id="5" name="Oval 4"/>
          <p:cNvSpPr/>
          <p:nvPr/>
        </p:nvSpPr>
        <p:spPr>
          <a:xfrm>
            <a:off x="6324600" y="1447800"/>
            <a:ext cx="2438400" cy="1143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Mucosal ulcers</a:t>
            </a:r>
          </a:p>
        </p:txBody>
      </p:sp>
      <p:sp>
        <p:nvSpPr>
          <p:cNvPr id="6" name="Oval 5"/>
          <p:cNvSpPr/>
          <p:nvPr/>
        </p:nvSpPr>
        <p:spPr>
          <a:xfrm>
            <a:off x="3048000" y="5029200"/>
            <a:ext cx="3048000" cy="1143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chemeClr val="tx1"/>
                </a:solidFill>
              </a:rPr>
              <a:t>Hepatotoxicity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1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Biologic disease modifiers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Genetically engineered drugs that are used to modify imbalances of the immune system in autoimmune diseases.</a:t>
            </a:r>
          </a:p>
          <a:p>
            <a:r>
              <a:rPr lang="en-US" dirty="0" smtClean="0"/>
              <a:t>Some of these agents block, or modify the activity of selected cells in the immune system, while others –including </a:t>
            </a:r>
            <a:r>
              <a:rPr lang="en-US" dirty="0" err="1" smtClean="0"/>
              <a:t>tocilizumab</a:t>
            </a:r>
            <a:r>
              <a:rPr lang="en-US" dirty="0" smtClean="0"/>
              <a:t> work by blocking certain messenger proteins known as cytokines , that send signals between those cells.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Classification of biologic disease modifiers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T-cell modulating drug ( </a:t>
            </a:r>
            <a:r>
              <a:rPr lang="en-US" dirty="0" err="1" smtClean="0"/>
              <a:t>abatacept</a:t>
            </a:r>
            <a:r>
              <a:rPr lang="en-US" dirty="0" smtClean="0"/>
              <a:t> )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B-cell </a:t>
            </a:r>
            <a:r>
              <a:rPr lang="en-US" dirty="0" err="1" smtClean="0"/>
              <a:t>cytotoxic</a:t>
            </a:r>
            <a:r>
              <a:rPr lang="en-US" dirty="0" smtClean="0"/>
              <a:t> agent      ( </a:t>
            </a:r>
            <a:r>
              <a:rPr lang="en-US" dirty="0" err="1" smtClean="0"/>
              <a:t>rituximab</a:t>
            </a:r>
            <a:r>
              <a:rPr lang="en-US" dirty="0" smtClean="0"/>
              <a:t> )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Anti-IL-6 receptor antibody ( </a:t>
            </a:r>
            <a:r>
              <a:rPr lang="en-US" dirty="0" err="1" smtClean="0"/>
              <a:t>tocilizumab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TNF- blocking agents            ( </a:t>
            </a:r>
            <a:r>
              <a:rPr lang="en-US" dirty="0" err="1" smtClean="0"/>
              <a:t>infliximab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Tocilizumab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IL-6 receptor inhibitor</a:t>
            </a:r>
          </a:p>
          <a:p>
            <a:r>
              <a:rPr lang="en-US" dirty="0" smtClean="0"/>
              <a:t>Binds to membrane IL-6 receptors ,blocking the activity of IL-6 in mediating signals </a:t>
            </a:r>
          </a:p>
          <a:p>
            <a:r>
              <a:rPr lang="en-US" dirty="0" smtClean="0"/>
              <a:t>Half-life is dose- dependent</a:t>
            </a:r>
          </a:p>
          <a:p>
            <a:r>
              <a:rPr lang="en-US" dirty="0" smtClean="0"/>
              <a:t>Dose is adjusted according to patient</a:t>
            </a:r>
            <a:r>
              <a:rPr lang="en-US" baseline="30000" dirty="0" smtClean="0"/>
              <a:t>’</a:t>
            </a:r>
            <a:r>
              <a:rPr lang="en-US" dirty="0" smtClean="0"/>
              <a:t>s weight</a:t>
            </a:r>
          </a:p>
          <a:p>
            <a:r>
              <a:rPr lang="en-US" dirty="0" smtClean="0"/>
              <a:t>Given as monthly IV</a:t>
            </a:r>
          </a:p>
          <a:p>
            <a:r>
              <a:rPr lang="en-US" dirty="0" smtClean="0"/>
              <a:t>Used as </a:t>
            </a:r>
            <a:r>
              <a:rPr lang="en-US" dirty="0" err="1" smtClean="0"/>
              <a:t>monotherapy</a:t>
            </a:r>
            <a:r>
              <a:rPr lang="en-US" dirty="0" smtClean="0"/>
              <a:t> in adult with rheumatoid arthritis or in children over 2 years with systemic juvenile arthritis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combination with </a:t>
            </a:r>
            <a:r>
              <a:rPr lang="en-US" dirty="0" err="1" smtClean="0"/>
              <a:t>methotrexate</a:t>
            </a:r>
            <a:r>
              <a:rPr lang="en-US" dirty="0" smtClean="0"/>
              <a:t> or other non biologic anti-rheumatic drugs in patients with active rheumatoid arthritis not responding to TNF blockers or other biologic drugs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Side effects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Infusion reactions</a:t>
            </a:r>
          </a:p>
          <a:p>
            <a:r>
              <a:rPr lang="en-US" dirty="0" smtClean="0"/>
              <a:t>Serious infections ( bacterial, tuberculosis ,fungal )</a:t>
            </a:r>
          </a:p>
          <a:p>
            <a:r>
              <a:rPr lang="en-US" dirty="0" smtClean="0"/>
              <a:t>Increase in cholesterol level</a:t>
            </a:r>
          </a:p>
          <a:p>
            <a:r>
              <a:rPr lang="en-US" dirty="0" smtClean="0"/>
              <a:t>Increase in liver enzymes</a:t>
            </a:r>
          </a:p>
          <a:p>
            <a:r>
              <a:rPr lang="en-US" dirty="0" smtClean="0"/>
              <a:t>Decrease in WBCs</a:t>
            </a:r>
          </a:p>
          <a:p>
            <a:r>
              <a:rPr lang="en-US" dirty="0" smtClean="0"/>
              <a:t>Blood tests will be used monthly for increase in cholesterol, liver enzymes &amp; decrease in WBCs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Drug Interaction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IL-6 inhibits CYP450</a:t>
            </a:r>
          </a:p>
          <a:p>
            <a:r>
              <a:rPr lang="en-US" dirty="0" err="1" smtClean="0"/>
              <a:t>Tocilizumab</a:t>
            </a:r>
            <a:r>
              <a:rPr lang="en-US" dirty="0" smtClean="0"/>
              <a:t> restore the activity of the enzyme ( essential for the metabolism of some drugs such as cyclosporine, </a:t>
            </a:r>
            <a:r>
              <a:rPr lang="en-US" dirty="0" err="1" smtClean="0"/>
              <a:t>warfarrin</a:t>
            </a:r>
            <a:r>
              <a:rPr lang="en-US" dirty="0" smtClean="0"/>
              <a:t> 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Tumor necrosis factor –</a:t>
            </a:r>
            <a:r>
              <a:rPr lang="el-GR" b="1" dirty="0" smtClean="0">
                <a:solidFill>
                  <a:srgbClr val="C00000"/>
                </a:solidFill>
              </a:rPr>
              <a:t>α</a:t>
            </a:r>
            <a:r>
              <a:rPr lang="en-US" b="1" dirty="0" smtClean="0">
                <a:solidFill>
                  <a:srgbClr val="C00000"/>
                </a:solidFill>
              </a:rPr>
              <a:t>( TNF-</a:t>
            </a:r>
            <a:r>
              <a:rPr lang="el-GR" b="1" dirty="0" smtClean="0">
                <a:solidFill>
                  <a:srgbClr val="C00000"/>
                </a:solidFill>
              </a:rPr>
              <a:t>α</a:t>
            </a:r>
            <a:r>
              <a:rPr lang="en-US" b="1" dirty="0" smtClean="0">
                <a:solidFill>
                  <a:srgbClr val="C00000"/>
                </a:solidFill>
              </a:rPr>
              <a:t>) blocking agents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600" b="1" smtClean="0">
                <a:solidFill>
                  <a:srgbClr val="0070C0"/>
                </a:solidFill>
              </a:rPr>
              <a:t>Infliximab</a:t>
            </a:r>
          </a:p>
          <a:p>
            <a:pPr eaLnBrk="1" hangingPunct="1">
              <a:buFont typeface="Wingdings 2" pitchFamily="18" charset="2"/>
              <a:buNone/>
            </a:pPr>
            <a:endParaRPr lang="en-US" sz="3600" b="1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3600" smtClean="0">
                <a:solidFill>
                  <a:srgbClr val="002060"/>
                </a:solidFill>
              </a:rPr>
              <a:t>    </a:t>
            </a:r>
            <a:r>
              <a:rPr lang="en-US" sz="3600" b="1" smtClean="0"/>
              <a:t>A chimeric antibody ( 25% mouse,     			75% human)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2"/>
          <p:cNvSpPr>
            <a:spLocks noChangeArrowheads="1"/>
          </p:cNvSpPr>
          <p:nvPr/>
        </p:nvSpPr>
        <p:spPr bwMode="auto">
          <a:xfrm>
            <a:off x="0" y="5332413"/>
            <a:ext cx="9144000" cy="252095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71" name="AutoShape 3"/>
          <p:cNvSpPr>
            <a:spLocks noChangeArrowheads="1"/>
          </p:cNvSpPr>
          <p:nvPr/>
        </p:nvSpPr>
        <p:spPr bwMode="auto">
          <a:xfrm rot="10800000">
            <a:off x="1331913" y="4076700"/>
            <a:ext cx="1655762" cy="1511300"/>
          </a:xfrm>
          <a:custGeom>
            <a:avLst/>
            <a:gdLst>
              <a:gd name="T0" fmla="*/ 827881 w 21600"/>
              <a:gd name="T1" fmla="*/ 0 h 21600"/>
              <a:gd name="T2" fmla="*/ 206970 w 21600"/>
              <a:gd name="T3" fmla="*/ 755650 h 21600"/>
              <a:gd name="T4" fmla="*/ 827881 w 21600"/>
              <a:gd name="T5" fmla="*/ 377825 h 21600"/>
              <a:gd name="T6" fmla="*/ 1448792 w 21600"/>
              <a:gd name="T7" fmla="*/ 7556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72" name="Oval 4"/>
          <p:cNvSpPr>
            <a:spLocks noChangeArrowheads="1"/>
          </p:cNvSpPr>
          <p:nvPr/>
        </p:nvSpPr>
        <p:spPr bwMode="auto">
          <a:xfrm>
            <a:off x="1763713" y="1700213"/>
            <a:ext cx="792162" cy="790575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73" name="Text Box 5"/>
          <p:cNvSpPr txBox="1">
            <a:spLocks noChangeArrowheads="1"/>
          </p:cNvSpPr>
          <p:nvPr/>
        </p:nvSpPr>
        <p:spPr bwMode="auto">
          <a:xfrm>
            <a:off x="611188" y="1773238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TNF</a:t>
            </a:r>
          </a:p>
        </p:txBody>
      </p:sp>
      <p:sp>
        <p:nvSpPr>
          <p:cNvPr id="723974" name="Line 6"/>
          <p:cNvSpPr>
            <a:spLocks noChangeShapeType="1"/>
          </p:cNvSpPr>
          <p:nvPr/>
        </p:nvSpPr>
        <p:spPr bwMode="auto">
          <a:xfrm>
            <a:off x="2411413" y="5632450"/>
            <a:ext cx="841375" cy="6540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23975" name="Text Box 7"/>
          <p:cNvSpPr txBox="1">
            <a:spLocks noChangeArrowheads="1"/>
          </p:cNvSpPr>
          <p:nvPr/>
        </p:nvSpPr>
        <p:spPr bwMode="auto">
          <a:xfrm>
            <a:off x="3282950" y="6170613"/>
            <a:ext cx="145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SIGNAL</a:t>
            </a:r>
          </a:p>
        </p:txBody>
      </p:sp>
      <p:sp>
        <p:nvSpPr>
          <p:cNvPr id="723976" name="Oval 8"/>
          <p:cNvSpPr>
            <a:spLocks noChangeArrowheads="1"/>
          </p:cNvSpPr>
          <p:nvPr/>
        </p:nvSpPr>
        <p:spPr bwMode="auto">
          <a:xfrm>
            <a:off x="3548063" y="2154238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77" name="AutoShape 9"/>
          <p:cNvSpPr>
            <a:spLocks noChangeArrowheads="1"/>
          </p:cNvSpPr>
          <p:nvPr/>
        </p:nvSpPr>
        <p:spPr bwMode="auto">
          <a:xfrm rot="10800000">
            <a:off x="3249613" y="4718050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78" name="AutoShape 10"/>
          <p:cNvSpPr>
            <a:spLocks noChangeArrowheads="1"/>
          </p:cNvSpPr>
          <p:nvPr/>
        </p:nvSpPr>
        <p:spPr bwMode="auto">
          <a:xfrm rot="10800000">
            <a:off x="4514850" y="4716463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79" name="AutoShape 11"/>
          <p:cNvSpPr>
            <a:spLocks noChangeArrowheads="1"/>
          </p:cNvSpPr>
          <p:nvPr/>
        </p:nvSpPr>
        <p:spPr bwMode="auto">
          <a:xfrm rot="-10349114">
            <a:off x="5678488" y="4829175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80" name="AutoShape 12"/>
          <p:cNvSpPr>
            <a:spLocks noChangeArrowheads="1"/>
          </p:cNvSpPr>
          <p:nvPr/>
        </p:nvSpPr>
        <p:spPr bwMode="auto">
          <a:xfrm rot="10127105">
            <a:off x="2000250" y="4830763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81" name="AutoShape 13"/>
          <p:cNvSpPr>
            <a:spLocks noChangeArrowheads="1"/>
          </p:cNvSpPr>
          <p:nvPr/>
        </p:nvSpPr>
        <p:spPr bwMode="auto">
          <a:xfrm rot="9537750">
            <a:off x="804863" y="5080000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82" name="Oval 14"/>
          <p:cNvSpPr>
            <a:spLocks noChangeArrowheads="1"/>
          </p:cNvSpPr>
          <p:nvPr/>
        </p:nvSpPr>
        <p:spPr bwMode="auto">
          <a:xfrm>
            <a:off x="4843463" y="1860550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3" name="Oval 15"/>
          <p:cNvSpPr>
            <a:spLocks noChangeArrowheads="1"/>
          </p:cNvSpPr>
          <p:nvPr/>
        </p:nvSpPr>
        <p:spPr bwMode="auto">
          <a:xfrm>
            <a:off x="6399213" y="2574925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4" name="Oval 16"/>
          <p:cNvSpPr>
            <a:spLocks noChangeArrowheads="1"/>
          </p:cNvSpPr>
          <p:nvPr/>
        </p:nvSpPr>
        <p:spPr bwMode="auto">
          <a:xfrm>
            <a:off x="2878138" y="2844800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5" name="Oval 17"/>
          <p:cNvSpPr>
            <a:spLocks noChangeArrowheads="1"/>
          </p:cNvSpPr>
          <p:nvPr/>
        </p:nvSpPr>
        <p:spPr bwMode="auto">
          <a:xfrm>
            <a:off x="4810125" y="2917825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6" name="Oval 18"/>
          <p:cNvSpPr>
            <a:spLocks noChangeArrowheads="1"/>
          </p:cNvSpPr>
          <p:nvPr/>
        </p:nvSpPr>
        <p:spPr bwMode="auto">
          <a:xfrm>
            <a:off x="1463675" y="2616200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 rot="2544977">
            <a:off x="6159500" y="811213"/>
            <a:ext cx="544513" cy="733425"/>
            <a:chOff x="2832" y="1616"/>
            <a:chExt cx="545" cy="772"/>
          </a:xfrm>
        </p:grpSpPr>
        <p:sp>
          <p:nvSpPr>
            <p:cNvPr id="42067" name="AutoShape 20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8" name="AutoShape 21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9" name="AutoShape 22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70" name="AutoShape 23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71" name="AutoShape 24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72" name="AutoShape 25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 rot="2544977">
            <a:off x="7248525" y="985838"/>
            <a:ext cx="544513" cy="733425"/>
            <a:chOff x="2832" y="1616"/>
            <a:chExt cx="545" cy="772"/>
          </a:xfrm>
        </p:grpSpPr>
        <p:sp>
          <p:nvSpPr>
            <p:cNvPr id="42061" name="AutoShape 27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2" name="AutoShape 28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3" name="AutoShape 29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4" name="AutoShape 30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5" name="AutoShape 31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6" name="AutoShape 32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 rot="2544977">
            <a:off x="7756525" y="2335213"/>
            <a:ext cx="544513" cy="733425"/>
            <a:chOff x="2832" y="1616"/>
            <a:chExt cx="545" cy="772"/>
          </a:xfrm>
        </p:grpSpPr>
        <p:sp>
          <p:nvSpPr>
            <p:cNvPr id="42055" name="AutoShape 34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6" name="AutoShape 35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57" name="AutoShape 36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8" name="AutoShape 37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9" name="AutoShape 38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0" name="AutoShape 39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 rot="2544977">
            <a:off x="5003800" y="560388"/>
            <a:ext cx="544513" cy="733425"/>
            <a:chOff x="2832" y="1616"/>
            <a:chExt cx="545" cy="772"/>
          </a:xfrm>
        </p:grpSpPr>
        <p:sp>
          <p:nvSpPr>
            <p:cNvPr id="42049" name="AutoShape 41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0" name="AutoShape 42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51" name="AutoShape 43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2" name="AutoShape 44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3" name="AutoShape 45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54" name="AutoShape 46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 rot="2544977">
            <a:off x="7104063" y="300038"/>
            <a:ext cx="544512" cy="733425"/>
            <a:chOff x="2832" y="1616"/>
            <a:chExt cx="545" cy="772"/>
          </a:xfrm>
        </p:grpSpPr>
        <p:sp>
          <p:nvSpPr>
            <p:cNvPr id="42043" name="AutoShape 48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4" name="AutoShape 49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45" name="AutoShape 50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6" name="AutoShape 51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7" name="AutoShape 52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48" name="AutoShape 53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54"/>
          <p:cNvGrpSpPr>
            <a:grpSpLocks/>
          </p:cNvGrpSpPr>
          <p:nvPr/>
        </p:nvGrpSpPr>
        <p:grpSpPr bwMode="auto">
          <a:xfrm rot="2544977">
            <a:off x="3933825" y="590550"/>
            <a:ext cx="544513" cy="733425"/>
            <a:chOff x="2832" y="1616"/>
            <a:chExt cx="545" cy="772"/>
          </a:xfrm>
        </p:grpSpPr>
        <p:sp>
          <p:nvSpPr>
            <p:cNvPr id="42037" name="AutoShape 55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38" name="AutoShape 56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39" name="AutoShape 57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0" name="AutoShape 58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1" name="AutoShape 59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42" name="AutoShape 60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sp>
        <p:nvSpPr>
          <p:cNvPr id="724029" name="Text Box 61"/>
          <p:cNvSpPr txBox="1">
            <a:spLocks noChangeArrowheads="1"/>
          </p:cNvSpPr>
          <p:nvPr/>
        </p:nvSpPr>
        <p:spPr bwMode="auto">
          <a:xfrm>
            <a:off x="260350" y="320675"/>
            <a:ext cx="54975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Monoclonal Antibody directed against TNF-alpha: Infliximab (Remicade ®), Adalimumab (Humira</a:t>
            </a:r>
            <a:r>
              <a:rPr lang="en-US" sz="2400">
                <a:cs typeface="Times New Roman" pitchFamily="18" charset="0"/>
              </a:rPr>
              <a:t>®)</a:t>
            </a:r>
          </a:p>
        </p:txBody>
      </p:sp>
      <p:sp>
        <p:nvSpPr>
          <p:cNvPr id="724030" name="AutoShape 62"/>
          <p:cNvSpPr>
            <a:spLocks noChangeArrowheads="1"/>
          </p:cNvSpPr>
          <p:nvPr/>
        </p:nvSpPr>
        <p:spPr bwMode="auto">
          <a:xfrm rot="-9753564">
            <a:off x="6883400" y="5038725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5875338" y="3713163"/>
            <a:ext cx="1049337" cy="735012"/>
            <a:chOff x="2857" y="1704"/>
            <a:chExt cx="661" cy="463"/>
          </a:xfrm>
        </p:grpSpPr>
        <p:sp>
          <p:nvSpPr>
            <p:cNvPr id="42034" name="AutoShape 64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5" name="AutoShape 65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6" name="Rectangle 66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724035" name="Text Box 67"/>
          <p:cNvSpPr txBox="1">
            <a:spLocks noChangeArrowheads="1"/>
          </p:cNvSpPr>
          <p:nvPr/>
        </p:nvSpPr>
        <p:spPr bwMode="auto">
          <a:xfrm>
            <a:off x="320675" y="463550"/>
            <a:ext cx="5497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Soluble TNF-Receptors serve as a balance to TNF</a:t>
            </a:r>
            <a:endParaRPr lang="en-US" sz="2400">
              <a:cs typeface="Times New Roman" pitchFamily="18" charset="0"/>
            </a:endParaRPr>
          </a:p>
        </p:txBody>
      </p: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6962775" y="3389313"/>
            <a:ext cx="1049338" cy="735012"/>
            <a:chOff x="2857" y="1704"/>
            <a:chExt cx="661" cy="463"/>
          </a:xfrm>
        </p:grpSpPr>
        <p:sp>
          <p:nvSpPr>
            <p:cNvPr id="42031" name="AutoShape 69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2" name="AutoShape 70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3" name="Rectangle 71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4559300" y="3459163"/>
            <a:ext cx="1049338" cy="735012"/>
            <a:chOff x="2857" y="1704"/>
            <a:chExt cx="661" cy="463"/>
          </a:xfrm>
        </p:grpSpPr>
        <p:sp>
          <p:nvSpPr>
            <p:cNvPr id="42028" name="AutoShape 73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9" name="AutoShape 74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0" name="Rectangle 75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1" name="Group 76"/>
          <p:cNvGrpSpPr>
            <a:grpSpLocks/>
          </p:cNvGrpSpPr>
          <p:nvPr/>
        </p:nvGrpSpPr>
        <p:grpSpPr bwMode="auto">
          <a:xfrm>
            <a:off x="2230438" y="3675063"/>
            <a:ext cx="1049337" cy="735012"/>
            <a:chOff x="2857" y="1704"/>
            <a:chExt cx="661" cy="463"/>
          </a:xfrm>
        </p:grpSpPr>
        <p:sp>
          <p:nvSpPr>
            <p:cNvPr id="42025" name="AutoShape 77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6" name="AutoShape 78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7" name="Rectangle 79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2" name="Group 80"/>
          <p:cNvGrpSpPr>
            <a:grpSpLocks/>
          </p:cNvGrpSpPr>
          <p:nvPr/>
        </p:nvGrpSpPr>
        <p:grpSpPr bwMode="auto">
          <a:xfrm>
            <a:off x="3319463" y="3486150"/>
            <a:ext cx="1049337" cy="735013"/>
            <a:chOff x="2857" y="1704"/>
            <a:chExt cx="661" cy="463"/>
          </a:xfrm>
        </p:grpSpPr>
        <p:sp>
          <p:nvSpPr>
            <p:cNvPr id="42022" name="AutoShape 81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3" name="AutoShape 82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4" name="Rectangle 83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3" name="Group 84"/>
          <p:cNvGrpSpPr>
            <a:grpSpLocks/>
          </p:cNvGrpSpPr>
          <p:nvPr/>
        </p:nvGrpSpPr>
        <p:grpSpPr bwMode="auto">
          <a:xfrm>
            <a:off x="1031875" y="3482975"/>
            <a:ext cx="1049338" cy="735013"/>
            <a:chOff x="2857" y="1704"/>
            <a:chExt cx="661" cy="463"/>
          </a:xfrm>
        </p:grpSpPr>
        <p:sp>
          <p:nvSpPr>
            <p:cNvPr id="42019" name="AutoShape 85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0" name="AutoShape 86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Rectangle 87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724056" name="Text Box 88"/>
          <p:cNvSpPr txBox="1">
            <a:spLocks noChangeArrowheads="1"/>
          </p:cNvSpPr>
          <p:nvPr/>
        </p:nvSpPr>
        <p:spPr bwMode="auto">
          <a:xfrm>
            <a:off x="219075" y="473075"/>
            <a:ext cx="5497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Engineered Soluble TNF Receptor Etanercept (Enbrel</a:t>
            </a:r>
            <a:r>
              <a:rPr lang="en-US" sz="2400">
                <a:cs typeface="Arial" charset="0"/>
              </a:rPr>
              <a:t>®)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0.00035 0.39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232 C -0.04879 -0.0199 -0.09757 -0.04213 -0.13907 -0.00393 C -0.18056 0.03426 -0.21493 0.13311 -0.24896 0.23195 " pathEditMode="relative" rAng="0" ptsTypes="aaA"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9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C -0.0125 0.02546 -0.02465 0.05115 -0.05538 0.0618 C -0.08611 0.07245 -0.14878 0.06064 -0.18403 0.06365 C -0.21927 0.06666 -0.2526 0.06319 -0.26632 0.07986 C -0.27986 0.09652 -0.2783 0.13703 -0.26632 0.16458 C -0.25434 0.19212 -0.20313 0.22638 -0.19375 0.24467 C -0.18438 0.26273 -0.19722 0.26828 -0.20972 0.2743 " pathEditMode="relative" rAng="0" ptsTypes="aaaaaaA">
                                      <p:cBhvr>
                                        <p:cTn id="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137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625 C -0.01267 0.01227 -0.025 0.01852 -0.05295 0.00625 C -0.08073 -0.00602 -0.1375 -0.07431 -0.16754 -0.06782 C -0.19757 -0.06134 -0.21754 0.01157 -0.23316 0.0456 C -0.24896 0.07986 -0.25573 0.1088 -0.26233 0.13773 " pathEditMode="relative" rAng="0" ptsTypes="aaaaA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25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047 C -0.03073 -0.00903 -0.06111 -0.01852 -0.09393 0.00047 C -0.12674 0.01945 -0.1757 0.08588 -0.19705 0.11389 C -0.21841 0.1419 -0.21997 0.15486 -0.22153 0.16829 " pathEditMode="relative" rAng="0" ptsTypes="aaaA"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7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C -0.04115 0.01297 -0.08212 0.02616 -0.11476 0.04931 C -0.14757 0.07222 -0.17535 0.10926 -0.19671 0.1382 C -0.21789 0.16713 -0.23004 0.19491 -0.24219 0.22269 " pathEditMode="relative" rAng="0" ptsTypes="aaaA">
                                      <p:cBhvr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11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4.44444E-6 C 0.00053 -0.04028 0.00122 -0.08056 -0.01145 -0.1 C -0.02413 -0.11945 -0.05815 -0.12801 -0.07621 -0.11667 C -0.09427 -0.10533 -0.10694 -0.06852 -0.11944 -0.03172 " pathEditMode="relative" ptsTypes="aaaA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C 0.01684 -0.03889 0.0335 -0.07615 0.0401 -0.11828 C 0.04705 -0.15995 0.06597 -0.225 0.04132 -0.25139 C 0.01771 -0.27801 -0.08316 -0.25555 -0.10348 -0.27754 C -0.12309 -0.2993 -0.10261 -0.34097 -0.08108 -0.38194 " pathEditMode="relative" rAng="0" ptsTypes="aaaaA">
                                      <p:cBhvr>
                                        <p:cTn id="115" dur="2000" fill="hold"/>
                                        <p:tgtEl>
                                          <p:spTgt spid="724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191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C 0.01684 -0.08287 0.03386 -0.16574 0.03525 -0.21805 C 0.03664 -0.27037 0.01268 -0.28356 0.00799 -0.31365 C 0.0033 -0.34375 0.00504 -0.37106 0.00677 -0.39838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E-6 1.11111E-6 C -0.00139 0.0007 -0.00261 0.00139 -5.E-6 -0.01528 C 0.00261 -0.03194 0.01285 -0.07778 0.01598 -0.1 C 0.0191 -0.12222 0.0191 -0.13542 0.01927 -0.14861 " pathEditMode="relative" ptsTypes="aaaA">
                                      <p:cBhvr>
                                        <p:cTn id="1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C 0.00833 -0.01736 0.01701 -0.03449 0.0243 -0.05926 C 0.03142 -0.08403 0.03715 -0.11643 0.04305 -0.14861 " pathEditMode="relative" rAng="0" ptsTypes="aaA">
                                      <p:cBhvr>
                                        <p:cTn id="1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74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C -0.00069 -0.03241 -0.00139 -0.06482 -0.00208 -0.09931 C -0.00278 -0.13403 -0.00382 -0.17084 -0.00468 -0.20764 " pathEditMode="relative" rAng="0" ptsTypes="aaA">
                                      <p:cBhvr>
                                        <p:cTn id="1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04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C 1.94444E-6 -2.59259E-6 -0.00226 -0.05764 -0.00451 -0.11527 " pathEditMode="relative" ptsTypes="aA">
                                      <p:cBhvr>
                                        <p:cTn id="1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C -0.01337 -0.06528 -0.02674 -0.13056 -0.04861 -0.16806 C -0.07049 -0.20579 -0.1165 -0.20394 -0.1316 -0.22547 C -0.1467 -0.24676 -0.14306 -0.27176 -0.13924 -0.29676 " pathEditMode="relative" rAng="0" ptsTypes="aaaA">
                                      <p:cBhvr>
                                        <p:cTn id="1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148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46945E-18 C -0.01233 -0.01852 -0.02465 -0.03681 -0.03976 -0.04838 C -0.05486 -0.05996 -0.08212 -0.05232 -0.0908 -0.06968 C -0.09948 -0.08704 -0.09583 -0.12014 -0.09201 -0.15301 " pathEditMode="relative" ptsTypes="aaaA">
                                      <p:cBhvr>
                                        <p:cTn id="1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971" grpId="0" animBg="1"/>
      <p:bldP spid="723972" grpId="0" animBg="1"/>
      <p:bldP spid="723972" grpId="1" animBg="1"/>
      <p:bldP spid="723973" grpId="0"/>
      <p:bldP spid="723974" grpId="0" animBg="1"/>
      <p:bldP spid="723974" grpId="1" animBg="1"/>
      <p:bldP spid="723975" grpId="0"/>
      <p:bldP spid="723975" grpId="1"/>
      <p:bldP spid="723976" grpId="0" animBg="1"/>
      <p:bldP spid="723977" grpId="0" animBg="1"/>
      <p:bldP spid="723977" grpId="1" animBg="1"/>
      <p:bldP spid="723977" grpId="2" animBg="1"/>
      <p:bldP spid="723978" grpId="0" animBg="1"/>
      <p:bldP spid="723979" grpId="0" animBg="1"/>
      <p:bldP spid="723980" grpId="0" animBg="1"/>
      <p:bldP spid="723981" grpId="0" animBg="1"/>
      <p:bldP spid="723982" grpId="0" animBg="1"/>
      <p:bldP spid="723983" grpId="0" animBg="1"/>
      <p:bldP spid="723984" grpId="0" animBg="1"/>
      <p:bldP spid="723985" grpId="0" animBg="1"/>
      <p:bldP spid="723986" grpId="0" animBg="1"/>
      <p:bldP spid="724029" grpId="0"/>
      <p:bldP spid="724029" grpId="1"/>
      <p:bldP spid="724030" grpId="0" animBg="1"/>
      <p:bldP spid="724030" grpId="1" animBg="1"/>
      <p:bldP spid="724030" grpId="2" animBg="1"/>
      <p:bldP spid="724035" grpId="0"/>
      <p:bldP spid="724035" grpId="1"/>
      <p:bldP spid="7240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93889" y="361950"/>
            <a:ext cx="8214078" cy="1143000"/>
          </a:xfrm>
        </p:spPr>
        <p:txBody>
          <a:bodyPr>
            <a:normAutofit fontScale="90000"/>
          </a:bodyPr>
          <a:lstStyle/>
          <a:p>
            <a:r>
              <a:rPr lang="en-US"/>
              <a:t>Role of Tumor Necrosis Factor in </a:t>
            </a:r>
            <a:br>
              <a:rPr lang="en-US"/>
            </a:br>
            <a:r>
              <a:rPr lang="en-US"/>
              <a:t>Rheumatoid Arthritis</a:t>
            </a:r>
          </a:p>
        </p:txBody>
      </p:sp>
      <p:sp>
        <p:nvSpPr>
          <p:cNvPr id="516099" name="Rectangle 3"/>
          <p:cNvSpPr>
            <a:spLocks noChangeArrowheads="1"/>
          </p:cNvSpPr>
          <p:nvPr/>
        </p:nvSpPr>
        <p:spPr bwMode="auto">
          <a:xfrm>
            <a:off x="4069645" y="2151063"/>
            <a:ext cx="8255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dirty="0" smtClean="0">
                <a:latin typeface="Arial" pitchFamily="34" charset="0"/>
              </a:rPr>
              <a:t>TNF</a:t>
            </a:r>
            <a:r>
              <a:rPr lang="el-GR" sz="3400" dirty="0" smtClean="0">
                <a:latin typeface="Arial" pitchFamily="34" charset="0"/>
              </a:rPr>
              <a:t>α</a:t>
            </a:r>
            <a:endParaRPr lang="en-US" sz="3400" dirty="0">
              <a:latin typeface="Arial" pitchFamily="34" charset="0"/>
            </a:endParaRPr>
          </a:p>
        </p:txBody>
      </p:sp>
      <p:sp>
        <p:nvSpPr>
          <p:cNvPr id="516100" name="Oval 4"/>
          <p:cNvSpPr>
            <a:spLocks noChangeArrowheads="1"/>
          </p:cNvSpPr>
          <p:nvPr/>
        </p:nvSpPr>
        <p:spPr bwMode="auto">
          <a:xfrm>
            <a:off x="620889" y="3368675"/>
            <a:ext cx="2010834" cy="788988"/>
          </a:xfrm>
          <a:prstGeom prst="ellipse">
            <a:avLst/>
          </a:prstGeom>
          <a:solidFill>
            <a:srgbClr val="FFC000"/>
          </a:solidFill>
          <a:ln w="28575">
            <a:noFill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101" name="Oval 5"/>
          <p:cNvSpPr>
            <a:spLocks noChangeArrowheads="1"/>
          </p:cNvSpPr>
          <p:nvPr/>
        </p:nvSpPr>
        <p:spPr bwMode="auto">
          <a:xfrm>
            <a:off x="3526368" y="3367089"/>
            <a:ext cx="2012244" cy="788987"/>
          </a:xfrm>
          <a:prstGeom prst="ellipse">
            <a:avLst/>
          </a:prstGeom>
          <a:solidFill>
            <a:srgbClr val="FFC000"/>
          </a:solidFill>
          <a:ln w="28575">
            <a:noFill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102" name="Oval 6"/>
          <p:cNvSpPr>
            <a:spLocks noChangeArrowheads="1"/>
          </p:cNvSpPr>
          <p:nvPr/>
        </p:nvSpPr>
        <p:spPr bwMode="auto">
          <a:xfrm>
            <a:off x="6338711" y="3367089"/>
            <a:ext cx="2010834" cy="788987"/>
          </a:xfrm>
          <a:prstGeom prst="ellipse">
            <a:avLst/>
          </a:prstGeom>
          <a:solidFill>
            <a:srgbClr val="FFC000"/>
          </a:solidFill>
          <a:ln w="28575">
            <a:noFill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103" name="Oval 7"/>
          <p:cNvSpPr>
            <a:spLocks noChangeArrowheads="1"/>
          </p:cNvSpPr>
          <p:nvPr/>
        </p:nvSpPr>
        <p:spPr bwMode="auto">
          <a:xfrm>
            <a:off x="3544711" y="5019675"/>
            <a:ext cx="1996723" cy="788988"/>
          </a:xfrm>
          <a:prstGeom prst="ellipse">
            <a:avLst/>
          </a:prstGeom>
          <a:solidFill>
            <a:srgbClr val="FFC000"/>
          </a:solidFill>
          <a:ln w="28575">
            <a:noFill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104" name="Oval 8"/>
          <p:cNvSpPr>
            <a:spLocks noChangeArrowheads="1"/>
          </p:cNvSpPr>
          <p:nvPr/>
        </p:nvSpPr>
        <p:spPr bwMode="auto">
          <a:xfrm>
            <a:off x="620889" y="5019675"/>
            <a:ext cx="2010834" cy="788988"/>
          </a:xfrm>
          <a:prstGeom prst="ellipse">
            <a:avLst/>
          </a:prstGeom>
          <a:solidFill>
            <a:srgbClr val="FFC000"/>
          </a:solidFill>
          <a:ln w="28575">
            <a:noFill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105" name="Oval 9"/>
          <p:cNvSpPr>
            <a:spLocks noChangeArrowheads="1"/>
          </p:cNvSpPr>
          <p:nvPr/>
        </p:nvSpPr>
        <p:spPr bwMode="auto">
          <a:xfrm>
            <a:off x="6338711" y="5019675"/>
            <a:ext cx="2010834" cy="788988"/>
          </a:xfrm>
          <a:prstGeom prst="ellipse">
            <a:avLst/>
          </a:prstGeom>
          <a:solidFill>
            <a:srgbClr val="FFC000"/>
          </a:solidFill>
          <a:ln w="28575">
            <a:noFill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106" name="Line 10"/>
          <p:cNvSpPr>
            <a:spLocks noChangeShapeType="1"/>
          </p:cNvSpPr>
          <p:nvPr/>
        </p:nvSpPr>
        <p:spPr bwMode="auto">
          <a:xfrm>
            <a:off x="1624189" y="2411413"/>
            <a:ext cx="2408766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107" name="Line 11"/>
          <p:cNvSpPr>
            <a:spLocks noChangeShapeType="1"/>
          </p:cNvSpPr>
          <p:nvPr/>
        </p:nvSpPr>
        <p:spPr bwMode="auto">
          <a:xfrm>
            <a:off x="1631244" y="2411414"/>
            <a:ext cx="0" cy="78422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111" name="Text Box 15"/>
          <p:cNvSpPr txBox="1">
            <a:spLocks noChangeArrowheads="1"/>
          </p:cNvSpPr>
          <p:nvPr/>
        </p:nvSpPr>
        <p:spPr bwMode="auto">
          <a:xfrm>
            <a:off x="754016" y="3593098"/>
            <a:ext cx="1745991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bone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resorption</a:t>
            </a:r>
            <a:endParaRPr 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516112" name="Text Box 16"/>
          <p:cNvSpPr txBox="1">
            <a:spLocks noChangeArrowheads="1"/>
          </p:cNvSpPr>
          <p:nvPr/>
        </p:nvSpPr>
        <p:spPr bwMode="auto">
          <a:xfrm>
            <a:off x="873434" y="5245686"/>
            <a:ext cx="1471878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bone erosion</a:t>
            </a:r>
          </a:p>
        </p:txBody>
      </p:sp>
      <p:sp>
        <p:nvSpPr>
          <p:cNvPr id="516113" name="Text Box 17"/>
          <p:cNvSpPr txBox="1">
            <a:spLocks noChangeArrowheads="1"/>
          </p:cNvSpPr>
          <p:nvPr/>
        </p:nvSpPr>
        <p:spPr bwMode="auto">
          <a:xfrm>
            <a:off x="3800559" y="3468401"/>
            <a:ext cx="1463862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joint </a:t>
            </a:r>
          </a:p>
          <a:p>
            <a:pPr algn="ctr"/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inflammation</a:t>
            </a:r>
          </a:p>
        </p:txBody>
      </p:sp>
      <p:sp>
        <p:nvSpPr>
          <p:cNvPr id="516114" name="Text Box 18"/>
          <p:cNvSpPr txBox="1">
            <a:spLocks noChangeArrowheads="1"/>
          </p:cNvSpPr>
          <p:nvPr/>
        </p:nvSpPr>
        <p:spPr bwMode="auto">
          <a:xfrm>
            <a:off x="6647457" y="3468401"/>
            <a:ext cx="1358065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cartilage </a:t>
            </a:r>
          </a:p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degradation</a:t>
            </a:r>
          </a:p>
        </p:txBody>
      </p:sp>
      <p:sp>
        <p:nvSpPr>
          <p:cNvPr id="516115" name="Text Box 19"/>
          <p:cNvSpPr txBox="1">
            <a:spLocks noChangeArrowheads="1"/>
          </p:cNvSpPr>
          <p:nvPr/>
        </p:nvSpPr>
        <p:spPr bwMode="auto">
          <a:xfrm>
            <a:off x="6727659" y="5122576"/>
            <a:ext cx="1314784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joint space </a:t>
            </a:r>
          </a:p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narrowing</a:t>
            </a:r>
          </a:p>
        </p:txBody>
      </p:sp>
      <p:sp>
        <p:nvSpPr>
          <p:cNvPr id="516116" name="Text Box 20"/>
          <p:cNvSpPr txBox="1">
            <a:spLocks noChangeArrowheads="1"/>
          </p:cNvSpPr>
          <p:nvPr/>
        </p:nvSpPr>
        <p:spPr bwMode="auto">
          <a:xfrm>
            <a:off x="3804792" y="5120989"/>
            <a:ext cx="1463862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pain/joint </a:t>
            </a:r>
          </a:p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inflammation</a:t>
            </a:r>
          </a:p>
        </p:txBody>
      </p:sp>
      <p:sp>
        <p:nvSpPr>
          <p:cNvPr id="516126" name="Line 30"/>
          <p:cNvSpPr>
            <a:spLocks noChangeShapeType="1"/>
          </p:cNvSpPr>
          <p:nvPr/>
        </p:nvSpPr>
        <p:spPr bwMode="auto">
          <a:xfrm flipH="1">
            <a:off x="5029200" y="2438400"/>
            <a:ext cx="2194277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127" name="Line 31"/>
          <p:cNvSpPr>
            <a:spLocks noChangeShapeType="1"/>
          </p:cNvSpPr>
          <p:nvPr/>
        </p:nvSpPr>
        <p:spPr bwMode="auto">
          <a:xfrm flipH="1">
            <a:off x="7262989" y="2411414"/>
            <a:ext cx="0" cy="78422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131" name="Line 35"/>
          <p:cNvSpPr>
            <a:spLocks noChangeShapeType="1"/>
          </p:cNvSpPr>
          <p:nvPr/>
        </p:nvSpPr>
        <p:spPr bwMode="auto">
          <a:xfrm>
            <a:off x="1627012" y="4379913"/>
            <a:ext cx="0" cy="449262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132" name="Line 36"/>
          <p:cNvSpPr>
            <a:spLocks noChangeShapeType="1"/>
          </p:cNvSpPr>
          <p:nvPr/>
        </p:nvSpPr>
        <p:spPr bwMode="auto">
          <a:xfrm>
            <a:off x="4553656" y="4379913"/>
            <a:ext cx="0" cy="449262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133" name="Line 37"/>
          <p:cNvSpPr>
            <a:spLocks noChangeShapeType="1"/>
          </p:cNvSpPr>
          <p:nvPr/>
        </p:nvSpPr>
        <p:spPr bwMode="auto">
          <a:xfrm>
            <a:off x="7334956" y="4379913"/>
            <a:ext cx="0" cy="449262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134" name="Line 38"/>
          <p:cNvSpPr>
            <a:spLocks noChangeShapeType="1"/>
          </p:cNvSpPr>
          <p:nvPr/>
        </p:nvSpPr>
        <p:spPr bwMode="auto">
          <a:xfrm flipH="1">
            <a:off x="2737556" y="3808413"/>
            <a:ext cx="63782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135" name="Line 39"/>
          <p:cNvSpPr>
            <a:spLocks noChangeShapeType="1"/>
          </p:cNvSpPr>
          <p:nvPr/>
        </p:nvSpPr>
        <p:spPr bwMode="auto">
          <a:xfrm>
            <a:off x="5544256" y="3806825"/>
            <a:ext cx="636411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136" name="Line 40"/>
          <p:cNvSpPr>
            <a:spLocks noChangeShapeType="1"/>
          </p:cNvSpPr>
          <p:nvPr/>
        </p:nvSpPr>
        <p:spPr bwMode="auto">
          <a:xfrm>
            <a:off x="4522612" y="2698751"/>
            <a:ext cx="0" cy="449263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137" name="Line 41"/>
          <p:cNvSpPr>
            <a:spLocks noChangeShapeType="1"/>
          </p:cNvSpPr>
          <p:nvPr/>
        </p:nvSpPr>
        <p:spPr bwMode="auto">
          <a:xfrm>
            <a:off x="406400" y="1833563"/>
            <a:ext cx="83312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b="1" smtClean="0"/>
          </a:p>
          <a:p>
            <a:pPr eaLnBrk="1" hangingPunct="1"/>
            <a:endParaRPr lang="en-US" b="1" smtClean="0"/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At the end of the lecture the students should </a:t>
            </a:r>
          </a:p>
          <a:p>
            <a:pPr eaLnBrk="1" hangingPunct="1"/>
            <a:r>
              <a:rPr lang="en-US" b="1" smtClean="0"/>
              <a:t>Define DMARDs</a:t>
            </a:r>
          </a:p>
          <a:p>
            <a:pPr eaLnBrk="1" hangingPunct="1"/>
            <a:r>
              <a:rPr lang="en-US" b="1" smtClean="0"/>
              <a:t>Describe the classification of this group of drugs</a:t>
            </a:r>
          </a:p>
          <a:p>
            <a:pPr eaLnBrk="1" hangingPunct="1"/>
            <a:r>
              <a:rPr lang="en-US" b="1" smtClean="0"/>
              <a:t>Describe the general advantages &amp; criteria  of this group of drugs </a:t>
            </a:r>
          </a:p>
          <a:p>
            <a:pPr eaLnBrk="1" hangingPunct="1"/>
            <a:r>
              <a:rPr lang="en-US" b="1" smtClean="0"/>
              <a:t>Describe  the general clinical uses      </a:t>
            </a:r>
          </a:p>
          <a:p>
            <a:pPr eaLnBrk="1" hangingPunct="1">
              <a:buFont typeface="Wingdings" pitchFamily="2" charset="2"/>
              <a:buNone/>
            </a:pPr>
            <a:endParaRPr lang="en-US" b="1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Mechanism of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Binds to human TNF-</a:t>
            </a:r>
            <a:r>
              <a:rPr lang="el-GR" b="1" smtClean="0"/>
              <a:t>α</a:t>
            </a:r>
            <a:r>
              <a:rPr lang="en-US" b="1" smtClean="0"/>
              <a:t> resulting in inhibition of macrophage &amp; T cell function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953000" y="3657600"/>
          <a:ext cx="4038600" cy="3028950"/>
        </p:xfrm>
        <a:graphic>
          <a:graphicData uri="http://schemas.openxmlformats.org/presentationml/2006/ole">
            <p:oleObj spid="_x0000_s4098" name="Slide" r:id="rId3" imgW="4572000" imgH="342900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Infliximab ( continue</a:t>
            </a:r>
            <a:r>
              <a:rPr lang="en-US" smtClean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  <a:r>
              <a:rPr lang="en-US" b="1" dirty="0" smtClean="0"/>
              <a:t>Given by IV infusion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/>
            <a:r>
              <a:rPr lang="en-US" b="1" dirty="0" smtClean="0"/>
              <a:t>Half-life 8-12 days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Concurrent therapy with </a:t>
            </a:r>
            <a:r>
              <a:rPr lang="en-US" b="1" dirty="0" err="1" smtClean="0"/>
              <a:t>methotrexate</a:t>
            </a:r>
            <a:r>
              <a:rPr lang="en-US" b="1" dirty="0" smtClean="0"/>
              <a:t> decreases the prevalence of human </a:t>
            </a:r>
            <a:r>
              <a:rPr lang="en-US" b="1" dirty="0" err="1" smtClean="0"/>
              <a:t>antichimeric</a:t>
            </a:r>
            <a:r>
              <a:rPr lang="en-US" b="1" dirty="0" smtClean="0"/>
              <a:t> antibodies</a:t>
            </a:r>
          </a:p>
        </p:txBody>
      </p:sp>
      <p:pic>
        <p:nvPicPr>
          <p:cNvPr id="4" name="Picture 4" descr="N:\Presentations\Immunology\Remicade Crohn's\031799.1 Popplewell\artwork\IVwo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676401"/>
            <a:ext cx="2871787" cy="40386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0" y="2362200"/>
            <a:ext cx="3200400" cy="1676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Adverse effects</a:t>
            </a:r>
          </a:p>
        </p:txBody>
      </p:sp>
      <p:sp>
        <p:nvSpPr>
          <p:cNvPr id="5" name="Oval 4"/>
          <p:cNvSpPr/>
          <p:nvPr/>
        </p:nvSpPr>
        <p:spPr>
          <a:xfrm>
            <a:off x="228600" y="3429000"/>
            <a:ext cx="2895600" cy="1143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Cough</a:t>
            </a:r>
          </a:p>
        </p:txBody>
      </p:sp>
      <p:sp>
        <p:nvSpPr>
          <p:cNvPr id="10" name="Oval 9"/>
          <p:cNvSpPr/>
          <p:nvPr/>
        </p:nvSpPr>
        <p:spPr>
          <a:xfrm>
            <a:off x="304800" y="1143000"/>
            <a:ext cx="2971800" cy="1143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Upper respiratory tract  infections</a:t>
            </a:r>
          </a:p>
        </p:txBody>
      </p:sp>
      <p:sp>
        <p:nvSpPr>
          <p:cNvPr id="11" name="Oval 10"/>
          <p:cNvSpPr/>
          <p:nvPr/>
        </p:nvSpPr>
        <p:spPr>
          <a:xfrm>
            <a:off x="6172200" y="3581400"/>
            <a:ext cx="3124200" cy="1143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Activation of latent tuberculosis</a:t>
            </a:r>
          </a:p>
        </p:txBody>
      </p:sp>
      <p:sp>
        <p:nvSpPr>
          <p:cNvPr id="12" name="Oval 11"/>
          <p:cNvSpPr/>
          <p:nvPr/>
        </p:nvSpPr>
        <p:spPr>
          <a:xfrm>
            <a:off x="5791200" y="1143000"/>
            <a:ext cx="3048000" cy="1143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Headache</a:t>
            </a:r>
          </a:p>
        </p:txBody>
      </p:sp>
      <p:sp>
        <p:nvSpPr>
          <p:cNvPr id="13" name="Oval 12"/>
          <p:cNvSpPr/>
          <p:nvPr/>
        </p:nvSpPr>
        <p:spPr>
          <a:xfrm>
            <a:off x="3200400" y="5105400"/>
            <a:ext cx="2743200" cy="1143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Infusion site reaction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Comparison between NSAIDs &amp; 				DMARDs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eaLnBrk="1" hangingPunct="1"/>
            <a:r>
              <a:rPr lang="en-US" smtClean="0"/>
              <a:t>   </a:t>
            </a:r>
            <a:r>
              <a:rPr lang="en-US" smtClean="0">
                <a:solidFill>
                  <a:srgbClr val="FF0000"/>
                </a:solidFill>
              </a:rPr>
              <a:t>DMARDs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     NSAIDs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6513"/>
          </a:xfrm>
        </p:spPr>
        <p:txBody>
          <a:bodyPr/>
          <a:lstStyle/>
          <a:p>
            <a:pPr eaLnBrk="1" hangingPunct="1"/>
            <a:r>
              <a:rPr lang="en-US" dirty="0" smtClean="0"/>
              <a:t>Slow onset of action</a:t>
            </a:r>
          </a:p>
          <a:p>
            <a:pPr eaLnBrk="1" hangingPunct="1"/>
            <a:r>
              <a:rPr lang="en-US" dirty="0" smtClean="0"/>
              <a:t>Arrest progression of the disease</a:t>
            </a:r>
          </a:p>
          <a:p>
            <a:pPr eaLnBrk="1" hangingPunct="1"/>
            <a:r>
              <a:rPr lang="en-US" dirty="0" smtClean="0"/>
              <a:t>Prevent formation of new deformity</a:t>
            </a:r>
          </a:p>
          <a:p>
            <a:pPr eaLnBrk="1" hangingPunct="1"/>
            <a:r>
              <a:rPr lang="en-US" dirty="0" smtClean="0"/>
              <a:t>Used in chronic cases when deformity is existing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6513"/>
          </a:xfrm>
        </p:spPr>
        <p:txBody>
          <a:bodyPr/>
          <a:lstStyle/>
          <a:p>
            <a:pPr eaLnBrk="1" hangingPunct="1"/>
            <a:r>
              <a:rPr lang="en-US" smtClean="0"/>
              <a:t>Rapid onset of action</a:t>
            </a:r>
          </a:p>
          <a:p>
            <a:pPr eaLnBrk="1" hangingPunct="1"/>
            <a:r>
              <a:rPr lang="en-US" smtClean="0"/>
              <a:t>No effect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Can not stop formation of new deformity</a:t>
            </a:r>
          </a:p>
          <a:p>
            <a:pPr eaLnBrk="1" hangingPunct="1"/>
            <a:r>
              <a:rPr lang="en-US" smtClean="0"/>
              <a:t>Used in acute cases to relief inflammation &amp; pain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              SUMMARY</a:t>
            </a:r>
            <a:endParaRPr lang="ar-SA" b="1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DMARDs are used mainly in chronic cases of rheumatoid arthritis , when the disease is progresssing and forming deformity.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They do not remove the existing damage but prevent further formation of deformities.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They have no analgesic effect.</a:t>
            </a:r>
            <a:endParaRPr lang="ar-SA" smtClean="0">
              <a:ea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SUMMARY ( Continue)</a:t>
            </a:r>
            <a:endParaRPr lang="ar-SA" b="1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They are slow in onset needs weeks to manifest their effects 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Hydroxychloroquine acts mainly through suppression of the activity of lysosomal enzymez and trapping free radicals 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Its main adverse effects is irreversible retinal damage &amp; hepatic  toxicity.</a:t>
            </a:r>
            <a:endParaRPr lang="ar-SA" smtClean="0">
              <a:ea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CONTINUE</a:t>
            </a:r>
            <a:endParaRPr lang="ar-SA" b="1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Methotrexate acts mainly through suppression of phagocytic cells &amp; T cells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Its  adverse effects are bone marrow depression &amp; mucosal ulceration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Infliximab is a chimeric TNF-</a:t>
            </a:r>
            <a:r>
              <a:rPr lang="el-GR" smtClean="0"/>
              <a:t>α</a:t>
            </a:r>
            <a:r>
              <a:rPr lang="en-US" smtClean="0"/>
              <a:t> blocking agent.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Given with methotrexate to reduce antichimeric effect</a:t>
            </a:r>
            <a:endParaRPr lang="ar-SA" smtClean="0">
              <a:ea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CONTINUE</a:t>
            </a:r>
            <a:endParaRPr lang="ar-SA" b="1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Its main adverse effects are upper respiratory tract infections &amp; reactivation of latent TB,</a:t>
            </a:r>
            <a:endParaRPr lang="ar-SA" smtClean="0">
              <a:ea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CONTINUE</a:t>
            </a:r>
            <a:endParaRPr lang="ar-SA" b="1" smtClean="0">
              <a:solidFill>
                <a:srgbClr val="FF0000"/>
              </a:solidFill>
            </a:endParaRP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Methotrexate acts mainly through suppression of phagocytic cells &amp;</a:t>
            </a:r>
            <a:endParaRPr lang="ar-SA" smtClean="0">
              <a:ea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4375"/>
            <a:ext cx="7467600" cy="4873625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en-US" b="1" smtClean="0"/>
              <a:t>Know some examples of drugs related to DMARDS.</a:t>
            </a:r>
          </a:p>
          <a:p>
            <a:pPr eaLnBrk="1" hangingPunct="1">
              <a:buFont typeface="Courier New" pitchFamily="49" charset="0"/>
              <a:buChar char="o"/>
            </a:pPr>
            <a:endParaRPr lang="en-US" b="1" smtClean="0"/>
          </a:p>
          <a:p>
            <a:pPr eaLnBrk="1" hangingPunct="1">
              <a:buFont typeface="Courier New" pitchFamily="49" charset="0"/>
              <a:buChar char="o"/>
            </a:pPr>
            <a:r>
              <a:rPr lang="en-US" b="1" smtClean="0"/>
              <a:t>Describe the mechanism of action , specific clinical uses , adverse effects &amp;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       contraindications of individual drugs.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OBJECTIVES ( Continue)</a:t>
            </a:r>
            <a:endParaRPr lang="ar-SA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276600" y="2286000"/>
            <a:ext cx="327660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2590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DMARDs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562600" y="3581400"/>
            <a:ext cx="5334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581400" y="3581400"/>
            <a:ext cx="5334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334000" y="5105400"/>
            <a:ext cx="2971800" cy="1371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38400" y="5105400"/>
            <a:ext cx="2514600" cy="1371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90800" y="5181600"/>
            <a:ext cx="17526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Biologic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5181600"/>
            <a:ext cx="19050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Non-biologic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5791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Methotrexate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Hydroxychloroquine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57912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Infliximab</a:t>
            </a:r>
            <a:endParaRPr lang="en-US" dirty="0" smtClean="0"/>
          </a:p>
          <a:p>
            <a:r>
              <a:rPr lang="en-US" dirty="0" err="1" smtClean="0"/>
              <a:t>Tocilizumab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   </a:t>
            </a:r>
            <a:r>
              <a:rPr lang="en-US" b="1" smtClean="0"/>
              <a:t>General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Low doses are commonly used early in the course of the disease</a:t>
            </a:r>
          </a:p>
          <a:p>
            <a:pPr eaLnBrk="1" hangingPunct="1"/>
            <a:r>
              <a:rPr lang="en-US" b="1" smtClean="0"/>
              <a:t>Used when the disease is progressing &amp; causing deformities</a:t>
            </a:r>
          </a:p>
          <a:p>
            <a:pPr eaLnBrk="1" hangingPunct="1"/>
            <a:r>
              <a:rPr lang="en-US" b="1" smtClean="0"/>
              <a:t>Can not repair the existing damage , but prevent further deformity</a:t>
            </a:r>
          </a:p>
          <a:p>
            <a:pPr eaLnBrk="1" hangingPunct="1"/>
            <a:r>
              <a:rPr lang="en-US" b="1" smtClean="0"/>
              <a:t>Have no analgesic effects</a:t>
            </a:r>
          </a:p>
          <a:p>
            <a:pPr eaLnBrk="1" hangingPunct="1"/>
            <a:r>
              <a:rPr lang="en-US" b="1" smtClean="0"/>
              <a:t>Their effects take from 6 weeks up to 6 months to be  evident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</a:t>
            </a:r>
            <a:r>
              <a:rPr lang="en-US" b="1" smtClean="0"/>
              <a:t>Hydroxychloroquine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600" smtClean="0"/>
              <a:t>   </a:t>
            </a:r>
            <a:r>
              <a:rPr lang="en-US" sz="3600" b="1" smtClean="0">
                <a:solidFill>
                  <a:srgbClr val="C00000"/>
                </a:solidFill>
              </a:rPr>
              <a:t>Mechanism of  action :</a:t>
            </a:r>
          </a:p>
          <a:p>
            <a:pPr eaLnBrk="1" hangingPunct="1">
              <a:buFont typeface="Wingdings 2" pitchFamily="18" charset="2"/>
              <a:buNone/>
            </a:pPr>
            <a:endParaRPr lang="en-US" b="1" smtClean="0">
              <a:solidFill>
                <a:srgbClr val="C00000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b="1" smtClean="0">
                <a:solidFill>
                  <a:srgbClr val="C00000"/>
                </a:solidFill>
              </a:rPr>
              <a:t> </a:t>
            </a:r>
            <a:r>
              <a:rPr lang="en-US" b="1" smtClean="0"/>
              <a:t>Stabilization of lysosomal enzyme  activity</a:t>
            </a:r>
          </a:p>
          <a:p>
            <a:pPr eaLnBrk="1" hangingPunct="1">
              <a:buFont typeface="Wingdings 2" pitchFamily="18" charset="2"/>
              <a:buNone/>
            </a:pPr>
            <a:endParaRPr lang="en-US" b="1" smtClean="0"/>
          </a:p>
          <a:p>
            <a:pPr eaLnBrk="1" hangingPunct="1">
              <a:buFont typeface="Wingdings" pitchFamily="2" charset="2"/>
              <a:buChar char="v"/>
            </a:pPr>
            <a:r>
              <a:rPr lang="en-US" b="1" smtClean="0"/>
              <a:t>   Trapping free radicals</a:t>
            </a:r>
          </a:p>
          <a:p>
            <a:pPr eaLnBrk="1" hangingPunct="1">
              <a:buFont typeface="Wingdings 2" pitchFamily="18" charset="2"/>
              <a:buNone/>
            </a:pPr>
            <a:endParaRPr lang="en-US" b="1" smtClean="0"/>
          </a:p>
          <a:p>
            <a:pPr eaLnBrk="1" hangingPunct="1">
              <a:buFont typeface="Wingdings" pitchFamily="2" charset="2"/>
              <a:buChar char="v"/>
            </a:pPr>
            <a:r>
              <a:rPr lang="en-US" b="1" smtClean="0"/>
              <a:t>     Suppression of T lymphocyte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276600" y="2667000"/>
            <a:ext cx="2743200" cy="1524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</a:rPr>
              <a:t>ADVERSE EFFECTS</a:t>
            </a:r>
          </a:p>
        </p:txBody>
      </p:sp>
      <p:sp>
        <p:nvSpPr>
          <p:cNvPr id="4" name="Oval 3"/>
          <p:cNvSpPr/>
          <p:nvPr/>
        </p:nvSpPr>
        <p:spPr>
          <a:xfrm>
            <a:off x="609600" y="1524000"/>
            <a:ext cx="2438400" cy="1143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Nausea &amp; vomiting</a:t>
            </a:r>
          </a:p>
        </p:txBody>
      </p:sp>
      <p:sp>
        <p:nvSpPr>
          <p:cNvPr id="5" name="Oval 4"/>
          <p:cNvSpPr/>
          <p:nvPr/>
        </p:nvSpPr>
        <p:spPr>
          <a:xfrm>
            <a:off x="6324600" y="1447800"/>
            <a:ext cx="2438400" cy="1143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Irreversible retinal damage</a:t>
            </a:r>
          </a:p>
        </p:txBody>
      </p:sp>
      <p:sp>
        <p:nvSpPr>
          <p:cNvPr id="6" name="Oval 5"/>
          <p:cNvSpPr/>
          <p:nvPr/>
        </p:nvSpPr>
        <p:spPr>
          <a:xfrm>
            <a:off x="3352800" y="5029200"/>
            <a:ext cx="2438400" cy="1143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Corneal deposits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8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   </a:t>
            </a:r>
            <a:r>
              <a:rPr lang="en-US" b="1" smtClean="0"/>
              <a:t>Methotrexate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600" b="1" dirty="0" smtClean="0"/>
              <a:t>   </a:t>
            </a:r>
            <a:r>
              <a:rPr lang="en-US" sz="3600" b="1" dirty="0" smtClean="0">
                <a:solidFill>
                  <a:srgbClr val="FF0000"/>
                </a:solidFill>
              </a:rPr>
              <a:t>Mechanism of action :</a:t>
            </a:r>
          </a:p>
          <a:p>
            <a:pPr eaLnBrk="1" hangingPunct="1">
              <a:buFont typeface="Wingdings 2" pitchFamily="18" charset="2"/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b="1" dirty="0" smtClean="0"/>
              <a:t>Inhibition of </a:t>
            </a:r>
            <a:r>
              <a:rPr lang="en-US" b="1" dirty="0" err="1" smtClean="0"/>
              <a:t>polymorphonuclear</a:t>
            </a:r>
            <a:r>
              <a:rPr lang="en-US" b="1" dirty="0" smtClean="0"/>
              <a:t> </a:t>
            </a:r>
          </a:p>
          <a:p>
            <a:pPr eaLnBrk="1" hangingPunct="1">
              <a:buNone/>
            </a:pPr>
            <a:r>
              <a:rPr lang="en-US" b="1" dirty="0" smtClean="0"/>
              <a:t>    </a:t>
            </a:r>
            <a:r>
              <a:rPr lang="en-US" b="1" dirty="0" err="1" smtClean="0"/>
              <a:t>chemotaxis</a:t>
            </a:r>
            <a:endParaRPr lang="en-US" b="1" dirty="0" smtClean="0"/>
          </a:p>
          <a:p>
            <a:pPr eaLnBrk="1" hangingPunct="1">
              <a:buFont typeface="Wingdings" pitchFamily="2" charset="2"/>
              <a:buChar char="v"/>
            </a:pPr>
            <a:endParaRPr lang="en-US" b="1" dirty="0" smtClean="0"/>
          </a:p>
          <a:p>
            <a:pPr eaLnBrk="1" hangingPunct="1">
              <a:buFont typeface="Wingdings" pitchFamily="2" charset="2"/>
              <a:buChar char="v"/>
            </a:pPr>
            <a:endParaRPr lang="en-US" b="1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en-US" b="1" dirty="0" smtClean="0"/>
              <a:t>Inhibition of T-Cells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b="1" dirty="0" smtClean="0"/>
              <a:t>( cell-mediated immune reactions)</a:t>
            </a:r>
          </a:p>
        </p:txBody>
      </p:sp>
      <p:pic>
        <p:nvPicPr>
          <p:cNvPr id="26627" name="Picture 4" descr="scan0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066800"/>
            <a:ext cx="3352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1222</TotalTime>
  <Words>763</Words>
  <Application>Microsoft Office PowerPoint</Application>
  <PresentationFormat>On-screen Show (4:3)</PresentationFormat>
  <Paragraphs>163</Paragraphs>
  <Slides>28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Flow</vt:lpstr>
      <vt:lpstr>Slide</vt:lpstr>
      <vt:lpstr>Disease –Modifying  Antirheumatic drugs      </vt:lpstr>
      <vt:lpstr>  OBJECTIVES</vt:lpstr>
      <vt:lpstr>OBJECTIVES ( Continue)</vt:lpstr>
      <vt:lpstr>Slide 4</vt:lpstr>
      <vt:lpstr>Classification</vt:lpstr>
      <vt:lpstr>        General Features</vt:lpstr>
      <vt:lpstr>     Hydroxychloroquine</vt:lpstr>
      <vt:lpstr>Slide 8</vt:lpstr>
      <vt:lpstr>        Methotrexate</vt:lpstr>
      <vt:lpstr>Slide 10</vt:lpstr>
      <vt:lpstr>Biologic disease modifiers</vt:lpstr>
      <vt:lpstr>Classification of biologic disease modifiers </vt:lpstr>
      <vt:lpstr>Tocilizumab</vt:lpstr>
      <vt:lpstr>Cont.</vt:lpstr>
      <vt:lpstr>Side effects</vt:lpstr>
      <vt:lpstr>Drug Interaction</vt:lpstr>
      <vt:lpstr>Tumor necrosis factor –α( TNF-α) blocking agents</vt:lpstr>
      <vt:lpstr>Slide 18</vt:lpstr>
      <vt:lpstr>Role of Tumor Necrosis Factor in  Rheumatoid Arthritis</vt:lpstr>
      <vt:lpstr>Mechanism of action</vt:lpstr>
      <vt:lpstr>Infliximab ( continue)</vt:lpstr>
      <vt:lpstr>Slide 22</vt:lpstr>
      <vt:lpstr>Comparison between NSAIDs &amp;     DMARDs</vt:lpstr>
      <vt:lpstr>              SUMMARY</vt:lpstr>
      <vt:lpstr>SUMMARY ( Continue)</vt:lpstr>
      <vt:lpstr>CONTINUE</vt:lpstr>
      <vt:lpstr>CONTINUE</vt:lpstr>
      <vt:lpstr>CONTINUE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 –Modifying  Antirheumatic drugs</dc:title>
  <dc:creator>aalmedany</dc:creator>
  <cp:lastModifiedBy>Osama</cp:lastModifiedBy>
  <cp:revision>92</cp:revision>
  <dcterms:created xsi:type="dcterms:W3CDTF">2010-11-30T11:05:21Z</dcterms:created>
  <dcterms:modified xsi:type="dcterms:W3CDTF">2014-12-23T06:55:26Z</dcterms:modified>
</cp:coreProperties>
</file>