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9"/>
  </p:notesMasterIdLst>
  <p:sldIdLst>
    <p:sldId id="256" r:id="rId2"/>
    <p:sldId id="286" r:id="rId3"/>
    <p:sldId id="287" r:id="rId4"/>
    <p:sldId id="288" r:id="rId5"/>
    <p:sldId id="289" r:id="rId6"/>
    <p:sldId id="278" r:id="rId7"/>
    <p:sldId id="279" r:id="rId8"/>
    <p:sldId id="280" r:id="rId9"/>
    <p:sldId id="281" r:id="rId10"/>
    <p:sldId id="282" r:id="rId11"/>
    <p:sldId id="294" r:id="rId12"/>
    <p:sldId id="283" r:id="rId13"/>
    <p:sldId id="285" r:id="rId14"/>
    <p:sldId id="291" r:id="rId15"/>
    <p:sldId id="284" r:id="rId16"/>
    <p:sldId id="292" r:id="rId17"/>
    <p:sldId id="29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99" autoAdjust="0"/>
  </p:normalViewPr>
  <p:slideViewPr>
    <p:cSldViewPr>
      <p:cViewPr varScale="1">
        <p:scale>
          <a:sx n="66" d="100"/>
          <a:sy n="66" d="100"/>
        </p:scale>
        <p:origin x="-8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AB54F-86A3-4FD0-9C7D-FCBFE553C3B5}" type="datetimeFigureOut">
              <a:rPr lang="en-US" smtClean="0"/>
              <a:pPr/>
              <a:t>12/29/2014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4E7FC-37A6-49C8-980B-44813DD007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B9FBA75-29DD-46BB-BE93-DB688A5E483F}" type="datetimeFigureOut">
              <a:rPr lang="en-US" smtClean="0"/>
              <a:pPr/>
              <a:t>12/29/2014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DA5776E-6AC0-46E1-8A31-457A79E53B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12/29/2014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12/29/2014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12/29/2014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12/29/2014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9FBA75-29DD-46BB-BE93-DB688A5E483F}" type="datetimeFigureOut">
              <a:rPr lang="en-US" smtClean="0"/>
              <a:pPr/>
              <a:t>12/29/2014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9FBA75-29DD-46BB-BE93-DB688A5E483F}" type="datetimeFigureOut">
              <a:rPr lang="en-US" smtClean="0"/>
              <a:pPr/>
              <a:t>12/29/2014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B9FBA75-29DD-46BB-BE93-DB688A5E483F}" type="datetimeFigureOut">
              <a:rPr lang="en-US" smtClean="0"/>
              <a:pPr/>
              <a:t>12/29/2014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9FBA75-29DD-46BB-BE93-DB688A5E483F}" type="datetimeFigureOut">
              <a:rPr lang="en-US" smtClean="0"/>
              <a:pPr/>
              <a:t>12/29/2014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B9FBA75-29DD-46BB-BE93-DB688A5E483F}" type="datetimeFigureOut">
              <a:rPr lang="en-US" smtClean="0"/>
              <a:pPr/>
              <a:t>12/29/2014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B9FBA75-29DD-46BB-BE93-DB688A5E483F}" type="datetimeFigureOut">
              <a:rPr lang="en-US" smtClean="0"/>
              <a:pPr/>
              <a:t>12/29/2014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DA5776E-6AC0-46E1-8A31-457A79E53BC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B9FBA75-29DD-46BB-BE93-DB688A5E483F}" type="datetimeFigureOut">
              <a:rPr lang="en-US" smtClean="0"/>
              <a:pPr/>
              <a:t>12/29/2014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A5776E-6AC0-46E1-8A31-457A79E53B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udentconsult.com/content/default.cfm?ISBN=9781416045748&amp;home=true"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udentconsult.com/content/default.cfm?ISBN=9781416045748&amp;home=tru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10268" cy="914400"/>
          </a:xfrm>
        </p:spPr>
        <p:txBody>
          <a:bodyPr>
            <a:normAutofit fontScale="90000"/>
          </a:bodyPr>
          <a:lstStyle/>
          <a:p>
            <a:r>
              <a:rPr lang="en-US" dirty="0" smtClean="0"/>
              <a:t/>
            </a:r>
            <a:br>
              <a:rPr lang="en-US" dirty="0" smtClean="0"/>
            </a:br>
            <a:endParaRPr lang="en-US" dirty="0"/>
          </a:p>
        </p:txBody>
      </p:sp>
      <p:sp>
        <p:nvSpPr>
          <p:cNvPr id="5" name="Rectangle 4"/>
          <p:cNvSpPr/>
          <p:nvPr/>
        </p:nvSpPr>
        <p:spPr>
          <a:xfrm>
            <a:off x="457200" y="1676400"/>
            <a:ext cx="8305800" cy="1631216"/>
          </a:xfrm>
          <a:prstGeom prst="rect">
            <a:avLst/>
          </a:prstGeom>
        </p:spPr>
        <p:txBody>
          <a:bodyPr wrap="square">
            <a:spAutoFit/>
          </a:bodyPr>
          <a:lstStyle/>
          <a:p>
            <a:pPr algn="ctr"/>
            <a:r>
              <a:rPr lang="en-US" sz="5000" b="1" dirty="0" smtClean="0"/>
              <a:t>Muscle adaptation to exercise</a:t>
            </a:r>
            <a:endParaRPr lang="en-US" sz="5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below study Vo</a:t>
            </a:r>
            <a:r>
              <a:rPr lang="en-US" sz="1600" baseline="-25000" dirty="0" smtClean="0"/>
              <a:t>2</a:t>
            </a:r>
            <a:r>
              <a:rPr lang="en-US" sz="1600" dirty="0" smtClean="0"/>
              <a:t>Max</a:t>
            </a:r>
            <a:r>
              <a:rPr lang="en-US" dirty="0" smtClean="0"/>
              <a:t> increased only about 10 percent by training, </a:t>
            </a:r>
            <a:r>
              <a:rPr lang="en-US" dirty="0" smtClean="0">
                <a:solidFill>
                  <a:srgbClr val="C00000"/>
                </a:solidFill>
              </a:rPr>
              <a:t>Moreover other factors !!! </a:t>
            </a:r>
          </a:p>
          <a:p>
            <a:r>
              <a:rPr lang="en-US" dirty="0" smtClean="0">
                <a:solidFill>
                  <a:srgbClr val="00B050"/>
                </a:solidFill>
              </a:rPr>
              <a:t>Chest sizes in relation to body size</a:t>
            </a:r>
          </a:p>
          <a:p>
            <a:r>
              <a:rPr lang="en-US" dirty="0" smtClean="0">
                <a:solidFill>
                  <a:srgbClr val="00B050"/>
                </a:solidFill>
              </a:rPr>
              <a:t> Increase respiratory muscles </a:t>
            </a:r>
          </a:p>
          <a:p>
            <a:r>
              <a:rPr lang="en-US" dirty="0" smtClean="0">
                <a:solidFill>
                  <a:srgbClr val="C00000"/>
                </a:solidFill>
              </a:rPr>
              <a:t>For more </a:t>
            </a:r>
          </a:p>
          <a:p>
            <a:pPr>
              <a:buNone/>
            </a:pPr>
            <a:r>
              <a:rPr lang="en-US" dirty="0" smtClean="0">
                <a:solidFill>
                  <a:srgbClr val="C00000"/>
                </a:solidFill>
              </a:rPr>
              <a:t>information check</a:t>
            </a:r>
          </a:p>
          <a:p>
            <a:pPr>
              <a:buNone/>
            </a:pPr>
            <a:r>
              <a:rPr lang="en-US" dirty="0" smtClean="0">
                <a:solidFill>
                  <a:srgbClr val="C00000"/>
                </a:solidFill>
              </a:rPr>
              <a:t> </a:t>
            </a:r>
          </a:p>
          <a:p>
            <a:pPr>
              <a:buNone/>
            </a:pPr>
            <a:endParaRPr lang="en-US" dirty="0">
              <a:solidFill>
                <a:srgbClr val="C00000"/>
              </a:solidFill>
            </a:endParaRPr>
          </a:p>
        </p:txBody>
      </p:sp>
      <p:sp>
        <p:nvSpPr>
          <p:cNvPr id="4" name="Rectangle 3"/>
          <p:cNvSpPr/>
          <p:nvPr/>
        </p:nvSpPr>
        <p:spPr>
          <a:xfrm>
            <a:off x="457200" y="533400"/>
            <a:ext cx="5315879" cy="523220"/>
          </a:xfrm>
          <a:prstGeom prst="rect">
            <a:avLst/>
          </a:prstGeom>
        </p:spPr>
        <p:txBody>
          <a:bodyPr wrap="none">
            <a:spAutoFit/>
          </a:bodyPr>
          <a:lstStyle/>
          <a:p>
            <a:r>
              <a:rPr lang="en-US" sz="2800" b="1" dirty="0" smtClean="0"/>
              <a:t>Effect of Training on Vo</a:t>
            </a:r>
            <a:r>
              <a:rPr lang="en-US" sz="2800" b="1" baseline="-25000" dirty="0" smtClean="0"/>
              <a:t>2</a:t>
            </a:r>
            <a:r>
              <a:rPr lang="en-US" sz="2800" b="1" dirty="0" smtClean="0"/>
              <a:t> Max</a:t>
            </a:r>
            <a:endParaRPr lang="en-US" sz="2800" dirty="0"/>
          </a:p>
        </p:txBody>
      </p:sp>
      <p:pic>
        <p:nvPicPr>
          <p:cNvPr id="5" name="Picture 1" descr="D:\SCContent\9781416045748\graphics\fullsize\S9781416045748-084-f007.jpg"/>
          <p:cNvPicPr>
            <a:picLocks noChangeAspect="1" noChangeArrowheads="1"/>
          </p:cNvPicPr>
          <p:nvPr/>
        </p:nvPicPr>
        <p:blipFill>
          <a:blip r:embed="rId2" cstate="print"/>
          <a:srcRect/>
          <a:stretch>
            <a:fillRect/>
          </a:stretch>
        </p:blipFill>
        <p:spPr bwMode="auto">
          <a:xfrm>
            <a:off x="4038600" y="3429000"/>
            <a:ext cx="3720721" cy="2646363"/>
          </a:xfrm>
          <a:prstGeom prst="rect">
            <a:avLst/>
          </a:prstGeom>
          <a:noFill/>
          <a:ln w="9525">
            <a:solidFill>
              <a:schemeClr val="tx1"/>
            </a:solidFill>
            <a:miter lim="800000"/>
            <a:headEnd/>
            <a:tailEnd/>
          </a:ln>
        </p:spPr>
      </p:pic>
      <p:sp>
        <p:nvSpPr>
          <p:cNvPr id="6" name="Text Box 2"/>
          <p:cNvSpPr txBox="1">
            <a:spLocks noChangeArrowheads="1"/>
          </p:cNvSpPr>
          <p:nvPr/>
        </p:nvSpPr>
        <p:spPr bwMode="auto">
          <a:xfrm>
            <a:off x="2286000" y="6172200"/>
            <a:ext cx="6858000" cy="461665"/>
          </a:xfrm>
          <a:prstGeom prst="rect">
            <a:avLst/>
          </a:prstGeom>
          <a:solidFill>
            <a:schemeClr val="bg1">
              <a:alpha val="38000"/>
            </a:schemeClr>
          </a:solidFill>
          <a:ln w="12700">
            <a:noFill/>
            <a:miter lim="800000"/>
            <a:headEnd/>
            <a:tailEnd/>
          </a:ln>
          <a:effectLst/>
        </p:spPr>
        <p:txBody>
          <a:bodyPr wrap="square" anchor="ctr">
            <a:spAutoFit/>
          </a:bodyPr>
          <a:lstStyle/>
          <a:p>
            <a:pPr algn="ctr" eaLnBrk="0" hangingPunct="0"/>
            <a:r>
              <a:rPr lang="en-US" sz="1200" b="1" dirty="0" smtClean="0"/>
              <a:t>Increase </a:t>
            </a:r>
            <a:r>
              <a:rPr lang="en-US" sz="1200" b="1" dirty="0"/>
              <a:t>in Vo2 Max over a period of 7 to 13 weeks of athletic training. (Redrawn from Fox EL: Sports Physiology. Philadelphia: Saunders College Publishing, 1979.)</a:t>
            </a:r>
          </a:p>
        </p:txBody>
      </p:sp>
      <p:sp>
        <p:nvSpPr>
          <p:cNvPr id="7" name="Rectangle 6"/>
          <p:cNvSpPr/>
          <p:nvPr/>
        </p:nvSpPr>
        <p:spPr>
          <a:xfrm>
            <a:off x="838200" y="4267200"/>
            <a:ext cx="2057400" cy="307777"/>
          </a:xfrm>
          <a:prstGeom prst="rect">
            <a:avLst/>
          </a:prstGeom>
        </p:spPr>
        <p:txBody>
          <a:bodyPr wrap="square">
            <a:spAutoFit/>
          </a:bodyPr>
          <a:lstStyle/>
          <a:p>
            <a:r>
              <a:rPr lang="en-GB" sz="1400" dirty="0" smtClean="0">
                <a:hlinkClick r:id="rId3" tooltip="Textbook of Medical Physiology 12E home"/>
              </a:rPr>
              <a:t>Guyton &amp; Hall12E</a:t>
            </a:r>
            <a:endParaRPr lang="en-GB"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70064"/>
            <a:ext cx="8382000" cy="2015936"/>
          </a:xfrm>
          <a:prstGeom prst="rect">
            <a:avLst/>
          </a:prstGeom>
        </p:spPr>
        <p:txBody>
          <a:bodyPr wrap="square">
            <a:spAutoFit/>
          </a:bodyPr>
          <a:lstStyle/>
          <a:p>
            <a:pPr algn="ctr"/>
            <a:r>
              <a:rPr lang="en-GB" sz="2500" b="1" dirty="0" smtClean="0">
                <a:solidFill>
                  <a:srgbClr val="FF0000"/>
                </a:solidFill>
              </a:rPr>
              <a:t>Oxygen-Diffusing Capacity of Athletes. </a:t>
            </a:r>
          </a:p>
          <a:p>
            <a:pPr algn="ctr"/>
            <a:endParaRPr lang="en-GB" sz="2500" b="1" dirty="0" smtClean="0"/>
          </a:p>
          <a:p>
            <a:r>
              <a:rPr lang="en-GB" sz="2500" dirty="0" smtClean="0"/>
              <a:t>The oxygen diffusing capacity is a measure of the rate at which oxygen can diffuse from the pulmonary alveoli into the blood.</a:t>
            </a:r>
            <a:endParaRPr lang="en-GB" sz="2500" dirty="0"/>
          </a:p>
        </p:txBody>
      </p:sp>
      <p:pic>
        <p:nvPicPr>
          <p:cNvPr id="1026" name="Picture 2"/>
          <p:cNvPicPr>
            <a:picLocks noChangeAspect="1" noChangeArrowheads="1"/>
          </p:cNvPicPr>
          <p:nvPr/>
        </p:nvPicPr>
        <p:blipFill>
          <a:blip r:embed="rId2" cstate="print"/>
          <a:srcRect l="60908" t="27083" r="8053" b="52084"/>
          <a:stretch>
            <a:fillRect/>
          </a:stretch>
        </p:blipFill>
        <p:spPr bwMode="auto">
          <a:xfrm>
            <a:off x="1752600" y="2895600"/>
            <a:ext cx="5943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557272"/>
          </a:xfrm>
        </p:spPr>
        <p:txBody>
          <a:bodyPr>
            <a:normAutofit/>
          </a:bodyPr>
          <a:lstStyle/>
          <a:p>
            <a:r>
              <a:rPr lang="en-US" sz="1600" b="1" dirty="0" smtClean="0">
                <a:solidFill>
                  <a:srgbClr val="C00000"/>
                </a:solidFill>
              </a:rPr>
              <a:t>Work Output, Oxygen Consumption, and Cardiac Output During Exercise</a:t>
            </a:r>
          </a:p>
          <a:p>
            <a:r>
              <a:rPr lang="en-US" sz="1600" dirty="0" smtClean="0"/>
              <a:t>All these are directly related to one another, muscle work output increases oxygen consumption, and increased oxygen consumption in turn dilates the muscle blood vessels, thus increasing venous return and cardiac output C.O .</a:t>
            </a:r>
          </a:p>
          <a:p>
            <a:r>
              <a:rPr lang="en-US" sz="1600" b="1" dirty="0" smtClean="0">
                <a:solidFill>
                  <a:srgbClr val="C00000"/>
                </a:solidFill>
              </a:rPr>
              <a:t>Effect of Training on Heart Hypertrophy and on Cardiac Output:</a:t>
            </a:r>
          </a:p>
          <a:p>
            <a:r>
              <a:rPr lang="en-US" sz="1600" dirty="0" smtClean="0"/>
              <a:t>Training increase C.O about 40 % greater than untrained persons </a:t>
            </a:r>
            <a:r>
              <a:rPr lang="en-US" sz="1600" b="1" dirty="0" smtClean="0">
                <a:solidFill>
                  <a:srgbClr val="C00000"/>
                </a:solidFill>
                <a:effectLst>
                  <a:outerShdw blurRad="38100" dist="38100" dir="2700000" algn="tl">
                    <a:srgbClr val="000000">
                      <a:alpha val="43137"/>
                    </a:srgbClr>
                  </a:outerShdw>
                </a:effectLst>
              </a:rPr>
              <a:t>SO,</a:t>
            </a:r>
          </a:p>
          <a:p>
            <a:r>
              <a:rPr lang="en-US" sz="1600" dirty="0" smtClean="0"/>
              <a:t>heart chambers of marathoners enlarge about 40 percent in contrast to non trained </a:t>
            </a:r>
          </a:p>
          <a:p>
            <a:r>
              <a:rPr lang="en-US" sz="1600" dirty="0" smtClean="0"/>
              <a:t>Heart size of  marathoner  larger than normal person </a:t>
            </a:r>
          </a:p>
          <a:p>
            <a:endParaRPr lang="en-US" sz="1600" dirty="0"/>
          </a:p>
        </p:txBody>
      </p:sp>
      <p:sp>
        <p:nvSpPr>
          <p:cNvPr id="4" name="Rectangle 3"/>
          <p:cNvSpPr/>
          <p:nvPr/>
        </p:nvSpPr>
        <p:spPr>
          <a:xfrm>
            <a:off x="609600" y="381000"/>
            <a:ext cx="6477000" cy="523220"/>
          </a:xfrm>
          <a:prstGeom prst="rect">
            <a:avLst/>
          </a:prstGeom>
        </p:spPr>
        <p:txBody>
          <a:bodyPr wrap="square">
            <a:spAutoFit/>
          </a:bodyPr>
          <a:lstStyle/>
          <a:p>
            <a:r>
              <a:rPr lang="en-US" sz="2800" b="1" dirty="0" smtClean="0"/>
              <a:t>Cardiovascular System in Exercise</a:t>
            </a:r>
            <a:endParaRPr lang="en-US" sz="2800" dirty="0"/>
          </a:p>
        </p:txBody>
      </p:sp>
      <p:pic>
        <p:nvPicPr>
          <p:cNvPr id="20483" name="Picture 3"/>
          <p:cNvPicPr>
            <a:picLocks noChangeAspect="1" noChangeArrowheads="1"/>
          </p:cNvPicPr>
          <p:nvPr/>
        </p:nvPicPr>
        <p:blipFill>
          <a:blip r:embed="rId3" cstate="print"/>
          <a:srcRect/>
          <a:stretch>
            <a:fillRect/>
          </a:stretch>
        </p:blipFill>
        <p:spPr bwMode="auto">
          <a:xfrm>
            <a:off x="2057400" y="3962400"/>
            <a:ext cx="6934200" cy="2367630"/>
          </a:xfrm>
          <a:prstGeom prst="rect">
            <a:avLst/>
          </a:prstGeom>
          <a:noFill/>
          <a:ln w="9525">
            <a:noFill/>
            <a:miter lim="800000"/>
            <a:headEnd/>
            <a:tailEnd/>
          </a:ln>
        </p:spPr>
      </p:pic>
      <p:sp>
        <p:nvSpPr>
          <p:cNvPr id="6" name="Rectangle 5"/>
          <p:cNvSpPr/>
          <p:nvPr/>
        </p:nvSpPr>
        <p:spPr>
          <a:xfrm>
            <a:off x="5486400" y="5105400"/>
            <a:ext cx="533400"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033272"/>
          </a:xfrm>
        </p:spPr>
        <p:txBody>
          <a:bodyPr>
            <a:normAutofit/>
          </a:bodyPr>
          <a:lstStyle/>
          <a:p>
            <a:r>
              <a:rPr lang="en-US" sz="2400" dirty="0" smtClean="0"/>
              <a:t>Role of Stroke Volume and Heart Rate in Increasing the Cardiac Output</a:t>
            </a:r>
          </a:p>
          <a:p>
            <a:endParaRPr lang="en-US" sz="2400" dirty="0"/>
          </a:p>
        </p:txBody>
      </p:sp>
      <p:sp>
        <p:nvSpPr>
          <p:cNvPr id="4" name="Rectangle 3"/>
          <p:cNvSpPr/>
          <p:nvPr/>
        </p:nvSpPr>
        <p:spPr>
          <a:xfrm>
            <a:off x="609600" y="381000"/>
            <a:ext cx="7924800" cy="461665"/>
          </a:xfrm>
          <a:prstGeom prst="rect">
            <a:avLst/>
          </a:prstGeom>
        </p:spPr>
        <p:txBody>
          <a:bodyPr wrap="square">
            <a:spAutoFit/>
          </a:bodyPr>
          <a:lstStyle/>
          <a:p>
            <a:r>
              <a:rPr lang="en-US" sz="2400" b="1" dirty="0" smtClean="0"/>
              <a:t>Cardiovascular System in Exercise cont… </a:t>
            </a:r>
            <a:endParaRPr lang="en-US" sz="2400" dirty="0"/>
          </a:p>
        </p:txBody>
      </p:sp>
      <p:pic>
        <p:nvPicPr>
          <p:cNvPr id="5" name="Picture 2" descr="aim2"/>
          <p:cNvPicPr>
            <a:picLocks noChangeAspect="1" noChangeArrowheads="1"/>
          </p:cNvPicPr>
          <p:nvPr/>
        </p:nvPicPr>
        <p:blipFill>
          <a:blip r:embed="rId2" cstate="print">
            <a:lum bright="2000" contrast="50000"/>
          </a:blip>
          <a:srcRect/>
          <a:stretch>
            <a:fillRect/>
          </a:stretch>
        </p:blipFill>
        <p:spPr bwMode="auto">
          <a:xfrm>
            <a:off x="0" y="2362200"/>
            <a:ext cx="9144000" cy="4495800"/>
          </a:xfrm>
          <a:prstGeom prst="rect">
            <a:avLst/>
          </a:prstGeom>
          <a:solidFill>
            <a:srgbClr val="800000"/>
          </a:solid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81000"/>
            <a:ext cx="7924800" cy="461665"/>
          </a:xfrm>
          <a:prstGeom prst="rect">
            <a:avLst/>
          </a:prstGeom>
        </p:spPr>
        <p:txBody>
          <a:bodyPr wrap="square">
            <a:spAutoFit/>
          </a:bodyPr>
          <a:lstStyle/>
          <a:p>
            <a:r>
              <a:rPr lang="en-US" sz="2400" b="1" dirty="0" smtClean="0"/>
              <a:t>Cardiovascular System in Exercise cont… </a:t>
            </a:r>
            <a:endParaRPr lang="en-US" sz="2400" dirty="0"/>
          </a:p>
        </p:txBody>
      </p:sp>
      <p:sp>
        <p:nvSpPr>
          <p:cNvPr id="4" name="Rectangle 3"/>
          <p:cNvSpPr/>
          <p:nvPr/>
        </p:nvSpPr>
        <p:spPr>
          <a:xfrm>
            <a:off x="304800" y="1219200"/>
            <a:ext cx="4800600" cy="4524315"/>
          </a:xfrm>
          <a:prstGeom prst="rect">
            <a:avLst/>
          </a:prstGeom>
        </p:spPr>
        <p:txBody>
          <a:bodyPr wrap="square">
            <a:spAutoFit/>
          </a:bodyPr>
          <a:lstStyle/>
          <a:p>
            <a:pPr>
              <a:buFont typeface="Wingdings" pitchFamily="2" charset="2"/>
              <a:buChar char="Ø"/>
            </a:pPr>
            <a:r>
              <a:rPr lang="en-US" b="1" dirty="0" smtClean="0"/>
              <a:t> The </a:t>
            </a:r>
            <a:r>
              <a:rPr lang="en-US" b="1" dirty="0" smtClean="0">
                <a:solidFill>
                  <a:srgbClr val="C00000"/>
                </a:solidFill>
                <a:effectLst>
                  <a:outerShdw blurRad="38100" dist="38100" dir="2700000" algn="tl">
                    <a:srgbClr val="000000">
                      <a:alpha val="43137"/>
                    </a:srgbClr>
                  </a:outerShdw>
                </a:effectLst>
              </a:rPr>
              <a:t>cardiac output </a:t>
            </a:r>
            <a:r>
              <a:rPr lang="en-US" b="1" dirty="0" smtClean="0"/>
              <a:t>increases from its resting level of about 5.5 L/min to 30 L/min. </a:t>
            </a:r>
          </a:p>
          <a:p>
            <a:endParaRPr lang="en-US" b="1" dirty="0" smtClean="0"/>
          </a:p>
          <a:p>
            <a:pPr>
              <a:buFont typeface="Wingdings" pitchFamily="2" charset="2"/>
              <a:buChar char="Ø"/>
            </a:pPr>
            <a:r>
              <a:rPr lang="en-US" b="1" dirty="0" smtClean="0"/>
              <a:t> The </a:t>
            </a:r>
            <a:r>
              <a:rPr lang="en-US" b="1" dirty="0" smtClean="0">
                <a:solidFill>
                  <a:srgbClr val="C00000"/>
                </a:solidFill>
                <a:effectLst>
                  <a:outerShdw blurRad="38100" dist="38100" dir="2700000" algn="tl">
                    <a:srgbClr val="000000">
                      <a:alpha val="43137"/>
                    </a:srgbClr>
                  </a:outerShdw>
                </a:effectLst>
              </a:rPr>
              <a:t>stroke volume</a:t>
            </a:r>
            <a:r>
              <a:rPr lang="en-US" b="1" dirty="0" smtClean="0"/>
              <a:t> increases from 105 to 162 milliliters, an increase of about 50 percent</a:t>
            </a:r>
          </a:p>
          <a:p>
            <a:endParaRPr lang="en-US" b="1" dirty="0" smtClean="0"/>
          </a:p>
          <a:p>
            <a:pPr>
              <a:buFont typeface="Wingdings" pitchFamily="2" charset="2"/>
              <a:buChar char="Ø"/>
            </a:pPr>
            <a:r>
              <a:rPr lang="en-US" b="1" dirty="0" smtClean="0"/>
              <a:t>  Whereas the </a:t>
            </a:r>
            <a:r>
              <a:rPr lang="en-US" b="1" dirty="0" smtClean="0">
                <a:solidFill>
                  <a:srgbClr val="C00000"/>
                </a:solidFill>
                <a:effectLst>
                  <a:outerShdw blurRad="38100" dist="38100" dir="2700000" algn="tl">
                    <a:srgbClr val="000000">
                      <a:alpha val="43137"/>
                    </a:srgbClr>
                  </a:outerShdw>
                </a:effectLst>
              </a:rPr>
              <a:t>heart rate </a:t>
            </a:r>
            <a:r>
              <a:rPr lang="en-US" b="1" dirty="0" smtClean="0"/>
              <a:t>increases from 50 to 185 beats/min, an increase of 270 percent. </a:t>
            </a:r>
          </a:p>
          <a:p>
            <a:endParaRPr lang="en-US" b="1" dirty="0" smtClean="0"/>
          </a:p>
          <a:p>
            <a:pPr>
              <a:buFont typeface="Wingdings" pitchFamily="2" charset="2"/>
              <a:buChar char="Ø"/>
            </a:pPr>
            <a:r>
              <a:rPr lang="en-US" b="1" dirty="0" smtClean="0"/>
              <a:t>  The heart rate increase a greater proportion of the increase in cardiac output than does the increase in stroke volume    </a:t>
            </a:r>
            <a:r>
              <a:rPr lang="en-US" b="1" dirty="0" smtClean="0">
                <a:solidFill>
                  <a:srgbClr val="00B050"/>
                </a:solidFill>
                <a:effectLst>
                  <a:outerShdw blurRad="38100" dist="38100" dir="2700000" algn="tl">
                    <a:srgbClr val="000000">
                      <a:alpha val="43137"/>
                    </a:srgbClr>
                  </a:outerShdw>
                </a:effectLst>
              </a:rPr>
              <a:t>why ?????</a:t>
            </a:r>
            <a:endParaRPr lang="en-US" b="1" dirty="0">
              <a:solidFill>
                <a:srgbClr val="00B050"/>
              </a:solidFill>
              <a:effectLst>
                <a:outerShdw blurRad="38100" dist="38100" dir="2700000" algn="tl">
                  <a:srgbClr val="000000">
                    <a:alpha val="43137"/>
                  </a:srgbClr>
                </a:outerShdw>
              </a:effectLst>
            </a:endParaRPr>
          </a:p>
        </p:txBody>
      </p:sp>
      <p:pic>
        <p:nvPicPr>
          <p:cNvPr id="5" name="Picture 1" descr="D:\SCContent\9781416045748\graphics\fullsize\S9781416045748-084-f010.jpg"/>
          <p:cNvPicPr>
            <a:picLocks noChangeAspect="1" noChangeArrowheads="1"/>
          </p:cNvPicPr>
          <p:nvPr/>
        </p:nvPicPr>
        <p:blipFill>
          <a:blip r:embed="rId2" cstate="print"/>
          <a:srcRect/>
          <a:stretch>
            <a:fillRect/>
          </a:stretch>
        </p:blipFill>
        <p:spPr bwMode="auto">
          <a:xfrm>
            <a:off x="5181600" y="1295400"/>
            <a:ext cx="3962400" cy="3886200"/>
          </a:xfrm>
          <a:prstGeom prst="rect">
            <a:avLst/>
          </a:prstGeom>
          <a:noFill/>
          <a:ln w="9525">
            <a:solidFill>
              <a:schemeClr val="tx1"/>
            </a:solidFill>
            <a:miter lim="800000"/>
            <a:headEnd/>
            <a:tailEnd/>
          </a:ln>
        </p:spPr>
      </p:pic>
      <p:sp>
        <p:nvSpPr>
          <p:cNvPr id="6" name="Text Box 2"/>
          <p:cNvSpPr txBox="1">
            <a:spLocks noChangeArrowheads="1"/>
          </p:cNvSpPr>
          <p:nvPr/>
        </p:nvSpPr>
        <p:spPr bwMode="auto">
          <a:xfrm>
            <a:off x="4876800" y="5334000"/>
            <a:ext cx="4267200" cy="769441"/>
          </a:xfrm>
          <a:prstGeom prst="rect">
            <a:avLst/>
          </a:prstGeom>
          <a:solidFill>
            <a:schemeClr val="bg1">
              <a:alpha val="38000"/>
            </a:schemeClr>
          </a:solidFill>
          <a:ln w="12700">
            <a:noFill/>
            <a:miter lim="800000"/>
            <a:headEnd/>
            <a:tailEnd/>
          </a:ln>
          <a:effectLst/>
        </p:spPr>
        <p:txBody>
          <a:bodyPr wrap="square" anchor="ctr">
            <a:spAutoFit/>
          </a:bodyPr>
          <a:lstStyle/>
          <a:p>
            <a:pPr eaLnBrk="0" hangingPunct="0"/>
            <a:r>
              <a:rPr lang="en-US" sz="1600" b="1" dirty="0" smtClean="0"/>
              <a:t> </a:t>
            </a:r>
            <a:r>
              <a:rPr lang="en-US" sz="1400" b="1" dirty="0"/>
              <a:t>Approximate stroke volume output and </a:t>
            </a:r>
            <a:r>
              <a:rPr lang="en-US" sz="1400" b="1" dirty="0" smtClean="0"/>
              <a:t>heart </a:t>
            </a:r>
          </a:p>
          <a:p>
            <a:pPr eaLnBrk="0" hangingPunct="0"/>
            <a:r>
              <a:rPr lang="en-US" sz="1400" b="1" dirty="0" smtClean="0"/>
              <a:t>rate </a:t>
            </a:r>
            <a:r>
              <a:rPr lang="en-US" sz="1400" b="1" dirty="0"/>
              <a:t>at different levels </a:t>
            </a:r>
            <a:r>
              <a:rPr lang="en-US" sz="1400" b="1" dirty="0" smtClean="0"/>
              <a:t>of </a:t>
            </a:r>
            <a:r>
              <a:rPr lang="en-US" sz="1400" b="1" dirty="0"/>
              <a:t>cardiac output in a </a:t>
            </a:r>
            <a:endParaRPr lang="en-US" sz="1400" b="1" dirty="0" smtClean="0"/>
          </a:p>
          <a:p>
            <a:pPr eaLnBrk="0" hangingPunct="0"/>
            <a:r>
              <a:rPr lang="en-US" sz="1400" b="1" dirty="0" smtClean="0"/>
              <a:t>marathon </a:t>
            </a:r>
            <a:r>
              <a:rPr lang="en-US" sz="1400" b="1" dirty="0"/>
              <a:t>athlete.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458200" cy="5867400"/>
          </a:xfrm>
        </p:spPr>
        <p:txBody>
          <a:bodyPr>
            <a:normAutofit fontScale="92500" lnSpcReduction="20000"/>
          </a:bodyPr>
          <a:lstStyle/>
          <a:p>
            <a:r>
              <a:rPr lang="en-US" dirty="0" smtClean="0"/>
              <a:t>Almost all the energy released by the body's </a:t>
            </a:r>
            <a:r>
              <a:rPr lang="en-US" dirty="0" smtClean="0"/>
              <a:t>metabolism of nutrient is </a:t>
            </a:r>
            <a:r>
              <a:rPr lang="en-US" dirty="0" smtClean="0"/>
              <a:t>converted into body heat.</a:t>
            </a:r>
          </a:p>
          <a:p>
            <a:r>
              <a:rPr lang="en-US" dirty="0" smtClean="0"/>
              <a:t> Working muscle use only 20 - 25 %. </a:t>
            </a:r>
          </a:p>
          <a:p>
            <a:r>
              <a:rPr lang="en-US" dirty="0" smtClean="0"/>
              <a:t>Remainder of nutrient is </a:t>
            </a:r>
            <a:r>
              <a:rPr lang="en-US" dirty="0" smtClean="0"/>
              <a:t>converted into </a:t>
            </a:r>
            <a:r>
              <a:rPr lang="en-US" dirty="0" smtClean="0"/>
              <a:t>heat.</a:t>
            </a:r>
          </a:p>
          <a:p>
            <a:r>
              <a:rPr lang="en-US" dirty="0" smtClean="0"/>
              <a:t> </a:t>
            </a:r>
            <a:r>
              <a:rPr lang="en-GB" dirty="0" smtClean="0">
                <a:solidFill>
                  <a:srgbClr val="00B0F0"/>
                </a:solidFill>
              </a:rPr>
              <a:t>A</a:t>
            </a:r>
            <a:r>
              <a:rPr lang="en-GB" dirty="0" smtClean="0">
                <a:solidFill>
                  <a:srgbClr val="00B0F0"/>
                </a:solidFill>
              </a:rPr>
              <a:t>lmost </a:t>
            </a:r>
            <a:r>
              <a:rPr lang="en-GB" dirty="0" smtClean="0">
                <a:solidFill>
                  <a:srgbClr val="00B0F0"/>
                </a:solidFill>
              </a:rPr>
              <a:t>all </a:t>
            </a:r>
            <a:r>
              <a:rPr lang="en-GB" dirty="0" smtClean="0">
                <a:solidFill>
                  <a:srgbClr val="00B0F0"/>
                </a:solidFill>
              </a:rPr>
              <a:t>the energy </a:t>
            </a:r>
            <a:r>
              <a:rPr lang="en-GB" dirty="0" smtClean="0">
                <a:solidFill>
                  <a:srgbClr val="00B0F0"/>
                </a:solidFill>
              </a:rPr>
              <a:t>that </a:t>
            </a:r>
            <a:r>
              <a:rPr lang="en-GB" dirty="0" smtClean="0">
                <a:solidFill>
                  <a:srgbClr val="00B0F0"/>
                </a:solidFill>
              </a:rPr>
              <a:t>goes </a:t>
            </a:r>
            <a:r>
              <a:rPr lang="en-GB" dirty="0" smtClean="0">
                <a:solidFill>
                  <a:srgbClr val="00B0F0"/>
                </a:solidFill>
              </a:rPr>
              <a:t>into creating muscle work still </a:t>
            </a:r>
            <a:r>
              <a:rPr lang="en-GB" dirty="0" smtClean="0">
                <a:solidFill>
                  <a:srgbClr val="00B0F0"/>
                </a:solidFill>
              </a:rPr>
              <a:t>becomes body </a:t>
            </a:r>
            <a:r>
              <a:rPr lang="en-GB" dirty="0" smtClean="0">
                <a:solidFill>
                  <a:srgbClr val="00B0F0"/>
                </a:solidFill>
              </a:rPr>
              <a:t>heat because </a:t>
            </a:r>
            <a:r>
              <a:rPr lang="en-GB" dirty="0" smtClean="0">
                <a:solidFill>
                  <a:srgbClr val="00B0F0"/>
                </a:solidFill>
              </a:rPr>
              <a:t>small portion of this </a:t>
            </a:r>
            <a:r>
              <a:rPr lang="en-GB" dirty="0" smtClean="0">
                <a:solidFill>
                  <a:srgbClr val="00B0F0"/>
                </a:solidFill>
              </a:rPr>
              <a:t>energy </a:t>
            </a:r>
            <a:r>
              <a:rPr lang="en-GB" dirty="0" smtClean="0">
                <a:solidFill>
                  <a:srgbClr val="00B0F0"/>
                </a:solidFill>
              </a:rPr>
              <a:t>is used for</a:t>
            </a:r>
            <a:r>
              <a:rPr lang="en-US" dirty="0" smtClean="0">
                <a:solidFill>
                  <a:srgbClr val="00B0F0"/>
                </a:solidFill>
              </a:rPr>
              <a:t>:</a:t>
            </a:r>
            <a:endParaRPr lang="en-US" dirty="0" smtClean="0">
              <a:solidFill>
                <a:srgbClr val="00B0F0"/>
              </a:solidFill>
            </a:endParaRPr>
          </a:p>
          <a:p>
            <a:r>
              <a:rPr lang="en-US" dirty="0" smtClean="0"/>
              <a:t>(1) </a:t>
            </a:r>
            <a:r>
              <a:rPr lang="en-US" dirty="0" smtClean="0"/>
              <a:t>Overcoming resistance </a:t>
            </a:r>
            <a:r>
              <a:rPr lang="en-US" dirty="0" smtClean="0"/>
              <a:t>to the movement of the muscles and joints.</a:t>
            </a:r>
          </a:p>
          <a:p>
            <a:r>
              <a:rPr lang="en-US" dirty="0" smtClean="0"/>
              <a:t>(2) </a:t>
            </a:r>
            <a:r>
              <a:rPr lang="en-US" dirty="0" smtClean="0"/>
              <a:t>Overcoming friction </a:t>
            </a:r>
            <a:r>
              <a:rPr lang="en-US" dirty="0" smtClean="0"/>
              <a:t>of the blood flowing through the blood vessels, and </a:t>
            </a:r>
          </a:p>
          <a:p>
            <a:r>
              <a:rPr lang="en-GB" dirty="0" smtClean="0"/>
              <a:t>All </a:t>
            </a:r>
            <a:r>
              <a:rPr lang="en-GB" dirty="0" smtClean="0"/>
              <a:t>of which convert the muscle contractile</a:t>
            </a:r>
          </a:p>
          <a:p>
            <a:pPr>
              <a:buNone/>
            </a:pPr>
            <a:r>
              <a:rPr lang="en-GB" dirty="0" smtClean="0"/>
              <a:t> energy </a:t>
            </a:r>
            <a:r>
              <a:rPr lang="en-GB" dirty="0" smtClean="0"/>
              <a:t>into </a:t>
            </a:r>
            <a:r>
              <a:rPr lang="en-GB" dirty="0" smtClean="0"/>
              <a:t>heat... </a:t>
            </a:r>
            <a:r>
              <a:rPr lang="en-US" dirty="0" smtClean="0">
                <a:solidFill>
                  <a:srgbClr val="C00000"/>
                </a:solidFill>
                <a:effectLst>
                  <a:outerShdw blurRad="38100" dist="38100" dir="2700000" algn="tl">
                    <a:srgbClr val="000000">
                      <a:alpha val="43137"/>
                    </a:srgbClr>
                  </a:outerShdw>
                </a:effectLst>
              </a:rPr>
              <a:t>What </a:t>
            </a:r>
            <a:r>
              <a:rPr lang="en-US" dirty="0" smtClean="0">
                <a:solidFill>
                  <a:srgbClr val="C00000"/>
                </a:solidFill>
                <a:effectLst>
                  <a:outerShdw blurRad="38100" dist="38100" dir="2700000" algn="tl">
                    <a:srgbClr val="000000">
                      <a:alpha val="43137"/>
                    </a:srgbClr>
                  </a:outerShdw>
                </a:effectLst>
              </a:rPr>
              <a:t>will </a:t>
            </a:r>
            <a:r>
              <a:rPr lang="en-US" dirty="0" smtClean="0">
                <a:solidFill>
                  <a:srgbClr val="C00000"/>
                </a:solidFill>
                <a:effectLst>
                  <a:outerShdw blurRad="38100" dist="38100" dir="2700000" algn="tl">
                    <a:srgbClr val="000000">
                      <a:alpha val="43137"/>
                    </a:srgbClr>
                  </a:outerShdw>
                </a:effectLst>
              </a:rPr>
              <a:t>happen during hot and humid condition </a:t>
            </a:r>
            <a:r>
              <a:rPr lang="en-US" dirty="0" smtClean="0">
                <a:solidFill>
                  <a:srgbClr val="C00000"/>
                </a:solidFill>
                <a:effectLst>
                  <a:outerShdw blurRad="38100" dist="38100" dir="2700000" algn="tl">
                    <a:srgbClr val="000000">
                      <a:alpha val="43137"/>
                    </a:srgbClr>
                  </a:outerShdw>
                </a:effectLst>
              </a:rPr>
              <a:t>if sweating mechanism cannot eliminate the heat ????  </a:t>
            </a:r>
            <a:r>
              <a:rPr lang="en-US" dirty="0" smtClean="0">
                <a:solidFill>
                  <a:srgbClr val="C00000"/>
                </a:solidFill>
                <a:effectLst>
                  <a:outerShdw blurRad="38100" dist="38100" dir="2700000" algn="tl">
                    <a:srgbClr val="000000">
                      <a:alpha val="43137"/>
                    </a:srgbClr>
                  </a:outerShdw>
                </a:effectLst>
              </a:rPr>
              <a:t> </a:t>
            </a:r>
            <a:r>
              <a:rPr lang="en-US" dirty="0" smtClean="0"/>
              <a:t/>
            </a:r>
            <a:br>
              <a:rPr lang="en-US" dirty="0" smtClean="0"/>
            </a:br>
            <a:endParaRPr lang="en-US" dirty="0"/>
          </a:p>
        </p:txBody>
      </p:sp>
      <p:sp>
        <p:nvSpPr>
          <p:cNvPr id="9217" name="Rectangle 1"/>
          <p:cNvSpPr>
            <a:spLocks noChangeArrowheads="1"/>
          </p:cNvSpPr>
          <p:nvPr/>
        </p:nvSpPr>
        <p:spPr bwMode="auto">
          <a:xfrm>
            <a:off x="304800" y="152400"/>
            <a:ext cx="5791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ndalus" pitchFamily="2" charset="-78"/>
              </a:rPr>
              <a:t>Body Heat In Exercise</a:t>
            </a:r>
            <a:endParaRPr kumimoji="0" lang="en-US"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normAutofit lnSpcReduction="10000"/>
          </a:bodyPr>
          <a:lstStyle/>
          <a:p>
            <a:r>
              <a:rPr lang="en-US" dirty="0" smtClean="0"/>
              <a:t>During endurance training body temperature rises </a:t>
            </a:r>
            <a:r>
              <a:rPr lang="en-US" dirty="0" smtClean="0">
                <a:solidFill>
                  <a:srgbClr val="FF0000"/>
                </a:solidFill>
              </a:rPr>
              <a:t>98.6° to 102° or 103°F (37° to 40°C)</a:t>
            </a:r>
          </a:p>
          <a:p>
            <a:r>
              <a:rPr lang="en-US" dirty="0" smtClean="0"/>
              <a:t>hot and humid conditions body temperature rise to </a:t>
            </a:r>
            <a:r>
              <a:rPr lang="en-US" dirty="0" smtClean="0">
                <a:solidFill>
                  <a:srgbClr val="FF0000"/>
                </a:solidFill>
              </a:rPr>
              <a:t>106° to 108°F (41° to 42°C)</a:t>
            </a:r>
          </a:p>
          <a:p>
            <a:r>
              <a:rPr lang="en-US" dirty="0" smtClean="0">
                <a:solidFill>
                  <a:srgbClr val="FF0000"/>
                </a:solidFill>
              </a:rPr>
              <a:t>Consequently, </a:t>
            </a:r>
            <a:r>
              <a:rPr lang="en-US" dirty="0" smtClean="0"/>
              <a:t>temperature destructive tissue cells mainly </a:t>
            </a:r>
            <a:r>
              <a:rPr lang="en-US" b="1" u="sng" dirty="0" smtClean="0">
                <a:solidFill>
                  <a:srgbClr val="00B050"/>
                </a:solidFill>
              </a:rPr>
              <a:t>(brain cells)</a:t>
            </a:r>
            <a:r>
              <a:rPr lang="en-US" dirty="0" smtClean="0"/>
              <a:t>  and symptoms !!! : </a:t>
            </a:r>
          </a:p>
          <a:p>
            <a:r>
              <a:rPr lang="en-US" dirty="0" smtClean="0"/>
              <a:t>Body </a:t>
            </a:r>
            <a:r>
              <a:rPr lang="en-US" dirty="0" smtClean="0">
                <a:solidFill>
                  <a:srgbClr val="C00000"/>
                </a:solidFill>
              </a:rPr>
              <a:t>weakness</a:t>
            </a:r>
            <a:r>
              <a:rPr lang="en-US" dirty="0" smtClean="0"/>
              <a:t>, </a:t>
            </a:r>
            <a:r>
              <a:rPr lang="en-US" dirty="0" smtClean="0">
                <a:solidFill>
                  <a:srgbClr val="C00000"/>
                </a:solidFill>
              </a:rPr>
              <a:t>exhaustion</a:t>
            </a:r>
            <a:r>
              <a:rPr lang="en-US" dirty="0" smtClean="0"/>
              <a:t>, </a:t>
            </a:r>
            <a:r>
              <a:rPr lang="en-US" dirty="0" smtClean="0">
                <a:solidFill>
                  <a:srgbClr val="C00000"/>
                </a:solidFill>
              </a:rPr>
              <a:t>headache</a:t>
            </a:r>
            <a:r>
              <a:rPr lang="en-US" dirty="0" smtClean="0"/>
              <a:t>, </a:t>
            </a:r>
            <a:r>
              <a:rPr lang="en-US" dirty="0" smtClean="0">
                <a:solidFill>
                  <a:srgbClr val="C00000"/>
                </a:solidFill>
              </a:rPr>
              <a:t>dizziness</a:t>
            </a:r>
            <a:r>
              <a:rPr lang="en-US" dirty="0" smtClean="0"/>
              <a:t>, </a:t>
            </a:r>
            <a:r>
              <a:rPr lang="en-US" dirty="0" smtClean="0">
                <a:solidFill>
                  <a:srgbClr val="C00000"/>
                </a:solidFill>
              </a:rPr>
              <a:t>nausea (disgust)</a:t>
            </a:r>
            <a:r>
              <a:rPr lang="en-US" dirty="0" smtClean="0"/>
              <a:t>, </a:t>
            </a:r>
            <a:r>
              <a:rPr lang="en-US" dirty="0" smtClean="0">
                <a:solidFill>
                  <a:srgbClr val="C00000"/>
                </a:solidFill>
              </a:rPr>
              <a:t>sweating</a:t>
            </a:r>
            <a:r>
              <a:rPr lang="en-US" dirty="0" smtClean="0"/>
              <a:t>, </a:t>
            </a:r>
            <a:r>
              <a:rPr lang="en-US" dirty="0" smtClean="0">
                <a:solidFill>
                  <a:srgbClr val="C00000"/>
                </a:solidFill>
              </a:rPr>
              <a:t>confusion</a:t>
            </a:r>
            <a:r>
              <a:rPr lang="en-US" dirty="0" smtClean="0"/>
              <a:t>, uncontrolled  gait, collapse, and unconsciousness. </a:t>
            </a:r>
          </a:p>
          <a:p>
            <a:r>
              <a:rPr lang="en-US" dirty="0" smtClean="0"/>
              <a:t>And may lead to death</a:t>
            </a:r>
          </a:p>
          <a:p>
            <a:endParaRPr lang="en-US" dirty="0" smtClean="0"/>
          </a:p>
          <a:p>
            <a:endParaRPr lang="en-US" dirty="0" smtClean="0"/>
          </a:p>
          <a:p>
            <a:endParaRPr lang="en-US" b="1" u="sng" dirty="0" smtClean="0">
              <a:solidFill>
                <a:srgbClr val="00B050"/>
              </a:solidFill>
            </a:endParaRPr>
          </a:p>
          <a:p>
            <a:endParaRPr lang="en-US" b="1" u="sng" dirty="0">
              <a:solidFill>
                <a:srgbClr val="00B050"/>
              </a:solidFill>
            </a:endParaRPr>
          </a:p>
        </p:txBody>
      </p:sp>
      <p:sp>
        <p:nvSpPr>
          <p:cNvPr id="5" name="Rectangle 4"/>
          <p:cNvSpPr/>
          <p:nvPr/>
        </p:nvSpPr>
        <p:spPr>
          <a:xfrm>
            <a:off x="304800" y="304800"/>
            <a:ext cx="2619628"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Heatstroke</a:t>
            </a:r>
            <a:endParaRPr lang="en-US" sz="36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The most practical way : </a:t>
            </a:r>
          </a:p>
          <a:p>
            <a:r>
              <a:rPr lang="en-US" dirty="0" smtClean="0"/>
              <a:t>Remove all clothing</a:t>
            </a:r>
          </a:p>
          <a:p>
            <a:r>
              <a:rPr lang="en-US" dirty="0" smtClean="0"/>
              <a:t>Maintain a spray of cool water on all surfaces of the body or continually sponge the body.</a:t>
            </a:r>
          </a:p>
          <a:p>
            <a:r>
              <a:rPr lang="en-US" dirty="0" smtClean="0"/>
              <a:t> Blow air over the body with a fan. </a:t>
            </a:r>
          </a:p>
          <a:p>
            <a:r>
              <a:rPr lang="en-US" dirty="0" smtClean="0"/>
              <a:t>Physicians prefer total immersion of the body in water containing a mush of crushed ice if available.</a:t>
            </a:r>
            <a:endParaRPr lang="en-US" dirty="0"/>
          </a:p>
        </p:txBody>
      </p:sp>
      <p:sp>
        <p:nvSpPr>
          <p:cNvPr id="4" name="Rectangle 3"/>
          <p:cNvSpPr/>
          <p:nvPr/>
        </p:nvSpPr>
        <p:spPr>
          <a:xfrm>
            <a:off x="609600" y="762000"/>
            <a:ext cx="5096267" cy="584775"/>
          </a:xfrm>
          <a:prstGeom prst="rect">
            <a:avLst/>
          </a:prstGeom>
        </p:spPr>
        <p:txBody>
          <a:bodyPr wrap="none">
            <a:spAutoFit/>
          </a:bodyPr>
          <a:lstStyle/>
          <a:p>
            <a:r>
              <a:rPr lang="en-US" dirty="0" smtClean="0"/>
              <a:t> </a:t>
            </a:r>
            <a:r>
              <a:rPr lang="en-US" sz="3200" dirty="0" smtClean="0">
                <a:solidFill>
                  <a:srgbClr val="C00000"/>
                </a:solidFill>
                <a:effectLst>
                  <a:outerShdw blurRad="38100" dist="38100" dir="2700000" algn="tl">
                    <a:srgbClr val="000000">
                      <a:alpha val="43137"/>
                    </a:srgbClr>
                  </a:outerShdw>
                </a:effectLst>
              </a:rPr>
              <a:t>Treatment of heatstroke</a:t>
            </a:r>
            <a:endParaRPr lang="en-US" sz="3200"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029200"/>
          </a:xfrm>
        </p:spPr>
        <p:txBody>
          <a:bodyPr>
            <a:normAutofit fontScale="70000" lnSpcReduction="20000"/>
          </a:bodyPr>
          <a:lstStyle/>
          <a:p>
            <a:pPr lvl="0">
              <a:lnSpc>
                <a:spcPct val="120000"/>
              </a:lnSpc>
            </a:pPr>
            <a:r>
              <a:rPr lang="en-US" b="1" dirty="0" smtClean="0"/>
              <a:t>Strength, power, and endurance of muscles</a:t>
            </a:r>
            <a:endParaRPr lang="en-GB" b="1" dirty="0" smtClean="0"/>
          </a:p>
          <a:p>
            <a:pPr lvl="0">
              <a:lnSpc>
                <a:spcPct val="120000"/>
              </a:lnSpc>
            </a:pPr>
            <a:r>
              <a:rPr lang="en-US" b="1" dirty="0" smtClean="0"/>
              <a:t>Effect of athletic training on muscles and muscle performance</a:t>
            </a:r>
            <a:endParaRPr lang="en-GB" b="1" dirty="0" smtClean="0"/>
          </a:p>
          <a:p>
            <a:pPr lvl="0">
              <a:lnSpc>
                <a:spcPct val="120000"/>
              </a:lnSpc>
            </a:pPr>
            <a:r>
              <a:rPr lang="en-US" b="1" dirty="0" smtClean="0"/>
              <a:t>Muscle hypertrophy</a:t>
            </a:r>
            <a:endParaRPr lang="en-GB" b="1" dirty="0" smtClean="0"/>
          </a:p>
          <a:p>
            <a:pPr lvl="0">
              <a:lnSpc>
                <a:spcPct val="120000"/>
              </a:lnSpc>
            </a:pPr>
            <a:r>
              <a:rPr lang="en-US" b="1" dirty="0" smtClean="0"/>
              <a:t>Fast-twitch and slow-twitch muscle fibers</a:t>
            </a:r>
            <a:endParaRPr lang="en-GB" b="1" dirty="0" smtClean="0"/>
          </a:p>
          <a:p>
            <a:pPr lvl="0">
              <a:lnSpc>
                <a:spcPct val="120000"/>
              </a:lnSpc>
            </a:pPr>
            <a:r>
              <a:rPr lang="en-US" b="1" dirty="0" smtClean="0"/>
              <a:t>Respiration in exercise</a:t>
            </a:r>
            <a:endParaRPr lang="en-GB" b="1" dirty="0" smtClean="0"/>
          </a:p>
          <a:p>
            <a:pPr lvl="0">
              <a:lnSpc>
                <a:spcPct val="120000"/>
              </a:lnSpc>
            </a:pPr>
            <a:r>
              <a:rPr lang="en-US" b="1" dirty="0" smtClean="0"/>
              <a:t>Oxygen consumption and pulmonary ventilation in exercise</a:t>
            </a:r>
            <a:endParaRPr lang="en-GB" b="1" dirty="0" smtClean="0"/>
          </a:p>
          <a:p>
            <a:pPr lvl="0">
              <a:lnSpc>
                <a:spcPct val="120000"/>
              </a:lnSpc>
            </a:pPr>
            <a:r>
              <a:rPr lang="en-US" b="1" dirty="0" smtClean="0"/>
              <a:t>Effect of training on vo</a:t>
            </a:r>
            <a:r>
              <a:rPr lang="en-US" b="1" baseline="-25000" dirty="0" smtClean="0"/>
              <a:t>2</a:t>
            </a:r>
            <a:r>
              <a:rPr lang="en-US" b="1" dirty="0" smtClean="0"/>
              <a:t> max</a:t>
            </a:r>
            <a:endParaRPr lang="en-GB" b="1" dirty="0" smtClean="0"/>
          </a:p>
          <a:p>
            <a:pPr lvl="0">
              <a:lnSpc>
                <a:spcPct val="120000"/>
              </a:lnSpc>
            </a:pPr>
            <a:r>
              <a:rPr lang="en-US" b="1" dirty="0" smtClean="0"/>
              <a:t>Cardiovascular system in exercise</a:t>
            </a:r>
            <a:endParaRPr lang="en-GB" b="1" dirty="0" smtClean="0"/>
          </a:p>
          <a:p>
            <a:pPr lvl="0">
              <a:lnSpc>
                <a:spcPct val="120000"/>
              </a:lnSpc>
            </a:pPr>
            <a:r>
              <a:rPr lang="en-US" b="1" dirty="0" smtClean="0"/>
              <a:t>Work output, oxygen consumption, and cardiac output during exercise</a:t>
            </a:r>
            <a:endParaRPr lang="en-GB" b="1" dirty="0" smtClean="0"/>
          </a:p>
          <a:p>
            <a:pPr lvl="0">
              <a:lnSpc>
                <a:spcPct val="120000"/>
              </a:lnSpc>
            </a:pPr>
            <a:r>
              <a:rPr lang="en-US" b="1" dirty="0" smtClean="0"/>
              <a:t>Effect of training on heart hypertrophy and on cardiac output</a:t>
            </a:r>
            <a:endParaRPr lang="en-GB" b="1" dirty="0" smtClean="0"/>
          </a:p>
          <a:p>
            <a:pPr lvl="0">
              <a:lnSpc>
                <a:spcPct val="120000"/>
              </a:lnSpc>
            </a:pPr>
            <a:r>
              <a:rPr lang="en-US" b="1" dirty="0" smtClean="0"/>
              <a:t>Role of stroke volume and heart rate in increasing the cardiac output</a:t>
            </a:r>
            <a:endParaRPr lang="en-GB" b="1" dirty="0" smtClean="0"/>
          </a:p>
          <a:p>
            <a:pPr lvl="0">
              <a:lnSpc>
                <a:spcPct val="120000"/>
              </a:lnSpc>
            </a:pPr>
            <a:r>
              <a:rPr lang="en-US" b="1" dirty="0" smtClean="0"/>
              <a:t>Body heat in exercise  &amp; heatstroke</a:t>
            </a:r>
            <a:endParaRPr lang="en-GB" b="1" dirty="0"/>
          </a:p>
        </p:txBody>
      </p:sp>
      <p:sp>
        <p:nvSpPr>
          <p:cNvPr id="3" name="Title 2"/>
          <p:cNvSpPr>
            <a:spLocks noGrp="1"/>
          </p:cNvSpPr>
          <p:nvPr>
            <p:ph type="title"/>
          </p:nvPr>
        </p:nvSpPr>
        <p:spPr/>
        <p:txBody>
          <a:bodyPr/>
          <a:lstStyle/>
          <a:p>
            <a:r>
              <a:rPr lang="en-GB" dirty="0" smtClean="0"/>
              <a:t>Objective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solidFill>
                  <a:srgbClr val="7030A0"/>
                </a:solidFill>
              </a:rPr>
              <a:t>Muscles Strength: </a:t>
            </a:r>
            <a:r>
              <a:rPr lang="en-GB" dirty="0" smtClean="0">
                <a:effectLst>
                  <a:outerShdw blurRad="38100" dist="38100" dir="2700000" algn="tl">
                    <a:srgbClr val="000000">
                      <a:alpha val="43137"/>
                    </a:srgbClr>
                  </a:outerShdw>
                </a:effectLst>
              </a:rPr>
              <a:t>R</a:t>
            </a:r>
            <a:r>
              <a:rPr lang="en-GB" dirty="0" smtClean="0"/>
              <a:t>efers to the amount of force a muscle can produce </a:t>
            </a:r>
            <a:r>
              <a:rPr lang="en-GB" dirty="0" smtClean="0">
                <a:effectLst>
                  <a:outerShdw blurRad="38100" dist="38100" dir="2700000" algn="tl">
                    <a:srgbClr val="000000">
                      <a:alpha val="43137"/>
                    </a:srgbClr>
                  </a:outerShdw>
                </a:effectLst>
              </a:rPr>
              <a:t> </a:t>
            </a:r>
          </a:p>
          <a:p>
            <a:r>
              <a:rPr lang="en-GB" dirty="0" smtClean="0"/>
              <a:t>Size of muscles influence by </a:t>
            </a:r>
            <a:r>
              <a:rPr lang="en-GB" dirty="0" smtClean="0">
                <a:solidFill>
                  <a:srgbClr val="FF0000"/>
                </a:solidFill>
                <a:effectLst>
                  <a:outerShdw blurRad="38100" dist="38100" dir="2700000" algn="tl">
                    <a:srgbClr val="000000">
                      <a:alpha val="43137"/>
                    </a:srgbClr>
                  </a:outerShdw>
                </a:effectLst>
              </a:rPr>
              <a:t> a maximal contractile force, Normally  3 -4 kg/cm</a:t>
            </a:r>
            <a:r>
              <a:rPr lang="en-GB" baseline="30000" dirty="0" smtClean="0">
                <a:solidFill>
                  <a:srgbClr val="FF0000"/>
                </a:solidFill>
                <a:effectLst>
                  <a:outerShdw blurRad="38100" dist="38100" dir="2700000" algn="tl">
                    <a:srgbClr val="000000">
                      <a:alpha val="43137"/>
                    </a:srgbClr>
                  </a:outerShdw>
                </a:effectLst>
              </a:rPr>
              <a:t>2</a:t>
            </a:r>
            <a:r>
              <a:rPr lang="en-GB" dirty="0" smtClean="0">
                <a:solidFill>
                  <a:srgbClr val="FF0000"/>
                </a:solidFill>
                <a:effectLst>
                  <a:outerShdw blurRad="38100" dist="38100" dir="2700000" algn="tl">
                    <a:srgbClr val="000000">
                      <a:alpha val="43137"/>
                    </a:srgbClr>
                  </a:outerShdw>
                </a:effectLst>
              </a:rPr>
              <a:t> </a:t>
            </a:r>
          </a:p>
          <a:p>
            <a:r>
              <a:rPr lang="en-GB" dirty="0" err="1" smtClean="0">
                <a:solidFill>
                  <a:srgbClr val="FF0000"/>
                </a:solidFill>
                <a:effectLst>
                  <a:outerShdw blurRad="38100" dist="38100" dir="2700000" algn="tl">
                    <a:srgbClr val="000000">
                      <a:alpha val="43137"/>
                    </a:srgbClr>
                  </a:outerShdw>
                </a:effectLst>
              </a:rPr>
              <a:t>E.g</a:t>
            </a:r>
            <a:r>
              <a:rPr lang="en-GB" dirty="0" smtClean="0">
                <a:solidFill>
                  <a:srgbClr val="FF0000"/>
                </a:solidFill>
                <a:effectLst>
                  <a:outerShdw blurRad="38100" dist="38100" dir="2700000" algn="tl">
                    <a:srgbClr val="000000">
                      <a:alpha val="43137"/>
                    </a:srgbClr>
                  </a:outerShdw>
                </a:effectLst>
              </a:rPr>
              <a:t> </a:t>
            </a:r>
            <a:r>
              <a:rPr lang="en-GB" sz="2800" dirty="0" smtClean="0"/>
              <a:t>a cross-sectional area  150 </a:t>
            </a:r>
            <a:r>
              <a:rPr lang="en-GB" sz="2800" dirty="0" smtClean="0">
                <a:solidFill>
                  <a:srgbClr val="FF0000"/>
                </a:solidFill>
                <a:effectLst>
                  <a:outerShdw blurRad="38100" dist="38100" dir="2700000" algn="tl">
                    <a:srgbClr val="000000">
                      <a:alpha val="43137"/>
                    </a:srgbClr>
                  </a:outerShdw>
                </a:effectLst>
              </a:rPr>
              <a:t>cm</a:t>
            </a:r>
            <a:r>
              <a:rPr lang="en-GB" sz="2800" baseline="30000" dirty="0" smtClean="0">
                <a:solidFill>
                  <a:srgbClr val="FF0000"/>
                </a:solidFill>
                <a:effectLst>
                  <a:outerShdw blurRad="38100" dist="38100" dir="2700000" algn="tl">
                    <a:srgbClr val="000000">
                      <a:alpha val="43137"/>
                    </a:srgbClr>
                  </a:outerShdw>
                </a:effectLst>
              </a:rPr>
              <a:t>2</a:t>
            </a:r>
            <a:r>
              <a:rPr lang="en-GB" sz="2800" dirty="0" smtClean="0">
                <a:solidFill>
                  <a:srgbClr val="FF0000"/>
                </a:solidFill>
                <a:effectLst>
                  <a:outerShdw blurRad="38100" dist="38100" dir="2700000" algn="tl">
                    <a:srgbClr val="000000">
                      <a:alpha val="43137"/>
                    </a:srgbClr>
                  </a:outerShdw>
                </a:effectLst>
              </a:rPr>
              <a:t>  cause </a:t>
            </a:r>
            <a:r>
              <a:rPr lang="en-GB" sz="2800" dirty="0" smtClean="0"/>
              <a:t> maximal contractile strength of 525 kilograms</a:t>
            </a:r>
          </a:p>
          <a:p>
            <a:r>
              <a:rPr lang="en-GB" sz="2800" dirty="0" smtClean="0">
                <a:solidFill>
                  <a:srgbClr val="FF0000"/>
                </a:solidFill>
                <a:effectLst>
                  <a:outerShdw blurRad="38100" dist="38100" dir="2700000" algn="tl">
                    <a:srgbClr val="000000">
                      <a:alpha val="43137"/>
                    </a:srgbClr>
                  </a:outerShdw>
                </a:effectLst>
              </a:rPr>
              <a:t>Mechanical work of muscle </a:t>
            </a:r>
            <a:r>
              <a:rPr lang="en-GB" sz="2800" dirty="0" smtClean="0"/>
              <a:t>= force applied by the muscle X  distance</a:t>
            </a:r>
            <a:endParaRPr lang="en-GB" sz="2800"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381000" y="533400"/>
            <a:ext cx="8305800" cy="523220"/>
          </a:xfrm>
          <a:prstGeom prst="rect">
            <a:avLst/>
          </a:prstGeom>
        </p:spPr>
        <p:txBody>
          <a:bodyPr wrap="square">
            <a:spAutoFit/>
          </a:bodyPr>
          <a:lstStyle/>
          <a:p>
            <a:pPr lvl="0"/>
            <a:r>
              <a:rPr lang="en-US" sz="2800" b="1" dirty="0" smtClean="0">
                <a:effectLst>
                  <a:outerShdw blurRad="38100" dist="38100" dir="2700000" algn="tl">
                    <a:srgbClr val="000000">
                      <a:alpha val="43137"/>
                    </a:srgbClr>
                  </a:outerShdw>
                </a:effectLst>
              </a:rPr>
              <a:t>Strength, Power, And Endurance Of Muscles</a:t>
            </a:r>
            <a:endParaRPr lang="en-GB" sz="28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3090672"/>
          </a:xfrm>
        </p:spPr>
        <p:txBody>
          <a:bodyPr>
            <a:normAutofit lnSpcReduction="10000"/>
          </a:bodyPr>
          <a:lstStyle/>
          <a:p>
            <a:r>
              <a:rPr lang="en-GB" b="1" dirty="0" smtClean="0">
                <a:solidFill>
                  <a:srgbClr val="7030A0"/>
                </a:solidFill>
              </a:rPr>
              <a:t>Muscles  Power :</a:t>
            </a:r>
            <a:r>
              <a:rPr lang="en-GB" sz="2800" b="1" dirty="0" smtClean="0">
                <a:solidFill>
                  <a:srgbClr val="7030A0"/>
                </a:solidFill>
              </a:rPr>
              <a:t> </a:t>
            </a:r>
            <a:r>
              <a:rPr lang="en-GB" sz="2800" dirty="0" smtClean="0"/>
              <a:t>amount of work that the muscle performs in period of time ( kg-m/min</a:t>
            </a:r>
            <a:r>
              <a:rPr lang="en-GB" sz="2800" dirty="0" smtClean="0"/>
              <a:t>) </a:t>
            </a:r>
          </a:p>
          <a:p>
            <a:r>
              <a:rPr lang="en-GB" sz="2800" dirty="0" smtClean="0"/>
              <a:t>The </a:t>
            </a:r>
            <a:r>
              <a:rPr lang="en-GB" sz="2800" dirty="0" smtClean="0"/>
              <a:t>maximal power </a:t>
            </a:r>
            <a:r>
              <a:rPr lang="en-GB" sz="2800" dirty="0" smtClean="0"/>
              <a:t>achievable by </a:t>
            </a:r>
            <a:r>
              <a:rPr lang="en-GB" sz="2800" dirty="0" smtClean="0"/>
              <a:t>all the muscles in the body of a </a:t>
            </a:r>
            <a:r>
              <a:rPr lang="en-GB" sz="2800" u="sng" dirty="0" smtClean="0"/>
              <a:t>highly trained </a:t>
            </a:r>
            <a:r>
              <a:rPr lang="en-GB" sz="2800" u="sng" dirty="0" smtClean="0"/>
              <a:t>athlete</a:t>
            </a:r>
            <a:r>
              <a:rPr lang="en-GB" sz="2800" dirty="0" smtClean="0"/>
              <a:t> with </a:t>
            </a:r>
            <a:r>
              <a:rPr lang="en-GB" sz="2800" dirty="0" smtClean="0"/>
              <a:t>all the muscles working together </a:t>
            </a:r>
            <a:r>
              <a:rPr lang="en-GB" sz="2800" dirty="0" smtClean="0"/>
              <a:t>is approximately the </a:t>
            </a:r>
            <a:r>
              <a:rPr lang="en-GB" sz="2800" dirty="0" smtClean="0"/>
              <a:t>following:</a:t>
            </a:r>
            <a:endParaRPr lang="en-GB" sz="2800" dirty="0" smtClean="0"/>
          </a:p>
          <a:p>
            <a:endParaRPr lang="en-GB" sz="2800" dirty="0" smtClean="0"/>
          </a:p>
          <a:p>
            <a:endParaRPr lang="en-GB" sz="2800" dirty="0" smtClean="0"/>
          </a:p>
          <a:p>
            <a:endParaRPr lang="en-GB" sz="2800" dirty="0" smtClean="0"/>
          </a:p>
          <a:p>
            <a:endParaRPr lang="en-GB" sz="2800" dirty="0" smtClean="0"/>
          </a:p>
          <a:p>
            <a:endParaRPr lang="en-GB" sz="2800"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381000" y="533400"/>
            <a:ext cx="8305800" cy="523220"/>
          </a:xfrm>
          <a:prstGeom prst="rect">
            <a:avLst/>
          </a:prstGeom>
        </p:spPr>
        <p:txBody>
          <a:bodyPr wrap="square">
            <a:spAutoFit/>
          </a:bodyPr>
          <a:lstStyle/>
          <a:p>
            <a:pPr lvl="0"/>
            <a:r>
              <a:rPr lang="en-US" sz="2800" b="1" dirty="0" smtClean="0">
                <a:effectLst>
                  <a:outerShdw blurRad="38100" dist="38100" dir="2700000" algn="tl">
                    <a:srgbClr val="000000">
                      <a:alpha val="43137"/>
                    </a:srgbClr>
                  </a:outerShdw>
                </a:effectLst>
              </a:rPr>
              <a:t>Strength, Power, And Endurance Of Muscles</a:t>
            </a:r>
            <a:endParaRPr lang="en-GB" sz="2800" b="1" dirty="0" smtClean="0">
              <a:effectLst>
                <a:outerShdw blurRad="38100" dist="38100" dir="2700000" algn="tl">
                  <a:srgbClr val="000000">
                    <a:alpha val="43137"/>
                  </a:srgbClr>
                </a:outerShdw>
              </a:effectLst>
            </a:endParaRPr>
          </a:p>
        </p:txBody>
      </p:sp>
      <p:pic>
        <p:nvPicPr>
          <p:cNvPr id="1029" name="Picture 5"/>
          <p:cNvPicPr>
            <a:picLocks noChangeAspect="1" noChangeArrowheads="1"/>
          </p:cNvPicPr>
          <p:nvPr/>
        </p:nvPicPr>
        <p:blipFill>
          <a:blip r:embed="rId2" cstate="print"/>
          <a:srcRect/>
          <a:stretch>
            <a:fillRect/>
          </a:stretch>
        </p:blipFill>
        <p:spPr bwMode="auto">
          <a:xfrm>
            <a:off x="685800" y="4492823"/>
            <a:ext cx="7724775" cy="1419225"/>
          </a:xfrm>
          <a:prstGeom prst="rect">
            <a:avLst/>
          </a:prstGeom>
          <a:noFill/>
          <a:ln w="9525">
            <a:noFill/>
            <a:miter lim="800000"/>
            <a:headEnd/>
            <a:tailEnd/>
          </a:ln>
          <a:effectLst/>
        </p:spPr>
      </p:pic>
      <p:sp>
        <p:nvSpPr>
          <p:cNvPr id="8" name="Rectangle 7"/>
          <p:cNvSpPr/>
          <p:nvPr/>
        </p:nvSpPr>
        <p:spPr>
          <a:xfrm>
            <a:off x="6324600" y="6016823"/>
            <a:ext cx="2057400" cy="307777"/>
          </a:xfrm>
          <a:prstGeom prst="rect">
            <a:avLst/>
          </a:prstGeom>
        </p:spPr>
        <p:txBody>
          <a:bodyPr wrap="square">
            <a:spAutoFit/>
          </a:bodyPr>
          <a:lstStyle/>
          <a:p>
            <a:r>
              <a:rPr lang="en-GB" sz="1400" dirty="0" smtClean="0">
                <a:hlinkClick r:id="rId3" tooltip="Textbook of Medical Physiology 12E home"/>
              </a:rPr>
              <a:t>Guyton &amp; Hall12E</a:t>
            </a:r>
            <a:endParaRPr lang="en-GB"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100072"/>
          </a:xfrm>
        </p:spPr>
        <p:txBody>
          <a:bodyPr/>
          <a:lstStyle/>
          <a:p>
            <a:r>
              <a:rPr lang="en-GB" b="1" dirty="0" smtClean="0">
                <a:solidFill>
                  <a:srgbClr val="7030A0"/>
                </a:solidFill>
              </a:rPr>
              <a:t>Muscles </a:t>
            </a:r>
            <a:r>
              <a:rPr lang="en-GB" sz="2800" b="1" dirty="0" smtClean="0">
                <a:solidFill>
                  <a:srgbClr val="7030A0"/>
                </a:solidFill>
              </a:rPr>
              <a:t>Endurance: </a:t>
            </a:r>
            <a:r>
              <a:rPr lang="en-GB" sz="2800" dirty="0" smtClean="0"/>
              <a:t>Ability of muscles to sustain repeated contractions against a resistance for period of time.</a:t>
            </a:r>
          </a:p>
          <a:p>
            <a:r>
              <a:rPr lang="en-GB" sz="2800" b="1" dirty="0" smtClean="0">
                <a:solidFill>
                  <a:srgbClr val="00B050"/>
                </a:solidFill>
              </a:rPr>
              <a:t>depends on glycogen </a:t>
            </a:r>
            <a:r>
              <a:rPr lang="en-GB" sz="2800" dirty="0" smtClean="0"/>
              <a:t>stored in the muscle</a:t>
            </a:r>
          </a:p>
          <a:p>
            <a:pPr>
              <a:buNone/>
            </a:pPr>
            <a:endParaRPr lang="en-GB" sz="2800"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381000" y="533400"/>
            <a:ext cx="8305800" cy="523220"/>
          </a:xfrm>
          <a:prstGeom prst="rect">
            <a:avLst/>
          </a:prstGeom>
        </p:spPr>
        <p:txBody>
          <a:bodyPr wrap="square">
            <a:spAutoFit/>
          </a:bodyPr>
          <a:lstStyle/>
          <a:p>
            <a:pPr lvl="0"/>
            <a:r>
              <a:rPr lang="en-US" sz="2800" b="1" dirty="0" smtClean="0">
                <a:effectLst>
                  <a:outerShdw blurRad="38100" dist="38100" dir="2700000" algn="tl">
                    <a:srgbClr val="000000">
                      <a:alpha val="43137"/>
                    </a:srgbClr>
                  </a:outerShdw>
                </a:effectLst>
              </a:rPr>
              <a:t>Strength, Power, And Endurance Of Muscles</a:t>
            </a:r>
            <a:endParaRPr lang="en-GB" sz="2800" b="1" dirty="0" smtClean="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l="49780" t="21875" r="10395" b="26042"/>
          <a:stretch>
            <a:fillRect/>
          </a:stretch>
        </p:blipFill>
        <p:spPr bwMode="auto">
          <a:xfrm>
            <a:off x="1447800" y="3581400"/>
            <a:ext cx="64008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143000"/>
            <a:ext cx="8229600" cy="4525963"/>
          </a:xfrm>
        </p:spPr>
        <p:txBody>
          <a:bodyPr/>
          <a:lstStyle/>
          <a:p>
            <a:r>
              <a:rPr lang="en-US" dirty="0" smtClean="0">
                <a:solidFill>
                  <a:srgbClr val="C00000"/>
                </a:solidFill>
                <a:effectLst>
                  <a:outerShdw blurRad="38100" dist="38100" dir="2700000" algn="tl">
                    <a:srgbClr val="000000">
                      <a:alpha val="43137"/>
                    </a:srgbClr>
                  </a:outerShdw>
                </a:effectLst>
              </a:rPr>
              <a:t>Maximal Resistance Training:</a:t>
            </a:r>
          </a:p>
          <a:p>
            <a:r>
              <a:rPr lang="en-US" dirty="0" smtClean="0"/>
              <a:t>6 maximal muscle contractions </a:t>
            </a:r>
            <a:r>
              <a:rPr lang="en-US" dirty="0" smtClean="0">
                <a:solidFill>
                  <a:srgbClr val="C00000"/>
                </a:solidFill>
              </a:rPr>
              <a:t>X</a:t>
            </a:r>
            <a:r>
              <a:rPr lang="en-US" dirty="0" smtClean="0"/>
              <a:t> sets 3 days </a:t>
            </a:r>
            <a:r>
              <a:rPr lang="en-US" dirty="0" smtClean="0">
                <a:solidFill>
                  <a:srgbClr val="C00000"/>
                </a:solidFill>
              </a:rPr>
              <a:t>X</a:t>
            </a:r>
            <a:r>
              <a:rPr lang="en-US" dirty="0" smtClean="0"/>
              <a:t> one week   increase in </a:t>
            </a:r>
            <a:r>
              <a:rPr lang="en-US" b="1" dirty="0" smtClean="0">
                <a:solidFill>
                  <a:srgbClr val="002060"/>
                </a:solidFill>
              </a:rPr>
              <a:t>muscle strength</a:t>
            </a:r>
            <a:r>
              <a:rPr lang="en-US" dirty="0" smtClean="0"/>
              <a:t>, </a:t>
            </a:r>
            <a:r>
              <a:rPr lang="en-US" dirty="0" smtClean="0"/>
              <a:t>and muscle mass </a:t>
            </a:r>
            <a:r>
              <a:rPr lang="en-US" b="1" dirty="0" smtClean="0">
                <a:solidFill>
                  <a:srgbClr val="002060"/>
                </a:solidFill>
              </a:rPr>
              <a:t>(</a:t>
            </a:r>
            <a:r>
              <a:rPr lang="en-GB" b="1" i="1" dirty="0" smtClean="0">
                <a:solidFill>
                  <a:srgbClr val="002060"/>
                </a:solidFill>
              </a:rPr>
              <a:t>muscle hypertrophy)</a:t>
            </a:r>
            <a:endParaRPr lang="en-US" b="1" dirty="0" smtClean="0">
              <a:solidFill>
                <a:srgbClr val="002060"/>
              </a:solidFill>
            </a:endParaRPr>
          </a:p>
          <a:p>
            <a:pPr>
              <a:buNone/>
            </a:pPr>
            <a:endParaRPr lang="en-US" b="1" dirty="0" smtClean="0">
              <a:solidFill>
                <a:srgbClr val="00B050"/>
              </a:solidFill>
            </a:endParaRPr>
          </a:p>
          <a:p>
            <a:r>
              <a:rPr lang="en-US" dirty="0" smtClean="0"/>
              <a:t>Muscles function </a:t>
            </a:r>
            <a:r>
              <a:rPr lang="en-US" b="1" dirty="0" smtClean="0">
                <a:solidFill>
                  <a:srgbClr val="7030A0"/>
                </a:solidFill>
              </a:rPr>
              <a:t>under</a:t>
            </a:r>
          </a:p>
          <a:p>
            <a:pPr>
              <a:buNone/>
            </a:pPr>
            <a:r>
              <a:rPr lang="en-US" b="1" dirty="0" smtClean="0">
                <a:solidFill>
                  <a:srgbClr val="7030A0"/>
                </a:solidFill>
              </a:rPr>
              <a:t> no load   </a:t>
            </a:r>
            <a:r>
              <a:rPr lang="en-US" dirty="0" smtClean="0"/>
              <a:t>little in strength</a:t>
            </a:r>
          </a:p>
          <a:p>
            <a:pPr>
              <a:buNone/>
            </a:pPr>
            <a:endParaRPr lang="en-US" b="1" dirty="0" smtClean="0"/>
          </a:p>
          <a:p>
            <a:endParaRPr lang="en-US" b="1" dirty="0" smtClean="0"/>
          </a:p>
          <a:p>
            <a:endParaRPr lang="en-US" dirty="0"/>
          </a:p>
        </p:txBody>
      </p:sp>
      <p:sp>
        <p:nvSpPr>
          <p:cNvPr id="4" name="Rectangle 3"/>
          <p:cNvSpPr/>
          <p:nvPr/>
        </p:nvSpPr>
        <p:spPr>
          <a:xfrm>
            <a:off x="304800" y="381000"/>
            <a:ext cx="8305800" cy="461665"/>
          </a:xfrm>
          <a:prstGeom prst="rect">
            <a:avLst/>
          </a:prstGeom>
        </p:spPr>
        <p:txBody>
          <a:bodyPr wrap="square">
            <a:spAutoFit/>
          </a:bodyPr>
          <a:lstStyle/>
          <a:p>
            <a:r>
              <a:rPr lang="en-US" sz="2400" b="1" dirty="0" smtClean="0"/>
              <a:t>Effect of Training on Muscles and Muscle Performance</a:t>
            </a:r>
            <a:endParaRPr lang="en-US" sz="2400" b="1" dirty="0"/>
          </a:p>
        </p:txBody>
      </p:sp>
      <p:cxnSp>
        <p:nvCxnSpPr>
          <p:cNvPr id="6" name="Straight Arrow Connector 5"/>
          <p:cNvCxnSpPr/>
          <p:nvPr/>
        </p:nvCxnSpPr>
        <p:spPr>
          <a:xfrm flipV="1">
            <a:off x="2590800" y="2057400"/>
            <a:ext cx="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1" descr="D:\SCContent\9781416045748\graphics\fullsize\S9781416045748-084-f005.jpg"/>
          <p:cNvPicPr>
            <a:picLocks noChangeAspect="1" noChangeArrowheads="1"/>
          </p:cNvPicPr>
          <p:nvPr/>
        </p:nvPicPr>
        <p:blipFill>
          <a:blip r:embed="rId2" cstate="print"/>
          <a:srcRect b="4878"/>
          <a:stretch>
            <a:fillRect/>
          </a:stretch>
        </p:blipFill>
        <p:spPr bwMode="auto">
          <a:xfrm>
            <a:off x="4775225" y="3733800"/>
            <a:ext cx="4292575" cy="2971800"/>
          </a:xfrm>
          <a:prstGeom prst="rect">
            <a:avLst/>
          </a:prstGeom>
          <a:noFill/>
          <a:ln w="9525">
            <a:solidFill>
              <a:schemeClr val="tx1"/>
            </a:solidFill>
            <a:miter lim="800000"/>
            <a:headEnd/>
            <a:tailEnd/>
          </a:ln>
        </p:spPr>
      </p:pic>
      <p:cxnSp>
        <p:nvCxnSpPr>
          <p:cNvPr id="9" name="Straight Arrow Connector 8"/>
          <p:cNvCxnSpPr/>
          <p:nvPr/>
        </p:nvCxnSpPr>
        <p:spPr>
          <a:xfrm flipV="1">
            <a:off x="1828800" y="3810000"/>
            <a:ext cx="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0328"/>
            <a:ext cx="8458200" cy="4843272"/>
          </a:xfrm>
        </p:spPr>
        <p:txBody>
          <a:bodyPr>
            <a:normAutofit lnSpcReduction="10000"/>
          </a:bodyPr>
          <a:lstStyle/>
          <a:p>
            <a:r>
              <a:rPr lang="en-US" dirty="0" smtClean="0"/>
              <a:t>With training muscles hypertrophied 30- 60 %</a:t>
            </a:r>
          </a:p>
          <a:p>
            <a:r>
              <a:rPr lang="en-US" dirty="0" smtClean="0"/>
              <a:t>Due to    diameter of the muscle fibers ?? </a:t>
            </a:r>
          </a:p>
          <a:p>
            <a:r>
              <a:rPr lang="en-US" dirty="0" smtClean="0"/>
              <a:t>   number of fibers ???? </a:t>
            </a:r>
            <a:endParaRPr lang="en-US" dirty="0" smtClean="0"/>
          </a:p>
          <a:p>
            <a:pPr>
              <a:buNone/>
            </a:pPr>
            <a:endParaRPr lang="en-US" dirty="0" smtClean="0"/>
          </a:p>
          <a:p>
            <a:pPr>
              <a:buNone/>
            </a:pPr>
            <a:r>
              <a:rPr lang="en-US" b="1" dirty="0" smtClean="0">
                <a:solidFill>
                  <a:srgbClr val="FF0000"/>
                </a:solidFill>
              </a:rPr>
              <a:t>Changes in hypertrophied muscle: </a:t>
            </a:r>
          </a:p>
          <a:p>
            <a:r>
              <a:rPr lang="en-US" dirty="0" smtClean="0"/>
              <a:t>  myofibrils  </a:t>
            </a:r>
          </a:p>
          <a:p>
            <a:r>
              <a:rPr lang="en-US" dirty="0" smtClean="0"/>
              <a:t> 120 % in mitochondrial enzymes</a:t>
            </a:r>
            <a:r>
              <a:rPr lang="en-US" sz="1800" dirty="0" smtClean="0"/>
              <a:t>( </a:t>
            </a:r>
            <a:r>
              <a:rPr lang="en-US" sz="1800" dirty="0" err="1" smtClean="0"/>
              <a:t>tricarboxylic</a:t>
            </a:r>
            <a:r>
              <a:rPr lang="en-US" sz="1800" dirty="0" smtClean="0"/>
              <a:t> acid)</a:t>
            </a:r>
          </a:p>
          <a:p>
            <a:r>
              <a:rPr lang="en-US" dirty="0" smtClean="0"/>
              <a:t>  ATP and </a:t>
            </a:r>
            <a:r>
              <a:rPr lang="en-US" dirty="0" err="1" smtClean="0"/>
              <a:t>phosphocreatine</a:t>
            </a:r>
            <a:endParaRPr lang="en-US" dirty="0" smtClean="0"/>
          </a:p>
          <a:p>
            <a:r>
              <a:rPr lang="en-US" dirty="0" smtClean="0"/>
              <a:t> </a:t>
            </a:r>
            <a:r>
              <a:rPr lang="en-US" b="1" dirty="0" smtClean="0">
                <a:solidFill>
                  <a:srgbClr val="00B050"/>
                </a:solidFill>
              </a:rPr>
              <a:t>50 %    in stored glycogen</a:t>
            </a:r>
          </a:p>
          <a:p>
            <a:r>
              <a:rPr lang="en-US" dirty="0" smtClean="0"/>
              <a:t>75 -100 %   in stored triglyceride </a:t>
            </a:r>
          </a:p>
          <a:p>
            <a:r>
              <a:rPr lang="en-US" dirty="0" smtClean="0"/>
              <a:t>oxidation rate  45 %</a:t>
            </a:r>
            <a:endParaRPr lang="en-US" dirty="0"/>
          </a:p>
        </p:txBody>
      </p:sp>
      <p:sp>
        <p:nvSpPr>
          <p:cNvPr id="4" name="Rectangle 3"/>
          <p:cNvSpPr/>
          <p:nvPr/>
        </p:nvSpPr>
        <p:spPr>
          <a:xfrm>
            <a:off x="533400" y="609600"/>
            <a:ext cx="3781805" cy="523220"/>
          </a:xfrm>
          <a:prstGeom prst="rect">
            <a:avLst/>
          </a:prstGeom>
        </p:spPr>
        <p:txBody>
          <a:bodyPr wrap="none">
            <a:spAutoFit/>
          </a:bodyPr>
          <a:lstStyle/>
          <a:p>
            <a:r>
              <a:rPr lang="en-US" sz="2800" b="1" dirty="0" smtClean="0">
                <a:solidFill>
                  <a:srgbClr val="C00000"/>
                </a:solidFill>
                <a:effectLst>
                  <a:outerShdw blurRad="38100" dist="38100" dir="2700000" algn="tl">
                    <a:srgbClr val="000000">
                      <a:alpha val="43137"/>
                    </a:srgbClr>
                  </a:outerShdw>
                </a:effectLst>
              </a:rPr>
              <a:t>Muscle Hypertrophy:</a:t>
            </a:r>
          </a:p>
        </p:txBody>
      </p:sp>
      <p:cxnSp>
        <p:nvCxnSpPr>
          <p:cNvPr id="5" name="Straight Arrow Connector 4"/>
          <p:cNvCxnSpPr/>
          <p:nvPr/>
        </p:nvCxnSpPr>
        <p:spPr>
          <a:xfrm flipV="1">
            <a:off x="2209800" y="1524000"/>
            <a:ext cx="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990600" y="1905000"/>
            <a:ext cx="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14400" y="3200400"/>
            <a:ext cx="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14400" y="3657600"/>
            <a:ext cx="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14400" y="4114800"/>
            <a:ext cx="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81200" y="4495800"/>
            <a:ext cx="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819400" y="4876800"/>
            <a:ext cx="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352800" y="5334000"/>
            <a:ext cx="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328"/>
            <a:ext cx="8458200" cy="4690872"/>
          </a:xfrm>
        </p:spPr>
        <p:txBody>
          <a:bodyPr>
            <a:normAutofit/>
          </a:bodyPr>
          <a:lstStyle/>
          <a:p>
            <a:r>
              <a:rPr lang="en-US" sz="2600" b="1" dirty="0" smtClean="0"/>
              <a:t>fast-twitch fibers: </a:t>
            </a:r>
            <a:r>
              <a:rPr lang="en-US" sz="2600" dirty="0" smtClean="0"/>
              <a:t>forceful and rapid contraction</a:t>
            </a:r>
          </a:p>
          <a:p>
            <a:pPr>
              <a:buNone/>
            </a:pPr>
            <a:r>
              <a:rPr lang="en-US" sz="2600" dirty="0" smtClean="0"/>
              <a:t>E.G </a:t>
            </a:r>
            <a:r>
              <a:rPr lang="en-US" sz="2400" dirty="0" err="1" smtClean="0"/>
              <a:t>gastrocnemius</a:t>
            </a:r>
            <a:r>
              <a:rPr lang="en-US" sz="2400" dirty="0" smtClean="0"/>
              <a:t> </a:t>
            </a:r>
            <a:r>
              <a:rPr lang="en-US" sz="2400" dirty="0" smtClean="0"/>
              <a:t>muscle</a:t>
            </a:r>
          </a:p>
          <a:p>
            <a:pPr>
              <a:buNone/>
            </a:pPr>
            <a:endParaRPr lang="en-US" sz="2400" dirty="0" smtClean="0"/>
          </a:p>
          <a:p>
            <a:r>
              <a:rPr lang="en-US" sz="2400" b="1" dirty="0" smtClean="0"/>
              <a:t>slow-twitch muscle: </a:t>
            </a:r>
            <a:r>
              <a:rPr lang="en-US" sz="2400" dirty="0" smtClean="0"/>
              <a:t> for prolonged muscle activity</a:t>
            </a:r>
          </a:p>
          <a:p>
            <a:pPr>
              <a:buNone/>
            </a:pPr>
            <a:r>
              <a:rPr lang="en-US" sz="2400" dirty="0" smtClean="0"/>
              <a:t>E.G leg </a:t>
            </a:r>
            <a:r>
              <a:rPr lang="en-US" sz="2400" dirty="0" smtClean="0"/>
              <a:t>muscle</a:t>
            </a:r>
          </a:p>
          <a:p>
            <a:pPr>
              <a:buNone/>
            </a:pPr>
            <a:endParaRPr lang="en-US" sz="2400" dirty="0" smtClean="0"/>
          </a:p>
          <a:p>
            <a:pPr>
              <a:buNone/>
            </a:pPr>
            <a:r>
              <a:rPr lang="en-US" sz="2400" dirty="0" smtClean="0"/>
              <a:t> </a:t>
            </a:r>
            <a:r>
              <a:rPr lang="en-US" sz="2400" b="1" dirty="0" smtClean="0"/>
              <a:t>fast-twitch fibers </a:t>
            </a:r>
            <a:r>
              <a:rPr lang="en-US" sz="2400" dirty="0" smtClean="0"/>
              <a:t>deliver power seconds to a minute </a:t>
            </a:r>
            <a:r>
              <a:rPr lang="en-US" sz="2400" b="1" dirty="0" smtClean="0"/>
              <a:t>slow-twitch fibers </a:t>
            </a:r>
            <a:r>
              <a:rPr lang="en-US" sz="2400" dirty="0" smtClean="0"/>
              <a:t>provide endurance, prolonged strength of contraction minutes to hours.</a:t>
            </a:r>
          </a:p>
          <a:p>
            <a:pPr>
              <a:buNone/>
            </a:pPr>
            <a:endParaRPr lang="en-US" sz="2400" dirty="0" smtClean="0"/>
          </a:p>
        </p:txBody>
      </p:sp>
      <p:sp>
        <p:nvSpPr>
          <p:cNvPr id="4" name="Rectangle 3"/>
          <p:cNvSpPr/>
          <p:nvPr/>
        </p:nvSpPr>
        <p:spPr>
          <a:xfrm>
            <a:off x="457200" y="457200"/>
            <a:ext cx="8382000" cy="523220"/>
          </a:xfrm>
          <a:prstGeom prst="rect">
            <a:avLst/>
          </a:prstGeom>
        </p:spPr>
        <p:txBody>
          <a:bodyPr wrap="square">
            <a:spAutoFit/>
          </a:bodyPr>
          <a:lstStyle/>
          <a:p>
            <a:r>
              <a:rPr lang="en-US" sz="2800" b="1" dirty="0" smtClean="0">
                <a:solidFill>
                  <a:srgbClr val="FF0000"/>
                </a:solidFill>
              </a:rPr>
              <a:t>Fast-Twitch and Slow-Twitch Muscle Fibers</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81329"/>
            <a:ext cx="8153400" cy="880872"/>
          </a:xfrm>
        </p:spPr>
        <p:txBody>
          <a:bodyPr>
            <a:normAutofit/>
          </a:bodyPr>
          <a:lstStyle/>
          <a:p>
            <a:r>
              <a:rPr lang="en-US" sz="1800" b="1" dirty="0" smtClean="0"/>
              <a:t>Oxygen Consumption VO</a:t>
            </a:r>
            <a:r>
              <a:rPr lang="en-US" sz="1400" b="1" dirty="0" smtClean="0"/>
              <a:t>2</a:t>
            </a:r>
            <a:r>
              <a:rPr lang="en-US" sz="1800" b="1" dirty="0" smtClean="0"/>
              <a:t> and Pulmonary Ventilation VE in Exercise</a:t>
            </a:r>
          </a:p>
          <a:p>
            <a:r>
              <a:rPr lang="en-US" sz="1800" b="1" dirty="0" smtClean="0"/>
              <a:t>VO</a:t>
            </a:r>
            <a:r>
              <a:rPr lang="en-US" sz="1400" b="1" dirty="0" smtClean="0"/>
              <a:t>2  </a:t>
            </a:r>
            <a:r>
              <a:rPr lang="en-US" sz="1800" dirty="0" smtClean="0"/>
              <a:t>at rest is about 250 ml/min , </a:t>
            </a:r>
            <a:r>
              <a:rPr lang="en-US" sz="1800" dirty="0" smtClean="0">
                <a:solidFill>
                  <a:srgbClr val="C00000"/>
                </a:solidFill>
              </a:rPr>
              <a:t>However !!!</a:t>
            </a:r>
            <a:r>
              <a:rPr lang="en-US" sz="1800" dirty="0" smtClean="0"/>
              <a:t> at Maximal efforts </a:t>
            </a:r>
          </a:p>
          <a:p>
            <a:endParaRPr lang="en-US" sz="1800" dirty="0" smtClean="0"/>
          </a:p>
          <a:p>
            <a:endParaRPr lang="en-US" sz="1800" dirty="0"/>
          </a:p>
        </p:txBody>
      </p:sp>
      <p:sp>
        <p:nvSpPr>
          <p:cNvPr id="1025" name="Rectangle 1"/>
          <p:cNvSpPr>
            <a:spLocks noChangeArrowheads="1"/>
          </p:cNvSpPr>
          <p:nvPr/>
        </p:nvSpPr>
        <p:spPr bwMode="auto">
          <a:xfrm>
            <a:off x="381000" y="622012"/>
            <a:ext cx="437651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200" b="0"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ndalus" pitchFamily="2" charset="-78"/>
              </a:rPr>
              <a:t>Respiration In Exercise</a:t>
            </a:r>
            <a:endParaRPr kumimoji="0" lang="en-US" sz="3200" b="0"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1905000" y="2209800"/>
            <a:ext cx="6477000" cy="1295400"/>
          </a:xfrm>
          <a:prstGeom prst="rect">
            <a:avLst/>
          </a:prstGeom>
          <a:noFill/>
          <a:ln w="9525">
            <a:noFill/>
            <a:miter lim="800000"/>
            <a:headEnd/>
            <a:tailEnd/>
          </a:ln>
        </p:spPr>
      </p:pic>
      <p:pic>
        <p:nvPicPr>
          <p:cNvPr id="7" name="Picture 1" descr="D:\SCContent\9781416045748\graphics\fullsize\S9781416045748-084-f006.jpg"/>
          <p:cNvPicPr>
            <a:picLocks noChangeAspect="1" noChangeArrowheads="1"/>
          </p:cNvPicPr>
          <p:nvPr/>
        </p:nvPicPr>
        <p:blipFill>
          <a:blip r:embed="rId3" cstate="print"/>
          <a:srcRect/>
          <a:stretch>
            <a:fillRect/>
          </a:stretch>
        </p:blipFill>
        <p:spPr bwMode="auto">
          <a:xfrm>
            <a:off x="4572000" y="3657600"/>
            <a:ext cx="3789362" cy="2286000"/>
          </a:xfrm>
          <a:prstGeom prst="rect">
            <a:avLst/>
          </a:prstGeom>
          <a:noFill/>
          <a:ln w="9525">
            <a:solidFill>
              <a:schemeClr val="tx1"/>
            </a:solidFill>
            <a:miter lim="800000"/>
            <a:headEnd/>
            <a:tailEnd/>
          </a:ln>
        </p:spPr>
      </p:pic>
      <p:sp>
        <p:nvSpPr>
          <p:cNvPr id="8" name="Text Box 2"/>
          <p:cNvSpPr txBox="1">
            <a:spLocks noChangeArrowheads="1"/>
          </p:cNvSpPr>
          <p:nvPr/>
        </p:nvSpPr>
        <p:spPr bwMode="auto">
          <a:xfrm>
            <a:off x="1295400" y="6110645"/>
            <a:ext cx="7848600" cy="461665"/>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1200" b="1" dirty="0" smtClean="0"/>
              <a:t>F </a:t>
            </a:r>
            <a:r>
              <a:rPr lang="en-US" sz="1200" b="1" dirty="0"/>
              <a:t>Effect of exercise on oxygen consumption and </a:t>
            </a:r>
            <a:r>
              <a:rPr lang="en-US" sz="1200" b="1" dirty="0" err="1"/>
              <a:t>ventilatory</a:t>
            </a:r>
            <a:r>
              <a:rPr lang="en-US" sz="1200" b="1" dirty="0"/>
              <a:t> rate. (Redrawn from Gray JS: Pulmonary Ventilation and Its Physiological Regulation. Springfield, Ill: Charles C Thomas, 1950.)</a:t>
            </a:r>
          </a:p>
        </p:txBody>
      </p:sp>
      <p:sp>
        <p:nvSpPr>
          <p:cNvPr id="9" name="Rectangle 8"/>
          <p:cNvSpPr/>
          <p:nvPr/>
        </p:nvSpPr>
        <p:spPr>
          <a:xfrm>
            <a:off x="0" y="4191000"/>
            <a:ext cx="4572000" cy="1200329"/>
          </a:xfrm>
          <a:prstGeom prst="rect">
            <a:avLst/>
          </a:prstGeom>
        </p:spPr>
        <p:txBody>
          <a:bodyPr>
            <a:spAutoFit/>
          </a:bodyPr>
          <a:lstStyle/>
          <a:p>
            <a:r>
              <a:rPr lang="en-US" sz="2400" b="1" dirty="0" smtClean="0"/>
              <a:t>VO</a:t>
            </a:r>
            <a:r>
              <a:rPr lang="en-US" b="1" dirty="0" smtClean="0"/>
              <a:t>2</a:t>
            </a:r>
            <a:r>
              <a:rPr lang="en-US" sz="2400" b="1" dirty="0" smtClean="0"/>
              <a:t> </a:t>
            </a:r>
            <a:r>
              <a:rPr lang="en-US" sz="2400" dirty="0" smtClean="0"/>
              <a:t>and </a:t>
            </a:r>
            <a:r>
              <a:rPr lang="en-US" sz="2400" b="1" dirty="0" smtClean="0"/>
              <a:t>V</a:t>
            </a:r>
            <a:r>
              <a:rPr lang="en-US" b="1" dirty="0" smtClean="0"/>
              <a:t>E</a:t>
            </a:r>
            <a:r>
              <a:rPr lang="en-US" sz="2400" b="1" dirty="0" smtClean="0"/>
              <a:t> </a:t>
            </a:r>
            <a:r>
              <a:rPr lang="en-US" sz="2400" dirty="0" smtClean="0"/>
              <a:t>increase about 20-fold between the resting state and maximal intensity</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2308</TotalTime>
  <Words>618</Words>
  <Application>Microsoft Office PowerPoint</Application>
  <PresentationFormat>On-screen Show (4:3)</PresentationFormat>
  <Paragraphs>118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 </vt:lpstr>
      <vt:lpstr>Objective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Mohammed</dc:creator>
  <cp:lastModifiedBy>Mohd</cp:lastModifiedBy>
  <cp:revision>178</cp:revision>
  <dcterms:created xsi:type="dcterms:W3CDTF">2013-09-02T10:24:02Z</dcterms:created>
  <dcterms:modified xsi:type="dcterms:W3CDTF">2014-12-29T19:10:05Z</dcterms:modified>
</cp:coreProperties>
</file>