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12/31/2014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tmedicine.about.com/od/healthconditionsdisease/a/sore_throat_2.htm" TargetMode="External"/><Relationship Id="rId2" Type="http://schemas.openxmlformats.org/officeDocument/2006/relationships/hyperlink" Target="http://sportsmedicine.about.com/cs/exercisephysiology/a/aa100303a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022600" y="1358900"/>
            <a:ext cx="6121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6" b="1" smtClean="0">
                <a:solidFill>
                  <a:srgbClr val="FFFFFF"/>
                </a:solidFill>
                <a:latin typeface="Verdana Bold"/>
                <a:cs typeface="Verdana Bold"/>
              </a:rPr>
              <a:t>Physical and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93900" y="1828800"/>
            <a:ext cx="489396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14" b="1" dirty="0" smtClean="0">
                <a:solidFill>
                  <a:srgbClr val="FFFFFF"/>
                </a:solidFill>
                <a:latin typeface="Verdana Bold"/>
                <a:cs typeface="Verdana Bold"/>
              </a:rPr>
              <a:t>Physiological Factors</a:t>
            </a:r>
          </a:p>
          <a:p>
            <a:pPr>
              <a:lnSpc>
                <a:spcPts val="346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0500" y="2273300"/>
            <a:ext cx="382476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216" b="1" dirty="0" smtClean="0">
                <a:solidFill>
                  <a:srgbClr val="FFFFFF"/>
                </a:solidFill>
                <a:latin typeface="Verdana Bold"/>
                <a:cs typeface="Verdana Bold"/>
              </a:rPr>
              <a:t>Affecting Muscle</a:t>
            </a:r>
          </a:p>
          <a:p>
            <a:pPr>
              <a:lnSpc>
                <a:spcPts val="3505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84500" y="2717800"/>
            <a:ext cx="6159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95"/>
              </a:lnSpc>
            </a:pPr>
            <a:r>
              <a:rPr lang="en-CA" sz="3214" b="1" smtClean="0">
                <a:solidFill>
                  <a:srgbClr val="FFFFFF"/>
                </a:solidFill>
                <a:latin typeface="Verdana Bold"/>
                <a:cs typeface="Verdana Bold"/>
              </a:rPr>
              <a:t>Performance</a:t>
            </a:r>
          </a:p>
          <a:p>
            <a:pPr>
              <a:lnSpc>
                <a:spcPts val="349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168400" y="406400"/>
            <a:ext cx="393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8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>
              <a:lnSpc>
                <a:spcPts val="2875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46200" y="406400"/>
            <a:ext cx="97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8" smtClean="0">
                <a:solidFill>
                  <a:srgbClr val="000000"/>
                </a:solidFill>
                <a:latin typeface="Times New Roman"/>
                <a:cs typeface="Times New Roman"/>
              </a:rPr>
              <a:t>ystem</a:t>
            </a:r>
          </a:p>
          <a:p>
            <a:pPr>
              <a:lnSpc>
                <a:spcPts val="287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225800" y="406400"/>
            <a:ext cx="2667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508" b="1" smtClean="0">
                <a:solidFill>
                  <a:srgbClr val="0000CC"/>
                </a:solidFill>
                <a:latin typeface="Times New Roman Bold"/>
                <a:cs typeface="Times New Roman Bold"/>
              </a:rPr>
              <a:t>Moles of ATP/min</a:t>
            </a:r>
          </a:p>
          <a:p>
            <a:pPr>
              <a:lnSpc>
                <a:spcPts val="287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956300" y="406400"/>
            <a:ext cx="2400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508" b="1" smtClean="0">
                <a:solidFill>
                  <a:srgbClr val="0000CC"/>
                </a:solidFill>
                <a:latin typeface="Times New Roman Bold"/>
                <a:cs typeface="Times New Roman Bold"/>
              </a:rPr>
              <a:t>Endurance time</a:t>
            </a:r>
          </a:p>
          <a:p>
            <a:pPr>
              <a:lnSpc>
                <a:spcPts val="287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17500" y="16764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1-phosphagen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7500" y="20828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2" smtClean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  <a:p>
            <a:pPr>
              <a:lnSpc>
                <a:spcPts val="3105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500" y="2565400"/>
            <a:ext cx="27051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2-Glycogen-lactic</a:t>
            </a:r>
            <a:r>
              <a:rPr lang="en-CA" sz="27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00" smtClean="0">
                <a:solidFill>
                  <a:srgbClr val="000000"/>
                </a:solidFill>
                <a:latin typeface="Times New Roman"/>
              </a:rPr>
            </a:b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acid system</a:t>
            </a:r>
          </a:p>
          <a:p>
            <a:pPr>
              <a:lnSpc>
                <a:spcPts val="323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7500" y="39751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3-Aerobic system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36900" y="16764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(4 )  moles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36900" y="26670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(2.5 ) moles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36900" y="4140200"/>
            <a:ext cx="270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38571" y="1697807"/>
            <a:ext cx="1817805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8-10 seconds</a:t>
            </a:r>
          </a:p>
          <a:p>
            <a:pPr>
              <a:lnSpc>
                <a:spcPts val="3105"/>
              </a:lnSpc>
            </a:pPr>
            <a:endParaRPr lang="en-CA" sz="27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05984" y="2680277"/>
            <a:ext cx="2164054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1.3-1.6 minutes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56300" y="4140200"/>
            <a:ext cx="3086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(unlimited time as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56300" y="4559300"/>
            <a:ext cx="3086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2" smtClean="0">
                <a:solidFill>
                  <a:srgbClr val="000000"/>
                </a:solidFill>
                <a:latin typeface="Times New Roman"/>
                <a:cs typeface="Times New Roman"/>
              </a:rPr>
              <a:t>long as nutrients</a:t>
            </a:r>
          </a:p>
          <a:p>
            <a:pPr>
              <a:lnSpc>
                <a:spcPts val="3105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56300" y="4965700"/>
            <a:ext cx="3086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0" smtClean="0">
                <a:solidFill>
                  <a:srgbClr val="000000"/>
                </a:solidFill>
                <a:latin typeface="Times New Roman"/>
                <a:cs typeface="Times New Roman"/>
              </a:rPr>
              <a:t>last)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00" y="2705100"/>
            <a:ext cx="6451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55"/>
              </a:lnSpc>
            </a:pPr>
            <a:r>
              <a:rPr lang="en-CA" sz="3708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Recovery </a:t>
            </a:r>
            <a:r>
              <a:rPr lang="en-CA" sz="3708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after exercise</a:t>
            </a:r>
          </a:p>
          <a:p>
            <a:pPr>
              <a:lnSpc>
                <a:spcPts val="4255"/>
              </a:lnSpc>
            </a:pPr>
            <a:endParaRPr lang="en-CA" sz="3698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368300"/>
            <a:ext cx="8686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1-Recovery of muscle metabolic systems after exercise:-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092200"/>
            <a:ext cx="469936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Energy 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from </a:t>
            </a:r>
            <a:r>
              <a:rPr lang="en-CA" sz="2410" b="1" dirty="0" err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PCr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 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reconstitute 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ATP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460500"/>
            <a:ext cx="8686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-Energy from glycogen-lactic acid system reconstitute both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1852" y="1828800"/>
            <a:ext cx="161191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err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PCr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  &amp; ATP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197100"/>
            <a:ext cx="710297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Energy from 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oxidative metabolism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of aerobic system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02" y="2540000"/>
            <a:ext cx="7997446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reconstitute  all other systems:-</a:t>
            </a:r>
            <a:r>
              <a:rPr lang="en-CA" sz="24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glycogen-lactic acid system &amp;</a:t>
            </a:r>
            <a:r>
              <a:rPr lang="en-CA" sz="24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12" b="1" dirty="0" err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PCr&amp;ATP</a:t>
            </a:r>
            <a:endParaRPr lang="en-CA" sz="2412" b="1" dirty="0" smtClean="0">
              <a:solidFill>
                <a:srgbClr val="FF0000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290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644900"/>
            <a:ext cx="8163325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-Reconstitution of Lactic acid system( removal of lactic acid):-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Lactic acid causes </a:t>
            </a:r>
            <a:r>
              <a:rPr lang="en-CA" sz="2410" b="1" dirty="0" smtClean="0">
                <a:solidFill>
                  <a:schemeClr val="accent6">
                    <a:lumMod val="75000"/>
                  </a:schemeClr>
                </a:solidFill>
                <a:latin typeface="Times New Roman Bold"/>
                <a:cs typeface="Times New Roman Bold"/>
              </a:rPr>
              <a:t>fatigue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so it should be removed by:-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737100"/>
            <a:ext cx="8686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1-portion converted into </a:t>
            </a:r>
            <a:r>
              <a:rPr lang="en-CA" sz="2410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pyruvic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acid which is </a:t>
            </a:r>
            <a:r>
              <a:rPr lang="en-CA" sz="2410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oxidated</a:t>
            </a: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by  all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body tissues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5486400"/>
            <a:ext cx="733303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dirty="0" smtClean="0">
                <a:solidFill>
                  <a:srgbClr val="00B050"/>
                </a:solidFill>
                <a:latin typeface="Times New Roman Bold"/>
                <a:cs typeface="Times New Roman Bold"/>
              </a:rPr>
              <a:t>2-remaining is changed into glucose in liver to replenish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B05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854700"/>
            <a:ext cx="343606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00B050"/>
                </a:solidFill>
                <a:latin typeface="Times New Roman Bold"/>
                <a:cs typeface="Times New Roman Bold"/>
              </a:rPr>
              <a:t>glycogen stores of muscles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234" t="22884" r="20319" b="17859"/>
          <a:stretch>
            <a:fillRect/>
          </a:stretch>
        </p:blipFill>
        <p:spPr bwMode="auto">
          <a:xfrm>
            <a:off x="539552" y="2205038"/>
            <a:ext cx="7741865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3068960"/>
            <a:ext cx="6552728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460500" y="1028700"/>
            <a:ext cx="7683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CC"/>
                </a:solidFill>
                <a:latin typeface="Times New Roman Bold"/>
                <a:cs typeface="Times New Roman Bold"/>
              </a:rPr>
              <a:t>2-Recovery of aerobic system after exercise:-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11300"/>
            <a:ext cx="8597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1638300" algn="l"/>
              </a:tabLst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</a:t>
            </a:r>
            <a:r>
              <a:rPr lang="en-CA" sz="2014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Oxygen Dept:</a:t>
            </a: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-</a:t>
            </a:r>
          </a:p>
          <a:p>
            <a:pPr>
              <a:lnSpc>
                <a:spcPts val="230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866900"/>
            <a:ext cx="83312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This is approximately about 11.5 Litres of O2 should be repaid after exercise is over.</a:t>
            </a:r>
          </a:p>
          <a:p>
            <a:pPr>
              <a:lnSpc>
                <a:spcPts val="195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489200"/>
            <a:ext cx="8597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-These are:-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781300"/>
            <a:ext cx="6273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a- </a:t>
            </a:r>
            <a:r>
              <a:rPr lang="en-CA" sz="1714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2 Litres of stored O2 </a:t>
            </a: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(0.5 L in lungs  + 0.25 L dissolved in body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616700" y="2781300"/>
            <a:ext cx="825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fluids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239000" y="2781300"/>
            <a:ext cx="43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+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467600" y="2781300"/>
            <a:ext cx="622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 L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46100" y="3048000"/>
            <a:ext cx="2222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combined with Hb  +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692400" y="3048000"/>
            <a:ext cx="34036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0.3 L stored in muscle myoglobin)</a:t>
            </a:r>
          </a:p>
          <a:p>
            <a:pPr>
              <a:lnSpc>
                <a:spcPts val="195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46100" y="3352800"/>
            <a:ext cx="8597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-This is used within a minute of </a:t>
            </a:r>
            <a:r>
              <a:rPr lang="en-CA" sz="1714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heavyexercise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or for aerobic metabolism&amp;</a:t>
            </a:r>
            <a:r>
              <a:rPr lang="en-CA" sz="17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replenished by breathing extra amounts of O2 above the normal needs.</a:t>
            </a:r>
          </a:p>
          <a:p>
            <a:pPr>
              <a:lnSpc>
                <a:spcPts val="2100"/>
              </a:lnSpc>
            </a:pPr>
            <a:endParaRPr lang="en-CA" sz="1704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6100" y="3937000"/>
            <a:ext cx="8597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b- </a:t>
            </a:r>
            <a:r>
              <a:rPr lang="en-CA" sz="1714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9 Litres more O2 </a:t>
            </a:r>
            <a:r>
              <a:rPr lang="en-CA" sz="1714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must be consumed to reconstitute phosphagen &amp; lactic acid system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7544" y="4509120"/>
            <a:ext cx="8424936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-At first O2 uptake is </a:t>
            </a:r>
            <a:r>
              <a:rPr lang="en-CA" sz="1714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high &amp; fast 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to replenish stored O2 &amp; </a:t>
            </a:r>
            <a:r>
              <a:rPr lang="en-CA" sz="1714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phosphagen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system ( this is</a:t>
            </a:r>
            <a:r>
              <a:rPr lang="en-CA" sz="17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called  </a:t>
            </a:r>
            <a:r>
              <a:rPr lang="en-CA" sz="1714" b="1" dirty="0" err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alactacid</a:t>
            </a:r>
            <a:r>
              <a:rPr lang="en-CA" sz="1714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 O2 dept  = 3.5L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)</a:t>
            </a:r>
          </a:p>
          <a:p>
            <a:pPr>
              <a:lnSpc>
                <a:spcPts val="2000"/>
              </a:lnSpc>
            </a:pPr>
            <a:endParaRPr lang="en-CA" sz="1704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" y="5373216"/>
            <a:ext cx="8597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The later portion of O2 dept takes </a:t>
            </a:r>
            <a:r>
              <a:rPr lang="en-CA" sz="1714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40 minutes 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for lactic acid system removal, it is of</a:t>
            </a:r>
            <a:r>
              <a:rPr lang="en-CA" sz="17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14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lowerlevel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breathing ,  it is called (</a:t>
            </a:r>
            <a:r>
              <a:rPr lang="en-CA" sz="1714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lactic acid O2 dept =8L</a:t>
            </a:r>
            <a:r>
              <a:rPr lang="en-CA" sz="1714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)</a:t>
            </a:r>
          </a:p>
          <a:p>
            <a:pPr>
              <a:lnSpc>
                <a:spcPts val="2000"/>
              </a:lnSpc>
            </a:pPr>
            <a:endParaRPr lang="en-CA" sz="1704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762000" y="1079500"/>
            <a:ext cx="8382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CC"/>
                </a:solidFill>
                <a:latin typeface="Arial Bold"/>
                <a:cs typeface="Arial Bold"/>
              </a:rPr>
              <a:t>3-</a:t>
            </a:r>
            <a:r>
              <a:rPr lang="en-CA" sz="2412" b="1" smtClean="0">
                <a:solidFill>
                  <a:srgbClr val="0000CC"/>
                </a:solidFill>
                <a:latin typeface="Times New Roman Bold"/>
                <a:cs typeface="Times New Roman Bold"/>
              </a:rPr>
              <a:t>Recovery of muscle glycogen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955800"/>
            <a:ext cx="81407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906" smtClean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lang="en-CA" sz="21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Depletion of glycogen stores by heavy exercise needs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days to be replenished</a:t>
            </a:r>
          </a:p>
          <a:p>
            <a:pPr>
              <a:lnSpc>
                <a:spcPts val="26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6924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-On </a:t>
            </a:r>
            <a:r>
              <a:rPr lang="en-CA" sz="2110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high CHO diet </a:t>
            </a: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, recovery occurs in </a:t>
            </a:r>
            <a:r>
              <a:rPr lang="en-CA" sz="2110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2 days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073400"/>
            <a:ext cx="8140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</a:t>
            </a:r>
            <a:r>
              <a:rPr lang="en-CA" sz="2110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On high  fat</a:t>
            </a: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, </a:t>
            </a:r>
            <a:r>
              <a:rPr lang="en-CA" sz="2110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high protein or on no food </a:t>
            </a: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all show very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little recovery</a:t>
            </a:r>
          </a:p>
          <a:p>
            <a:pPr>
              <a:lnSpc>
                <a:spcPts val="25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7719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Message:_</a:t>
            </a:r>
          </a:p>
          <a:p>
            <a:pPr>
              <a:lnSpc>
                <a:spcPts val="252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1656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1- athlete should have high CHO diet before exercise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5593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2- not to participate in exhausting exercise during 48</a:t>
            </a:r>
          </a:p>
          <a:p>
            <a:pPr>
              <a:lnSpc>
                <a:spcPts val="2415"/>
              </a:lnSpc>
            </a:pPr>
            <a:endParaRPr lang="en-CA" sz="21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48768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hours preceding the event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6250"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11560" y="205333"/>
            <a:ext cx="8215064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CA" sz="31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Effects of heart disease and old age  on</a:t>
            </a:r>
            <a:r>
              <a:rPr lang="en-CA" sz="3095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CA" sz="31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athletic performance:-</a:t>
            </a:r>
          </a:p>
          <a:p>
            <a:pPr algn="ctr">
              <a:lnSpc>
                <a:spcPts val="3700"/>
              </a:lnSpc>
            </a:pPr>
            <a:endParaRPr lang="en-CA" sz="3095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1981200"/>
            <a:ext cx="8610600" cy="1092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-Cardiac disease reduce C.O&amp; reduce muscle</a:t>
            </a:r>
            <a:r>
              <a:rPr lang="en-CA" sz="30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95" smtClean="0">
                <a:solidFill>
                  <a:srgbClr val="000000"/>
                </a:solidFill>
                <a:latin typeface="Times New Roman"/>
              </a:rPr>
            </a:br>
            <a:r>
              <a:rPr lang="en-CA" sz="31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power</a:t>
            </a:r>
          </a:p>
          <a:p>
            <a:pPr>
              <a:lnSpc>
                <a:spcPts val="3700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3035300"/>
            <a:ext cx="8610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-patient with CHF can not climb the bed</a:t>
            </a:r>
          </a:p>
          <a:p>
            <a:pPr>
              <a:lnSpc>
                <a:spcPts val="3565"/>
              </a:lnSpc>
            </a:pPr>
            <a:endParaRPr lang="en-CA" sz="30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3606800"/>
            <a:ext cx="8610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-There is 50% decrease in C.O between 18-80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4076700"/>
            <a:ext cx="8610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8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years &amp; decrease in breathing capacity,</a:t>
            </a:r>
          </a:p>
          <a:p>
            <a:pPr>
              <a:lnSpc>
                <a:spcPts val="3565"/>
              </a:lnSpc>
            </a:pPr>
            <a:endParaRPr lang="en-CA" sz="309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4546600"/>
            <a:ext cx="8610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muscle mass &amp; power with age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6250"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751325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1-Know the </a:t>
            </a:r>
            <a:r>
              <a:rPr lang="en-GB" sz="2200" u="sng" dirty="0" smtClean="0"/>
              <a:t>physiological  3 metabolic systems </a:t>
            </a:r>
            <a:r>
              <a:rPr lang="en-GB" sz="2200" dirty="0" smtClean="0"/>
              <a:t>which are exceedingly important in understanding the limits of </a:t>
            </a:r>
            <a:r>
              <a:rPr lang="en-GB" sz="2200" u="sng" dirty="0" smtClean="0"/>
              <a:t>physical activity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2- Describe the </a:t>
            </a:r>
            <a:r>
              <a:rPr lang="en-GB" sz="2200" u="sng" dirty="0" smtClean="0"/>
              <a:t>recovery of the aerobic system</a:t>
            </a:r>
            <a:r>
              <a:rPr lang="en-GB" sz="2200" dirty="0" smtClean="0"/>
              <a:t> after exercise and </a:t>
            </a:r>
            <a:r>
              <a:rPr lang="en-GB" sz="2200" u="sng" dirty="0" smtClean="0"/>
              <a:t>physiology of O2 dept</a:t>
            </a:r>
            <a:r>
              <a:rPr lang="en-GB" sz="2200" dirty="0" smtClean="0"/>
              <a:t>.</a:t>
            </a:r>
            <a:br>
              <a:rPr lang="en-GB" sz="2200" dirty="0" smtClean="0"/>
            </a:br>
            <a:r>
              <a:rPr lang="en-GB" sz="2200" dirty="0" smtClean="0"/>
              <a:t>3-Recognize the Effects of smoking  on pulmonary ventilation in exercise &amp;effect of heart disease on physical activity</a:t>
            </a:r>
            <a:br>
              <a:rPr lang="en-GB" sz="2200" dirty="0" smtClean="0"/>
            </a:br>
            <a:r>
              <a:rPr lang="en-GB" sz="2200" dirty="0" smtClean="0"/>
              <a:t>4-Know the effect of some drugs on </a:t>
            </a:r>
            <a:r>
              <a:rPr lang="en-GB" sz="2200" dirty="0" err="1" smtClean="0"/>
              <a:t>athelets</a:t>
            </a:r>
            <a:r>
              <a:rPr lang="en-GB" sz="2200" dirty="0" smtClean="0"/>
              <a:t> performance as </a:t>
            </a:r>
            <a:r>
              <a:rPr lang="en-GB" sz="2200" dirty="0" err="1" smtClean="0"/>
              <a:t>anabolics,caffeine,amphetamine</a:t>
            </a:r>
            <a:r>
              <a:rPr lang="en-GB" sz="2200" dirty="0" smtClean="0"/>
              <a:t>..</a:t>
            </a:r>
            <a:r>
              <a:rPr lang="en-GB" sz="2200" dirty="0" err="1" smtClean="0"/>
              <a:t>ets</a:t>
            </a:r>
            <a:r>
              <a:rPr lang="en-GB" sz="2200" dirty="0" smtClean="0"/>
              <a:t>.</a:t>
            </a:r>
            <a:br>
              <a:rPr lang="en-GB" sz="2200" dirty="0" smtClean="0"/>
            </a:br>
            <a:r>
              <a:rPr lang="en-GB" sz="2200" dirty="0" smtClean="0"/>
              <a:t>5- Know the effect of some psychological factors on </a:t>
            </a:r>
            <a:r>
              <a:rPr lang="en-GB" sz="2200" dirty="0" err="1" smtClean="0"/>
              <a:t>athelets</a:t>
            </a:r>
            <a:r>
              <a:rPr lang="en-GB" sz="2200" dirty="0" smtClean="0"/>
              <a:t> performance</a:t>
            </a:r>
            <a:br>
              <a:rPr lang="en-GB" sz="2200" dirty="0" smtClean="0"/>
            </a:br>
            <a:r>
              <a:rPr lang="en-GB" sz="2200" dirty="0" smtClean="0"/>
              <a:t> 6- Recognize  physical effects of overtraining syndrome</a:t>
            </a:r>
            <a:endParaRPr lang="en-GB" sz="22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188640"/>
            <a:ext cx="78488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The objectives of this lecture are:-</a:t>
            </a:r>
          </a:p>
          <a:p>
            <a:endParaRPr lang="en-GB" sz="2500" dirty="0" smtClean="0">
              <a:solidFill>
                <a:srgbClr val="FF0000"/>
              </a:solidFill>
            </a:endParaRPr>
          </a:p>
          <a:p>
            <a:r>
              <a:rPr lang="en-GB" sz="2500" u="sng" dirty="0" smtClean="0">
                <a:solidFill>
                  <a:srgbClr val="FF0000"/>
                </a:solidFill>
              </a:rPr>
              <a:t>At the end of this lecture the student should be able to:-</a:t>
            </a:r>
            <a:endParaRPr lang="en-GB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371600" y="927100"/>
            <a:ext cx="77724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8" b="1" smtClean="0">
                <a:solidFill>
                  <a:srgbClr val="0000CC"/>
                </a:solidFill>
                <a:latin typeface="Times New Roman Bold"/>
                <a:cs typeface="Times New Roman Bold"/>
              </a:rPr>
              <a:t>Drugs and athletes</a:t>
            </a:r>
          </a:p>
          <a:p>
            <a:pPr>
              <a:lnSpc>
                <a:spcPts val="3910"/>
              </a:lnSpc>
            </a:pPr>
            <a:endParaRPr lang="en-CA" sz="33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60500" y="1612900"/>
            <a:ext cx="76835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906" smtClean="0">
                <a:solidFill>
                  <a:srgbClr val="000000"/>
                </a:solidFill>
                <a:latin typeface="Verdana"/>
                <a:cs typeface="Verdana"/>
              </a:rPr>
              <a:t>1- </a:t>
            </a:r>
            <a:r>
              <a:rPr lang="en-CA" sz="2498" smtClean="0">
                <a:solidFill>
                  <a:srgbClr val="000000"/>
                </a:solidFill>
                <a:latin typeface="Times New Roman"/>
                <a:cs typeface="Times New Roman"/>
              </a:rPr>
              <a:t>Caffeine increase athletes</a:t>
            </a:r>
            <a:r>
              <a:rPr lang="en-CA" sz="24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smtClean="0">
                <a:solidFill>
                  <a:srgbClr val="000000"/>
                </a:solidFill>
                <a:latin typeface="Times New Roman"/>
              </a:rPr>
            </a:br>
            <a:r>
              <a:rPr lang="en-CA" sz="2495" smtClean="0">
                <a:solidFill>
                  <a:srgbClr val="000000"/>
                </a:solidFill>
                <a:latin typeface="Times New Roman"/>
                <a:cs typeface="Times New Roman"/>
              </a:rPr>
              <a:t>performance</a:t>
            </a:r>
          </a:p>
          <a:p>
            <a:pPr>
              <a:lnSpc>
                <a:spcPts val="300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463800"/>
            <a:ext cx="7683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5" smtClean="0">
                <a:solidFill>
                  <a:srgbClr val="000000"/>
                </a:solidFill>
                <a:latin typeface="Times New Roman"/>
                <a:cs typeface="Times New Roman"/>
              </a:rPr>
              <a:t>2- Unusual androgens (male sex hormone)</a:t>
            </a:r>
          </a:p>
          <a:p>
            <a:pPr>
              <a:lnSpc>
                <a:spcPts val="287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2844800"/>
            <a:ext cx="7683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8" smtClean="0">
                <a:solidFill>
                  <a:srgbClr val="000000"/>
                </a:solidFill>
                <a:latin typeface="Times New Roman"/>
                <a:cs typeface="Times New Roman"/>
              </a:rPr>
              <a:t>&amp; anabolic steroids intake increase</a:t>
            </a:r>
          </a:p>
          <a:p>
            <a:pPr>
              <a:lnSpc>
                <a:spcPts val="2875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213100"/>
            <a:ext cx="7683500" cy="125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athletes performance in men &amp; women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but they increase risk of heart attacks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due to hypertension</a:t>
            </a:r>
          </a:p>
          <a:p>
            <a:pPr>
              <a:lnSpc>
                <a:spcPts val="3000"/>
              </a:lnSpc>
            </a:pPr>
            <a:endParaRPr lang="en-CA" sz="249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4432300"/>
            <a:ext cx="5305620" cy="15271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-In males, male sex hormones decrease</a:t>
            </a:r>
            <a:r>
              <a:rPr lang="en-CA" sz="2495" b="1" dirty="0" smtClean="0">
                <a:solidFill>
                  <a:srgbClr val="00B050"/>
                </a:solidFill>
                <a:latin typeface="Times New Roman"/>
              </a:rPr>
              <a:t/>
            </a:r>
            <a:br>
              <a:rPr lang="en-CA" sz="2495" b="1" dirty="0" smtClean="0">
                <a:solidFill>
                  <a:srgbClr val="00B050"/>
                </a:solidFill>
                <a:latin typeface="Times New Roman"/>
              </a:rPr>
            </a:br>
            <a:r>
              <a:rPr lang="en-CA" sz="2495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testicular functions &amp; decrease natural</a:t>
            </a:r>
            <a:r>
              <a:rPr lang="en-CA" sz="2495" b="1" dirty="0" smtClean="0">
                <a:solidFill>
                  <a:srgbClr val="00B050"/>
                </a:solidFill>
                <a:latin typeface="Times New Roman"/>
              </a:rPr>
              <a:t/>
            </a:r>
            <a:br>
              <a:rPr lang="en-CA" sz="2495" b="1" dirty="0" smtClean="0">
                <a:solidFill>
                  <a:srgbClr val="00B050"/>
                </a:solidFill>
                <a:latin typeface="Times New Roman"/>
              </a:rPr>
            </a:br>
            <a:r>
              <a:rPr lang="en-CA" sz="2495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testosterone secretion</a:t>
            </a:r>
          </a:p>
          <a:p>
            <a:pPr>
              <a:lnSpc>
                <a:spcPts val="3000"/>
              </a:lnSpc>
            </a:pPr>
            <a:endParaRPr lang="en-CA" sz="2495" b="1" dirty="0">
              <a:solidFill>
                <a:srgbClr val="00B05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5651500"/>
            <a:ext cx="76835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smtClean="0">
                <a:solidFill>
                  <a:srgbClr val="000000"/>
                </a:solidFill>
                <a:latin typeface="Times New Roman"/>
                <a:cs typeface="Times New Roman"/>
              </a:rPr>
              <a:t>- Women develop facial hair, stoppage of</a:t>
            </a:r>
            <a:r>
              <a:rPr lang="en-CA" sz="24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smtClean="0">
                <a:solidFill>
                  <a:srgbClr val="000000"/>
                </a:solidFill>
                <a:latin typeface="Times New Roman"/>
              </a:rPr>
            </a:br>
            <a:r>
              <a:rPr lang="en-CA" sz="2495" smtClean="0">
                <a:solidFill>
                  <a:srgbClr val="000000"/>
                </a:solidFill>
                <a:latin typeface="Times New Roman"/>
                <a:cs typeface="Times New Roman"/>
              </a:rPr>
              <a:t>menses, ruddy skin and bass voice</a:t>
            </a:r>
          </a:p>
          <a:p>
            <a:pPr>
              <a:lnSpc>
                <a:spcPts val="300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6250"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287650"/>
            <a:ext cx="5991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Overtraining Syndrome and Athletes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980728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Overtraining syndrome frequently occurs in athletes who are training for competition or a specific event and train </a:t>
            </a:r>
            <a:r>
              <a:rPr lang="en-GB" sz="2200" i="1" u="sng" dirty="0" smtClean="0"/>
              <a:t>beyond</a:t>
            </a:r>
            <a:r>
              <a:rPr lang="en-GB" sz="2200" dirty="0" smtClean="0"/>
              <a:t> the body's ability to recover.</a:t>
            </a:r>
            <a:endParaRPr lang="en-GB" sz="2200" dirty="0"/>
          </a:p>
        </p:txBody>
      </p:sp>
      <p:sp>
        <p:nvSpPr>
          <p:cNvPr id="5" name="Rectangle 4"/>
          <p:cNvSpPr/>
          <p:nvPr/>
        </p:nvSpPr>
        <p:spPr>
          <a:xfrm>
            <a:off x="251520" y="2268155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FF0000"/>
                </a:solidFill>
              </a:rPr>
              <a:t> Common Signs and Symptoms of Overtraining Syndrome: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Washed-out feeling, tired, drained, lack of energy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Mild leg soreness, general aches and pains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Pain in muscles and joints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Sudden drop in performance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Insomnia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Headaches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>
                <a:hlinkClick r:id="rId2"/>
              </a:rPr>
              <a:t>Decreased immunity</a:t>
            </a:r>
            <a:r>
              <a:rPr lang="en-GB" sz="2000" dirty="0" smtClean="0"/>
              <a:t> (increased number of colds, and </a:t>
            </a:r>
            <a:r>
              <a:rPr lang="en-GB" sz="2000" dirty="0" smtClean="0">
                <a:hlinkClick r:id="rId3"/>
              </a:rPr>
              <a:t>sore throats</a:t>
            </a:r>
            <a:r>
              <a:rPr lang="en-GB" sz="2000" dirty="0" smtClean="0"/>
              <a:t>)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Decrease in training capacity / intensity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00B050"/>
                </a:solidFill>
              </a:rPr>
              <a:t>Moodiness and irritability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00B050"/>
                </a:solidFill>
              </a:rPr>
              <a:t>Depression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Loss of enthusiasm for the sport</a:t>
            </a:r>
          </a:p>
          <a:p>
            <a:pPr marL="269875">
              <a:buFont typeface="Wingdings" pitchFamily="2" charset="2"/>
              <a:buChar char="v"/>
            </a:pPr>
            <a:r>
              <a:rPr lang="en-GB" sz="2000" dirty="0" smtClean="0"/>
              <a:t>Decreased appetite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1879600"/>
            <a:ext cx="6218049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6" dirty="0" smtClean="0">
                <a:solidFill>
                  <a:srgbClr val="000000"/>
                </a:solidFill>
                <a:latin typeface="Verdana"/>
                <a:cs typeface="Verdana"/>
              </a:rPr>
              <a:t>There are </a:t>
            </a:r>
            <a:r>
              <a:rPr lang="en-CA" sz="2906" b="1" u="sng" dirty="0" smtClean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r>
              <a:rPr lang="en-CA" sz="2906" b="1" dirty="0" smtClean="0">
                <a:solidFill>
                  <a:srgbClr val="FF0000"/>
                </a:solidFill>
                <a:latin typeface="Verdana"/>
                <a:cs typeface="Verdana"/>
              </a:rPr>
              <a:t> metabolic systems</a:t>
            </a:r>
          </a:p>
          <a:p>
            <a:pPr>
              <a:lnSpc>
                <a:spcPts val="3335"/>
              </a:lnSpc>
            </a:pPr>
            <a:endParaRPr lang="en-CA" sz="29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324100"/>
            <a:ext cx="8140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4" smtClean="0">
                <a:solidFill>
                  <a:srgbClr val="000000"/>
                </a:solidFill>
                <a:latin typeface="Verdana"/>
                <a:cs typeface="Verdana"/>
              </a:rPr>
              <a:t>exceedingly important in</a:t>
            </a:r>
          </a:p>
          <a:p>
            <a:pPr>
              <a:lnSpc>
                <a:spcPts val="3335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768600"/>
            <a:ext cx="8140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4" dirty="0" smtClean="0">
                <a:solidFill>
                  <a:srgbClr val="000000"/>
                </a:solidFill>
                <a:latin typeface="Verdana"/>
                <a:cs typeface="Verdana"/>
              </a:rPr>
              <a:t>understanding the limits of physical</a:t>
            </a:r>
          </a:p>
          <a:p>
            <a:pPr>
              <a:lnSpc>
                <a:spcPts val="3335"/>
              </a:lnSpc>
            </a:pPr>
            <a:endParaRPr lang="en-CA" sz="290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213100"/>
            <a:ext cx="8140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6" dirty="0" smtClean="0">
                <a:solidFill>
                  <a:srgbClr val="000000"/>
                </a:solidFill>
                <a:latin typeface="Verdana"/>
                <a:cs typeface="Verdana"/>
              </a:rPr>
              <a:t>activity.</a:t>
            </a:r>
          </a:p>
          <a:p>
            <a:pPr>
              <a:lnSpc>
                <a:spcPts val="3335"/>
              </a:lnSpc>
            </a:pPr>
            <a:endParaRPr lang="en-CA" sz="290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733800"/>
            <a:ext cx="8140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4" smtClean="0">
                <a:solidFill>
                  <a:srgbClr val="000000"/>
                </a:solidFill>
                <a:latin typeface="Verdana"/>
                <a:cs typeface="Verdana"/>
              </a:rPr>
              <a:t>These are:</a:t>
            </a:r>
          </a:p>
          <a:p>
            <a:pPr>
              <a:lnSpc>
                <a:spcPts val="3335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1600" y="4284407"/>
            <a:ext cx="7642926" cy="2693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50"/>
              </a:lnSpc>
            </a:pP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1- </a:t>
            </a:r>
            <a:r>
              <a:rPr lang="en-CA" sz="2900" dirty="0" err="1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Phosphagen</a:t>
            </a:r>
            <a:r>
              <a:rPr lang="en-CA" sz="2900" dirty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  energy</a:t>
            </a: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 system </a:t>
            </a:r>
            <a:r>
              <a:rPr lang="en-CA" sz="2900" b="1" dirty="0" smtClean="0">
                <a:solidFill>
                  <a:srgbClr val="C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(</a:t>
            </a:r>
            <a:r>
              <a:rPr lang="en-CA" sz="2900" b="1" dirty="0" smtClean="0">
                <a:solidFill>
                  <a:srgbClr val="C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ATP </a:t>
            </a:r>
          </a:p>
          <a:p>
            <a:pPr>
              <a:lnSpc>
                <a:spcPts val="4150"/>
              </a:lnSpc>
            </a:pPr>
            <a:r>
              <a:rPr lang="en-CA" sz="2900" b="1" dirty="0" smtClean="0">
                <a:solidFill>
                  <a:srgbClr val="C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and </a:t>
            </a:r>
            <a:r>
              <a:rPr lang="en-CA" sz="2900" b="1" dirty="0" err="1" smtClean="0">
                <a:solidFill>
                  <a:srgbClr val="C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PCr</a:t>
            </a:r>
            <a:r>
              <a:rPr lang="en-CA" sz="2900" b="1" dirty="0" smtClean="0">
                <a:solidFill>
                  <a:srgbClr val="C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)</a:t>
            </a:r>
            <a:r>
              <a:rPr lang="en-CA" sz="2900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/>
            </a:r>
            <a:br>
              <a:rPr lang="en-CA" sz="2900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</a:b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2- </a:t>
            </a: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Glycogen-lactic </a:t>
            </a: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acid system</a:t>
            </a:r>
            <a:r>
              <a:rPr lang="en-CA" sz="2900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/>
            </a:r>
            <a:br>
              <a:rPr lang="en-CA" sz="2900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</a:b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3- </a:t>
            </a: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Aerobic </a:t>
            </a:r>
            <a:r>
              <a:rPr lang="en-CA" sz="2900" b="1" dirty="0" smtClean="0">
                <a:solidFill>
                  <a:srgbClr val="000000"/>
                </a:solidFill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</a:rPr>
              <a:t>system</a:t>
            </a:r>
          </a:p>
          <a:p>
            <a:pPr>
              <a:lnSpc>
                <a:spcPts val="4150"/>
              </a:lnSpc>
            </a:pPr>
            <a:endParaRPr lang="en-CA" sz="2900" dirty="0">
              <a:solidFill>
                <a:srgbClr val="000000"/>
              </a:solidFill>
              <a:latin typeface="Verdana Bold" panose="020B0804030504040204" pitchFamily="34" charset="0"/>
              <a:ea typeface="Verdana Bold" panose="020B0804030504040204" pitchFamily="34" charset="0"/>
              <a:cs typeface="Verdana Bold" panose="020B08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85800" y="1016000"/>
            <a:ext cx="5300490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8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1-Adenosine </a:t>
            </a:r>
            <a:r>
              <a:rPr lang="en-CA" sz="2808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Triphosphate (ATP):-</a:t>
            </a:r>
            <a:endParaRPr lang="en-CA" sz="2808" b="1" dirty="0" smtClean="0">
              <a:solidFill>
                <a:srgbClr val="3333CC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3220"/>
              </a:lnSpc>
            </a:pPr>
            <a:endParaRPr lang="en-CA" sz="279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76400"/>
            <a:ext cx="85979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0"/>
              </a:lnSpc>
            </a:pPr>
            <a:r>
              <a:rPr lang="en-CA" sz="2906" dirty="0" smtClean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Adenosine-PO3 ˜ PO3  ˜PO3</a:t>
            </a:r>
          </a:p>
          <a:p>
            <a:pPr>
              <a:lnSpc>
                <a:spcPts val="2470"/>
              </a:lnSpc>
            </a:pPr>
            <a:endParaRPr lang="en-CA" sz="2131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0701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-Each one of the last 2 high energy  phosphate bonds store </a:t>
            </a:r>
            <a:r>
              <a:rPr lang="en-CA" sz="21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7300</a:t>
            </a:r>
            <a:r>
              <a:rPr lang="en-CA" sz="21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calories , used to energize the muscle contractile  process.</a:t>
            </a:r>
          </a:p>
          <a:p>
            <a:pPr>
              <a:lnSpc>
                <a:spcPts val="2500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768600"/>
            <a:ext cx="8032840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-Removal </a:t>
            </a: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of one bond converts ATP to ADP then removal of one more</a:t>
            </a:r>
            <a:r>
              <a:rPr lang="en-CA" sz="21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forms AMP</a:t>
            </a:r>
          </a:p>
          <a:p>
            <a:pPr>
              <a:lnSpc>
                <a:spcPts val="2500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530600"/>
            <a:ext cx="6961521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</a:t>
            </a:r>
            <a:r>
              <a:rPr lang="en-CA" sz="21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All ATP in muscle is sufficient for only </a:t>
            </a:r>
            <a:r>
              <a:rPr lang="en-CA" sz="3214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3</a:t>
            </a:r>
            <a:r>
              <a:rPr lang="en-CA" sz="2110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  seconds </a:t>
            </a:r>
            <a:r>
              <a:rPr lang="en-CA" sz="21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of muscle</a:t>
            </a:r>
            <a:r>
              <a:rPr lang="en-CA" sz="198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power</a:t>
            </a: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(enough for one </a:t>
            </a:r>
            <a:r>
              <a:rPr lang="en-CA" sz="18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half of a 50-meter dash</a:t>
            </a:r>
            <a:r>
              <a:rPr lang="en-CA" sz="2916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)</a:t>
            </a:r>
          </a:p>
          <a:p>
            <a:pPr>
              <a:lnSpc>
                <a:spcPts val="3600"/>
              </a:lnSpc>
            </a:pPr>
            <a:endParaRPr lang="en-CA" sz="2906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4958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-It is essential to form new ATP continuously even during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performance of short athletic events.</a:t>
            </a:r>
          </a:p>
          <a:p>
            <a:pPr>
              <a:lnSpc>
                <a:spcPts val="25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210634" y="116632"/>
            <a:ext cx="5408532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CA" sz="3610" b="1" dirty="0" err="1" smtClean="0">
                <a:latin typeface="Times New Roman Bold"/>
                <a:cs typeface="Times New Roman Bold"/>
              </a:rPr>
              <a:t>Phosphagen</a:t>
            </a:r>
            <a:r>
              <a:rPr lang="en-CA" sz="3610" b="1" dirty="0" smtClean="0">
                <a:latin typeface="Times New Roman Bold"/>
                <a:cs typeface="Times New Roman Bold"/>
              </a:rPr>
              <a:t>  energy system</a:t>
            </a:r>
          </a:p>
          <a:p>
            <a:pPr algn="ctr">
              <a:lnSpc>
                <a:spcPts val="4140"/>
              </a:lnSpc>
            </a:pP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62000" y="334591"/>
            <a:ext cx="5466184" cy="7181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2-Phosphocreatine system (</a:t>
            </a:r>
            <a:r>
              <a:rPr lang="en-CA" sz="2500" b="1" dirty="0" err="1" smtClean="0">
                <a:solidFill>
                  <a:srgbClr val="3333CC"/>
                </a:solidFill>
                <a:latin typeface="Times New Roman Bold"/>
                <a:cs typeface="Times New Roman Bold"/>
              </a:rPr>
              <a:t>PCr</a:t>
            </a:r>
            <a:r>
              <a:rPr lang="en-CA" sz="2500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)</a:t>
            </a:r>
            <a:endParaRPr lang="en-CA" sz="2500" b="1" dirty="0" smtClean="0">
              <a:solidFill>
                <a:srgbClr val="3333CC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5154" y="1054671"/>
            <a:ext cx="210397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dirty="0" smtClean="0">
                <a:solidFill>
                  <a:srgbClr val="C00000"/>
                </a:solidFill>
                <a:latin typeface="Times New Roman Bold"/>
                <a:cs typeface="Times New Roman Bold"/>
              </a:rPr>
              <a:t>(</a:t>
            </a:r>
            <a:r>
              <a:rPr lang="en-CA" sz="2412" b="1" dirty="0" err="1" smtClean="0">
                <a:solidFill>
                  <a:srgbClr val="C00000"/>
                </a:solidFill>
                <a:latin typeface="Times New Roman Bold"/>
                <a:cs typeface="Times New Roman Bold"/>
              </a:rPr>
              <a:t>Creatine</a:t>
            </a:r>
            <a:r>
              <a:rPr lang="en-CA" sz="2412" b="1" dirty="0" smtClean="0">
                <a:solidFill>
                  <a:srgbClr val="C00000"/>
                </a:solidFill>
                <a:latin typeface="Times New Roman Bold"/>
                <a:cs typeface="Times New Roman Bold"/>
              </a:rPr>
              <a:t> ˜ Po3)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C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1917700"/>
            <a:ext cx="653448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906" dirty="0" smtClean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24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Contains </a:t>
            </a:r>
            <a:r>
              <a:rPr lang="en-CA" sz="24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 energy phosphate bond </a:t>
            </a:r>
            <a:r>
              <a:rPr lang="en-CA" sz="24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has </a:t>
            </a:r>
            <a:r>
              <a:rPr lang="en-CA" sz="2508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10300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calories/mole</a:t>
            </a:r>
          </a:p>
          <a:p>
            <a:pPr>
              <a:lnSpc>
                <a:spcPts val="3000"/>
              </a:lnSpc>
            </a:pPr>
            <a:endParaRPr lang="en-CA" sz="24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3648" y="2755900"/>
            <a:ext cx="728051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CA" sz="249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PCr</a:t>
            </a:r>
            <a:r>
              <a:rPr lang="en-CA" sz="24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provides 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enough energy to </a:t>
            </a:r>
            <a:r>
              <a:rPr lang="en-CA" sz="24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reconstruct 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 energy</a:t>
            </a:r>
            <a:r>
              <a:rPr lang="en-CA" sz="249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bond of </a:t>
            </a:r>
            <a:r>
              <a:rPr lang="en-CA" sz="2498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ATP</a:t>
            </a:r>
          </a:p>
          <a:p>
            <a:pPr>
              <a:lnSpc>
                <a:spcPts val="3000"/>
              </a:lnSpc>
            </a:pPr>
            <a:endParaRPr lang="en-CA" sz="2498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606800"/>
            <a:ext cx="7200497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-Most muscle cells have </a:t>
            </a:r>
            <a:r>
              <a:rPr lang="en-CA" sz="25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2- 4 times 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 much </a:t>
            </a:r>
            <a:r>
              <a:rPr lang="en-CA" sz="249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PCr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as ATP</a:t>
            </a:r>
          </a:p>
          <a:p>
            <a:pPr>
              <a:lnSpc>
                <a:spcPts val="2875"/>
              </a:lnSpc>
            </a:pPr>
            <a:endParaRPr lang="en-CA" sz="249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4051300"/>
            <a:ext cx="711553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-Energy transfer from </a:t>
            </a:r>
            <a:r>
              <a:rPr lang="en-CA" sz="249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PCr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ATP occurs within </a:t>
            </a:r>
            <a:r>
              <a:rPr lang="en-CA" sz="24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small</a:t>
            </a:r>
            <a:r>
              <a:rPr lang="en-CA" sz="249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98" dirty="0" smtClean="0">
                <a:solidFill>
                  <a:srgbClr val="FF0000"/>
                </a:solidFill>
                <a:latin typeface="Times New Roman"/>
                <a:cs typeface="Times New Roman"/>
              </a:rPr>
              <a:t>fraction of a second .</a:t>
            </a:r>
          </a:p>
          <a:p>
            <a:pPr>
              <a:lnSpc>
                <a:spcPts val="3000"/>
              </a:lnSpc>
            </a:pPr>
            <a:endParaRPr lang="en-CA" sz="2498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4889500"/>
            <a:ext cx="662424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Energy of muscle </a:t>
            </a:r>
            <a:r>
              <a:rPr lang="en-CA" sz="249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PCr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</a:t>
            </a:r>
            <a:r>
              <a:rPr lang="en-CA" sz="249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instantously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available for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95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contraction  just as stored energy of ATP</a:t>
            </a:r>
            <a:r>
              <a:rPr lang="en-CA" sz="2495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>
              <a:lnSpc>
                <a:spcPts val="3000"/>
              </a:lnSpc>
            </a:pPr>
            <a:endParaRPr lang="en-CA" sz="2495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62000" y="977900"/>
            <a:ext cx="8382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err="1" smtClean="0">
                <a:solidFill>
                  <a:srgbClr val="3333CC"/>
                </a:solidFill>
                <a:latin typeface="Times New Roman Bold"/>
                <a:cs typeface="Times New Roman Bold"/>
              </a:rPr>
              <a:t>Phosphagen</a:t>
            </a:r>
            <a:r>
              <a:rPr lang="en-CA" sz="3610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  energy system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60500" y="1866900"/>
            <a:ext cx="76835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6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Phosphagen</a:t>
            </a:r>
            <a:r>
              <a:rPr lang="en-CA" sz="2906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energy system:-</a:t>
            </a:r>
          </a:p>
          <a:p>
            <a:pPr>
              <a:lnSpc>
                <a:spcPts val="3335"/>
              </a:lnSpc>
            </a:pPr>
            <a:endParaRPr lang="en-CA" sz="29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400300"/>
            <a:ext cx="76835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904" smtClean="0">
                <a:solidFill>
                  <a:srgbClr val="000000"/>
                </a:solidFill>
                <a:latin typeface="Times New Roman"/>
                <a:cs typeface="Times New Roman"/>
              </a:rPr>
              <a:t>-Formed of combined amounts of cell</a:t>
            </a:r>
          </a:p>
          <a:p>
            <a:pPr>
              <a:lnSpc>
                <a:spcPts val="3335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2844800"/>
            <a:ext cx="2401940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02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ATP+PCr</a:t>
            </a:r>
            <a:endParaRPr lang="en-CA" sz="4802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ts val="5520"/>
              </a:lnSpc>
            </a:pPr>
            <a:endParaRPr lang="en-CA" sz="4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568700"/>
            <a:ext cx="7683500" cy="1155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2904" smtClean="0">
                <a:solidFill>
                  <a:srgbClr val="000000"/>
                </a:solidFill>
                <a:latin typeface="Times New Roman"/>
                <a:cs typeface="Times New Roman"/>
              </a:rPr>
              <a:t>-Together provide maximal muscle power for</a:t>
            </a:r>
            <a:r>
              <a:rPr lang="en-CA" sz="29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4" smtClean="0">
                <a:solidFill>
                  <a:srgbClr val="000000"/>
                </a:solidFill>
                <a:latin typeface="Times New Roman"/>
              </a:rPr>
            </a:br>
            <a:r>
              <a:rPr lang="en-CA" sz="2914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8-10 seconds </a:t>
            </a:r>
            <a:r>
              <a:rPr lang="en-CA" sz="2904" smtClean="0">
                <a:solidFill>
                  <a:srgbClr val="000000"/>
                </a:solidFill>
                <a:latin typeface="Times New Roman"/>
                <a:cs typeface="Times New Roman"/>
              </a:rPr>
              <a:t>(enough for 100 meter run)</a:t>
            </a:r>
          </a:p>
          <a:p>
            <a:pPr>
              <a:lnSpc>
                <a:spcPts val="4200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762000" y="901700"/>
            <a:ext cx="8382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2" b="1" smtClean="0">
                <a:solidFill>
                  <a:srgbClr val="3333CC"/>
                </a:solidFill>
                <a:latin typeface="Times New Roman Bold"/>
                <a:cs typeface="Times New Roman Bold"/>
              </a:rPr>
              <a:t>3-Glycogen-lactic acid system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60500" y="1866900"/>
            <a:ext cx="7683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2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a-Anaerobic metabolism ( glycolysis):-</a:t>
            </a:r>
          </a:p>
          <a:p>
            <a:pPr>
              <a:lnSpc>
                <a:spcPts val="2415"/>
              </a:lnSpc>
            </a:pPr>
            <a:endParaRPr lang="en-CA" sz="21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247900"/>
            <a:ext cx="76835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10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During glycolysis :- glycogen of the muscle split into glucose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without use of O2</a:t>
            </a:r>
          </a:p>
          <a:p>
            <a:pPr>
              <a:lnSpc>
                <a:spcPts val="25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2946400"/>
            <a:ext cx="7683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-Then each glucose split into:_</a:t>
            </a:r>
          </a:p>
          <a:p>
            <a:pPr>
              <a:lnSpc>
                <a:spcPts val="252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340100"/>
            <a:ext cx="76835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531">
              <a:lnSpc>
                <a:spcPts val="2500"/>
              </a:lnSpc>
            </a:pPr>
            <a:r>
              <a:rPr lang="en-CA" sz="21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 pyruvic acid  + energy to form </a:t>
            </a:r>
            <a:r>
              <a:rPr lang="en-CA" sz="2112" b="1" smtClean="0">
                <a:solidFill>
                  <a:srgbClr val="3333CC"/>
                </a:solidFill>
                <a:latin typeface="Times New Roman Bold"/>
                <a:cs typeface="Times New Roman Bold"/>
              </a:rPr>
              <a:t>4 ATP</a:t>
            </a:r>
            <a:r>
              <a:rPr lang="en-CA" sz="21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for each one glucose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molecule</a:t>
            </a:r>
          </a:p>
          <a:p>
            <a:pPr>
              <a:lnSpc>
                <a:spcPts val="25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4432300"/>
            <a:ext cx="7683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 Pyruvic acid in the mitochondria in presence of O2 will</a:t>
            </a:r>
          </a:p>
          <a:p>
            <a:pPr>
              <a:lnSpc>
                <a:spcPts val="2415"/>
              </a:lnSpc>
            </a:pPr>
            <a:endParaRPr lang="en-CA" sz="210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0500" y="4749800"/>
            <a:ext cx="3795591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form more </a:t>
            </a:r>
            <a:r>
              <a:rPr lang="en-CA" sz="211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ATP </a:t>
            </a:r>
            <a:r>
              <a:rPr lang="en-CA" sz="2100" dirty="0"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en-CA" sz="2110" b="1" dirty="0" smtClean="0">
                <a:solidFill>
                  <a:srgbClr val="7030A0"/>
                </a:solidFill>
                <a:latin typeface="Times New Roman Bold"/>
                <a:cs typeface="Times New Roman Bold"/>
              </a:rPr>
              <a:t>Oxidative stage</a:t>
            </a:r>
            <a:r>
              <a:rPr lang="en-CA" sz="2110" b="1" dirty="0">
                <a:solidFill>
                  <a:srgbClr val="7030A0"/>
                </a:solidFill>
                <a:latin typeface="Times New Roman Bold"/>
                <a:cs typeface="Times New Roman Bold"/>
              </a:rPr>
              <a:t>)</a:t>
            </a:r>
            <a:endParaRPr lang="en-CA" sz="2110" b="1" dirty="0" smtClean="0">
              <a:solidFill>
                <a:srgbClr val="7030A0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241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0500" y="5067300"/>
            <a:ext cx="768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When there is insufficient O2 most of pyruvic acid converts</a:t>
            </a:r>
            <a:r>
              <a:rPr lang="en-CA" sz="21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into lactic acid  which diffuse to blood stream</a:t>
            </a:r>
          </a:p>
          <a:p>
            <a:pPr>
              <a:lnSpc>
                <a:spcPts val="31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13928" y="984796"/>
            <a:ext cx="7818512" cy="7437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505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Characteristics of</a:t>
            </a:r>
            <a:r>
              <a:rPr lang="en-CA" sz="1905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 </a:t>
            </a:r>
            <a:r>
              <a:rPr lang="en-CA" sz="2505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Glycogen-lactic acid system</a:t>
            </a:r>
          </a:p>
          <a:p>
            <a:pPr>
              <a:lnSpc>
                <a:spcPts val="2875"/>
              </a:lnSpc>
            </a:pPr>
            <a:endParaRPr lang="en-CA" sz="247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920" y="1556792"/>
            <a:ext cx="86106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7505700" algn="l"/>
              </a:tabLst>
            </a:pPr>
            <a:r>
              <a:rPr lang="en-CA" sz="1905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-</a:t>
            </a:r>
            <a:r>
              <a:rPr lang="en-CA" sz="2505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Glycogen-lactic acid system can form ATP molecules (</a:t>
            </a:r>
            <a:r>
              <a:rPr lang="en-CA" sz="1331" dirty="0" smtClean="0">
                <a:solidFill>
                  <a:srgbClr val="0000CC"/>
                </a:solidFill>
                <a:latin typeface="Times New Roman"/>
                <a:cs typeface="Times New Roman"/>
              </a:rPr>
              <a:t>	-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anaerobically</a:t>
            </a:r>
            <a:r>
              <a:rPr lang="en-CA" sz="2505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)  </a:t>
            </a:r>
            <a:r>
              <a:rPr lang="en-CA" sz="2505" b="1" dirty="0" smtClean="0">
                <a:solidFill>
                  <a:srgbClr val="FF0000"/>
                </a:solidFill>
                <a:latin typeface="Times New Roman Bold"/>
                <a:cs typeface="Times New Roman Bold"/>
              </a:rPr>
              <a:t>2.5 times as rapidly as </a:t>
            </a:r>
            <a:r>
              <a:rPr lang="en-CA" sz="2505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can oxidative</a:t>
            </a:r>
            <a:r>
              <a:rPr lang="en-CA" sz="24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mechanism of mitochondria</a:t>
            </a:r>
          </a:p>
          <a:p>
            <a:pPr>
              <a:lnSpc>
                <a:spcPts val="2400"/>
              </a:lnSpc>
            </a:pPr>
            <a:endParaRPr lang="en-CA" sz="24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2908300"/>
            <a:ext cx="86106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7607300" algn="l"/>
              </a:tabLst>
            </a:pPr>
            <a:r>
              <a:rPr lang="en-CA" sz="25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Anaerobic glycolysis can provide  large ATP  amounts</a:t>
            </a:r>
            <a:r>
              <a:rPr lang="en-CA" sz="1752" smtClean="0">
                <a:solidFill>
                  <a:srgbClr val="0000CC"/>
                </a:solidFill>
                <a:latin typeface="Times New Roman"/>
                <a:cs typeface="Times New Roman"/>
              </a:rPr>
              <a:t>	-</a:t>
            </a:r>
            <a:r>
              <a:rPr lang="en-CA" sz="24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needed for </a:t>
            </a:r>
            <a:r>
              <a:rPr lang="en-CA" sz="2505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short  to  moderate periods</a:t>
            </a:r>
            <a:r>
              <a:rPr lang="en-CA" sz="25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of muscle</a:t>
            </a:r>
            <a:r>
              <a:rPr lang="en-CA" sz="24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contraction ( ½ as rapid as phosphagen system)</a:t>
            </a:r>
          </a:p>
          <a:p>
            <a:pPr>
              <a:lnSpc>
                <a:spcPts val="240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4279900"/>
            <a:ext cx="86106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5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- Glycogen-lactic acid system provide </a:t>
            </a:r>
            <a:r>
              <a:rPr lang="en-CA" sz="2508" b="1" smtClean="0">
                <a:solidFill>
                  <a:srgbClr val="FF0000"/>
                </a:solidFill>
                <a:latin typeface="Times New Roman Bold"/>
                <a:cs typeface="Times New Roman Bold"/>
              </a:rPr>
              <a:t>1.3-1.6 minutes </a:t>
            </a:r>
            <a:r>
              <a:rPr lang="en-CA" sz="25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of</a:t>
            </a:r>
            <a:r>
              <a:rPr lang="en-CA" sz="24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95" smtClean="0">
                <a:solidFill>
                  <a:srgbClr val="000000"/>
                </a:solidFill>
                <a:latin typeface="Times New Roman"/>
              </a:rPr>
            </a:br>
            <a:r>
              <a:rPr lang="en-CA" sz="250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maximal muscle activity</a:t>
            </a:r>
          </a:p>
          <a:p>
            <a:pPr>
              <a:lnSpc>
                <a:spcPts val="240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899592" y="1585342"/>
            <a:ext cx="5846276" cy="10515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3333CC"/>
                </a:solidFill>
                <a:latin typeface="Times New Roman Bold"/>
                <a:cs typeface="Times New Roman Bold"/>
              </a:rPr>
              <a:t>Aerobic process:-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5576" y="2996952"/>
            <a:ext cx="8136904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3602" dirty="0" smtClean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lang="en-CA" sz="2006" dirty="0" smtClean="0">
                <a:solidFill>
                  <a:srgbClr val="000000"/>
                </a:solidFill>
                <a:latin typeface="Times New Roman"/>
                <a:cs typeface="Times New Roman"/>
              </a:rPr>
              <a:t>Oxidation of foodstuffs  glucose, A.A,  F.A  in the mitochondria in presence of</a:t>
            </a:r>
            <a:r>
              <a:rPr lang="en-CA" sz="2004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004" dirty="0" smtClean="0">
                <a:solidFill>
                  <a:srgbClr val="000000"/>
                </a:solidFill>
                <a:latin typeface="Times New Roman"/>
                <a:cs typeface="Times New Roman"/>
              </a:rPr>
              <a:t>O2 produces  energy that coverts AMP to  ADP to ATP</a:t>
            </a:r>
          </a:p>
          <a:p>
            <a:pPr>
              <a:lnSpc>
                <a:spcPts val="2800"/>
              </a:lnSpc>
            </a:pPr>
            <a:endParaRPr lang="en-CA" sz="2004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828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DR.MOHAMMAD AL OTABI</cp:lastModifiedBy>
  <cp:revision>61</cp:revision>
  <dcterms:created xsi:type="dcterms:W3CDTF">2014-12-28T10:45:40Z</dcterms:created>
  <dcterms:modified xsi:type="dcterms:W3CDTF">2014-12-31T08:13:44Z</dcterms:modified>
</cp:coreProperties>
</file>