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4" r:id="rId5"/>
    <p:sldId id="274" r:id="rId6"/>
    <p:sldId id="278" r:id="rId7"/>
    <p:sldId id="282" r:id="rId8"/>
    <p:sldId id="285" r:id="rId9"/>
    <p:sldId id="286" r:id="rId10"/>
    <p:sldId id="263" r:id="rId11"/>
    <p:sldId id="264" r:id="rId12"/>
    <p:sldId id="265" r:id="rId13"/>
    <p:sldId id="270" r:id="rId14"/>
    <p:sldId id="271" r:id="rId15"/>
    <p:sldId id="273" r:id="rId16"/>
    <p:sldId id="275" r:id="rId17"/>
    <p:sldId id="26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3750-806F-4DD2-9CD1-E113FA118B28}" type="datetimeFigureOut">
              <a:rPr lang="en-GB" smtClean="0"/>
              <a:pPr/>
              <a:t>31/12/2014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260648"/>
            <a:ext cx="5598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solidFill>
                  <a:srgbClr val="FF0000"/>
                </a:solidFill>
              </a:rPr>
              <a:t>Resting Membrane Potential (Voltage)</a:t>
            </a:r>
            <a:endParaRPr lang="en-GB" sz="5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04864"/>
            <a:ext cx="23762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436318"/>
            <a:ext cx="4895850" cy="2305050"/>
          </a:xfrm>
        </p:spPr>
        <p:txBody>
          <a:bodyPr/>
          <a:lstStyle/>
          <a:p>
            <a:pPr marL="812748" indent="-812748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err="1" smtClean="0">
                <a:solidFill>
                  <a:schemeClr val="tx1"/>
                </a:solidFill>
                <a:latin typeface="Comic Sans MS" pitchFamily="66" charset="0"/>
              </a:rPr>
              <a:t>Dr.Mohammed</a:t>
            </a:r>
            <a:r>
              <a:rPr lang="en-U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Comic Sans MS" pitchFamily="66" charset="0"/>
              </a:rPr>
              <a:t>Alotaibi</a:t>
            </a:r>
            <a:endParaRPr lang="en-US" sz="2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748" indent="-812748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 smtClean="0">
                <a:solidFill>
                  <a:srgbClr val="7030A0"/>
                </a:solidFill>
                <a:latin typeface="Comic Sans MS" pitchFamily="66" charset="0"/>
              </a:rPr>
              <a:t>MRes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, PhD (Liverpool, England)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Department of Physiology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College of Medicine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King Saud University 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732727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TEXTBOOK OF MEDICAL PHYSIOLOGY</a:t>
            </a: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FF9999"/>
              </a:solidFill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GUYTON &amp; HALL 11</a:t>
            </a:r>
            <a:r>
              <a:rPr lang="en-US" b="1" baseline="30000" dirty="0" smtClean="0">
                <a:solidFill>
                  <a:srgbClr val="00B05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EDITION</a:t>
            </a: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UNIT II  CHAPTER 5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7346"/>
            <a:ext cx="58326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u="sng" dirty="0" smtClean="0">
                <a:solidFill>
                  <a:srgbClr val="0000CC"/>
                </a:solidFill>
              </a:rPr>
              <a:t>NERNST EQUATION</a:t>
            </a:r>
          </a:p>
          <a:p>
            <a:endParaRPr lang="en-GB" sz="3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200" b="1" dirty="0" smtClean="0"/>
              <a:t>Nernst calculated the 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</a:rPr>
              <a:t>level of concentration potential </a:t>
            </a:r>
            <a:r>
              <a:rPr lang="en-GB" sz="2200" b="1" dirty="0" smtClean="0"/>
              <a:t>of ions across the membrane that prevent net diffusion of ions to inside or outside</a:t>
            </a:r>
          </a:p>
          <a:p>
            <a:endParaRPr lang="en-GB" sz="2200" b="1" dirty="0" smtClean="0"/>
          </a:p>
          <a:p>
            <a:r>
              <a:rPr lang="en-GB" sz="2200" b="1" u="sng" dirty="0" smtClean="0">
                <a:solidFill>
                  <a:srgbClr val="0070C0"/>
                </a:solidFill>
              </a:rPr>
              <a:t>Nernst made a hypothesis which said that if we suppose that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(1) </a:t>
            </a:r>
            <a:r>
              <a:rPr lang="en-GB" sz="2200" b="1" dirty="0" smtClean="0"/>
              <a:t>The ECF and ICF contained ONLY potassium ion ,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(2) </a:t>
            </a:r>
            <a:r>
              <a:rPr lang="en-GB" sz="2200" b="1" dirty="0" smtClean="0"/>
              <a:t>And that the cell-membrane was freely permeable to K+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→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Then K+ will diffuse down its concentration (chemical) gradient ( via the K+ leak channels ) from inside the cell to outside , carrying with it +</a:t>
            </a:r>
            <a:r>
              <a:rPr lang="en-GB" sz="2200" b="1" dirty="0" err="1" smtClean="0">
                <a:solidFill>
                  <a:srgbClr val="C00000"/>
                </a:solidFill>
              </a:rPr>
              <a:t>ve</a:t>
            </a:r>
            <a:r>
              <a:rPr lang="en-GB" sz="2200" b="1" dirty="0" smtClean="0">
                <a:solidFill>
                  <a:srgbClr val="C00000"/>
                </a:solidFill>
              </a:rPr>
              <a:t> charges to the outside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5376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The Potassium Nernst ( Equilibrium ) Potential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559" r="50538" b="10079"/>
          <a:stretch>
            <a:fillRect/>
          </a:stretch>
        </p:blipFill>
        <p:spPr bwMode="auto">
          <a:xfrm>
            <a:off x="6012160" y="3429000"/>
            <a:ext cx="295232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/>
              <a:t>*When this </a:t>
            </a:r>
            <a:r>
              <a:rPr lang="en-GB" sz="2600" b="1" dirty="0" smtClean="0">
                <a:solidFill>
                  <a:srgbClr val="0000CC"/>
                </a:solidFill>
              </a:rPr>
              <a:t>electrical gradient ( electrical force ) </a:t>
            </a:r>
            <a:r>
              <a:rPr lang="en-GB" sz="2600" b="1" dirty="0" smtClean="0"/>
              <a:t>, which tends to keep K+ inside</a:t>
            </a:r>
            <a:r>
              <a:rPr lang="en-GB" sz="2600" b="1" u="sng" dirty="0" smtClean="0">
                <a:solidFill>
                  <a:srgbClr val="FF0000"/>
                </a:solidFill>
              </a:rPr>
              <a:t> equals (=), </a:t>
            </a:r>
            <a:r>
              <a:rPr lang="en-GB" sz="2600" b="1" dirty="0" smtClean="0">
                <a:solidFill>
                  <a:srgbClr val="7030A0"/>
                </a:solidFill>
              </a:rPr>
              <a:t>the concentration gradient </a:t>
            </a:r>
            <a:r>
              <a:rPr lang="en-GB" sz="2600" b="1" dirty="0" smtClean="0"/>
              <a:t>(which tends to push K+ outside ) </a:t>
            </a:r>
            <a:r>
              <a:rPr lang="en-GB" sz="2800" b="1" dirty="0" smtClean="0">
                <a:solidFill>
                  <a:srgbClr val="00B050"/>
                </a:solidFill>
              </a:rPr>
              <a:t>→</a:t>
            </a:r>
            <a:r>
              <a:rPr lang="en-GB" sz="2600" b="1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there will be no net K+ movement across the membrane . </a:t>
            </a:r>
          </a:p>
          <a:p>
            <a:endParaRPr lang="en-GB" sz="2600" b="1" dirty="0" smtClean="0"/>
          </a:p>
          <a:p>
            <a:r>
              <a:rPr lang="en-GB" sz="2600" b="1" dirty="0" smtClean="0"/>
              <a:t>The membrane potential (MP ) in that case is </a:t>
            </a:r>
            <a:r>
              <a:rPr lang="en-GB" sz="2600" b="1" u="sng" dirty="0" smtClean="0">
                <a:solidFill>
                  <a:srgbClr val="0070C0"/>
                </a:solidFill>
              </a:rPr>
              <a:t>called:-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Nernst Potential for K+ </a:t>
            </a:r>
            <a:r>
              <a:rPr lang="en-GB" sz="2400" b="1" dirty="0" smtClean="0">
                <a:solidFill>
                  <a:srgbClr val="FF0066"/>
                </a:solidFill>
              </a:rPr>
              <a:t>(or K+ Equilibrium or Diffusion Potential)</a:t>
            </a:r>
          </a:p>
          <a:p>
            <a:endParaRPr lang="en-GB" sz="2600" b="1" dirty="0" smtClean="0"/>
          </a:p>
          <a:p>
            <a:r>
              <a:rPr lang="en-GB" sz="2600" b="1" dirty="0" smtClean="0">
                <a:solidFill>
                  <a:srgbClr val="FF0000"/>
                </a:solidFill>
              </a:rPr>
              <a:t>E.M.F (mV) </a:t>
            </a:r>
            <a:r>
              <a:rPr lang="en-GB" sz="2600" b="1" dirty="0" smtClean="0"/>
              <a:t>=</a:t>
            </a:r>
            <a:r>
              <a:rPr lang="en-GB" sz="2600" b="1" dirty="0" smtClean="0">
                <a:solidFill>
                  <a:srgbClr val="00B050"/>
                </a:solidFill>
              </a:rPr>
              <a:t> + 61 </a:t>
            </a:r>
            <a:r>
              <a:rPr lang="en-GB" sz="2600" b="1" dirty="0" smtClean="0">
                <a:solidFill>
                  <a:srgbClr val="0000CC"/>
                </a:solidFill>
              </a:rPr>
              <a:t>log K+ </a:t>
            </a:r>
            <a:r>
              <a:rPr lang="en-GB" sz="2600" b="1" dirty="0" smtClean="0"/>
              <a:t>Conc. Inside = </a:t>
            </a:r>
            <a:r>
              <a:rPr lang="en-GB" sz="2600" b="1" dirty="0" smtClean="0">
                <a:solidFill>
                  <a:srgbClr val="C00000"/>
                </a:solidFill>
              </a:rPr>
              <a:t>-94 mV K+</a:t>
            </a:r>
          </a:p>
          <a:p>
            <a:r>
              <a:rPr lang="en-GB" sz="2600" b="1" dirty="0" smtClean="0"/>
              <a:t>                                             </a:t>
            </a:r>
            <a:r>
              <a:rPr lang="en-GB" sz="2600" b="1" dirty="0" err="1" smtClean="0"/>
              <a:t>Conc</a:t>
            </a:r>
            <a:r>
              <a:rPr lang="en-GB" sz="2600" b="1" dirty="0" smtClean="0"/>
              <a:t> outside</a:t>
            </a:r>
            <a:endParaRPr lang="en-GB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4221088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u="sng" dirty="0" smtClean="0">
                <a:solidFill>
                  <a:srgbClr val="0070C0"/>
                </a:solidFill>
              </a:rPr>
              <a:t>Nernst made a hypothesis which said that if we suppose that:-</a:t>
            </a:r>
          </a:p>
          <a:p>
            <a:r>
              <a:rPr lang="en-GB" sz="2000" b="1" dirty="0" smtClean="0"/>
              <a:t> (1) the ECF and ICF contained ONLY sodium ions  </a:t>
            </a:r>
          </a:p>
          <a:p>
            <a:r>
              <a:rPr lang="en-GB" sz="2000" b="1" dirty="0" smtClean="0"/>
              <a:t>(2) and that the cell membrane was freely permeable to Na+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B050"/>
                </a:solidFill>
              </a:rPr>
              <a:t>→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Then Na+ will diffuse down its concentration gradient to the Inside of the cell, carrying with it +</a:t>
            </a:r>
            <a:r>
              <a:rPr lang="en-GB" sz="2000" b="1" dirty="0" err="1" smtClean="0">
                <a:solidFill>
                  <a:srgbClr val="C00000"/>
                </a:solidFill>
              </a:rPr>
              <a:t>ve</a:t>
            </a:r>
            <a:r>
              <a:rPr lang="en-GB" sz="2000" b="1" dirty="0" smtClean="0">
                <a:solidFill>
                  <a:srgbClr val="C00000"/>
                </a:solidFill>
              </a:rPr>
              <a:t> charges , and progressively decreasing the</a:t>
            </a:r>
            <a:r>
              <a:rPr lang="en-GB" sz="2000" b="1" u="sng" dirty="0" smtClean="0">
                <a:solidFill>
                  <a:srgbClr val="C00000"/>
                </a:solidFill>
              </a:rPr>
              <a:t> negativity </a:t>
            </a:r>
            <a:r>
              <a:rPr lang="en-GB" sz="2000" b="1" dirty="0" smtClean="0">
                <a:solidFill>
                  <a:srgbClr val="C00000"/>
                </a:solidFill>
              </a:rPr>
              <a:t>inside the cell.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endParaRPr lang="en-GB" sz="2000" b="1" dirty="0" smtClean="0"/>
          </a:p>
          <a:p>
            <a:r>
              <a:rPr lang="en-GB" sz="2000" b="1" dirty="0" smtClean="0">
                <a:solidFill>
                  <a:srgbClr val="00B050"/>
                </a:solidFill>
              </a:rPr>
              <a:t>When this </a:t>
            </a:r>
            <a:r>
              <a:rPr lang="en-GB" sz="2000" b="1" dirty="0" smtClean="0">
                <a:solidFill>
                  <a:srgbClr val="FF0066"/>
                </a:solidFill>
              </a:rPr>
              <a:t>electrical gradient ( force ) </a:t>
            </a:r>
            <a:r>
              <a:rPr lang="en-GB" sz="2000" b="1" dirty="0" smtClean="0">
                <a:solidFill>
                  <a:srgbClr val="00B050"/>
                </a:solidFill>
              </a:rPr>
              <a:t>, which tends to drive (PUSH) Na+ outside </a:t>
            </a:r>
            <a:r>
              <a:rPr lang="en-GB" sz="2000" b="1" u="sng" dirty="0" smtClean="0">
                <a:solidFill>
                  <a:srgbClr val="FF0000"/>
                </a:solidFill>
              </a:rPr>
              <a:t>equals = </a:t>
            </a:r>
            <a:r>
              <a:rPr lang="en-GB" sz="2000" b="1" dirty="0" smtClean="0">
                <a:solidFill>
                  <a:srgbClr val="00B050"/>
                </a:solidFill>
              </a:rPr>
              <a:t>the </a:t>
            </a:r>
            <a:r>
              <a:rPr lang="en-GB" sz="2000" b="1" dirty="0" smtClean="0">
                <a:solidFill>
                  <a:srgbClr val="7030A0"/>
                </a:solidFill>
              </a:rPr>
              <a:t>concentration gradient </a:t>
            </a:r>
            <a:r>
              <a:rPr lang="en-GB" sz="2000" b="1" dirty="0" smtClean="0">
                <a:solidFill>
                  <a:srgbClr val="00B050"/>
                </a:solidFill>
              </a:rPr>
              <a:t>( which tends to push Na+ in ) </a:t>
            </a:r>
            <a:r>
              <a:rPr lang="en-GB" sz="2000" b="1" dirty="0" smtClean="0"/>
              <a:t>→</a:t>
            </a:r>
            <a:r>
              <a:rPr lang="en-GB" sz="2000" b="1" dirty="0" smtClean="0">
                <a:solidFill>
                  <a:srgbClr val="00B050"/>
                </a:solidFill>
              </a:rPr>
              <a:t> there will be no Na+ movement across the membrane .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B0F0"/>
                </a:solidFill>
              </a:rPr>
              <a:t>Nernst Potential for Na+ </a:t>
            </a:r>
            <a:r>
              <a:rPr lang="en-GB" sz="2000" b="1" dirty="0" smtClean="0"/>
              <a:t>( or Na+ Equilibrium or Diffusion Potential ) = </a:t>
            </a:r>
            <a:r>
              <a:rPr lang="en-GB" sz="2000" b="1" dirty="0" smtClean="0">
                <a:solidFill>
                  <a:srgbClr val="C00000"/>
                </a:solidFill>
              </a:rPr>
              <a:t>+61 mV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5376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The Sodium Nernst ( Equilibrium ) Potential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201" t="14286" b="11429"/>
          <a:stretch>
            <a:fillRect/>
          </a:stretch>
        </p:blipFill>
        <p:spPr bwMode="auto">
          <a:xfrm>
            <a:off x="5940152" y="2276872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7129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 smtClean="0">
                <a:solidFill>
                  <a:srgbClr val="FF0000"/>
                </a:solidFill>
              </a:rPr>
              <a:t>Origin of RMP: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0000CC"/>
                </a:solidFill>
              </a:rPr>
              <a:t>1- Contribution of K diffusion potential:-</a:t>
            </a:r>
            <a:endParaRPr lang="en-GB" sz="2200" b="1" dirty="0" smtClean="0"/>
          </a:p>
          <a:p>
            <a:r>
              <a:rPr lang="en-GB" sz="2200" dirty="0" smtClean="0"/>
              <a:t>K+ leak channels </a:t>
            </a:r>
            <a:r>
              <a:rPr lang="en-GB" sz="2400" b="1" dirty="0" smtClean="0"/>
              <a:t>→ </a:t>
            </a:r>
            <a:r>
              <a:rPr lang="en-GB" sz="2200" dirty="0" smtClean="0"/>
              <a:t>more K+ diffuses to outside than Na+ to inside </a:t>
            </a:r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6046" r="44937" b="45241"/>
          <a:stretch>
            <a:fillRect/>
          </a:stretch>
        </p:blipFill>
        <p:spPr bwMode="auto">
          <a:xfrm>
            <a:off x="395536" y="4869160"/>
            <a:ext cx="4032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436096" y="2060848"/>
            <a:ext cx="3312368" cy="2808312"/>
            <a:chOff x="4341778" y="1916832"/>
            <a:chExt cx="3254558" cy="34563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7333"/>
            <a:stretch>
              <a:fillRect/>
            </a:stretch>
          </p:blipFill>
          <p:spPr bwMode="auto">
            <a:xfrm>
              <a:off x="4427984" y="1916832"/>
              <a:ext cx="316835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41778" y="2018995"/>
              <a:ext cx="1022310" cy="401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Outside</a:t>
              </a:r>
              <a:endParaRPr lang="en-GB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520" y="2492896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C00000"/>
                </a:solidFill>
              </a:rPr>
              <a:t> The ratio of potassium ions from </a:t>
            </a:r>
            <a:r>
              <a:rPr lang="en-GB" sz="2400" b="1" dirty="0" smtClean="0">
                <a:solidFill>
                  <a:srgbClr val="7030A0"/>
                </a:solidFill>
              </a:rPr>
              <a:t>inside to outside </a:t>
            </a:r>
            <a:r>
              <a:rPr lang="en-GB" sz="2400" b="1" dirty="0" smtClean="0">
                <a:solidFill>
                  <a:srgbClr val="C00000"/>
                </a:solidFill>
              </a:rPr>
              <a:t>the membrane is 35, and this gives a calculated Nernst potential for the inside of the membrane of -94 </a:t>
            </a:r>
            <a:r>
              <a:rPr lang="en-GB" sz="2400" b="1" dirty="0" err="1" smtClean="0">
                <a:solidFill>
                  <a:srgbClr val="C00000"/>
                </a:solidFill>
              </a:rPr>
              <a:t>millivolts</a:t>
            </a:r>
            <a:r>
              <a:rPr lang="en-GB" sz="2400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4955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CC"/>
                </a:solidFill>
              </a:rPr>
              <a:t>2- Contribution of Na diffusion potential:-</a:t>
            </a:r>
          </a:p>
          <a:p>
            <a:pPr>
              <a:lnSpc>
                <a:spcPct val="150000"/>
              </a:lnSpc>
            </a:pPr>
            <a:endParaRPr lang="en-GB" sz="2400" b="1" dirty="0" smtClean="0"/>
          </a:p>
          <a:p>
            <a:endParaRPr lang="en-GB" sz="2400" b="1" dirty="0" smtClean="0"/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C00000"/>
                </a:solidFill>
              </a:rPr>
              <a:t> The ratio of sodium ions from </a:t>
            </a:r>
            <a:r>
              <a:rPr lang="en-GB" sz="2400" b="1" dirty="0" smtClean="0">
                <a:solidFill>
                  <a:srgbClr val="7030A0"/>
                </a:solidFill>
              </a:rPr>
              <a:t>inside to outside </a:t>
            </a:r>
            <a:r>
              <a:rPr lang="en-GB" sz="2400" b="1" dirty="0" smtClean="0">
                <a:solidFill>
                  <a:srgbClr val="C00000"/>
                </a:solidFill>
              </a:rPr>
              <a:t>the membrane is 0.1, and this gives a calculated Nernst potential for the inside of the membrane of +61 </a:t>
            </a:r>
            <a:r>
              <a:rPr lang="en-GB" sz="2400" b="1" dirty="0" err="1" smtClean="0">
                <a:solidFill>
                  <a:srgbClr val="C00000"/>
                </a:solidFill>
              </a:rPr>
              <a:t>millivolts</a:t>
            </a:r>
            <a:r>
              <a:rPr lang="en-GB" sz="24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57883" r="44937" b="22022"/>
          <a:stretch>
            <a:fillRect/>
          </a:stretch>
        </p:blipFill>
        <p:spPr bwMode="auto">
          <a:xfrm>
            <a:off x="4716016" y="4149080"/>
            <a:ext cx="44279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028871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Using this value in the </a:t>
            </a:r>
            <a:r>
              <a:rPr lang="en-GB" sz="2400" b="1" dirty="0" smtClean="0">
                <a:solidFill>
                  <a:srgbClr val="7030A0"/>
                </a:solidFill>
              </a:rPr>
              <a:t>Goldman equation</a:t>
            </a:r>
            <a:r>
              <a:rPr lang="en-GB" sz="2400" dirty="0" smtClean="0">
                <a:solidFill>
                  <a:srgbClr val="7030A0"/>
                </a:solidFill>
              </a:rPr>
              <a:t> gives a potential inside the membrane of </a:t>
            </a:r>
            <a:r>
              <a:rPr lang="en-GB" sz="2400" b="1" dirty="0" smtClean="0">
                <a:solidFill>
                  <a:srgbClr val="7030A0"/>
                </a:solidFill>
              </a:rPr>
              <a:t>−86 </a:t>
            </a:r>
            <a:r>
              <a:rPr lang="en-GB" sz="2400" b="1" dirty="0" err="1" smtClean="0">
                <a:solidFill>
                  <a:srgbClr val="7030A0"/>
                </a:solidFill>
              </a:rPr>
              <a:t>millivolts</a:t>
            </a:r>
            <a:r>
              <a:rPr lang="en-GB" sz="2400" dirty="0" smtClean="0">
                <a:solidFill>
                  <a:srgbClr val="7030A0"/>
                </a:solidFill>
              </a:rPr>
              <a:t>, 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55734" r="48258" b="33438"/>
          <a:stretch>
            <a:fillRect/>
          </a:stretch>
        </p:blipFill>
        <p:spPr bwMode="auto">
          <a:xfrm>
            <a:off x="611560" y="5589240"/>
            <a:ext cx="374441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028384" y="4797152"/>
            <a:ext cx="86409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3- Contribution of Na/K PUMP:-</a:t>
            </a:r>
          </a:p>
          <a:p>
            <a:endParaRPr lang="en-GB" sz="2800" b="1" dirty="0" smtClean="0">
              <a:solidFill>
                <a:srgbClr val="0000CC"/>
              </a:solidFill>
            </a:endParaRPr>
          </a:p>
          <a:p>
            <a:r>
              <a:rPr lang="en-GB" sz="2600" dirty="0" smtClean="0"/>
              <a:t>- This is a powerful </a:t>
            </a:r>
            <a:r>
              <a:rPr lang="en-GB" sz="2600" b="1" i="1" dirty="0" err="1" smtClean="0"/>
              <a:t>electrogenic</a:t>
            </a:r>
            <a:r>
              <a:rPr lang="en-GB" sz="2600" b="1" i="1" dirty="0" smtClean="0"/>
              <a:t> pump </a:t>
            </a:r>
            <a:r>
              <a:rPr lang="en-GB" sz="2600" dirty="0" smtClean="0"/>
              <a:t>on the cell membrane.</a:t>
            </a:r>
          </a:p>
          <a:p>
            <a:r>
              <a:rPr lang="en-GB" sz="2600" b="1" dirty="0" smtClean="0"/>
              <a:t>- It Pump </a:t>
            </a:r>
            <a:r>
              <a:rPr lang="en-GB" sz="2600" b="1" dirty="0" smtClean="0">
                <a:solidFill>
                  <a:srgbClr val="FF0066"/>
                </a:solidFill>
              </a:rPr>
              <a:t>3 Na to outside </a:t>
            </a:r>
            <a:r>
              <a:rPr lang="en-GB" sz="2600" b="1" dirty="0" smtClean="0"/>
              <a:t>&amp; </a:t>
            </a:r>
            <a:r>
              <a:rPr lang="en-GB" sz="2600" b="1" dirty="0" smtClean="0">
                <a:solidFill>
                  <a:srgbClr val="0070C0"/>
                </a:solidFill>
              </a:rPr>
              <a:t>2 K to inside</a:t>
            </a:r>
            <a:r>
              <a:rPr lang="en-GB" sz="2600" b="1" dirty="0" smtClean="0"/>
              <a:t>, causing </a:t>
            </a:r>
            <a:r>
              <a:rPr lang="en-GB" sz="2800" b="1" dirty="0" smtClean="0"/>
              <a:t>→</a:t>
            </a:r>
            <a:r>
              <a:rPr lang="en-GB" sz="2600" b="1" dirty="0" smtClean="0"/>
              <a:t> net loss of +</a:t>
            </a:r>
            <a:r>
              <a:rPr lang="en-GB" sz="2600" b="1" dirty="0" err="1" smtClean="0"/>
              <a:t>ve</a:t>
            </a:r>
            <a:r>
              <a:rPr lang="en-GB" sz="2600" b="1" dirty="0" smtClean="0"/>
              <a:t> ions ,loss of + </a:t>
            </a:r>
            <a:r>
              <a:rPr lang="en-GB" sz="2600" b="1" dirty="0" err="1" smtClean="0"/>
              <a:t>ve</a:t>
            </a:r>
            <a:r>
              <a:rPr lang="en-GB" sz="2600" b="1" dirty="0" smtClean="0"/>
              <a:t> charge from inside , create negativity about </a:t>
            </a:r>
            <a:r>
              <a:rPr lang="en-GB" sz="2600" b="1" dirty="0" smtClean="0">
                <a:solidFill>
                  <a:srgbClr val="FF0066"/>
                </a:solidFill>
              </a:rPr>
              <a:t>- 4mV inside</a:t>
            </a:r>
            <a:endParaRPr lang="en-GB" sz="2600" dirty="0">
              <a:solidFill>
                <a:srgbClr val="FF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00461" y="2852936"/>
            <a:ext cx="3415755" cy="3555107"/>
            <a:chOff x="5548733" y="3042245"/>
            <a:chExt cx="3127723" cy="32670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45315"/>
            <a:stretch>
              <a:fillRect/>
            </a:stretch>
          </p:blipFill>
          <p:spPr bwMode="auto">
            <a:xfrm>
              <a:off x="5548733" y="3042245"/>
              <a:ext cx="2911699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40352" y="328498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Outside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GB" sz="2600" b="1" dirty="0" smtClean="0"/>
              <a:t>So </a:t>
            </a:r>
            <a:r>
              <a:rPr lang="en-GB" sz="2600" b="1" u="sng" dirty="0" smtClean="0">
                <a:solidFill>
                  <a:srgbClr val="FF0000"/>
                </a:solidFill>
              </a:rPr>
              <a:t>NET MEMBRANE POTENTIAL </a:t>
            </a:r>
            <a:r>
              <a:rPr lang="en-GB" sz="2600" b="1" dirty="0" smtClean="0"/>
              <a:t>will be :-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70C0"/>
                </a:solidFill>
              </a:rPr>
              <a:t>Diffusion potential  (caused by K &amp; Na diffusion) </a:t>
            </a:r>
            <a:r>
              <a:rPr lang="en-GB" sz="3200" b="1" dirty="0" smtClean="0"/>
              <a:t>+</a:t>
            </a:r>
            <a:r>
              <a:rPr lang="en-GB" sz="2000" b="1" dirty="0" smtClean="0"/>
              <a:t>  </a:t>
            </a:r>
            <a:r>
              <a:rPr lang="en-GB" sz="2000" b="1" i="1" dirty="0" err="1" smtClean="0">
                <a:solidFill>
                  <a:srgbClr val="C00000"/>
                </a:solidFill>
              </a:rPr>
              <a:t>Electrogenic</a:t>
            </a:r>
            <a:r>
              <a:rPr lang="en-GB" sz="2000" b="1" dirty="0" smtClean="0">
                <a:solidFill>
                  <a:srgbClr val="C00000"/>
                </a:solidFill>
              </a:rPr>
              <a:t> Na/K pump</a:t>
            </a:r>
          </a:p>
          <a:p>
            <a:pPr>
              <a:lnSpc>
                <a:spcPct val="150000"/>
              </a:lnSpc>
            </a:pPr>
            <a:r>
              <a:rPr lang="en-GB" sz="2800" b="1" u="sng" dirty="0" smtClean="0">
                <a:solidFill>
                  <a:srgbClr val="7030A0"/>
                </a:solidFill>
              </a:rPr>
              <a:t>(-86 mV ) + (- 4mV) = -90 mV</a:t>
            </a:r>
          </a:p>
          <a:p>
            <a:pPr>
              <a:lnSpc>
                <a:spcPct val="150000"/>
              </a:lnSpc>
            </a:pPr>
            <a:endParaRPr lang="en-GB" sz="2800" b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CC"/>
                </a:solidFill>
              </a:rPr>
              <a:t>4- Effect of Large intracellular anions(negative ions) </a:t>
            </a:r>
            <a:r>
              <a:rPr lang="en-GB" sz="2600" b="1" dirty="0" smtClean="0"/>
              <a:t>(proteins , sulphates &amp; phosphates ), </a:t>
            </a:r>
            <a:r>
              <a:rPr lang="en-GB" sz="2600" b="1" dirty="0" smtClean="0">
                <a:solidFill>
                  <a:schemeClr val="accent5">
                    <a:lumMod val="75000"/>
                  </a:schemeClr>
                </a:solidFill>
              </a:rPr>
              <a:t>very low effect.</a:t>
            </a:r>
            <a:endParaRPr lang="en-GB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6952"/>
            <a:ext cx="8748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RESTING MEMBRANE POTENTIAL </a:t>
            </a:r>
          </a:p>
          <a:p>
            <a:endParaRPr lang="en-GB" b="1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DIF:- </a:t>
            </a:r>
            <a:r>
              <a:rPr lang="en-GB" sz="2400" b="1" dirty="0" smtClean="0"/>
              <a:t>It is a potential difference across cell membrane during rest (without stimulation)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Value:- </a:t>
            </a:r>
            <a:r>
              <a:rPr lang="en-GB" sz="2400" b="1" dirty="0" smtClean="0"/>
              <a:t>-90 mV in large nerve </a:t>
            </a:r>
            <a:r>
              <a:rPr lang="en-GB" sz="2400" b="1" dirty="0" err="1" smtClean="0"/>
              <a:t>fibers</a:t>
            </a:r>
            <a:r>
              <a:rPr lang="en-GB" sz="2400" b="1" dirty="0" smtClean="0"/>
              <a:t> ( -</a:t>
            </a:r>
            <a:r>
              <a:rPr lang="en-GB" sz="2400" b="1" dirty="0" err="1" smtClean="0"/>
              <a:t>ve</a:t>
            </a:r>
            <a:r>
              <a:rPr lang="en-GB" sz="2400" b="1" dirty="0" smtClean="0"/>
              <a:t> inside) (ranges between        </a:t>
            </a:r>
            <a:r>
              <a:rPr lang="en-GB" sz="2400" b="1" dirty="0" smtClean="0">
                <a:solidFill>
                  <a:srgbClr val="0000CC"/>
                </a:solidFill>
              </a:rPr>
              <a:t>-70 mV </a:t>
            </a:r>
            <a:r>
              <a:rPr lang="en-GB" sz="2400" b="1" dirty="0" smtClean="0"/>
              <a:t>TO </a:t>
            </a:r>
            <a:r>
              <a:rPr lang="en-GB" sz="2400" b="1" dirty="0" smtClean="0">
                <a:solidFill>
                  <a:srgbClr val="0000CC"/>
                </a:solidFill>
              </a:rPr>
              <a:t>-90 mV</a:t>
            </a:r>
            <a:r>
              <a:rPr lang="en-GB" sz="2400" b="1" dirty="0" smtClean="0"/>
              <a:t>)</a:t>
            </a:r>
          </a:p>
          <a:p>
            <a:endParaRPr lang="en-GB" sz="2400" dirty="0" smtClean="0"/>
          </a:p>
          <a:p>
            <a:r>
              <a:rPr lang="en-GB" sz="2400" b="1" dirty="0" smtClean="0"/>
              <a:t>- It is determined by the </a:t>
            </a:r>
            <a:r>
              <a:rPr lang="en-GB" sz="2400" b="1" dirty="0" smtClean="0">
                <a:solidFill>
                  <a:srgbClr val="FF0066"/>
                </a:solidFill>
              </a:rPr>
              <a:t>K ions</a:t>
            </a:r>
          </a:p>
          <a:p>
            <a:endParaRPr lang="en-GB" sz="2400" b="1" u="sng" dirty="0" smtClean="0">
              <a:solidFill>
                <a:srgbClr val="7030A0"/>
              </a:solidFill>
            </a:endParaRPr>
          </a:p>
          <a:p>
            <a:endParaRPr lang="en-GB" sz="2400" b="1" dirty="0" smtClean="0"/>
          </a:p>
        </p:txBody>
      </p:sp>
      <p:pic>
        <p:nvPicPr>
          <p:cNvPr id="3" name="Picture 2" descr="1220_Resting_Membrane_Potent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89040"/>
            <a:ext cx="59046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8172" r="43277" b="28516"/>
          <a:stretch>
            <a:fillRect/>
          </a:stretch>
        </p:blipFill>
        <p:spPr bwMode="auto">
          <a:xfrm>
            <a:off x="611560" y="764704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0277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Q </a:t>
            </a:r>
            <a:r>
              <a:rPr lang="en-GB" sz="2800" b="1" dirty="0" smtClean="0">
                <a:solidFill>
                  <a:srgbClr val="FF0000"/>
                </a:solidFill>
              </a:rPr>
              <a:t>: What are Excitable tissues</a:t>
            </a:r>
            <a:r>
              <a:rPr lang="ar-AE" sz="2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A: They are nerve and muscle</a:t>
            </a: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Q: What property do excitable tissues have that makes them different from other body tissues ?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A: Their membrane acts as an </a:t>
            </a:r>
            <a:r>
              <a:rPr lang="en-GB" sz="2800" b="1" dirty="0" smtClean="0">
                <a:solidFill>
                  <a:srgbClr val="0070C0"/>
                </a:solidFill>
              </a:rPr>
              <a:t>electric capacitor </a:t>
            </a:r>
            <a:r>
              <a:rPr lang="en-GB" sz="2800" dirty="0" smtClean="0">
                <a:solidFill>
                  <a:srgbClr val="0070C0"/>
                </a:solidFill>
              </a:rPr>
              <a:t>storing opposite charges on the opposite sides of the membrane.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7346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Q : What is the membrane potential ( MP )?</a:t>
            </a:r>
          </a:p>
          <a:p>
            <a:r>
              <a:rPr lang="en-GB" sz="2400" b="1" dirty="0" smtClean="0">
                <a:solidFill>
                  <a:srgbClr val="00B050"/>
                </a:solidFill>
              </a:rPr>
              <a:t>It is the </a:t>
            </a:r>
            <a:r>
              <a:rPr lang="en-GB" sz="2400" b="1" u="sng" dirty="0" smtClean="0">
                <a:solidFill>
                  <a:srgbClr val="002060"/>
                </a:solidFill>
              </a:rPr>
              <a:t>difference in potential </a:t>
            </a:r>
            <a:r>
              <a:rPr lang="en-GB" sz="2400" b="1" dirty="0" smtClean="0">
                <a:solidFill>
                  <a:srgbClr val="00B050"/>
                </a:solidFill>
              </a:rPr>
              <a:t>( voltage ) between the inner side &amp; outer side of the membrane (nerve or muscle membranes)</a:t>
            </a:r>
          </a:p>
          <a:p>
            <a:endParaRPr lang="en-GB" sz="2400" b="1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Q : What are the states of MP ?</a:t>
            </a:r>
          </a:p>
          <a:p>
            <a:r>
              <a:rPr lang="en-GB" sz="2400" b="1" dirty="0" smtClean="0">
                <a:solidFill>
                  <a:srgbClr val="00B0F0"/>
                </a:solidFill>
              </a:rPr>
              <a:t>(1) Resting Membrane Potential ( RMP) : </a:t>
            </a:r>
            <a:r>
              <a:rPr lang="en-GB" sz="2400" b="1" dirty="0" smtClean="0"/>
              <a:t>value of MP in</a:t>
            </a:r>
          </a:p>
          <a:p>
            <a:r>
              <a:rPr lang="en-GB" sz="2400" b="1" dirty="0" smtClean="0"/>
              <a:t>a “ resting ” state (</a:t>
            </a:r>
            <a:r>
              <a:rPr lang="en-GB" sz="2400" b="1" dirty="0" err="1" smtClean="0"/>
              <a:t>unstimulated</a:t>
            </a:r>
            <a:r>
              <a:rPr lang="en-GB" sz="2400" b="1" dirty="0" smtClean="0"/>
              <a:t> excitable membrane). 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00B0F0"/>
                </a:solidFill>
              </a:rPr>
              <a:t>(2) Graded Potential (Local Response) : </a:t>
            </a:r>
            <a:r>
              <a:rPr lang="en-GB" sz="2400" b="1" dirty="0" smtClean="0"/>
              <a:t>MP in a stimulated cell that is producing a local , non-propagated potential</a:t>
            </a:r>
          </a:p>
          <a:p>
            <a:r>
              <a:rPr lang="en-GB" sz="2400" b="1" dirty="0" smtClean="0"/>
              <a:t>(an electrical change which is measurable only in the immediate vicinity of the cell but not far from it) .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00B0F0"/>
                </a:solidFill>
              </a:rPr>
              <a:t>(3) Action potential ( AP) : </a:t>
            </a:r>
            <a:r>
              <a:rPr lang="en-GB" sz="2400" b="1" dirty="0" smtClean="0"/>
              <a:t>MP in case of a nerve that is generating a propagated electrical potential after stimulation by effective stimulus (an electrical potential which can be measured even at long distances far from the cell-body of the nerve)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385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Q: What are the types of membrane ionic channels ?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3688" y="1763524"/>
            <a:ext cx="6336704" cy="3384376"/>
            <a:chOff x="1907704" y="1340768"/>
            <a:chExt cx="5688632" cy="4392488"/>
          </a:xfrm>
        </p:grpSpPr>
        <p:sp>
          <p:nvSpPr>
            <p:cNvPr id="4" name="Oval 3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 rot="8312202">
            <a:off x="2162611" y="2370383"/>
            <a:ext cx="2565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7" name="Rectangle 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1520" y="1403484"/>
            <a:ext cx="3789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1) Leak (Diffusion , Passive ) channels 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 rot="17187324">
            <a:off x="7127368" y="2118408"/>
            <a:ext cx="631788" cy="576064"/>
            <a:chOff x="7324588" y="3933056"/>
            <a:chExt cx="631788" cy="576064"/>
          </a:xfrm>
          <a:solidFill>
            <a:srgbClr val="00B050"/>
          </a:solidFill>
        </p:grpSpPr>
        <p:sp>
          <p:nvSpPr>
            <p:cNvPr id="11" name="Chord 1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hord 1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44208" y="1538208"/>
            <a:ext cx="269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2) Voltage-gated channels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079585" y="5877272"/>
            <a:ext cx="444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3) Chemically-gated (ligand-gated ) channels </a:t>
            </a:r>
            <a:endParaRPr lang="en-GB" dirty="0"/>
          </a:p>
        </p:txBody>
      </p:sp>
      <p:sp>
        <p:nvSpPr>
          <p:cNvPr id="18" name="Pentagon 17"/>
          <p:cNvSpPr/>
          <p:nvPr/>
        </p:nvSpPr>
        <p:spPr bwMode="auto">
          <a:xfrm rot="16200000">
            <a:off x="5168857" y="5433847"/>
            <a:ext cx="399877" cy="278616"/>
          </a:xfrm>
          <a:prstGeom prst="homePlate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Chevron 18"/>
          <p:cNvSpPr/>
          <p:nvPr/>
        </p:nvSpPr>
        <p:spPr bwMode="auto">
          <a:xfrm rot="16200000">
            <a:off x="5132730" y="4881707"/>
            <a:ext cx="468312" cy="357188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8647 L -0.00104 -0.044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VOLTMETER</a:t>
            </a:r>
          </a:p>
          <a:p>
            <a:r>
              <a:rPr lang="en-GB" sz="2400" b="1" dirty="0" smtClean="0"/>
              <a:t>To measure very small membrane </a:t>
            </a:r>
            <a:r>
              <a:rPr lang="en-GB" sz="2400" b="1" dirty="0" smtClean="0">
                <a:solidFill>
                  <a:srgbClr val="00B0F0"/>
                </a:solidFill>
              </a:rPr>
              <a:t>potential difference </a:t>
            </a:r>
            <a:r>
              <a:rPr lang="en-GB" sz="2400" b="1" dirty="0" smtClean="0"/>
              <a:t>between inside &amp; outside as resting membrane potential . </a:t>
            </a:r>
            <a:r>
              <a:rPr lang="en-GB" sz="2400" b="1" dirty="0" smtClean="0">
                <a:solidFill>
                  <a:srgbClr val="00B050"/>
                </a:solidFill>
              </a:rPr>
              <a:t>How?</a:t>
            </a:r>
          </a:p>
          <a:p>
            <a:endParaRPr lang="en-GB" sz="2400" b="1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A small filled pipette (microelectrode) containing electrolyte solution is inserted inside the nerve </a:t>
            </a:r>
            <a:r>
              <a:rPr lang="en-GB" sz="2400" b="1" dirty="0" err="1" smtClean="0">
                <a:solidFill>
                  <a:srgbClr val="7030A0"/>
                </a:solidFill>
              </a:rPr>
              <a:t>fiber</a:t>
            </a:r>
            <a:r>
              <a:rPr lang="en-GB" sz="2400" b="1" dirty="0" smtClean="0">
                <a:solidFill>
                  <a:srgbClr val="7030A0"/>
                </a:solidFill>
              </a:rPr>
              <a:t> &amp; another electrode is placed in the outside &amp; </a:t>
            </a:r>
            <a:r>
              <a:rPr lang="en-GB" sz="2400" b="1" i="1" u="sng" dirty="0" smtClean="0">
                <a:solidFill>
                  <a:srgbClr val="0000CC"/>
                </a:solidFill>
              </a:rPr>
              <a:t>membrane potential difference </a:t>
            </a:r>
            <a:r>
              <a:rPr lang="en-GB" sz="2400" b="1" dirty="0" smtClean="0">
                <a:solidFill>
                  <a:srgbClr val="FF0066"/>
                </a:solidFill>
              </a:rPr>
              <a:t>between inside &amp; outside is measured using the voltmeter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688" y="44624"/>
            <a:ext cx="614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Measuring Membrane Potential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10719"/>
            <a:ext cx="446449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140522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excitable cells exhibit an electrical potential (voltage) called resting cell membrane potential (-70 to -90mV)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26956" r="62094" b="35407"/>
          <a:stretch>
            <a:fillRect/>
          </a:stretch>
        </p:blipFill>
        <p:spPr bwMode="auto">
          <a:xfrm>
            <a:off x="1331640" y="1700808"/>
            <a:ext cx="64087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332656"/>
            <a:ext cx="400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solidFill>
                  <a:srgbClr val="FF0000"/>
                </a:solidFill>
              </a:rPr>
              <a:t>Ion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3648" y="1052736"/>
            <a:ext cx="6336704" cy="4752528"/>
            <a:chOff x="1907704" y="1340768"/>
            <a:chExt cx="5688632" cy="4392488"/>
          </a:xfrm>
        </p:grpSpPr>
        <p:sp>
          <p:nvSpPr>
            <p:cNvPr id="2" name="Oval 1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3968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486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251520" y="188640"/>
            <a:ext cx="8640960" cy="6448782"/>
            <a:chOff x="251520" y="188640"/>
            <a:chExt cx="8640960" cy="6448782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00392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515719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371703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623731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58772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6416" y="306896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234888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8384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8" y="2606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56612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18864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242088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99792" y="18448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260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61972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14127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0392" y="836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59492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968" y="49731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40050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42210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2K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16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192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5816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5776" y="35730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17008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0112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61653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35896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2606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7667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8424" y="52292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29969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8424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8264" y="5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10527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62373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05464" y="61184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2080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3728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7904" y="29969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52120" y="36450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3888" y="22048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7864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5936" y="43651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7984" y="13407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47864" y="378904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 rot="20135340">
            <a:off x="2959645" y="1109393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78" name="Rectangle 7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 rot="20135340">
            <a:off x="6707750" y="4840182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2" name="Rectangle 8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 rot="2229234">
            <a:off x="2122949" y="4817446"/>
            <a:ext cx="260005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5" name="Rectangle 8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rot="4282400">
            <a:off x="7305194" y="2149298"/>
            <a:ext cx="289348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88" name="Rectangle 8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 rot="4799453">
            <a:off x="7471416" y="2675420"/>
            <a:ext cx="294438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1" name="Rectangle 9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 rot="2305991">
            <a:off x="1508478" y="4042749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4" name="Rectangle 9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 rot="2305991">
            <a:off x="2660608" y="5122868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7" name="Rectangle 9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 rot="8312202">
            <a:off x="2094916" y="1547642"/>
            <a:ext cx="2565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0" name="Rectangle 9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 rot="8312202">
            <a:off x="1658554" y="2019634"/>
            <a:ext cx="2565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3" name="Rectangle 10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 rot="9117096">
            <a:off x="6164104" y="5143257"/>
            <a:ext cx="30171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6" name="Rectangle 10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 rot="9895415">
            <a:off x="5333856" y="5412036"/>
            <a:ext cx="35566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9" name="Rectangle 10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 rot="8859909">
            <a:off x="7111012" y="4345156"/>
            <a:ext cx="319921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2" name="Rectangle 11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/>
          <p:cNvGrpSpPr/>
          <p:nvPr/>
        </p:nvGrpSpPr>
        <p:grpSpPr>
          <a:xfrm rot="10014395">
            <a:off x="4457752" y="5602496"/>
            <a:ext cx="368726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5" name="Rectangle 11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 rot="2305991">
            <a:off x="5756951" y="1090420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18" name="Rectangle 11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283968" y="836712"/>
            <a:ext cx="328720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1" name="Rectangle 12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 rot="2305991">
            <a:off x="3380687" y="5410900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4" name="Rectangle 12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 rot="5400000">
            <a:off x="1300526" y="2893831"/>
            <a:ext cx="350259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7" name="Rectangle 12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 rot="5400000">
            <a:off x="7524329" y="3140971"/>
            <a:ext cx="28803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0" name="Rectangle 12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31"/>
          <p:cNvGrpSpPr/>
          <p:nvPr/>
        </p:nvGrpSpPr>
        <p:grpSpPr>
          <a:xfrm rot="2305991">
            <a:off x="6477030" y="1450461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3" name="Rectangle 13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516216" y="28529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771800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95736" y="33569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48064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843808" y="908720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37" idx="2"/>
          </p:cNvCxnSpPr>
          <p:nvPr/>
        </p:nvCxnSpPr>
        <p:spPr>
          <a:xfrm>
            <a:off x="4535996" y="5373216"/>
            <a:ext cx="18002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403648" y="1844824"/>
            <a:ext cx="79208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7308304" y="378904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2" name="Chord 15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hord 15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 rot="19323025">
            <a:off x="1187624" y="342900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6" name="Chord 155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hord 156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 rot="17761050">
            <a:off x="1629178" y="441528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9" name="Chord 158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hord 159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 rot="15285898">
            <a:off x="4725522" y="81489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2" name="Chord 16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hord 16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 rot="15281368">
            <a:off x="3717411" y="549540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5" name="Chord 164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hord 165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 rot="13840949">
            <a:off x="3464898" y="857154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8" name="Chord 167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hord 168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 rot="17800379">
            <a:off x="6737241" y="1690153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71" name="Chord 17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hord 17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8244408" y="3933056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Na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/K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ATPase</a:t>
            </a:r>
            <a:r>
              <a:rPr lang="en-GB" sz="1600" b="1" dirty="0" smtClean="0"/>
              <a:t> Pump</a:t>
            </a:r>
          </a:p>
          <a:p>
            <a:endParaRPr lang="en-GB" sz="16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7164288" y="3789040"/>
            <a:ext cx="900100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7164288" y="3933056"/>
            <a:ext cx="79208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6660232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32240" y="34290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3Na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 rot="1596839">
            <a:off x="5934875" y="12723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7" name="TextBox 186"/>
          <p:cNvSpPr txBox="1"/>
          <p:nvPr/>
        </p:nvSpPr>
        <p:spPr>
          <a:xfrm rot="3008633">
            <a:off x="2271068" y="4460497"/>
            <a:ext cx="43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8" name="TextBox 187"/>
          <p:cNvSpPr txBox="1"/>
          <p:nvPr/>
        </p:nvSpPr>
        <p:spPr>
          <a:xfrm rot="19788507">
            <a:off x="2527173" y="13888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9" name="TextBox 188"/>
          <p:cNvSpPr txBox="1"/>
          <p:nvPr/>
        </p:nvSpPr>
        <p:spPr>
          <a:xfrm rot="1887806">
            <a:off x="3054570" y="488532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0" name="TextBox 189"/>
          <p:cNvSpPr txBox="1"/>
          <p:nvPr/>
        </p:nvSpPr>
        <p:spPr>
          <a:xfrm rot="4197876">
            <a:off x="7097542" y="236504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1" name="TextBox 190"/>
          <p:cNvSpPr txBox="1"/>
          <p:nvPr/>
        </p:nvSpPr>
        <p:spPr>
          <a:xfrm rot="8219658">
            <a:off x="6797852" y="466349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2" name="TextBox 191"/>
          <p:cNvSpPr txBox="1"/>
          <p:nvPr/>
        </p:nvSpPr>
        <p:spPr>
          <a:xfrm rot="6776639">
            <a:off x="1600081" y="26417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3" name="TextBox 192"/>
          <p:cNvSpPr txBox="1"/>
          <p:nvPr/>
        </p:nvSpPr>
        <p:spPr>
          <a:xfrm rot="4233211">
            <a:off x="1758426" y="35891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4" name="TextBox 193"/>
          <p:cNvSpPr txBox="1"/>
          <p:nvPr/>
        </p:nvSpPr>
        <p:spPr>
          <a:xfrm rot="5400000">
            <a:off x="7243189" y="32079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139246" y="106222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6" name="TextBox 195"/>
          <p:cNvSpPr txBox="1"/>
          <p:nvPr/>
        </p:nvSpPr>
        <p:spPr>
          <a:xfrm rot="10214556">
            <a:off x="4849842" y="54427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7" name="TextBox 196"/>
          <p:cNvSpPr txBox="1"/>
          <p:nvPr/>
        </p:nvSpPr>
        <p:spPr>
          <a:xfrm rot="9391278">
            <a:off x="5794331" y="530708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8" name="TextBox 197"/>
          <p:cNvSpPr txBox="1"/>
          <p:nvPr/>
        </p:nvSpPr>
        <p:spPr>
          <a:xfrm rot="9462220">
            <a:off x="5786768" y="551077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99" name="TextBox 198"/>
          <p:cNvSpPr txBox="1"/>
          <p:nvPr/>
        </p:nvSpPr>
        <p:spPr>
          <a:xfrm rot="9462220">
            <a:off x="2400242" y="11879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0" name="TextBox 199"/>
          <p:cNvSpPr txBox="1"/>
          <p:nvPr/>
        </p:nvSpPr>
        <p:spPr>
          <a:xfrm rot="10273252">
            <a:off x="4816143" y="5736080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1" name="TextBox 200"/>
          <p:cNvSpPr txBox="1"/>
          <p:nvPr/>
        </p:nvSpPr>
        <p:spPr>
          <a:xfrm rot="9462220">
            <a:off x="2112211" y="529243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2" name="TextBox 201"/>
          <p:cNvSpPr txBox="1"/>
          <p:nvPr/>
        </p:nvSpPr>
        <p:spPr>
          <a:xfrm rot="9462220">
            <a:off x="6144659" y="118798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3" name="TextBox 202"/>
          <p:cNvSpPr txBox="1"/>
          <p:nvPr/>
        </p:nvSpPr>
        <p:spPr>
          <a:xfrm rot="9462220">
            <a:off x="3840403" y="755934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4" name="TextBox 203"/>
          <p:cNvSpPr txBox="1"/>
          <p:nvPr/>
        </p:nvSpPr>
        <p:spPr>
          <a:xfrm rot="9462220">
            <a:off x="2760283" y="558046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5" name="TextBox 204"/>
          <p:cNvSpPr txBox="1"/>
          <p:nvPr/>
        </p:nvSpPr>
        <p:spPr>
          <a:xfrm rot="9462220">
            <a:off x="7584819" y="354171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6" name="TextBox 205"/>
          <p:cNvSpPr txBox="1"/>
          <p:nvPr/>
        </p:nvSpPr>
        <p:spPr>
          <a:xfrm rot="9462220">
            <a:off x="1248115" y="241211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7" name="TextBox 206"/>
          <p:cNvSpPr txBox="1"/>
          <p:nvPr/>
        </p:nvSpPr>
        <p:spPr>
          <a:xfrm rot="10305750">
            <a:off x="886443" y="3284495"/>
            <a:ext cx="45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8" name="TextBox 207"/>
          <p:cNvSpPr txBox="1"/>
          <p:nvPr/>
        </p:nvSpPr>
        <p:spPr>
          <a:xfrm rot="11570933">
            <a:off x="5280563" y="80552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9" name="TextBox 208"/>
          <p:cNvSpPr txBox="1"/>
          <p:nvPr/>
        </p:nvSpPr>
        <p:spPr>
          <a:xfrm rot="9462220">
            <a:off x="6936747" y="47883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0" name="TextBox 209"/>
          <p:cNvSpPr txBox="1"/>
          <p:nvPr/>
        </p:nvSpPr>
        <p:spPr>
          <a:xfrm rot="10370526">
            <a:off x="7547513" y="2375196"/>
            <a:ext cx="44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1" name="TextBox 210"/>
          <p:cNvSpPr txBox="1"/>
          <p:nvPr/>
        </p:nvSpPr>
        <p:spPr>
          <a:xfrm rot="13790319">
            <a:off x="1267333" y="4379576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135" grpId="0"/>
      <p:bldP spid="136" grpId="0"/>
      <p:bldP spid="137" grpId="0"/>
      <p:bldP spid="138" grpId="0"/>
      <p:bldP spid="173" grpId="0"/>
      <p:bldP spid="184" grpId="0"/>
      <p:bldP spid="185" grpId="0"/>
      <p:bldP spid="18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07904" y="1556792"/>
            <a:ext cx="2736304" cy="22322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499992" y="4221088"/>
            <a:ext cx="2736304" cy="22322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100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7728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100 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0689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0689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6227477" y="2346684"/>
            <a:ext cx="393300" cy="474513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" name="Rectangle 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5796136" y="256490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2132856"/>
            <a:ext cx="620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00CC"/>
                </a:solidFill>
              </a:rPr>
              <a:t>K</a:t>
            </a:r>
            <a:r>
              <a:rPr lang="en-GB" sz="4000" baseline="30000" dirty="0" smtClean="0">
                <a:solidFill>
                  <a:srgbClr val="0000CC"/>
                </a:solidFill>
              </a:rPr>
              <a:t>+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7251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99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41490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100 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57332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57332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2200" y="4941168"/>
            <a:ext cx="201622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18755">
            <a:off x="6370520" y="4630814"/>
            <a:ext cx="17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Concentration ∆</a:t>
            </a:r>
            <a:endParaRPr lang="en-GB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6176" y="5157192"/>
            <a:ext cx="2168624" cy="1440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1194692">
            <a:off x="6704254" y="5175819"/>
            <a:ext cx="12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Electrical ∆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88424" y="490109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1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7899836">
            <a:off x="6737265" y="58275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 rot="7535253">
            <a:off x="6880776" y="594051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179908" y="188640"/>
            <a:ext cx="4840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0000"/>
                </a:solidFill>
              </a:rPr>
              <a:t>RESTING MEMBRANE POTENTIAL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764704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Given:</a:t>
            </a:r>
          </a:p>
          <a:p>
            <a:endParaRPr lang="en-GB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Concentration of ions inside and outside the cell as shown</a:t>
            </a:r>
          </a:p>
          <a:p>
            <a:pPr marL="342900" indent="-342900"/>
            <a:endParaRPr lang="en-GB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Only K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can diffuse across the cell membrane</a:t>
            </a:r>
          </a:p>
        </p:txBody>
      </p:sp>
      <p:grpSp>
        <p:nvGrpSpPr>
          <p:cNvPr id="12" name="Group 49"/>
          <p:cNvGrpSpPr/>
          <p:nvPr/>
        </p:nvGrpSpPr>
        <p:grpSpPr>
          <a:xfrm>
            <a:off x="179512" y="4005064"/>
            <a:ext cx="4248472" cy="2232248"/>
            <a:chOff x="179512" y="4365104"/>
            <a:chExt cx="4248472" cy="2232248"/>
          </a:xfrm>
        </p:grpSpPr>
        <p:grpSp>
          <p:nvGrpSpPr>
            <p:cNvPr id="19" name="Group 45"/>
            <p:cNvGrpSpPr/>
            <p:nvPr/>
          </p:nvGrpSpPr>
          <p:grpSpPr>
            <a:xfrm>
              <a:off x="179512" y="4365104"/>
              <a:ext cx="4104456" cy="2232248"/>
              <a:chOff x="179512" y="4365104"/>
              <a:chExt cx="4104456" cy="223224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79512" y="4365104"/>
                <a:ext cx="2736304" cy="223224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71600" y="4725144"/>
                <a:ext cx="12241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00CC"/>
                    </a:solidFill>
                  </a:rPr>
                  <a:t>150 </a:t>
                </a:r>
                <a:r>
                  <a:rPr lang="en-GB" sz="2000" dirty="0" err="1" smtClean="0">
                    <a:solidFill>
                      <a:srgbClr val="0000CC"/>
                    </a:solidFill>
                  </a:rPr>
                  <a:t>mM</a:t>
                </a:r>
                <a:r>
                  <a:rPr lang="en-GB" sz="2000" dirty="0" smtClean="0">
                    <a:solidFill>
                      <a:srgbClr val="0000CC"/>
                    </a:solidFill>
                  </a:rPr>
                  <a:t>/L K</a:t>
                </a:r>
                <a:r>
                  <a:rPr lang="en-GB" sz="2000" baseline="30000" dirty="0" smtClean="0">
                    <a:solidFill>
                      <a:srgbClr val="0000CC"/>
                    </a:solidFill>
                  </a:rPr>
                  <a:t>+ </a:t>
                </a:r>
                <a:endParaRPr lang="en-GB" sz="2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9592" y="5877272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GB" sz="2000" b="1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endParaRPr lang="en-GB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31840" y="5877272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GB" sz="2000" b="1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endParaRPr lang="en-GB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2051720" y="5085184"/>
                <a:ext cx="1296144" cy="72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218755">
                <a:off x="1940617" y="4797913"/>
                <a:ext cx="147046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1" dirty="0" smtClean="0"/>
                  <a:t>Concentration ∆</a:t>
                </a:r>
                <a:endParaRPr lang="en-GB" sz="1500" b="1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835696" y="5301208"/>
                <a:ext cx="1440160" cy="1440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21194692">
                <a:off x="2069161" y="5319835"/>
                <a:ext cx="1233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Electrical ∆</a:t>
                </a:r>
                <a:endParaRPr lang="en-GB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7899836">
                <a:off x="2416785" y="5971587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_</a:t>
                </a:r>
                <a:endParaRPr lang="en-GB" sz="20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7535253">
                <a:off x="2560296" y="6084527"/>
                <a:ext cx="412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+</a:t>
                </a:r>
                <a:endParaRPr lang="en-GB" sz="2000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347864" y="5085184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CC"/>
                  </a:solidFill>
                </a:rPr>
                <a:t>5 </a:t>
              </a:r>
              <a:r>
                <a:rPr lang="en-GB" sz="2000" dirty="0" err="1" smtClean="0">
                  <a:solidFill>
                    <a:srgbClr val="0000CC"/>
                  </a:solidFill>
                </a:rPr>
                <a:t>mM</a:t>
              </a:r>
              <a:r>
                <a:rPr lang="en-GB" sz="2000" dirty="0" smtClean="0">
                  <a:solidFill>
                    <a:srgbClr val="0000CC"/>
                  </a:solidFill>
                </a:rPr>
                <a:t>/L K</a:t>
              </a:r>
              <a:r>
                <a:rPr lang="en-GB" sz="2000" baseline="30000" dirty="0" smtClean="0">
                  <a:solidFill>
                    <a:srgbClr val="0000CC"/>
                  </a:solidFill>
                </a:rPr>
                <a:t>+ </a:t>
              </a:r>
              <a:endParaRPr lang="en-GB" sz="2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67544" y="630932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Equilibrium Potential</a:t>
            </a:r>
            <a:endParaRPr lang="en-GB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8" grpId="0"/>
      <p:bldP spid="29" grpId="0"/>
      <p:bldP spid="31" grpId="0"/>
      <p:bldP spid="32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087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116632"/>
            <a:ext cx="6823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solidFill>
                  <a:srgbClr val="FF0066"/>
                </a:solidFill>
              </a:rPr>
              <a:t>Opposing Forces Acting on 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2564904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00CC"/>
                </a:solidFill>
              </a:rPr>
              <a:t>K</a:t>
            </a:r>
            <a:r>
              <a:rPr lang="en-GB" sz="8000" baseline="30000" dirty="0" smtClean="0">
                <a:solidFill>
                  <a:srgbClr val="0000CC"/>
                </a:solidFill>
              </a:rPr>
              <a:t>+ </a:t>
            </a:r>
            <a:endParaRPr lang="en-GB" sz="8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129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005064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00CC"/>
                </a:solidFill>
              </a:rPr>
              <a:t>K</a:t>
            </a:r>
            <a:r>
              <a:rPr lang="en-GB" sz="8000" baseline="30000" dirty="0" smtClean="0">
                <a:solidFill>
                  <a:srgbClr val="0000CC"/>
                </a:solidFill>
              </a:rPr>
              <a:t>+ </a:t>
            </a:r>
            <a:endParaRPr lang="en-GB" sz="80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1247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Only electrolytes are important because they are electrically charged.</a:t>
            </a:r>
          </a:p>
          <a:p>
            <a:endParaRPr lang="en-GB" dirty="0" smtClean="0"/>
          </a:p>
          <a:p>
            <a:r>
              <a:rPr lang="en-GB" dirty="0" smtClean="0"/>
              <a:t>- Oxygen, Carbon dioxide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1240</Words>
  <Application>Microsoft Office PowerPoint</Application>
  <PresentationFormat>On-screen Show (4:3)</PresentationFormat>
  <Paragraphs>247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Mohammed Alotaibi</cp:lastModifiedBy>
  <cp:revision>352</cp:revision>
  <dcterms:created xsi:type="dcterms:W3CDTF">2013-11-09T10:03:26Z</dcterms:created>
  <dcterms:modified xsi:type="dcterms:W3CDTF">2014-12-31T11:29:57Z</dcterms:modified>
</cp:coreProperties>
</file>