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84"/>
  </p:notesMasterIdLst>
  <p:sldIdLst>
    <p:sldId id="256" r:id="rId2"/>
    <p:sldId id="257" r:id="rId3"/>
    <p:sldId id="335" r:id="rId4"/>
    <p:sldId id="273" r:id="rId5"/>
    <p:sldId id="499" r:id="rId6"/>
    <p:sldId id="500" r:id="rId7"/>
    <p:sldId id="527" r:id="rId8"/>
    <p:sldId id="337" r:id="rId9"/>
    <p:sldId id="398" r:id="rId10"/>
    <p:sldId id="311" r:id="rId11"/>
    <p:sldId id="312" r:id="rId12"/>
    <p:sldId id="532" r:id="rId13"/>
    <p:sldId id="469" r:id="rId14"/>
    <p:sldId id="471" r:id="rId15"/>
    <p:sldId id="472" r:id="rId16"/>
    <p:sldId id="473" r:id="rId17"/>
    <p:sldId id="474" r:id="rId18"/>
    <p:sldId id="464" r:id="rId19"/>
    <p:sldId id="466" r:id="rId20"/>
    <p:sldId id="467" r:id="rId21"/>
    <p:sldId id="468" r:id="rId22"/>
    <p:sldId id="502" r:id="rId23"/>
    <p:sldId id="505" r:id="rId24"/>
    <p:sldId id="503" r:id="rId25"/>
    <p:sldId id="501" r:id="rId26"/>
    <p:sldId id="506" r:id="rId27"/>
    <p:sldId id="508" r:id="rId28"/>
    <p:sldId id="507" r:id="rId29"/>
    <p:sldId id="510" r:id="rId30"/>
    <p:sldId id="509" r:id="rId31"/>
    <p:sldId id="528" r:id="rId32"/>
    <p:sldId id="529" r:id="rId33"/>
    <p:sldId id="530" r:id="rId34"/>
    <p:sldId id="531" r:id="rId35"/>
    <p:sldId id="498" r:id="rId36"/>
    <p:sldId id="504" r:id="rId37"/>
    <p:sldId id="515" r:id="rId38"/>
    <p:sldId id="517" r:id="rId39"/>
    <p:sldId id="518" r:id="rId40"/>
    <p:sldId id="519" r:id="rId41"/>
    <p:sldId id="421" r:id="rId42"/>
    <p:sldId id="348" r:id="rId43"/>
    <p:sldId id="301" r:id="rId44"/>
    <p:sldId id="386" r:id="rId45"/>
    <p:sldId id="387" r:id="rId46"/>
    <p:sldId id="389" r:id="rId47"/>
    <p:sldId id="511" r:id="rId48"/>
    <p:sldId id="512" r:id="rId49"/>
    <p:sldId id="513" r:id="rId50"/>
    <p:sldId id="514" r:id="rId51"/>
    <p:sldId id="458" r:id="rId52"/>
    <p:sldId id="461" r:id="rId53"/>
    <p:sldId id="459" r:id="rId54"/>
    <p:sldId id="463" r:id="rId55"/>
    <p:sldId id="462" r:id="rId56"/>
    <p:sldId id="520" r:id="rId57"/>
    <p:sldId id="521" r:id="rId58"/>
    <p:sldId id="522" r:id="rId59"/>
    <p:sldId id="523" r:id="rId60"/>
    <p:sldId id="524" r:id="rId61"/>
    <p:sldId id="525" r:id="rId62"/>
    <p:sldId id="526" r:id="rId63"/>
    <p:sldId id="533" r:id="rId64"/>
    <p:sldId id="475" r:id="rId65"/>
    <p:sldId id="476" r:id="rId66"/>
    <p:sldId id="477" r:id="rId67"/>
    <p:sldId id="478" r:id="rId68"/>
    <p:sldId id="479" r:id="rId69"/>
    <p:sldId id="480" r:id="rId70"/>
    <p:sldId id="481" r:id="rId71"/>
    <p:sldId id="482" r:id="rId72"/>
    <p:sldId id="483" r:id="rId73"/>
    <p:sldId id="484" r:id="rId74"/>
    <p:sldId id="486" r:id="rId75"/>
    <p:sldId id="487" r:id="rId76"/>
    <p:sldId id="489" r:id="rId77"/>
    <p:sldId id="490" r:id="rId78"/>
    <p:sldId id="491" r:id="rId79"/>
    <p:sldId id="492" r:id="rId80"/>
    <p:sldId id="493" r:id="rId81"/>
    <p:sldId id="494" r:id="rId82"/>
    <p:sldId id="457" r:id="rId83"/>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66"/>
    <a:srgbClr val="6600CC"/>
    <a:srgbClr val="C06D4C"/>
    <a:srgbClr val="0066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4" autoAdjust="0"/>
    <p:restoredTop sz="96087" autoAdjust="0"/>
  </p:normalViewPr>
  <p:slideViewPr>
    <p:cSldViewPr>
      <p:cViewPr varScale="1">
        <p:scale>
          <a:sx n="82" d="100"/>
          <a:sy n="82" d="100"/>
        </p:scale>
        <p:origin x="330"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6C8AA51-C72B-4A5B-B159-D0D9530EDC51}" type="datetimeFigureOut">
              <a:rPr lang="en-US" smtClean="0"/>
              <a:pPr/>
              <a:t>12/25/2014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40ABCB1-7B82-4FA1-802A-D7B312085DFA}" type="slidenum">
              <a:rPr lang="en-US" smtClean="0"/>
              <a:pPr/>
              <a:t>‹#›</a:t>
            </a:fld>
            <a:endParaRPr lang="en-US"/>
          </a:p>
        </p:txBody>
      </p:sp>
    </p:spTree>
    <p:extLst>
      <p:ext uri="{BB962C8B-B14F-4D97-AF65-F5344CB8AC3E}">
        <p14:creationId xmlns:p14="http://schemas.microsoft.com/office/powerpoint/2010/main" val="948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a:lstStyle/>
          <a:p>
            <a:fld id="{F5B5463D-F4C6-42AC-9C50-E3F1F0465CA9}" type="slidenum">
              <a:rPr lang="ar-SA"/>
              <a:pPr/>
              <a:t>4</a:t>
            </a:fld>
            <a:endParaRPr lang="en-US"/>
          </a:p>
        </p:txBody>
      </p:sp>
    </p:spTree>
    <p:extLst>
      <p:ext uri="{BB962C8B-B14F-4D97-AF65-F5344CB8AC3E}">
        <p14:creationId xmlns:p14="http://schemas.microsoft.com/office/powerpoint/2010/main" val="172587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44</a:t>
            </a:fld>
            <a:endParaRPr lang="en-US"/>
          </a:p>
        </p:txBody>
      </p:sp>
    </p:spTree>
    <p:extLst>
      <p:ext uri="{BB962C8B-B14F-4D97-AF65-F5344CB8AC3E}">
        <p14:creationId xmlns:p14="http://schemas.microsoft.com/office/powerpoint/2010/main" val="198367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45</a:t>
            </a:fld>
            <a:endParaRPr lang="en-US"/>
          </a:p>
        </p:txBody>
      </p:sp>
    </p:spTree>
    <p:extLst>
      <p:ext uri="{BB962C8B-B14F-4D97-AF65-F5344CB8AC3E}">
        <p14:creationId xmlns:p14="http://schemas.microsoft.com/office/powerpoint/2010/main" val="2799492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46</a:t>
            </a:fld>
            <a:endParaRPr lang="en-US"/>
          </a:p>
        </p:txBody>
      </p:sp>
    </p:spTree>
    <p:extLst>
      <p:ext uri="{BB962C8B-B14F-4D97-AF65-F5344CB8AC3E}">
        <p14:creationId xmlns:p14="http://schemas.microsoft.com/office/powerpoint/2010/main" val="114575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53</a:t>
            </a:fld>
            <a:endParaRPr lang="en-US"/>
          </a:p>
        </p:txBody>
      </p:sp>
    </p:spTree>
    <p:extLst>
      <p:ext uri="{BB962C8B-B14F-4D97-AF65-F5344CB8AC3E}">
        <p14:creationId xmlns:p14="http://schemas.microsoft.com/office/powerpoint/2010/main" val="3181159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54</a:t>
            </a:fld>
            <a:endParaRPr lang="en-US"/>
          </a:p>
        </p:txBody>
      </p:sp>
    </p:spTree>
    <p:extLst>
      <p:ext uri="{BB962C8B-B14F-4D97-AF65-F5344CB8AC3E}">
        <p14:creationId xmlns:p14="http://schemas.microsoft.com/office/powerpoint/2010/main" val="321436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a:lstStyle/>
          <a:p>
            <a:fld id="{A0CDF691-FBCE-47F6-9576-91D070819BD6}" type="slidenum">
              <a:rPr lang="ar-SA"/>
              <a:pPr/>
              <a:t>58</a:t>
            </a:fld>
            <a:endParaRPr lang="en-US"/>
          </a:p>
        </p:txBody>
      </p:sp>
    </p:spTree>
    <p:extLst>
      <p:ext uri="{BB962C8B-B14F-4D97-AF65-F5344CB8AC3E}">
        <p14:creationId xmlns:p14="http://schemas.microsoft.com/office/powerpoint/2010/main" val="167625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61</a:t>
            </a:fld>
            <a:endParaRPr lang="en-US"/>
          </a:p>
        </p:txBody>
      </p:sp>
    </p:spTree>
    <p:extLst>
      <p:ext uri="{BB962C8B-B14F-4D97-AF65-F5344CB8AC3E}">
        <p14:creationId xmlns:p14="http://schemas.microsoft.com/office/powerpoint/2010/main" val="254960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67</a:t>
            </a:fld>
            <a:endParaRPr lang="en-US"/>
          </a:p>
        </p:txBody>
      </p:sp>
    </p:spTree>
    <p:extLst>
      <p:ext uri="{BB962C8B-B14F-4D97-AF65-F5344CB8AC3E}">
        <p14:creationId xmlns:p14="http://schemas.microsoft.com/office/powerpoint/2010/main" val="66828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40ABCB1-7B82-4FA1-802A-D7B312085DFA}" type="slidenum">
              <a:rPr lang="en-US" smtClean="0"/>
              <a:pPr/>
              <a:t>69</a:t>
            </a:fld>
            <a:endParaRPr lang="en-US"/>
          </a:p>
        </p:txBody>
      </p:sp>
    </p:spTree>
    <p:extLst>
      <p:ext uri="{BB962C8B-B14F-4D97-AF65-F5344CB8AC3E}">
        <p14:creationId xmlns:p14="http://schemas.microsoft.com/office/powerpoint/2010/main" val="221956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73</a:t>
            </a:fld>
            <a:endParaRPr lang="en-US"/>
          </a:p>
        </p:txBody>
      </p:sp>
    </p:spTree>
    <p:extLst>
      <p:ext uri="{BB962C8B-B14F-4D97-AF65-F5344CB8AC3E}">
        <p14:creationId xmlns:p14="http://schemas.microsoft.com/office/powerpoint/2010/main" val="12098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441EEF2-8CBD-46EB-8C95-8622F43AE119}" type="slidenum">
              <a:rPr lang="en-US" smtClean="0"/>
              <a:pPr/>
              <a:t>16</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46201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a:lstStyle/>
          <a:p>
            <a:fld id="{40ACB906-8D3D-4674-8769-99FE69DC5F3B}" type="slidenum">
              <a:rPr lang="ar-SA"/>
              <a:pPr/>
              <a:t>78</a:t>
            </a:fld>
            <a:endParaRPr lang="en-US"/>
          </a:p>
        </p:txBody>
      </p:sp>
    </p:spTree>
    <p:extLst>
      <p:ext uri="{BB962C8B-B14F-4D97-AF65-F5344CB8AC3E}">
        <p14:creationId xmlns:p14="http://schemas.microsoft.com/office/powerpoint/2010/main" val="1586468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noFill/>
          <a:ln>
            <a:miter lim="800000"/>
            <a:headEnd/>
            <a:tailEnd/>
          </a:ln>
        </p:spPr>
        <p:txBody>
          <a:bodyPr/>
          <a:lstStyle/>
          <a:p>
            <a:fld id="{6F32EB1A-D18E-4F02-8BDF-DD79C3DC1FCC}" type="slidenum">
              <a:rPr lang="ar-SA"/>
              <a:pPr/>
              <a:t>80</a:t>
            </a:fld>
            <a:endParaRPr lang="en-US"/>
          </a:p>
        </p:txBody>
      </p:sp>
    </p:spTree>
    <p:extLst>
      <p:ext uri="{BB962C8B-B14F-4D97-AF65-F5344CB8AC3E}">
        <p14:creationId xmlns:p14="http://schemas.microsoft.com/office/powerpoint/2010/main" val="419906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D3C9A5BB-A5A7-4B64-BC00-C5A7487E0DB3}" type="slidenum">
              <a:rPr lang="en-US" smtClean="0"/>
              <a:pPr/>
              <a:t>17</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7763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21</a:t>
            </a:fld>
            <a:endParaRPr lang="en-US"/>
          </a:p>
        </p:txBody>
      </p:sp>
    </p:spTree>
    <p:extLst>
      <p:ext uri="{BB962C8B-B14F-4D97-AF65-F5344CB8AC3E}">
        <p14:creationId xmlns:p14="http://schemas.microsoft.com/office/powerpoint/2010/main" val="304462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79978B-8D2E-46F3-BDF1-4D28373276C1}" type="slidenum">
              <a:rPr lang="en-US"/>
              <a:pPr/>
              <a:t>25</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640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9092" name="Slide Number Placeholder 3"/>
          <p:cNvSpPr>
            <a:spLocks noGrp="1"/>
          </p:cNvSpPr>
          <p:nvPr>
            <p:ph type="sldNum" sz="quarter" idx="5"/>
          </p:nvPr>
        </p:nvSpPr>
        <p:spPr bwMode="auto">
          <a:noFill/>
          <a:ln>
            <a:miter lim="800000"/>
            <a:headEnd/>
            <a:tailEnd/>
          </a:ln>
        </p:spPr>
        <p:txBody>
          <a:bodyPr/>
          <a:lstStyle/>
          <a:p>
            <a:fld id="{B4649CD9-EC28-4A03-ABA5-E4012D0F8657}" type="slidenum">
              <a:rPr lang="ar-SA"/>
              <a:pPr/>
              <a:t>39</a:t>
            </a:fld>
            <a:endParaRPr lang="en-US"/>
          </a:p>
        </p:txBody>
      </p:sp>
    </p:spTree>
    <p:extLst>
      <p:ext uri="{BB962C8B-B14F-4D97-AF65-F5344CB8AC3E}">
        <p14:creationId xmlns:p14="http://schemas.microsoft.com/office/powerpoint/2010/main" val="1646921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0116" name="Slide Number Placeholder 3"/>
          <p:cNvSpPr>
            <a:spLocks noGrp="1"/>
          </p:cNvSpPr>
          <p:nvPr>
            <p:ph type="sldNum" sz="quarter" idx="5"/>
          </p:nvPr>
        </p:nvSpPr>
        <p:spPr bwMode="auto">
          <a:noFill/>
          <a:ln>
            <a:miter lim="800000"/>
            <a:headEnd/>
            <a:tailEnd/>
          </a:ln>
        </p:spPr>
        <p:txBody>
          <a:bodyPr/>
          <a:lstStyle/>
          <a:p>
            <a:fld id="{45FFEC13-2C4B-4346-A8CE-125F88AAE03A}" type="slidenum">
              <a:rPr lang="ar-SA"/>
              <a:pPr/>
              <a:t>40</a:t>
            </a:fld>
            <a:endParaRPr lang="en-US"/>
          </a:p>
        </p:txBody>
      </p:sp>
    </p:spTree>
    <p:extLst>
      <p:ext uri="{BB962C8B-B14F-4D97-AF65-F5344CB8AC3E}">
        <p14:creationId xmlns:p14="http://schemas.microsoft.com/office/powerpoint/2010/main" val="269335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42</a:t>
            </a:fld>
            <a:endParaRPr lang="en-US"/>
          </a:p>
        </p:txBody>
      </p:sp>
    </p:spTree>
    <p:extLst>
      <p:ext uri="{BB962C8B-B14F-4D97-AF65-F5344CB8AC3E}">
        <p14:creationId xmlns:p14="http://schemas.microsoft.com/office/powerpoint/2010/main" val="2224713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2948" name="Slide Number Placeholder 3"/>
          <p:cNvSpPr>
            <a:spLocks noGrp="1"/>
          </p:cNvSpPr>
          <p:nvPr>
            <p:ph type="sldNum" sz="quarter" idx="5"/>
          </p:nvPr>
        </p:nvSpPr>
        <p:spPr bwMode="auto">
          <a:noFill/>
          <a:ln>
            <a:miter lim="800000"/>
            <a:headEnd/>
            <a:tailEnd/>
          </a:ln>
        </p:spPr>
        <p:txBody>
          <a:bodyPr/>
          <a:lstStyle/>
          <a:p>
            <a:fld id="{44F7FC37-9681-44F6-AC78-9E4B0E93D1D1}" type="slidenum">
              <a:rPr lang="ar-SA"/>
              <a:pPr/>
              <a:t>43</a:t>
            </a:fld>
            <a:endParaRPr lang="en-US"/>
          </a:p>
        </p:txBody>
      </p:sp>
    </p:spTree>
    <p:extLst>
      <p:ext uri="{BB962C8B-B14F-4D97-AF65-F5344CB8AC3E}">
        <p14:creationId xmlns:p14="http://schemas.microsoft.com/office/powerpoint/2010/main" val="3836304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CFC45D2-B10B-439D-AC8D-C9F50E7D3113}" type="datetimeFigureOut">
              <a:rPr lang="en-US" smtClean="0"/>
              <a:pPr/>
              <a:t>12/25/2014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CFC45D2-B10B-439D-AC8D-C9F50E7D3113}" type="datetimeFigureOut">
              <a:rPr lang="en-US" smtClean="0"/>
              <a:pPr/>
              <a:t>12/25/2014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541AF-93FE-4EBC-93E5-AD83C37A687E}"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CFC45D2-B10B-439D-AC8D-C9F50E7D3113}" type="datetimeFigureOut">
              <a:rPr lang="en-US" smtClean="0"/>
              <a:pPr/>
              <a:t>12/25/2014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46541AF-93FE-4EBC-93E5-AD83C37A68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5C2FD31-B79D-4A16-BBA0-765500A136F7}" type="slidenum">
              <a:rPr lang="en-US"/>
              <a:pPr/>
              <a:t>‹#›</a:t>
            </a:fld>
            <a:endParaRPr lang="en-US"/>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A225B66-8258-4811-9AD1-5436C8709E68}" type="slidenum">
              <a:rPr lang="en-US"/>
              <a:pPr/>
              <a:t>‹#›</a:t>
            </a:fld>
            <a:endParaRPr lang="en-US"/>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D81FD7-BCC0-4E1E-A1D7-1AE0F8040A8E}" type="slidenum">
              <a:rPr lang="en-US"/>
              <a:pPr>
                <a:defRPr/>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CFC45D2-B10B-439D-AC8D-C9F50E7D3113}" type="datetimeFigureOut">
              <a:rPr lang="en-US" smtClean="0"/>
              <a:pPr/>
              <a:t>12/25/2014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CFC45D2-B10B-439D-AC8D-C9F50E7D3113}" type="datetimeFigureOut">
              <a:rPr lang="en-US" smtClean="0"/>
              <a:pPr/>
              <a:t>12/25/2014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CFC45D2-B10B-439D-AC8D-C9F50E7D3113}" type="datetimeFigureOut">
              <a:rPr lang="en-US" smtClean="0"/>
              <a:pPr/>
              <a:t>12/25/2014</a:t>
            </a:fld>
            <a:endParaRPr lang="en-US"/>
          </a:p>
        </p:txBody>
      </p:sp>
      <p:sp>
        <p:nvSpPr>
          <p:cNvPr id="10" name="Slide Number Placeholder 9"/>
          <p:cNvSpPr>
            <a:spLocks noGrp="1"/>
          </p:cNvSpPr>
          <p:nvPr>
            <p:ph type="sldNum" sz="quarter" idx="16"/>
          </p:nvPr>
        </p:nvSpPr>
        <p:spPr/>
        <p:txBody>
          <a:bodyPr rtlCol="0"/>
          <a:lstStyle/>
          <a:p>
            <a:fld id="{946541AF-93FE-4EBC-93E5-AD83C37A687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CFC45D2-B10B-439D-AC8D-C9F50E7D3113}" type="datetimeFigureOut">
              <a:rPr lang="en-US" smtClean="0"/>
              <a:pPr/>
              <a:t>12/25/2014</a:t>
            </a:fld>
            <a:endParaRPr lang="en-US"/>
          </a:p>
        </p:txBody>
      </p:sp>
      <p:sp>
        <p:nvSpPr>
          <p:cNvPr id="12" name="Slide Number Placeholder 11"/>
          <p:cNvSpPr>
            <a:spLocks noGrp="1"/>
          </p:cNvSpPr>
          <p:nvPr>
            <p:ph type="sldNum" sz="quarter" idx="16"/>
          </p:nvPr>
        </p:nvSpPr>
        <p:spPr/>
        <p:txBody>
          <a:bodyPr rtlCol="0"/>
          <a:lstStyle/>
          <a:p>
            <a:fld id="{946541AF-93FE-4EBC-93E5-AD83C37A687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CFC45D2-B10B-439D-AC8D-C9F50E7D3113}" type="datetimeFigureOut">
              <a:rPr lang="en-US" smtClean="0"/>
              <a:pPr/>
              <a:t>12/25/2014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C45D2-B10B-439D-AC8D-C9F50E7D3113}" type="datetimeFigureOut">
              <a:rPr lang="en-US" smtClean="0"/>
              <a:pPr/>
              <a:t>12/25/2014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CFC45D2-B10B-439D-AC8D-C9F50E7D3113}" type="datetimeFigureOut">
              <a:rPr lang="en-US" smtClean="0"/>
              <a:pPr/>
              <a:t>12/25/2014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CFC45D2-B10B-439D-AC8D-C9F50E7D3113}" type="datetimeFigureOut">
              <a:rPr lang="en-US" smtClean="0"/>
              <a:pPr/>
              <a:t>12/25/2014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CFC45D2-B10B-439D-AC8D-C9F50E7D3113}" type="datetimeFigureOut">
              <a:rPr lang="en-US" smtClean="0"/>
              <a:pPr/>
              <a:t>12/25/2014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46541AF-93FE-4EBC-93E5-AD83C37A68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lei.org.au/~leiiweb/teaching/undergrad/low_res_gallery/ptosis_unilateral32k.jp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lh5.ggpht.com/_RIjx_Mg4ZVM/TKbXIXA1klI/AAAAAAAACB4/VTlMn8NDebQ/s1600-h/image%5b31%5d.pn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27784" y="4188139"/>
            <a:ext cx="4429156" cy="584775"/>
          </a:xfrm>
          <a:prstGeom prst="rect">
            <a:avLst/>
          </a:prstGeom>
        </p:spPr>
        <p:txBody>
          <a:bodyPr wrap="square">
            <a:spAutoFit/>
          </a:bodyPr>
          <a:lstStyle/>
          <a:p>
            <a:pPr algn="ctr"/>
            <a:r>
              <a:rPr lang="en-US" sz="3200" b="1" i="1" dirty="0" smtClean="0">
                <a:solidFill>
                  <a:schemeClr val="tx2">
                    <a:lumMod val="50000"/>
                  </a:schemeClr>
                </a:solidFill>
                <a:latin typeface="Arial Black" pitchFamily="34" charset="0"/>
              </a:rPr>
              <a:t>Practical Classes </a:t>
            </a:r>
            <a:endParaRPr lang="en-US" sz="3200" i="1" dirty="0">
              <a:solidFill>
                <a:schemeClr val="tx2">
                  <a:lumMod val="50000"/>
                </a:schemeClr>
              </a:solidFill>
            </a:endParaRPr>
          </a:p>
        </p:txBody>
      </p:sp>
      <p:sp>
        <p:nvSpPr>
          <p:cNvPr id="10" name="Rectangle 9"/>
          <p:cNvSpPr/>
          <p:nvPr/>
        </p:nvSpPr>
        <p:spPr>
          <a:xfrm>
            <a:off x="1357290" y="642918"/>
            <a:ext cx="662553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Musculoskeletal Block</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1214414" y="2285992"/>
            <a:ext cx="7018268" cy="1754326"/>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Pathology of</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Musculoskeletal System</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p:cNvSpPr txBox="1"/>
          <p:nvPr/>
        </p:nvSpPr>
        <p:spPr>
          <a:xfrm>
            <a:off x="740027" y="6242972"/>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2" name="TextBox 8"/>
          <p:cNvSpPr txBox="1"/>
          <p:nvPr/>
        </p:nvSpPr>
        <p:spPr>
          <a:xfrm>
            <a:off x="2340227" y="6002704"/>
            <a:ext cx="1567461"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a:p>
            <a:pPr marL="171450" indent="-171450">
              <a:buFont typeface="Arial" panose="020B0604020202020204" pitchFamily="34" charset="0"/>
              <a:buChar char="•"/>
            </a:pPr>
            <a:r>
              <a:rPr lang="en-US" sz="1050" b="1" i="1" dirty="0" smtClean="0">
                <a:solidFill>
                  <a:schemeClr val="bg1"/>
                </a:solidFill>
              </a:rPr>
              <a:t>Dr. Marie Mukhashin</a:t>
            </a:r>
          </a:p>
          <a:p>
            <a:pPr marL="171450" indent="-171450">
              <a:buFont typeface="Arial" panose="020B0604020202020204" pitchFamily="34" charset="0"/>
              <a:buChar char="•"/>
            </a:pPr>
            <a:r>
              <a:rPr lang="en-US" sz="1050" b="1" i="1" dirty="0" smtClean="0">
                <a:solidFill>
                  <a:schemeClr val="bg1"/>
                </a:solidFill>
              </a:rPr>
              <a:t>Dr. Shaesta Zaidi</a:t>
            </a:r>
          </a:p>
        </p:txBody>
      </p:sp>
      <p:sp>
        <p:nvSpPr>
          <p:cNvPr id="13" name="Rectangle 12"/>
          <p:cNvSpPr/>
          <p:nvPr/>
        </p:nvSpPr>
        <p:spPr>
          <a:xfrm>
            <a:off x="5759896" y="6421650"/>
            <a:ext cx="3276600" cy="2668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b="1" i="1" dirty="0">
                <a:solidFill>
                  <a:schemeClr val="bg1"/>
                </a:solidFill>
              </a:rPr>
              <a:t>Head of Pathology Department: Dr. Abdulmalik Al Sheikh</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pic>
        <p:nvPicPr>
          <p:cNvPr id="1029" name="Picture 5"/>
          <p:cNvPicPr>
            <a:picLocks noChangeAspect="1" noChangeArrowheads="1"/>
          </p:cNvPicPr>
          <p:nvPr/>
        </p:nvPicPr>
        <p:blipFill>
          <a:blip r:embed="rId2"/>
          <a:srcRect/>
          <a:stretch>
            <a:fillRect/>
          </a:stretch>
        </p:blipFill>
        <p:spPr bwMode="auto">
          <a:xfrm>
            <a:off x="1447800" y="1143000"/>
            <a:ext cx="6019800" cy="4419600"/>
          </a:xfrm>
          <a:prstGeom prst="rect">
            <a:avLst/>
          </a:prstGeom>
          <a:noFill/>
          <a:ln w="9525">
            <a:noFill/>
            <a:miter lim="800000"/>
            <a:headEnd/>
            <a:tailEnd/>
          </a:ln>
          <a:effectLst/>
        </p:spPr>
      </p:pic>
      <p:sp>
        <p:nvSpPr>
          <p:cNvPr id="12" name="TextBox 11"/>
          <p:cNvSpPr txBox="1"/>
          <p:nvPr/>
        </p:nvSpPr>
        <p:spPr>
          <a:xfrm>
            <a:off x="685800" y="5715000"/>
            <a:ext cx="7162800" cy="646331"/>
          </a:xfrm>
          <a:prstGeom prst="rect">
            <a:avLst/>
          </a:prstGeom>
          <a:noFill/>
        </p:spPr>
        <p:txBody>
          <a:bodyPr wrap="square" rtlCol="0">
            <a:spAutoFit/>
          </a:bodyPr>
          <a:lstStyle/>
          <a:p>
            <a:pPr algn="ctr"/>
            <a:r>
              <a:rPr lang="en-US" b="1" i="1" dirty="0" smtClean="0"/>
              <a:t>Active osteoblasts synthesizing bone matrix. The surrounding spindle cells represent osteoprogenitor cells</a:t>
            </a:r>
            <a:endParaRPr lang="en-US" b="1" i="1" dirty="0"/>
          </a:p>
        </p:txBody>
      </p:sp>
      <p:cxnSp>
        <p:nvCxnSpPr>
          <p:cNvPr id="15" name="Straight Arrow Connector 14"/>
          <p:cNvCxnSpPr/>
          <p:nvPr/>
        </p:nvCxnSpPr>
        <p:spPr>
          <a:xfrm flipV="1">
            <a:off x="5562600" y="3276600"/>
            <a:ext cx="838200" cy="5334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2819400" y="2743200"/>
            <a:ext cx="609600" cy="6096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HPF</a:t>
            </a:r>
            <a:endParaRPr lang="en-US" sz="3200" b="1" i="1" dirty="0">
              <a:solidFill>
                <a:srgbClr val="C0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0434" name="Group 2"/>
          <p:cNvGraphicFramePr>
            <a:graphicFrameLocks noGrp="1"/>
          </p:cNvGraphicFramePr>
          <p:nvPr/>
        </p:nvGraphicFramePr>
        <p:xfrm>
          <a:off x="251520" y="5279006"/>
          <a:ext cx="8535322" cy="1364704"/>
        </p:xfrm>
        <a:graphic>
          <a:graphicData uri="http://schemas.openxmlformats.org/drawingml/2006/table">
            <a:tbl>
              <a:tblPr/>
              <a:tblGrid>
                <a:gridCol w="8535322"/>
              </a:tblGrid>
              <a:tr h="13647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99"/>
                          </a:solidFill>
                          <a:effectLst/>
                          <a:latin typeface="Times New Roman" pitchFamily="18" charset="0"/>
                          <a:cs typeface="Times New Roman" pitchFamily="18" charset="0"/>
                        </a:rPr>
                        <a:t>Normal </a:t>
                      </a:r>
                      <a:r>
                        <a:rPr kumimoji="0" lang="en-US" sz="2000" b="1" i="1" u="none" strike="noStrike" cap="none" normalizeH="0" baseline="0" dirty="0" err="1" smtClean="0">
                          <a:ln>
                            <a:noFill/>
                          </a:ln>
                          <a:solidFill>
                            <a:srgbClr val="000099"/>
                          </a:solidFill>
                          <a:effectLst/>
                          <a:latin typeface="Times New Roman" pitchFamily="18" charset="0"/>
                          <a:cs typeface="Times New Roman" pitchFamily="18" charset="0"/>
                        </a:rPr>
                        <a:t>cancellous</a:t>
                      </a:r>
                      <a:r>
                        <a:rPr kumimoji="0" lang="en-US" sz="2000" b="1" i="1" u="none" strike="noStrike" cap="none" normalizeH="0" baseline="0" dirty="0" smtClean="0">
                          <a:ln>
                            <a:noFill/>
                          </a:ln>
                          <a:solidFill>
                            <a:srgbClr val="000099"/>
                          </a:solidFill>
                          <a:effectLst/>
                          <a:latin typeface="Times New Roman" pitchFamily="18" charset="0"/>
                          <a:cs typeface="Times New Roman" pitchFamily="18" charset="0"/>
                        </a:rPr>
                        <a:t> bone </a:t>
                      </a: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as seen under polarized light microscopy, which highlights the lamellar structure.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The bony spicules are even, with occasional lacunae containing osteocytes. Cellular marrow is seen between the spicules of bone.</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530440" name="Picture 8" descr="BONE039"/>
          <p:cNvPicPr>
            <a:picLocks noChangeAspect="1" noChangeArrowheads="1"/>
          </p:cNvPicPr>
          <p:nvPr/>
        </p:nvPicPr>
        <p:blipFill>
          <a:blip r:embed="rId2" cstate="print"/>
          <a:srcRect/>
          <a:stretch>
            <a:fillRect/>
          </a:stretch>
        </p:blipFill>
        <p:spPr bwMode="auto">
          <a:xfrm>
            <a:off x="857224" y="836834"/>
            <a:ext cx="7500990" cy="4378116"/>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071670" y="191136"/>
            <a:ext cx="5158154" cy="523220"/>
          </a:xfrm>
          <a:prstGeom prst="rect">
            <a:avLst/>
          </a:prstGeom>
        </p:spPr>
        <p:txBody>
          <a:bodyPr wrap="square">
            <a:spAutoFit/>
          </a:bodyPr>
          <a:lstStyle/>
          <a:p>
            <a:r>
              <a:rPr lang="en-US" sz="2800" b="1" i="1" dirty="0" smtClean="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Normal Cancellous Bone - LPF </a:t>
            </a:r>
            <a:endParaRPr lang="en-US" sz="28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5656" y="2487196"/>
            <a:ext cx="5976664" cy="16561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FFFF00"/>
                </a:solidFill>
                <a:effectLst>
                  <a:outerShdw blurRad="38100" dist="38100" dir="2700000" algn="tl">
                    <a:srgbClr val="000000">
                      <a:alpha val="43137"/>
                    </a:srgbClr>
                  </a:outerShdw>
                </a:effectLst>
              </a:rPr>
              <a:t>Muscular Dystrophies</a:t>
            </a:r>
            <a:endParaRPr lang="en-US" sz="5400" b="1"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85918" y="357166"/>
            <a:ext cx="5472608" cy="13681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tx2">
                    <a:lumMod val="90000"/>
                  </a:schemeClr>
                </a:solidFill>
                <a:effectLst>
                  <a:outerShdw blurRad="38100" dist="38100" dir="2700000" algn="tl">
                    <a:srgbClr val="000000">
                      <a:alpha val="43137"/>
                    </a:srgbClr>
                  </a:outerShdw>
                </a:effectLst>
              </a:rPr>
              <a:t> Duchenne Muscular Dystrophy (DMD)</a:t>
            </a:r>
            <a:endParaRPr lang="en-US" sz="4400" b="1" i="1" dirty="0">
              <a:solidFill>
                <a:schemeClr val="tx2">
                  <a:lumMod val="90000"/>
                </a:schemeClr>
              </a:solidFill>
              <a:effectLst>
                <a:outerShdw blurRad="38100" dist="38100" dir="2700000" algn="tl">
                  <a:srgbClr val="000000">
                    <a:alpha val="43137"/>
                  </a:srgbClr>
                </a:outerShdw>
              </a:effectLst>
            </a:endParaRPr>
          </a:p>
        </p:txBody>
      </p:sp>
      <p:pic>
        <p:nvPicPr>
          <p:cNvPr id="7" name="Picture 5" descr="WheelchairKid"/>
          <p:cNvPicPr>
            <a:picLocks noChangeAspect="1" noChangeArrowheads="1"/>
          </p:cNvPicPr>
          <p:nvPr/>
        </p:nvPicPr>
        <p:blipFill>
          <a:blip r:embed="rId2" cstate="print"/>
          <a:srcRect/>
          <a:stretch>
            <a:fillRect/>
          </a:stretch>
        </p:blipFill>
        <p:spPr>
          <a:xfrm>
            <a:off x="3071802" y="1928802"/>
            <a:ext cx="3028950" cy="3894584"/>
          </a:xfrm>
          <a:prstGeom prst="rect">
            <a:avLst/>
          </a:prstGeom>
          <a:no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760557"/>
            <a:ext cx="5688632" cy="4525963"/>
          </a:xfrm>
        </p:spPr>
        <p:txBody>
          <a:bodyPr>
            <a:normAutofit fontScale="92500" lnSpcReduction="10000"/>
          </a:bodyPr>
          <a:lstStyle/>
          <a:p>
            <a:r>
              <a:rPr lang="en-US" b="1" dirty="0" smtClean="0"/>
              <a:t>A 3 - year- old boy presented to his pediatrician with complaint of his parents from difficulty in walking , poor balance , and frequent falls . </a:t>
            </a:r>
          </a:p>
          <a:p>
            <a:r>
              <a:rPr lang="en-US" b="1" dirty="0" smtClean="0"/>
              <a:t>Laboratory investigation shows elevated creatine kinase . </a:t>
            </a:r>
          </a:p>
          <a:p>
            <a:r>
              <a:rPr lang="en-US" b="1" dirty="0" smtClean="0"/>
              <a:t>Muscle biopsy show absence of dystrophin by western blot analysis                                                    </a:t>
            </a:r>
          </a:p>
          <a:p>
            <a:pPr>
              <a:buNone/>
            </a:pPr>
            <a:r>
              <a:rPr lang="en-US" b="1" dirty="0" smtClean="0"/>
              <a:t>   </a:t>
            </a:r>
          </a:p>
          <a:p>
            <a:pPr>
              <a:buNone/>
            </a:pPr>
            <a:r>
              <a:rPr lang="en-US" b="1" dirty="0" smtClean="0">
                <a:solidFill>
                  <a:srgbClr val="C00000"/>
                </a:solidFill>
              </a:rPr>
              <a:t>What is your provisional diagnosis?   </a:t>
            </a:r>
            <a:endParaRPr lang="en-US" b="1" dirty="0">
              <a:solidFill>
                <a:srgbClr val="C00000"/>
              </a:solidFill>
            </a:endParaRPr>
          </a:p>
        </p:txBody>
      </p:sp>
      <p:pic>
        <p:nvPicPr>
          <p:cNvPr id="4" name="Picture 2" descr="Duchenne's Muscular Dystrophy"/>
          <p:cNvPicPr>
            <a:picLocks noChangeAspect="1" noChangeArrowheads="1"/>
          </p:cNvPicPr>
          <p:nvPr/>
        </p:nvPicPr>
        <p:blipFill>
          <a:blip r:embed="rId2" cstate="print"/>
          <a:srcRect/>
          <a:stretch>
            <a:fillRect/>
          </a:stretch>
        </p:blipFill>
        <p:spPr bwMode="auto">
          <a:xfrm>
            <a:off x="5910218" y="1613410"/>
            <a:ext cx="3233814" cy="3744416"/>
          </a:xfrm>
          <a:prstGeom prst="rect">
            <a:avLst/>
          </a:prstGeom>
          <a:noFill/>
        </p:spPr>
      </p:pic>
      <p:sp>
        <p:nvSpPr>
          <p:cNvPr id="6" name="Rounded Rectangle 5"/>
          <p:cNvSpPr/>
          <p:nvPr/>
        </p:nvSpPr>
        <p:spPr>
          <a:xfrm>
            <a:off x="3059832" y="404664"/>
            <a:ext cx="3168352" cy="64807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Case # 1</a:t>
            </a:r>
            <a:endParaRPr lang="en-US" sz="3600" b="1" dirty="0">
              <a:solidFill>
                <a:schemeClr val="bg1"/>
              </a:solidFill>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uscle weakness is caused by muscular dystrophy."/>
          <p:cNvPicPr>
            <a:picLocks noChangeAspect="1" noChangeArrowheads="1"/>
          </p:cNvPicPr>
          <p:nvPr/>
        </p:nvPicPr>
        <p:blipFill>
          <a:blip r:embed="rId2" cstate="print"/>
          <a:srcRect/>
          <a:stretch>
            <a:fillRect/>
          </a:stretch>
        </p:blipFill>
        <p:spPr bwMode="auto">
          <a:xfrm>
            <a:off x="4644008" y="548680"/>
            <a:ext cx="3960440" cy="5616624"/>
          </a:xfrm>
          <a:prstGeom prst="rect">
            <a:avLst/>
          </a:prstGeom>
          <a:noFill/>
          <a:ln>
            <a:solidFill>
              <a:schemeClr val="tx1"/>
            </a:solidFill>
          </a:ln>
        </p:spPr>
      </p:pic>
      <p:sp>
        <p:nvSpPr>
          <p:cNvPr id="4" name="Rectangle 3"/>
          <p:cNvSpPr/>
          <p:nvPr/>
        </p:nvSpPr>
        <p:spPr>
          <a:xfrm>
            <a:off x="467544" y="1484784"/>
            <a:ext cx="3816424" cy="3859518"/>
          </a:xfrm>
          <a:prstGeom prst="rect">
            <a:avLst/>
          </a:prstGeom>
          <a:ln>
            <a:solidFill>
              <a:schemeClr val="tx1"/>
            </a:solidFill>
          </a:ln>
        </p:spPr>
        <p:txBody>
          <a:bodyPr wrap="square">
            <a:spAutoFit/>
          </a:bodyPr>
          <a:lstStyle/>
          <a:p>
            <a:pPr>
              <a:lnSpc>
                <a:spcPct val="80000"/>
              </a:lnSpc>
              <a:buFont typeface="Arial" pitchFamily="34" charset="0"/>
              <a:buChar char="•"/>
            </a:pPr>
            <a:r>
              <a:rPr lang="en-US" sz="2000" b="1" dirty="0" smtClean="0"/>
              <a:t> DMD is the most severe and  common type of muscular dystrophy.</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DMD is characterized by the wasting away of muscles.</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DMD affects mostly males at a rate of 1 in 3,500 births</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Diagnosis in boys usually occurs between 16 months and 8 years.</a:t>
            </a:r>
          </a:p>
          <a:p>
            <a:pPr lvl="2">
              <a:lnSpc>
                <a:spcPct val="80000"/>
              </a:lnSpc>
            </a:pPr>
            <a:r>
              <a:rPr lang="en-US" sz="1600" b="1" dirty="0" smtClean="0"/>
              <a:t> </a:t>
            </a:r>
          </a:p>
          <a:p>
            <a:pPr>
              <a:lnSpc>
                <a:spcPct val="80000"/>
              </a:lnSpc>
              <a:buFont typeface="Arial" pitchFamily="34" charset="0"/>
              <a:buChar char="•"/>
            </a:pPr>
            <a:r>
              <a:rPr lang="en-US" sz="2000" b="1" dirty="0" smtClean="0"/>
              <a:t>Death from DMD usually occurs by age of 30.</a:t>
            </a:r>
            <a:endParaRPr lang="en-US" sz="2000" b="1" dirty="0"/>
          </a:p>
        </p:txBody>
      </p:sp>
      <p:sp>
        <p:nvSpPr>
          <p:cNvPr id="5" name="Rounded Rectangle 4"/>
          <p:cNvSpPr/>
          <p:nvPr/>
        </p:nvSpPr>
        <p:spPr>
          <a:xfrm>
            <a:off x="539552" y="476672"/>
            <a:ext cx="3600400" cy="9361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 Duchenne Muscular Dystrophy (DMD)</a:t>
            </a:r>
            <a:endParaRPr lang="en-US" sz="2800" b="1" dirty="0">
              <a:solidFill>
                <a:schemeClr val="bg1"/>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1142976" y="993964"/>
            <a:ext cx="7000924" cy="4667283"/>
          </a:xfrm>
          <a:prstGeom prst="rect">
            <a:avLst/>
          </a:prstGeom>
          <a:noFill/>
          <a:ln w="9525">
            <a:noFill/>
            <a:miter lim="800000"/>
            <a:headEnd/>
            <a:tailEnd/>
          </a:ln>
        </p:spPr>
      </p:pic>
      <p:sp>
        <p:nvSpPr>
          <p:cNvPr id="3" name="Rectangle 2"/>
          <p:cNvSpPr/>
          <p:nvPr/>
        </p:nvSpPr>
        <p:spPr>
          <a:xfrm>
            <a:off x="323528" y="5661248"/>
            <a:ext cx="8208912" cy="1077218"/>
          </a:xfrm>
          <a:prstGeom prst="rect">
            <a:avLst/>
          </a:prstGeom>
        </p:spPr>
        <p:txBody>
          <a:bodyPr wrap="square">
            <a:spAutoFit/>
          </a:bodyPr>
          <a:lstStyle/>
          <a:p>
            <a:pPr algn="ctr"/>
            <a:r>
              <a:rPr lang="en-US" sz="2400" b="1" i="1" dirty="0" smtClean="0">
                <a:solidFill>
                  <a:srgbClr val="000099"/>
                </a:solidFill>
              </a:rPr>
              <a:t>Duchenne muscular dystrophy </a:t>
            </a:r>
            <a:r>
              <a:rPr lang="en-US" sz="2000" b="1" i="1" dirty="0" smtClean="0"/>
              <a:t>showing variations in muscle fiber size , increased endomysial connective tissue , and regenerating fibers </a:t>
            </a:r>
          </a:p>
          <a:p>
            <a:pPr algn="ctr"/>
            <a:r>
              <a:rPr lang="en-US" sz="2000" b="1" i="1" dirty="0" smtClean="0"/>
              <a:t>(blue tint)  / hypercontracted fibres (hyaline fibres).</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214414" y="285728"/>
            <a:ext cx="6929486" cy="584775"/>
          </a:xfrm>
          <a:prstGeom prst="rect">
            <a:avLst/>
          </a:prstGeom>
        </p:spPr>
        <p:txBody>
          <a:bodyPr wrap="square">
            <a:spAutoFit/>
          </a:bodyPr>
          <a:lstStyle/>
          <a:p>
            <a:pPr algn="ctr"/>
            <a:r>
              <a:rPr lang="en-US" sz="3200" b="1" i="1" dirty="0" smtClean="0">
                <a:solidFill>
                  <a:srgbClr val="000099"/>
                </a:solidFill>
                <a:effectLst>
                  <a:outerShdw blurRad="38100" dist="38100" dir="2700000" algn="tl">
                    <a:srgbClr val="000000">
                      <a:alpha val="43137"/>
                    </a:srgbClr>
                  </a:outerShdw>
                </a:effectLst>
              </a:rPr>
              <a:t>Duchenne Muscular Dystrophy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srcRect/>
          <a:stretch>
            <a:fillRect/>
          </a:stretch>
        </p:blipFill>
        <p:spPr bwMode="auto">
          <a:xfrm>
            <a:off x="323528" y="692696"/>
            <a:ext cx="8424936" cy="5256584"/>
          </a:xfrm>
          <a:prstGeom prst="rect">
            <a:avLst/>
          </a:prstGeom>
          <a:noFill/>
          <a:ln w="9525">
            <a:noFill/>
            <a:miter lim="800000"/>
            <a:headEnd/>
            <a:tailEnd/>
          </a:ln>
        </p:spPr>
      </p:pic>
      <p:sp>
        <p:nvSpPr>
          <p:cNvPr id="58371" name="Text Box 5"/>
          <p:cNvSpPr txBox="1">
            <a:spLocks noChangeArrowheads="1"/>
          </p:cNvSpPr>
          <p:nvPr/>
        </p:nvSpPr>
        <p:spPr bwMode="auto">
          <a:xfrm>
            <a:off x="683568" y="476672"/>
            <a:ext cx="3200400" cy="461665"/>
          </a:xfrm>
          <a:prstGeom prst="rect">
            <a:avLst/>
          </a:prstGeom>
          <a:noFill/>
          <a:ln w="9525">
            <a:noFill/>
            <a:miter lim="800000"/>
            <a:headEnd/>
            <a:tailEnd/>
          </a:ln>
        </p:spPr>
        <p:txBody>
          <a:bodyPr>
            <a:spAutoFit/>
          </a:bodyPr>
          <a:lstStyle/>
          <a:p>
            <a:pPr algn="ctr">
              <a:spcBef>
                <a:spcPct val="50000"/>
              </a:spcBef>
            </a:pPr>
            <a:r>
              <a:rPr lang="en-US" sz="2400" b="1" dirty="0" smtClean="0">
                <a:solidFill>
                  <a:srgbClr val="3333CC"/>
                </a:solidFill>
              </a:rPr>
              <a:t>NORMAL Ms</a:t>
            </a:r>
            <a:endParaRPr lang="en-US" sz="2400" b="1" dirty="0">
              <a:solidFill>
                <a:srgbClr val="3333CC"/>
              </a:solidFill>
            </a:endParaRPr>
          </a:p>
        </p:txBody>
      </p:sp>
      <p:sp>
        <p:nvSpPr>
          <p:cNvPr id="58372" name="Text Box 6"/>
          <p:cNvSpPr txBox="1">
            <a:spLocks noChangeArrowheads="1"/>
          </p:cNvSpPr>
          <p:nvPr/>
        </p:nvSpPr>
        <p:spPr bwMode="auto">
          <a:xfrm>
            <a:off x="4572000" y="404664"/>
            <a:ext cx="2664296"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FF0000"/>
                </a:solidFill>
              </a:rPr>
              <a:t>DMD</a:t>
            </a:r>
          </a:p>
        </p:txBody>
      </p:sp>
      <p:sp>
        <p:nvSpPr>
          <p:cNvPr id="7" name="Rectangle 6"/>
          <p:cNvSpPr/>
          <p:nvPr/>
        </p:nvSpPr>
        <p:spPr>
          <a:xfrm>
            <a:off x="2339752" y="3140968"/>
            <a:ext cx="36004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8" name="Rectangle 7"/>
          <p:cNvSpPr/>
          <p:nvPr/>
        </p:nvSpPr>
        <p:spPr>
          <a:xfrm>
            <a:off x="6084168" y="3140968"/>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
        <p:nvSpPr>
          <p:cNvPr id="10" name="Rectangle 9"/>
          <p:cNvSpPr/>
          <p:nvPr/>
        </p:nvSpPr>
        <p:spPr>
          <a:xfrm>
            <a:off x="539552" y="5733256"/>
            <a:ext cx="7992888" cy="707886"/>
          </a:xfrm>
          <a:prstGeom prst="rect">
            <a:avLst/>
          </a:prstGeom>
        </p:spPr>
        <p:txBody>
          <a:bodyPr wrap="square">
            <a:spAutoFit/>
          </a:bodyPr>
          <a:lstStyle/>
          <a:p>
            <a:pPr algn="ctr"/>
            <a:r>
              <a:rPr lang="en-US" sz="2000" b="1" i="1" dirty="0" smtClean="0"/>
              <a:t>In </a:t>
            </a:r>
            <a:r>
              <a:rPr lang="en-US" sz="2000" b="1" i="1" dirty="0" smtClean="0">
                <a:solidFill>
                  <a:srgbClr val="FF0000"/>
                </a:solidFill>
              </a:rPr>
              <a:t>DMD</a:t>
            </a:r>
            <a:r>
              <a:rPr lang="en-US" sz="2000" b="1" i="1" dirty="0" smtClean="0"/>
              <a:t> : Dystrophin, an intracellular protein, forms an interface between the </a:t>
            </a:r>
            <a:r>
              <a:rPr lang="en-US" sz="2000" b="1" i="1" dirty="0" err="1" smtClean="0"/>
              <a:t>cytoskeletal</a:t>
            </a:r>
            <a:r>
              <a:rPr lang="en-US" sz="2000" b="1" i="1" dirty="0" smtClean="0"/>
              <a:t> proteins and a group of </a:t>
            </a:r>
            <a:r>
              <a:rPr lang="en-US" sz="2000" b="1" i="1" dirty="0" err="1" smtClean="0"/>
              <a:t>transmembrane</a:t>
            </a:r>
            <a:r>
              <a:rPr lang="en-US" sz="2000" b="1" i="1" dirty="0" smtClean="0"/>
              <a:t> proteins </a:t>
            </a:r>
          </a:p>
        </p:txBody>
      </p:sp>
      <p:sp>
        <p:nvSpPr>
          <p:cNvPr id="14" name="TextBox 1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5" name="TextBox 14"/>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57422" y="2420888"/>
            <a:ext cx="4786346" cy="13653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000099"/>
                </a:solidFill>
                <a:effectLst>
                  <a:outerShdw blurRad="38100" dist="38100" dir="2700000" algn="tl">
                    <a:srgbClr val="000000">
                      <a:alpha val="43137"/>
                    </a:srgbClr>
                  </a:outerShdw>
                </a:effectLst>
              </a:rPr>
              <a:t>Dermatomyositis</a:t>
            </a:r>
            <a:endParaRPr lang="en-US" sz="5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484784"/>
            <a:ext cx="8136907" cy="440120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000000"/>
                </a:solidFill>
                <a:uFillTx/>
                <a:latin typeface="Calibri"/>
              </a:rPr>
              <a:t>A 52-year-old woman presents with 6-month history of progressive muscle weakness and a skin rash.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smtClean="0">
                <a:solidFill>
                  <a:srgbClr val="000000"/>
                </a:solidFill>
                <a:uFillTx/>
                <a:latin typeface="Calibri"/>
              </a:rPr>
              <a:t>Physical </a:t>
            </a:r>
            <a:r>
              <a:rPr lang="en-US" sz="2800" b="1" i="0" u="none" strike="noStrike" kern="1200" cap="none" spc="0" baseline="0" dirty="0">
                <a:solidFill>
                  <a:srgbClr val="000000"/>
                </a:solidFill>
                <a:uFillTx/>
                <a:latin typeface="Calibri"/>
              </a:rPr>
              <a:t>examination is remarkable for a diffuse purple/red discoloration of the skin over her cheeks, nose, and eyelids. Examination confirms proximal muscle weakness.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smtClean="0">
                <a:solidFill>
                  <a:srgbClr val="000000"/>
                </a:solidFill>
                <a:uFillTx/>
                <a:latin typeface="Calibri"/>
              </a:rPr>
              <a:t>Laboratory </a:t>
            </a:r>
            <a:r>
              <a:rPr lang="en-US" sz="2800" b="1" i="0" u="none" strike="noStrike" kern="1200" cap="none" spc="0" baseline="0" dirty="0">
                <a:solidFill>
                  <a:srgbClr val="000000"/>
                </a:solidFill>
                <a:uFillTx/>
                <a:latin typeface="Calibri"/>
              </a:rPr>
              <a:t>findings show an increase in creatine kinase (10 times the normal). </a:t>
            </a:r>
          </a:p>
        </p:txBody>
      </p:sp>
      <p:sp>
        <p:nvSpPr>
          <p:cNvPr id="4" name="Rounded Rectangle 3"/>
          <p:cNvSpPr/>
          <p:nvPr/>
        </p:nvSpPr>
        <p:spPr>
          <a:xfrm>
            <a:off x="3491880" y="476672"/>
            <a:ext cx="2376264" cy="7200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000099"/>
                </a:solidFill>
              </a:rPr>
              <a:t>Case # 2</a:t>
            </a:r>
            <a:endParaRPr lang="en-US" sz="4000" b="1" i="1" dirty="0">
              <a:solidFill>
                <a:srgbClr val="000099"/>
              </a:solidFill>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8" name="Rectangle 7"/>
          <p:cNvSpPr/>
          <p:nvPr/>
        </p:nvSpPr>
        <p:spPr>
          <a:xfrm>
            <a:off x="1142976" y="2857496"/>
            <a:ext cx="7284687" cy="830997"/>
          </a:xfrm>
          <a:prstGeom prst="rect">
            <a:avLst/>
          </a:prstGeom>
          <a:noFill/>
        </p:spPr>
        <p:txBody>
          <a:bodyPr wrap="none" lIns="91440" tIns="45720" rIns="91440" bIns="45720">
            <a:spAutoFit/>
          </a:bodyPr>
          <a:lstStyle/>
          <a:p>
            <a:pPr algn="ctr"/>
            <a:r>
              <a:rPr lang="en-US" sz="4800" b="1" i="1" cap="all" spc="0" dirty="0" smtClean="0">
                <a:ln w="9000" cmpd="sng">
                  <a:solidFill>
                    <a:schemeClr val="accent4">
                      <a:shade val="50000"/>
                      <a:satMod val="120000"/>
                    </a:schemeClr>
                  </a:solidFill>
                  <a:prstDash val="solid"/>
                </a:ln>
                <a:solidFill>
                  <a:schemeClr val="tx2">
                    <a:lumMod val="75000"/>
                  </a:schemeClr>
                </a:solidFill>
                <a:effectLst>
                  <a:outerShdw blurRad="38100" dist="38100" dir="2700000" algn="tl">
                    <a:srgbClr val="000000">
                      <a:alpha val="43137"/>
                    </a:srgbClr>
                  </a:outerShdw>
                  <a:reflection blurRad="12700" stA="28000" endPos="45000" dist="1000" dir="5400000" sy="-100000" algn="bl" rotWithShape="0"/>
                </a:effectLst>
              </a:rPr>
              <a:t>Anatomy and Histology</a:t>
            </a:r>
            <a:endParaRPr lang="en-US" sz="4800" b="1" i="1" cap="all" spc="0" dirty="0">
              <a:ln w="9000" cmpd="sng">
                <a:solidFill>
                  <a:schemeClr val="accent4">
                    <a:shade val="50000"/>
                    <a:satMod val="120000"/>
                  </a:schemeClr>
                </a:solidFill>
                <a:prstDash val="solid"/>
              </a:ln>
              <a:solidFill>
                <a:schemeClr val="tx2">
                  <a:lumMod val="75000"/>
                </a:schemeClr>
              </a:solidFill>
              <a:effectLst>
                <a:outerShdw blurRad="38100" dist="38100" dir="2700000" algn="tl">
                  <a:srgbClr val="000000">
                    <a:alpha val="43137"/>
                  </a:srgbClr>
                </a:outerShdw>
                <a:reflection blurRad="12700" stA="28000" endPos="45000" dist="1000" dir="5400000" sy="-100000" algn="bl" rotWithShape="0"/>
              </a:effectLst>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tudentconsult.com/content/9781416031215/Kumar_Cases_PBD8/imm5/imm510.jpg"/>
          <p:cNvPicPr>
            <a:picLocks noChangeAspect="1" noChangeArrowheads="1"/>
          </p:cNvPicPr>
          <p:nvPr/>
        </p:nvPicPr>
        <p:blipFill>
          <a:blip r:embed="rId2" cstate="print"/>
          <a:srcRect/>
          <a:stretch>
            <a:fillRect/>
          </a:stretch>
        </p:blipFill>
        <p:spPr bwMode="auto">
          <a:xfrm>
            <a:off x="4572000" y="764704"/>
            <a:ext cx="4104456" cy="4752528"/>
          </a:xfrm>
          <a:prstGeom prst="rect">
            <a:avLst/>
          </a:prstGeom>
          <a:noFill/>
        </p:spPr>
      </p:pic>
      <p:sp>
        <p:nvSpPr>
          <p:cNvPr id="4" name="Rectangle 3"/>
          <p:cNvSpPr/>
          <p:nvPr/>
        </p:nvSpPr>
        <p:spPr>
          <a:xfrm>
            <a:off x="179512" y="404664"/>
            <a:ext cx="4392488" cy="5386090"/>
          </a:xfrm>
          <a:prstGeom prst="rect">
            <a:avLst/>
          </a:prstGeom>
        </p:spPr>
        <p:txBody>
          <a:bodyPr wrap="square">
            <a:spAutoFit/>
          </a:bodyPr>
          <a:lstStyle/>
          <a:p>
            <a:r>
              <a:rPr lang="en-US" sz="3200" b="1" dirty="0" smtClean="0">
                <a:solidFill>
                  <a:srgbClr val="000099"/>
                </a:solidFill>
              </a:rPr>
              <a:t>Dermatomyositis</a:t>
            </a:r>
            <a:r>
              <a:rPr lang="en-US" sz="2400" b="1" dirty="0" smtClean="0"/>
              <a:t> </a:t>
            </a:r>
          </a:p>
          <a:p>
            <a:r>
              <a:rPr lang="en-US" sz="2400" b="1" dirty="0" smtClean="0"/>
              <a:t>is an inflammatory myopathy characterized by inflammation of muscle tissue and a skin rash. </a:t>
            </a:r>
          </a:p>
          <a:p>
            <a:endParaRPr lang="en-US" sz="2400" b="1" dirty="0" smtClean="0"/>
          </a:p>
          <a:p>
            <a:pPr>
              <a:buFontTx/>
              <a:buChar char="-"/>
            </a:pPr>
            <a:r>
              <a:rPr lang="en-US" sz="2400" b="1" dirty="0" smtClean="0"/>
              <a:t>Can occur in any individual with peak age patterns at: 5-15 years of age 40-60 years of age. </a:t>
            </a:r>
          </a:p>
          <a:p>
            <a:pPr>
              <a:buFontTx/>
              <a:buChar char="-"/>
            </a:pPr>
            <a:endParaRPr lang="en-US" sz="2400" b="1" dirty="0" smtClean="0"/>
          </a:p>
          <a:p>
            <a:pPr>
              <a:buFontTx/>
              <a:buChar char="-"/>
            </a:pPr>
            <a:r>
              <a:rPr lang="en-US" sz="2400" b="1" dirty="0" smtClean="0"/>
              <a:t> Occurs more frequently in women.</a:t>
            </a:r>
          </a:p>
          <a:p>
            <a:pPr>
              <a:buFontTx/>
              <a:buChar char="-"/>
            </a:pPr>
            <a:endParaRPr lang="en-US" sz="2400" b="1" dirty="0" smtClean="0"/>
          </a:p>
          <a:p>
            <a:pPr>
              <a:buFontTx/>
              <a:buChar char="-"/>
            </a:pPr>
            <a:r>
              <a:rPr lang="en-US" sz="2400" b="1" dirty="0" smtClean="0"/>
              <a:t>Purple/violet colored upper eyelids Purple-red skin rash</a:t>
            </a:r>
            <a:endParaRPr lang="en-US" sz="24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arapaho.nsuok.edu/~castillo/NotesImages/Topic114NotesImage3.jpg"/>
          <p:cNvPicPr>
            <a:picLocks noChangeAspect="1" noChangeArrowheads="1"/>
          </p:cNvPicPr>
          <p:nvPr/>
        </p:nvPicPr>
        <p:blipFill>
          <a:blip r:embed="rId3" cstate="print"/>
          <a:srcRect/>
          <a:stretch>
            <a:fillRect/>
          </a:stretch>
        </p:blipFill>
        <p:spPr bwMode="auto">
          <a:xfrm>
            <a:off x="3851920" y="548679"/>
            <a:ext cx="4680520" cy="5688633"/>
          </a:xfrm>
          <a:prstGeom prst="rect">
            <a:avLst/>
          </a:prstGeom>
          <a:noFill/>
        </p:spPr>
      </p:pic>
      <p:sp>
        <p:nvSpPr>
          <p:cNvPr id="5" name="Content Placeholder 4"/>
          <p:cNvSpPr>
            <a:spLocks noGrp="1"/>
          </p:cNvSpPr>
          <p:nvPr>
            <p:ph sz="half" idx="4294967295"/>
          </p:nvPr>
        </p:nvSpPr>
        <p:spPr>
          <a:xfrm>
            <a:off x="176210" y="1125538"/>
            <a:ext cx="4038600" cy="4525962"/>
          </a:xfrm>
        </p:spPr>
        <p:txBody>
          <a:bodyPr>
            <a:normAutofit/>
          </a:bodyPr>
          <a:lstStyle/>
          <a:p>
            <a:pPr>
              <a:buNone/>
            </a:pPr>
            <a:r>
              <a:rPr lang="en-US" b="1" dirty="0" smtClean="0">
                <a:solidFill>
                  <a:srgbClr val="000099"/>
                </a:solidFill>
              </a:rPr>
              <a:t>Dermatomyositis</a:t>
            </a:r>
            <a:r>
              <a:rPr lang="en-US" sz="2400" b="1" dirty="0" smtClean="0"/>
              <a:t> </a:t>
            </a:r>
          </a:p>
          <a:p>
            <a:r>
              <a:rPr lang="en-US" sz="2800" b="1" dirty="0" smtClean="0"/>
              <a:t>The histologic appearance of muscle shows perifascicular atrophy of muscle fibers and inflammation .</a:t>
            </a:r>
          </a:p>
          <a:p>
            <a:endParaRPr lang="en-US" b="1" dirty="0"/>
          </a:p>
        </p:txBody>
      </p:sp>
      <p:sp>
        <p:nvSpPr>
          <p:cNvPr id="7" name="Rectangle 6"/>
          <p:cNvSpPr/>
          <p:nvPr/>
        </p:nvSpPr>
        <p:spPr>
          <a:xfrm>
            <a:off x="3923928" y="5589240"/>
            <a:ext cx="4608512" cy="576064"/>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07704" y="1628800"/>
            <a:ext cx="5328592" cy="151216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rPr>
              <a:t>Myasthenia Gravis</a:t>
            </a:r>
            <a:endParaRPr lang="en-US" sz="4000" b="1" dirty="0">
              <a:solidFill>
                <a:srgbClr val="FFFF00"/>
              </a:solidFill>
            </a:endParaRPr>
          </a:p>
        </p:txBody>
      </p:sp>
      <p:pic>
        <p:nvPicPr>
          <p:cNvPr id="4" name="Picture 5" descr="ptosis_unilateral32k">
            <a:hlinkClick r:id="rId2"/>
          </p:cNvPr>
          <p:cNvPicPr>
            <a:picLocks noChangeAspect="1" noChangeArrowheads="1"/>
          </p:cNvPicPr>
          <p:nvPr/>
        </p:nvPicPr>
        <p:blipFill>
          <a:blip r:embed="rId3" cstate="print"/>
          <a:srcRect/>
          <a:stretch>
            <a:fillRect/>
          </a:stretch>
        </p:blipFill>
        <p:spPr>
          <a:xfrm>
            <a:off x="2915816" y="3429000"/>
            <a:ext cx="3352800" cy="2227263"/>
          </a:xfrm>
          <a:prstGeom prst="rect">
            <a:avLst/>
          </a:prstGeom>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5" name="Picture 3"/>
          <p:cNvPicPr>
            <a:picLocks noGrp="1" noChangeAspect="1" noChangeArrowheads="1"/>
          </p:cNvPicPr>
          <p:nvPr>
            <p:ph sz="quarter" idx="1"/>
          </p:nvPr>
        </p:nvPicPr>
        <p:blipFill>
          <a:blip r:embed="rId2" cstate="print"/>
          <a:srcRect/>
          <a:stretch>
            <a:fillRect/>
          </a:stretch>
        </p:blipFill>
        <p:spPr>
          <a:xfrm>
            <a:off x="457200" y="549275"/>
            <a:ext cx="8229600" cy="5576888"/>
          </a:xfrm>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image.slidesharecdn.com/ppt0000013-100717121137-phpapp02/95/slide-6-728.jpg?1279387216"/>
          <p:cNvPicPr>
            <a:picLocks noChangeAspect="1" noChangeArrowheads="1"/>
          </p:cNvPicPr>
          <p:nvPr/>
        </p:nvPicPr>
        <p:blipFill>
          <a:blip r:embed="rId2" cstate="print"/>
          <a:srcRect/>
          <a:stretch>
            <a:fillRect/>
          </a:stretch>
        </p:blipFill>
        <p:spPr bwMode="auto">
          <a:xfrm>
            <a:off x="323528" y="692696"/>
            <a:ext cx="8352928" cy="5200651"/>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850106"/>
          </a:xfrm>
        </p:spPr>
        <p:txBody>
          <a:bodyPr/>
          <a:lstStyle/>
          <a:p>
            <a:pPr algn="ctr"/>
            <a:r>
              <a:rPr lang="en-US" b="1" dirty="0" smtClean="0">
                <a:solidFill>
                  <a:srgbClr val="C00000"/>
                </a:solidFill>
                <a:effectLst>
                  <a:outerShdw blurRad="38100" dist="38100" dir="2700000" algn="tl">
                    <a:srgbClr val="000000">
                      <a:alpha val="43137"/>
                    </a:srgbClr>
                  </a:outerShdw>
                </a:effectLst>
              </a:rPr>
              <a:t>Myasthenia Gravis</a:t>
            </a:r>
            <a:endParaRPr lang="en-US" b="1" dirty="0">
              <a:solidFill>
                <a:srgbClr val="C00000"/>
              </a:solidFill>
              <a:effectLst>
                <a:outerShdw blurRad="38100" dist="38100" dir="2700000" algn="tl">
                  <a:srgbClr val="000000">
                    <a:alpha val="43137"/>
                  </a:srgbClr>
                </a:outerShdw>
              </a:effectLst>
            </a:endParaRPr>
          </a:p>
        </p:txBody>
      </p:sp>
      <p:sp>
        <p:nvSpPr>
          <p:cNvPr id="64515" name="Rectangle 3"/>
          <p:cNvSpPr>
            <a:spLocks noGrp="1" noChangeArrowheads="1"/>
          </p:cNvSpPr>
          <p:nvPr>
            <p:ph sz="quarter" idx="1"/>
          </p:nvPr>
        </p:nvSpPr>
        <p:spPr>
          <a:xfrm>
            <a:off x="457200" y="1314548"/>
            <a:ext cx="8229600" cy="5400600"/>
          </a:xfrm>
        </p:spPr>
        <p:txBody>
          <a:bodyPr>
            <a:normAutofit fontScale="85000" lnSpcReduction="20000"/>
          </a:bodyPr>
          <a:lstStyle/>
          <a:p>
            <a:pPr>
              <a:lnSpc>
                <a:spcPct val="90000"/>
              </a:lnSpc>
            </a:pPr>
            <a:endParaRPr lang="en-US" sz="2800" dirty="0"/>
          </a:p>
          <a:p>
            <a:pPr>
              <a:lnSpc>
                <a:spcPct val="90000"/>
              </a:lnSpc>
            </a:pPr>
            <a:r>
              <a:rPr lang="en-US" sz="2800" b="1" dirty="0">
                <a:solidFill>
                  <a:srgbClr val="C00000"/>
                </a:solidFill>
              </a:rPr>
              <a:t>Several Types of Myasthenia Gravis</a:t>
            </a:r>
          </a:p>
          <a:p>
            <a:pPr lvl="1">
              <a:lnSpc>
                <a:spcPct val="90000"/>
              </a:lnSpc>
            </a:pPr>
            <a:r>
              <a:rPr lang="en-US" sz="2400" b="1" dirty="0">
                <a:solidFill>
                  <a:srgbClr val="000099"/>
                </a:solidFill>
              </a:rPr>
              <a:t>Neonatal Myasthenia Gravis</a:t>
            </a:r>
            <a:r>
              <a:rPr lang="en-US" sz="2400" dirty="0"/>
              <a:t>: A transient condition in 10% to 15% of infants born to mothers with MG. </a:t>
            </a:r>
          </a:p>
          <a:p>
            <a:pPr lvl="1">
              <a:lnSpc>
                <a:spcPct val="90000"/>
              </a:lnSpc>
            </a:pPr>
            <a:r>
              <a:rPr lang="en-US" sz="2400" b="1" dirty="0">
                <a:solidFill>
                  <a:srgbClr val="000099"/>
                </a:solidFill>
              </a:rPr>
              <a:t>Congenital Myasthenia</a:t>
            </a:r>
            <a:r>
              <a:rPr lang="en-US" sz="2400" dirty="0">
                <a:solidFill>
                  <a:srgbClr val="000099"/>
                </a:solidFill>
              </a:rPr>
              <a:t> </a:t>
            </a:r>
          </a:p>
          <a:p>
            <a:pPr lvl="1">
              <a:lnSpc>
                <a:spcPct val="90000"/>
              </a:lnSpc>
            </a:pPr>
            <a:r>
              <a:rPr lang="en-US" sz="2400" b="1" dirty="0">
                <a:solidFill>
                  <a:srgbClr val="000099"/>
                </a:solidFill>
              </a:rPr>
              <a:t>Juvenile Myasthenia</a:t>
            </a:r>
            <a:r>
              <a:rPr lang="en-US" sz="2400" dirty="0"/>
              <a:t>: Onset is around 10 years of age. </a:t>
            </a:r>
          </a:p>
          <a:p>
            <a:pPr lvl="1">
              <a:lnSpc>
                <a:spcPct val="90000"/>
              </a:lnSpc>
            </a:pPr>
            <a:r>
              <a:rPr lang="en-US" sz="2400" b="1" dirty="0">
                <a:solidFill>
                  <a:srgbClr val="000099"/>
                </a:solidFill>
              </a:rPr>
              <a:t>Ocular Myasthenia</a:t>
            </a:r>
            <a:r>
              <a:rPr lang="en-US" sz="2400" dirty="0">
                <a:solidFill>
                  <a:srgbClr val="000099"/>
                </a:solidFill>
              </a:rPr>
              <a:t> </a:t>
            </a:r>
          </a:p>
          <a:p>
            <a:pPr lvl="1">
              <a:lnSpc>
                <a:spcPct val="90000"/>
              </a:lnSpc>
            </a:pPr>
            <a:r>
              <a:rPr lang="en-US" sz="2400" b="1" dirty="0">
                <a:solidFill>
                  <a:srgbClr val="000099"/>
                </a:solidFill>
              </a:rPr>
              <a:t>Generalized Autoimmune Myasthenia</a:t>
            </a:r>
            <a:r>
              <a:rPr lang="en-US" sz="2400" dirty="0">
                <a:solidFill>
                  <a:srgbClr val="000099"/>
                </a:solidFill>
              </a:rPr>
              <a:t> </a:t>
            </a:r>
            <a:endParaRPr lang="en-US" sz="2400" dirty="0" smtClean="0">
              <a:solidFill>
                <a:srgbClr val="000099"/>
              </a:solidFill>
            </a:endParaRPr>
          </a:p>
          <a:p>
            <a:r>
              <a:rPr lang="en-US" sz="3000" b="1" dirty="0" smtClean="0">
                <a:solidFill>
                  <a:srgbClr val="C00000"/>
                </a:solidFill>
              </a:rPr>
              <a:t>Acquired autoimmune disorder</a:t>
            </a:r>
          </a:p>
          <a:p>
            <a:pPr lvl="1"/>
            <a:r>
              <a:rPr lang="en-US" b="1" dirty="0" smtClean="0"/>
              <a:t>fundamental defect is a decrease in the number of available </a:t>
            </a:r>
            <a:r>
              <a:rPr lang="en-US" b="1" dirty="0" err="1" smtClean="0"/>
              <a:t>AChRs</a:t>
            </a:r>
            <a:r>
              <a:rPr lang="en-US" b="1" dirty="0" smtClean="0"/>
              <a:t> at the postsynaptic muscle membrane </a:t>
            </a:r>
          </a:p>
          <a:p>
            <a:pPr lvl="1"/>
            <a:r>
              <a:rPr lang="en-US" b="1" dirty="0" smtClean="0"/>
              <a:t>simplification of the postsynaptic folds and widening of the synaptic cleft </a:t>
            </a:r>
          </a:p>
          <a:p>
            <a:r>
              <a:rPr lang="en-US" sz="3000" b="1" dirty="0" smtClean="0">
                <a:solidFill>
                  <a:srgbClr val="C00000"/>
                </a:solidFill>
              </a:rPr>
              <a:t>Clinically characterized by:</a:t>
            </a:r>
          </a:p>
          <a:p>
            <a:pPr lvl="1"/>
            <a:r>
              <a:rPr lang="en-US" sz="2600" b="1" dirty="0" smtClean="0"/>
              <a:t>Weakness of skeletal muscles </a:t>
            </a:r>
          </a:p>
          <a:p>
            <a:pPr lvl="1"/>
            <a:r>
              <a:rPr lang="en-US" sz="2600" b="1" dirty="0" smtClean="0"/>
              <a:t>Fatigability on exertion.</a:t>
            </a:r>
          </a:p>
          <a:p>
            <a:pPr lvl="1">
              <a:lnSpc>
                <a:spcPct val="90000"/>
              </a:lnSpc>
              <a:buNone/>
            </a:pPr>
            <a:endParaRPr lang="en-US" sz="2400" dirty="0"/>
          </a:p>
          <a:p>
            <a:pPr>
              <a:lnSpc>
                <a:spcPct val="90000"/>
              </a:lnSpc>
              <a:buFont typeface="Wingdings" pitchFamily="2" charset="2"/>
              <a:buNone/>
            </a:pPr>
            <a:endParaRPr lang="en-US" sz="3600" dirty="0"/>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39752" y="274638"/>
            <a:ext cx="4104456" cy="922114"/>
          </a:xfrm>
        </p:spPr>
        <p:txBody>
          <a:bodyPr>
            <a:normAutofit fontScale="90000"/>
          </a:bodyPr>
          <a:lstStyle/>
          <a:p>
            <a:r>
              <a:rPr lang="en-US" b="1" dirty="0" smtClean="0">
                <a:solidFill>
                  <a:srgbClr val="000099"/>
                </a:solidFill>
                <a:effectLst>
                  <a:outerShdw blurRad="38100" dist="38100" dir="2700000" algn="tl">
                    <a:srgbClr val="000000">
                      <a:alpha val="43137"/>
                    </a:srgbClr>
                  </a:outerShdw>
                </a:effectLst>
              </a:rPr>
              <a:t>Pathology of MG</a:t>
            </a:r>
            <a:endParaRPr lang="en-US" b="1" dirty="0">
              <a:solidFill>
                <a:srgbClr val="000099"/>
              </a:solidFill>
              <a:effectLst>
                <a:outerShdw blurRad="38100" dist="38100" dir="2700000" algn="tl">
                  <a:srgbClr val="000000">
                    <a:alpha val="43137"/>
                  </a:srgbClr>
                </a:outerShdw>
              </a:effectLst>
            </a:endParaRPr>
          </a:p>
        </p:txBody>
      </p:sp>
      <p:sp>
        <p:nvSpPr>
          <p:cNvPr id="6147" name="Rectangle 3"/>
          <p:cNvSpPr>
            <a:spLocks noGrp="1" noChangeArrowheads="1"/>
          </p:cNvSpPr>
          <p:nvPr>
            <p:ph sz="quarter" idx="1"/>
          </p:nvPr>
        </p:nvSpPr>
        <p:spPr>
          <a:xfrm>
            <a:off x="827584" y="1697058"/>
            <a:ext cx="7920880" cy="4660900"/>
          </a:xfrm>
        </p:spPr>
        <p:txBody>
          <a:bodyPr>
            <a:normAutofit/>
          </a:bodyPr>
          <a:lstStyle/>
          <a:p>
            <a:r>
              <a:rPr lang="en-US" sz="2800" dirty="0"/>
              <a:t>The neuromuscular abnormalities in MG are brought about by an autoimmune response mediated by specific anti-</a:t>
            </a:r>
            <a:r>
              <a:rPr lang="en-US" sz="2800" dirty="0" err="1"/>
              <a:t>AChR</a:t>
            </a:r>
            <a:r>
              <a:rPr lang="en-US" sz="2800" dirty="0"/>
              <a:t> </a:t>
            </a:r>
            <a:r>
              <a:rPr lang="en-US" sz="2800" dirty="0" smtClean="0"/>
              <a:t>antibodies</a:t>
            </a:r>
          </a:p>
          <a:p>
            <a:r>
              <a:rPr lang="en-US" sz="2800" dirty="0" smtClean="0">
                <a:solidFill>
                  <a:srgbClr val="000099"/>
                </a:solidFill>
              </a:rPr>
              <a:t>These antibodies reduce the available </a:t>
            </a:r>
            <a:r>
              <a:rPr lang="en-US" sz="2800" dirty="0" err="1" smtClean="0">
                <a:solidFill>
                  <a:srgbClr val="000099"/>
                </a:solidFill>
              </a:rPr>
              <a:t>AChR’s</a:t>
            </a:r>
            <a:r>
              <a:rPr lang="en-US" sz="2800" dirty="0" smtClean="0">
                <a:solidFill>
                  <a:srgbClr val="000099"/>
                </a:solidFill>
              </a:rPr>
              <a:t> at neuromuscular junctions</a:t>
            </a:r>
          </a:p>
          <a:p>
            <a:r>
              <a:rPr lang="en-US" sz="2800" dirty="0" smtClean="0"/>
              <a:t>the </a:t>
            </a:r>
            <a:r>
              <a:rPr lang="en-US" sz="2800" dirty="0"/>
              <a:t>thymus is abnormal in approximately 75% of patients with MG</a:t>
            </a:r>
          </a:p>
          <a:p>
            <a:r>
              <a:rPr lang="en-US" sz="2800" dirty="0">
                <a:solidFill>
                  <a:srgbClr val="C00000"/>
                </a:solidFill>
              </a:rPr>
              <a:t>In 65% of patients the thymus is hyperplastic</a:t>
            </a: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86044" y="2559204"/>
            <a:ext cx="5400600" cy="158417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effectLst>
                  <a:outerShdw blurRad="38100" dist="38100" dir="2700000" algn="tl">
                    <a:srgbClr val="000000">
                      <a:alpha val="43137"/>
                    </a:srgbClr>
                  </a:outerShdw>
                </a:effectLst>
              </a:rPr>
              <a:t>Myotonic dystrophy</a:t>
            </a:r>
            <a:endParaRPr lang="en-US" sz="4400" b="1" dirty="0">
              <a:effectLst>
                <a:outerShdw blurRad="38100" dist="38100" dir="2700000" algn="tl">
                  <a:srgbClr val="000000">
                    <a:alpha val="43137"/>
                  </a:srgbClr>
                </a:outerShdw>
              </a:effectLst>
            </a:endParaRP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67744" y="476672"/>
            <a:ext cx="4896544" cy="720080"/>
          </a:xfrm>
          <a:noFill/>
        </p:spPr>
        <p:txBody>
          <a:bodyPr>
            <a:normAutofit/>
          </a:bodyPr>
          <a:lstStyle/>
          <a:p>
            <a:pPr algn="ctr"/>
            <a:r>
              <a:rPr lang="en-US" sz="3600" b="1" i="1" dirty="0">
                <a:solidFill>
                  <a:srgbClr val="FF0000"/>
                </a:solidFill>
                <a:effectLst>
                  <a:outerShdw blurRad="38100" dist="38100" dir="2700000" algn="tl">
                    <a:srgbClr val="000000">
                      <a:alpha val="43137"/>
                    </a:srgbClr>
                  </a:outerShdw>
                </a:effectLst>
              </a:rPr>
              <a:t>Myotonic Dystrophy</a:t>
            </a:r>
          </a:p>
        </p:txBody>
      </p:sp>
      <p:sp>
        <p:nvSpPr>
          <p:cNvPr id="33795" name="Rectangle 3"/>
          <p:cNvSpPr>
            <a:spLocks noGrp="1" noChangeArrowheads="1"/>
          </p:cNvSpPr>
          <p:nvPr>
            <p:ph sz="quarter" idx="1"/>
          </p:nvPr>
        </p:nvSpPr>
        <p:spPr>
          <a:xfrm>
            <a:off x="107504" y="1678008"/>
            <a:ext cx="4176464" cy="4608512"/>
          </a:xfrm>
        </p:spPr>
        <p:txBody>
          <a:bodyPr>
            <a:normAutofit fontScale="92500" lnSpcReduction="10000"/>
          </a:bodyPr>
          <a:lstStyle/>
          <a:p>
            <a:r>
              <a:rPr lang="en-US" sz="2800" dirty="0"/>
              <a:t>Also known as </a:t>
            </a:r>
            <a:r>
              <a:rPr lang="en-US" sz="2800" i="1" dirty="0" err="1">
                <a:solidFill>
                  <a:srgbClr val="C00000"/>
                </a:solidFill>
              </a:rPr>
              <a:t>dystrophia</a:t>
            </a:r>
            <a:r>
              <a:rPr lang="en-US" sz="2800" i="1" dirty="0">
                <a:solidFill>
                  <a:srgbClr val="C00000"/>
                </a:solidFill>
              </a:rPr>
              <a:t> </a:t>
            </a:r>
            <a:r>
              <a:rPr lang="en-US" sz="2800" i="1" dirty="0" err="1">
                <a:solidFill>
                  <a:srgbClr val="C00000"/>
                </a:solidFill>
              </a:rPr>
              <a:t>myotonica</a:t>
            </a:r>
            <a:endParaRPr lang="en-US" sz="2800" i="1" dirty="0">
              <a:solidFill>
                <a:srgbClr val="C00000"/>
              </a:solidFill>
            </a:endParaRPr>
          </a:p>
          <a:p>
            <a:r>
              <a:rPr lang="en-US" sz="2800" dirty="0"/>
              <a:t>Composed of 2 clinical disorders with overlapping phenotypes &amp; distinct molecular genetic </a:t>
            </a:r>
            <a:r>
              <a:rPr lang="en-US" sz="2800" dirty="0" smtClean="0"/>
              <a:t>defects:  </a:t>
            </a:r>
            <a:endParaRPr lang="en-US" sz="2800" dirty="0"/>
          </a:p>
          <a:p>
            <a:pPr>
              <a:buFontTx/>
              <a:buNone/>
            </a:pPr>
            <a:r>
              <a:rPr lang="en-US" sz="2600" dirty="0"/>
              <a:t>   </a:t>
            </a:r>
            <a:r>
              <a:rPr lang="en-US" sz="2600" dirty="0" smtClean="0"/>
              <a:t>  1</a:t>
            </a:r>
            <a:r>
              <a:rPr lang="en-US" sz="2600" dirty="0"/>
              <a:t>. DM1- the classic disease</a:t>
            </a:r>
          </a:p>
          <a:p>
            <a:pPr>
              <a:buFontTx/>
              <a:buNone/>
            </a:pPr>
            <a:r>
              <a:rPr lang="en-US" sz="2600" dirty="0"/>
              <a:t>   </a:t>
            </a:r>
            <a:r>
              <a:rPr lang="en-US" sz="2600" dirty="0" smtClean="0"/>
              <a:t>  2</a:t>
            </a:r>
            <a:r>
              <a:rPr lang="en-US" sz="2600" dirty="0"/>
              <a:t>. DM2- proximal myotonic </a:t>
            </a:r>
            <a:r>
              <a:rPr lang="en-US" sz="2600" dirty="0" err="1"/>
              <a:t>myopathy</a:t>
            </a:r>
            <a:endParaRPr lang="en-US" sz="2600" dirty="0"/>
          </a:p>
          <a:p>
            <a:r>
              <a:rPr lang="en-US" sz="2800" dirty="0"/>
              <a:t>Autosomal dominant disease</a:t>
            </a:r>
          </a:p>
          <a:p>
            <a:endParaRPr lang="en-US" sz="2800" dirty="0"/>
          </a:p>
          <a:p>
            <a:endParaRPr lang="en-US" sz="2800" i="1" dirty="0"/>
          </a:p>
        </p:txBody>
      </p:sp>
      <p:pic>
        <p:nvPicPr>
          <p:cNvPr id="4" name="Picture 4" descr="features_male"/>
          <p:cNvPicPr>
            <a:picLocks noChangeAspect="1" noChangeArrowheads="1"/>
          </p:cNvPicPr>
          <p:nvPr/>
        </p:nvPicPr>
        <p:blipFill>
          <a:blip r:embed="rId2" cstate="print"/>
          <a:srcRect/>
          <a:stretch>
            <a:fillRect/>
          </a:stretch>
        </p:blipFill>
        <p:spPr bwMode="auto">
          <a:xfrm>
            <a:off x="4211960" y="1633954"/>
            <a:ext cx="4691516" cy="4581128"/>
          </a:xfrm>
          <a:prstGeom prst="rect">
            <a:avLst/>
          </a:prstGeom>
          <a:noFill/>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20942" y="2919244"/>
            <a:ext cx="4608512" cy="12241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effectLst>
                  <a:outerShdw blurRad="38100" dist="38100" dir="2700000" algn="tl">
                    <a:srgbClr val="000000">
                      <a:alpha val="43137"/>
                    </a:srgbClr>
                  </a:outerShdw>
                </a:effectLst>
              </a:rPr>
              <a:t>OSTEOPOROSIS</a:t>
            </a:r>
            <a:endParaRPr lang="en-US" sz="4400" b="1" i="1" dirty="0">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287502" y="836711"/>
            <a:ext cx="8460961" cy="5400601"/>
          </a:xfrm>
          <a:prstGeom prst="rect">
            <a:avLst/>
          </a:prstGeom>
          <a:noFill/>
          <a:ln w="9525">
            <a:noFill/>
            <a:miter lim="800000"/>
            <a:headEnd/>
            <a:tailEnd/>
          </a:ln>
          <a:effectLst/>
        </p:spPr>
      </p:pic>
      <p:sp>
        <p:nvSpPr>
          <p:cNvPr id="7" name="Rounded Rectangle 6"/>
          <p:cNvSpPr/>
          <p:nvPr/>
        </p:nvSpPr>
        <p:spPr>
          <a:xfrm>
            <a:off x="2428860" y="214290"/>
            <a:ext cx="414340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rPr>
              <a:t>Body Skeleton</a:t>
            </a:r>
            <a:endParaRPr lang="en-US" sz="3200" b="1" dirty="0">
              <a:effectLst>
                <a:outerShdw blurRad="38100" dist="38100" dir="2700000" algn="tl">
                  <a:srgbClr val="000000">
                    <a:alpha val="43137"/>
                  </a:srgbClr>
                </a:outerShdw>
              </a:effectLst>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srcRect/>
          <a:stretch>
            <a:fillRect/>
          </a:stretch>
        </p:blipFill>
        <p:spPr bwMode="auto">
          <a:xfrm>
            <a:off x="899592" y="2398088"/>
            <a:ext cx="7560840" cy="3888432"/>
          </a:xfrm>
          <a:prstGeom prst="rect">
            <a:avLst/>
          </a:prstGeom>
          <a:noFill/>
          <a:ln w="9525">
            <a:noFill/>
            <a:miter lim="800000"/>
            <a:headEnd/>
            <a:tailEnd/>
          </a:ln>
        </p:spPr>
      </p:pic>
      <p:sp>
        <p:nvSpPr>
          <p:cNvPr id="9" name="Rounded Rectangle 8"/>
          <p:cNvSpPr/>
          <p:nvPr/>
        </p:nvSpPr>
        <p:spPr>
          <a:xfrm>
            <a:off x="2699792" y="496052"/>
            <a:ext cx="3528392"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2">
                    <a:lumMod val="75000"/>
                  </a:schemeClr>
                </a:solidFill>
                <a:effectLst>
                  <a:outerShdw blurRad="38100" dist="38100" dir="2700000" algn="tl">
                    <a:srgbClr val="000000">
                      <a:alpha val="43137"/>
                    </a:srgbClr>
                  </a:outerShdw>
                </a:effectLst>
              </a:rPr>
              <a:t>OSTEOPOROSIS</a:t>
            </a:r>
            <a:endParaRPr lang="en-US" sz="4000" b="1" i="1" dirty="0">
              <a:solidFill>
                <a:schemeClr val="tx2">
                  <a:lumMod val="75000"/>
                </a:schemeClr>
              </a:solidFill>
              <a:effectLst>
                <a:outerShdw blurRad="38100" dist="38100" dir="2700000" algn="tl">
                  <a:srgbClr val="000000">
                    <a:alpha val="43137"/>
                  </a:srgbClr>
                </a:outerShdw>
              </a:effectLst>
            </a:endParaRPr>
          </a:p>
        </p:txBody>
      </p:sp>
      <p:sp>
        <p:nvSpPr>
          <p:cNvPr id="10" name="Rectangle 9"/>
          <p:cNvSpPr/>
          <p:nvPr/>
        </p:nvSpPr>
        <p:spPr>
          <a:xfrm>
            <a:off x="899592" y="6017145"/>
            <a:ext cx="7560840" cy="769441"/>
          </a:xfrm>
          <a:prstGeom prst="rect">
            <a:avLst/>
          </a:prstGeom>
        </p:spPr>
        <p:txBody>
          <a:bodyPr wrap="square">
            <a:spAutoFit/>
          </a:bodyPr>
          <a:lstStyle/>
          <a:p>
            <a:pPr algn="ctr"/>
            <a:r>
              <a:rPr lang="en-US" sz="2400" b="1" i="1" dirty="0" smtClean="0">
                <a:solidFill>
                  <a:srgbClr val="6600CC"/>
                </a:solidFill>
              </a:rPr>
              <a:t>In osteoporosis</a:t>
            </a:r>
            <a:r>
              <a:rPr lang="en-US" sz="2000" b="1" i="1" dirty="0" smtClean="0"/>
              <a:t>, the rate of formation is inadequate to offset the rate of resorption and maintain the structural integrity of the skeleton</a:t>
            </a:r>
          </a:p>
        </p:txBody>
      </p:sp>
      <p:sp>
        <p:nvSpPr>
          <p:cNvPr id="11" name="Rectangle 10"/>
          <p:cNvSpPr/>
          <p:nvPr/>
        </p:nvSpPr>
        <p:spPr>
          <a:xfrm>
            <a:off x="285720" y="1428736"/>
            <a:ext cx="8643998" cy="1200329"/>
          </a:xfrm>
          <a:prstGeom prst="rect">
            <a:avLst/>
          </a:prstGeom>
        </p:spPr>
        <p:txBody>
          <a:bodyPr wrap="square">
            <a:spAutoFit/>
          </a:bodyPr>
          <a:lstStyle/>
          <a:p>
            <a:pPr algn="ctr">
              <a:buFontTx/>
              <a:buNone/>
            </a:pPr>
            <a:r>
              <a:rPr lang="en-US" sz="2400" b="1" dirty="0" smtClean="0"/>
              <a:t>A disease characterized by low bone mass and microarchitectural deterioration of the bone tissue</a:t>
            </a:r>
          </a:p>
          <a:p>
            <a:pPr algn="ctr">
              <a:buFontTx/>
              <a:buNone/>
            </a:pPr>
            <a:r>
              <a:rPr lang="en-US" sz="2400" b="1" dirty="0" smtClean="0"/>
              <a:t> Leading to: enhanced bone fragility and increase in fracture risk</a:t>
            </a:r>
            <a:endParaRPr lang="en-US" sz="24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500166" y="548680"/>
            <a:ext cx="6215106" cy="584775"/>
          </a:xfrm>
          <a:prstGeom prst="rect">
            <a:avLst/>
          </a:prstGeom>
          <a:solidFill>
            <a:schemeClr val="accent2">
              <a:lumMod val="50000"/>
            </a:schemeClr>
          </a:solidFill>
          <a:ln w="9525">
            <a:solidFill>
              <a:schemeClr val="tx1"/>
            </a:solidFill>
            <a:miter lim="800000"/>
            <a:headEnd/>
            <a:tailEnd/>
          </a:ln>
          <a:effectLst/>
        </p:spPr>
        <p:txBody>
          <a:bodyPr wrap="square">
            <a:spAutoFit/>
          </a:bodyPr>
          <a:lstStyle/>
          <a:p>
            <a:pPr algn="ctr"/>
            <a:r>
              <a:rPr lang="en-US" sz="3200" b="1" dirty="0" smtClean="0">
                <a:solidFill>
                  <a:srgbClr val="FFFF00"/>
                </a:solidFill>
              </a:rPr>
              <a:t>STAGES OF FRACTURE </a:t>
            </a:r>
            <a:r>
              <a:rPr lang="en-US" sz="3200" b="1" dirty="0">
                <a:solidFill>
                  <a:srgbClr val="FFFF00"/>
                </a:solidFill>
              </a:rPr>
              <a:t>HEALING</a:t>
            </a:r>
          </a:p>
        </p:txBody>
      </p:sp>
      <p:sp>
        <p:nvSpPr>
          <p:cNvPr id="23556" name="Text Box 4"/>
          <p:cNvSpPr txBox="1">
            <a:spLocks noChangeArrowheads="1"/>
          </p:cNvSpPr>
          <p:nvPr/>
        </p:nvSpPr>
        <p:spPr bwMode="auto">
          <a:xfrm>
            <a:off x="1547665" y="2348880"/>
            <a:ext cx="6336704" cy="523220"/>
          </a:xfrm>
          <a:prstGeom prst="rect">
            <a:avLst/>
          </a:prstGeom>
          <a:noFill/>
          <a:ln w="9525">
            <a:noFill/>
            <a:miter lim="800000"/>
            <a:headEnd/>
            <a:tailEnd/>
          </a:ln>
          <a:effectLst/>
        </p:spPr>
        <p:txBody>
          <a:bodyPr wrap="square">
            <a:spAutoFit/>
          </a:bodyPr>
          <a:lstStyle/>
          <a:p>
            <a:pPr algn="ctr"/>
            <a:r>
              <a:rPr lang="en-US" sz="2800" b="1" dirty="0" smtClean="0">
                <a:solidFill>
                  <a:schemeClr val="accent1">
                    <a:lumMod val="50000"/>
                  </a:schemeClr>
                </a:solidFill>
              </a:rPr>
              <a:t>Necrosis </a:t>
            </a:r>
            <a:r>
              <a:rPr lang="en-US" sz="2800" b="1" dirty="0">
                <a:solidFill>
                  <a:schemeClr val="accent1">
                    <a:lumMod val="50000"/>
                  </a:schemeClr>
                </a:solidFill>
              </a:rPr>
              <a:t>Tissue and Exudate </a:t>
            </a:r>
            <a:r>
              <a:rPr lang="en-US" sz="2800" b="1" dirty="0" smtClean="0">
                <a:solidFill>
                  <a:schemeClr val="accent1">
                    <a:lumMod val="50000"/>
                  </a:schemeClr>
                </a:solidFill>
              </a:rPr>
              <a:t>Resorbed  </a:t>
            </a:r>
            <a:endParaRPr lang="en-US" sz="2800" b="1" dirty="0">
              <a:solidFill>
                <a:schemeClr val="accent1">
                  <a:lumMod val="50000"/>
                </a:schemeClr>
              </a:solidFill>
            </a:endParaRPr>
          </a:p>
        </p:txBody>
      </p:sp>
      <p:sp>
        <p:nvSpPr>
          <p:cNvPr id="23557" name="Text Box 5"/>
          <p:cNvSpPr txBox="1">
            <a:spLocks noChangeArrowheads="1"/>
          </p:cNvSpPr>
          <p:nvPr/>
        </p:nvSpPr>
        <p:spPr bwMode="auto">
          <a:xfrm>
            <a:off x="1691680" y="3717032"/>
            <a:ext cx="5608715" cy="523220"/>
          </a:xfrm>
          <a:prstGeom prst="rect">
            <a:avLst/>
          </a:prstGeom>
          <a:noFill/>
          <a:ln w="9525">
            <a:noFill/>
            <a:miter lim="800000"/>
            <a:headEnd/>
            <a:tailEnd/>
          </a:ln>
          <a:effectLst/>
        </p:spPr>
        <p:txBody>
          <a:bodyPr wrap="none">
            <a:spAutoFit/>
          </a:bodyPr>
          <a:lstStyle/>
          <a:p>
            <a:r>
              <a:rPr lang="en-US" sz="2800" b="1" dirty="0" err="1">
                <a:solidFill>
                  <a:schemeClr val="accent1">
                    <a:lumMod val="50000"/>
                  </a:schemeClr>
                </a:solidFill>
              </a:rPr>
              <a:t>Fibroplasty</a:t>
            </a:r>
            <a:r>
              <a:rPr lang="en-US" sz="2800" b="1" dirty="0">
                <a:solidFill>
                  <a:schemeClr val="accent1">
                    <a:lumMod val="50000"/>
                  </a:schemeClr>
                </a:solidFill>
              </a:rPr>
              <a:t> &amp; </a:t>
            </a:r>
            <a:r>
              <a:rPr lang="en-US" sz="2800" b="1" dirty="0" err="1">
                <a:solidFill>
                  <a:schemeClr val="accent1">
                    <a:lumMod val="50000"/>
                  </a:schemeClr>
                </a:solidFill>
              </a:rPr>
              <a:t>Chondrocytes</a:t>
            </a:r>
            <a:r>
              <a:rPr lang="en-US" sz="2800" b="1" dirty="0">
                <a:solidFill>
                  <a:schemeClr val="accent1">
                    <a:lumMod val="50000"/>
                  </a:schemeClr>
                </a:solidFill>
              </a:rPr>
              <a:t> Appears</a:t>
            </a:r>
          </a:p>
        </p:txBody>
      </p:sp>
      <p:sp>
        <p:nvSpPr>
          <p:cNvPr id="23558" name="Text Box 6"/>
          <p:cNvSpPr txBox="1">
            <a:spLocks noChangeArrowheads="1"/>
          </p:cNvSpPr>
          <p:nvPr/>
        </p:nvSpPr>
        <p:spPr bwMode="auto">
          <a:xfrm>
            <a:off x="2888121" y="5013176"/>
            <a:ext cx="3184077" cy="954107"/>
          </a:xfrm>
          <a:prstGeom prst="rect">
            <a:avLst/>
          </a:prstGeom>
          <a:noFill/>
          <a:ln w="9525">
            <a:noFill/>
            <a:miter lim="800000"/>
            <a:headEnd/>
            <a:tailEnd/>
          </a:ln>
          <a:effectLst/>
        </p:spPr>
        <p:txBody>
          <a:bodyPr wrap="none">
            <a:spAutoFit/>
          </a:bodyPr>
          <a:lstStyle/>
          <a:p>
            <a:r>
              <a:rPr lang="en-US" sz="2800" b="1" dirty="0">
                <a:solidFill>
                  <a:schemeClr val="accent1">
                    <a:lumMod val="50000"/>
                  </a:schemeClr>
                </a:solidFill>
              </a:rPr>
              <a:t>Produce new matrix</a:t>
            </a:r>
          </a:p>
          <a:p>
            <a:r>
              <a:rPr lang="en-US" sz="2800" b="1" dirty="0">
                <a:solidFill>
                  <a:schemeClr val="accent1">
                    <a:lumMod val="50000"/>
                  </a:schemeClr>
                </a:solidFill>
              </a:rPr>
              <a:t>(The fracture callus)</a:t>
            </a:r>
          </a:p>
        </p:txBody>
      </p:sp>
      <p:sp>
        <p:nvSpPr>
          <p:cNvPr id="23561" name="AutoShape 9"/>
          <p:cNvSpPr>
            <a:spLocks noChangeArrowheads="1"/>
          </p:cNvSpPr>
          <p:nvPr/>
        </p:nvSpPr>
        <p:spPr bwMode="auto">
          <a:xfrm>
            <a:off x="4214810" y="3143248"/>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23562" name="AutoShape 10"/>
          <p:cNvSpPr>
            <a:spLocks noChangeArrowheads="1"/>
          </p:cNvSpPr>
          <p:nvPr/>
        </p:nvSpPr>
        <p:spPr bwMode="auto">
          <a:xfrm>
            <a:off x="4214810" y="4429132"/>
            <a:ext cx="360363" cy="647700"/>
          </a:xfrm>
          <a:prstGeom prst="downArrow">
            <a:avLst>
              <a:gd name="adj1" fmla="val 50000"/>
              <a:gd name="adj2" fmla="val 44934"/>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14" name="Rectangle 13"/>
          <p:cNvSpPr/>
          <p:nvPr/>
        </p:nvSpPr>
        <p:spPr>
          <a:xfrm>
            <a:off x="3131840" y="1268760"/>
            <a:ext cx="2664296" cy="584775"/>
          </a:xfrm>
          <a:prstGeom prst="rect">
            <a:avLst/>
          </a:prstGeom>
        </p:spPr>
        <p:txBody>
          <a:bodyPr wrap="square">
            <a:spAutoFit/>
          </a:bodyPr>
          <a:lstStyle/>
          <a:p>
            <a:r>
              <a:rPr lang="en-US" sz="3200" b="1" dirty="0" smtClean="0">
                <a:solidFill>
                  <a:srgbClr val="C00000"/>
                </a:solidFill>
              </a:rPr>
              <a:t>Inflammation</a:t>
            </a:r>
            <a:endParaRPr lang="en-US" sz="2000" dirty="0">
              <a:solidFill>
                <a:srgbClr val="C00000"/>
              </a:solidFill>
            </a:endParaRPr>
          </a:p>
        </p:txBody>
      </p:sp>
      <p:sp>
        <p:nvSpPr>
          <p:cNvPr id="15" name="AutoShape 9"/>
          <p:cNvSpPr>
            <a:spLocks noChangeArrowheads="1"/>
          </p:cNvSpPr>
          <p:nvPr/>
        </p:nvSpPr>
        <p:spPr bwMode="auto">
          <a:xfrm>
            <a:off x="4211960" y="1844824"/>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dirty="0">
              <a:solidFill>
                <a:srgbClr val="7030A0"/>
              </a:solidFill>
            </a:endParaRPr>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619672" y="3140968"/>
            <a:ext cx="2123723" cy="461665"/>
          </a:xfrm>
          <a:prstGeom prst="rect">
            <a:avLst/>
          </a:prstGeom>
          <a:noFill/>
          <a:ln w="9525">
            <a:noFill/>
            <a:miter lim="800000"/>
            <a:headEnd/>
            <a:tailEnd/>
          </a:ln>
          <a:effectLst/>
        </p:spPr>
        <p:txBody>
          <a:bodyPr wrap="none">
            <a:spAutoFit/>
          </a:bodyPr>
          <a:lstStyle/>
          <a:p>
            <a:r>
              <a:rPr lang="en-US" sz="2400" b="1" dirty="0">
                <a:solidFill>
                  <a:srgbClr val="000099"/>
                </a:solidFill>
              </a:rPr>
              <a:t>BONE HEALING</a:t>
            </a:r>
          </a:p>
        </p:txBody>
      </p:sp>
      <p:sp>
        <p:nvSpPr>
          <p:cNvPr id="54275" name="Text Box 3"/>
          <p:cNvSpPr txBox="1">
            <a:spLocks noChangeArrowheads="1"/>
          </p:cNvSpPr>
          <p:nvPr/>
        </p:nvSpPr>
        <p:spPr bwMode="auto">
          <a:xfrm>
            <a:off x="1979712" y="5301208"/>
            <a:ext cx="1091902" cy="461665"/>
          </a:xfrm>
          <a:prstGeom prst="rect">
            <a:avLst/>
          </a:prstGeom>
          <a:noFill/>
          <a:ln w="9525">
            <a:noFill/>
            <a:miter lim="800000"/>
            <a:headEnd/>
            <a:tailEnd/>
          </a:ln>
          <a:effectLst/>
        </p:spPr>
        <p:txBody>
          <a:bodyPr wrap="none">
            <a:spAutoFit/>
          </a:bodyPr>
          <a:lstStyle/>
          <a:p>
            <a:r>
              <a:rPr lang="en-US" sz="2400" b="1" dirty="0">
                <a:solidFill>
                  <a:srgbClr val="000099"/>
                </a:solidFill>
              </a:rPr>
              <a:t>REPAIR</a:t>
            </a:r>
          </a:p>
        </p:txBody>
      </p:sp>
      <p:pic>
        <p:nvPicPr>
          <p:cNvPr id="54276" name="Picture 4" descr="scan0027"/>
          <p:cNvPicPr>
            <a:picLocks noChangeAspect="1" noChangeArrowheads="1"/>
          </p:cNvPicPr>
          <p:nvPr/>
        </p:nvPicPr>
        <p:blipFill>
          <a:blip r:embed="rId2" cstate="print"/>
          <a:srcRect/>
          <a:stretch>
            <a:fillRect/>
          </a:stretch>
        </p:blipFill>
        <p:spPr bwMode="auto">
          <a:xfrm>
            <a:off x="3923928" y="2564904"/>
            <a:ext cx="4392488" cy="1872208"/>
          </a:xfrm>
          <a:prstGeom prst="rect">
            <a:avLst/>
          </a:prstGeom>
          <a:noFill/>
          <a:ln w="38100">
            <a:solidFill>
              <a:srgbClr val="0000CC"/>
            </a:solidFill>
            <a:miter lim="800000"/>
            <a:headEnd/>
            <a:tailEnd/>
          </a:ln>
        </p:spPr>
      </p:pic>
      <p:pic>
        <p:nvPicPr>
          <p:cNvPr id="54278" name="Picture 6" descr="scan0028"/>
          <p:cNvPicPr>
            <a:picLocks noChangeAspect="1" noChangeArrowheads="1"/>
          </p:cNvPicPr>
          <p:nvPr/>
        </p:nvPicPr>
        <p:blipFill>
          <a:blip r:embed="rId3" cstate="print"/>
          <a:srcRect/>
          <a:stretch>
            <a:fillRect/>
          </a:stretch>
        </p:blipFill>
        <p:spPr bwMode="auto">
          <a:xfrm>
            <a:off x="3275856" y="4625752"/>
            <a:ext cx="4392488" cy="2043608"/>
          </a:xfrm>
          <a:prstGeom prst="rect">
            <a:avLst/>
          </a:prstGeom>
          <a:noFill/>
          <a:ln w="57150">
            <a:solidFill>
              <a:srgbClr val="0000CC"/>
            </a:solidFill>
            <a:miter lim="800000"/>
            <a:headEnd/>
            <a:tailEnd/>
          </a:ln>
        </p:spPr>
      </p:pic>
      <p:pic>
        <p:nvPicPr>
          <p:cNvPr id="8" name="Picture 12" descr="scan0025"/>
          <p:cNvPicPr>
            <a:picLocks noChangeAspect="1" noChangeArrowheads="1"/>
          </p:cNvPicPr>
          <p:nvPr/>
        </p:nvPicPr>
        <p:blipFill>
          <a:blip r:embed="rId4" cstate="print"/>
          <a:srcRect/>
          <a:stretch>
            <a:fillRect/>
          </a:stretch>
        </p:blipFill>
        <p:spPr bwMode="auto">
          <a:xfrm>
            <a:off x="4716016" y="188640"/>
            <a:ext cx="4033837" cy="2160240"/>
          </a:xfrm>
          <a:prstGeom prst="rect">
            <a:avLst/>
          </a:prstGeom>
          <a:noFill/>
          <a:ln w="57150">
            <a:solidFill>
              <a:srgbClr val="0000CC"/>
            </a:solidFill>
            <a:miter lim="800000"/>
            <a:headEnd/>
            <a:tailEnd/>
          </a:ln>
        </p:spPr>
      </p:pic>
      <p:sp>
        <p:nvSpPr>
          <p:cNvPr id="9" name="Text Box 3"/>
          <p:cNvSpPr txBox="1">
            <a:spLocks noChangeArrowheads="1"/>
          </p:cNvSpPr>
          <p:nvPr/>
        </p:nvSpPr>
        <p:spPr bwMode="auto">
          <a:xfrm>
            <a:off x="2195736" y="1196752"/>
            <a:ext cx="2270173" cy="461665"/>
          </a:xfrm>
          <a:prstGeom prst="rect">
            <a:avLst/>
          </a:prstGeom>
          <a:noFill/>
          <a:ln w="9525">
            <a:noFill/>
            <a:miter lim="800000"/>
            <a:headEnd/>
            <a:tailEnd/>
          </a:ln>
          <a:effectLst/>
        </p:spPr>
        <p:txBody>
          <a:bodyPr wrap="none">
            <a:spAutoFit/>
          </a:bodyPr>
          <a:lstStyle/>
          <a:p>
            <a:r>
              <a:rPr lang="en-US" sz="2400" b="1" dirty="0">
                <a:solidFill>
                  <a:srgbClr val="000099"/>
                </a:solidFill>
              </a:rPr>
              <a:t>INFLAMMATION</a:t>
            </a:r>
          </a:p>
        </p:txBody>
      </p:sp>
      <p:sp>
        <p:nvSpPr>
          <p:cNvPr id="10" name="Text Box 2"/>
          <p:cNvSpPr txBox="1">
            <a:spLocks noChangeArrowheads="1"/>
          </p:cNvSpPr>
          <p:nvPr/>
        </p:nvSpPr>
        <p:spPr bwMode="auto">
          <a:xfrm>
            <a:off x="179513" y="188640"/>
            <a:ext cx="4248472" cy="830997"/>
          </a:xfrm>
          <a:prstGeom prst="rect">
            <a:avLst/>
          </a:prstGeom>
          <a:solidFill>
            <a:schemeClr val="accent1">
              <a:lumMod val="50000"/>
            </a:schemeClr>
          </a:solidFill>
          <a:ln w="9525">
            <a:noFill/>
            <a:miter lim="800000"/>
            <a:headEnd/>
            <a:tailEnd/>
          </a:ln>
          <a:effectLst/>
        </p:spPr>
        <p:txBody>
          <a:bodyPr wrap="square">
            <a:spAutoFit/>
          </a:bodyPr>
          <a:lstStyle/>
          <a:p>
            <a:pPr algn="ctr"/>
            <a:r>
              <a:rPr lang="en-US" sz="2400" b="1" dirty="0" smtClean="0">
                <a:solidFill>
                  <a:srgbClr val="FFFF00"/>
                </a:solidFill>
              </a:rPr>
              <a:t>STAGES OF FRACTURE </a:t>
            </a:r>
            <a:r>
              <a:rPr lang="en-US" sz="2400" b="1" dirty="0">
                <a:solidFill>
                  <a:srgbClr val="FFFF00"/>
                </a:solidFill>
              </a:rPr>
              <a:t>HEALING</a:t>
            </a:r>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5298" name="Picture 2" descr="scan0013"/>
          <p:cNvPicPr>
            <a:picLocks noChangeAspect="1" noChangeArrowheads="1"/>
          </p:cNvPicPr>
          <p:nvPr/>
        </p:nvPicPr>
        <p:blipFill>
          <a:blip r:embed="rId2" cstate="print"/>
          <a:srcRect/>
          <a:stretch>
            <a:fillRect/>
          </a:stretch>
        </p:blipFill>
        <p:spPr bwMode="auto">
          <a:xfrm>
            <a:off x="2484438" y="907356"/>
            <a:ext cx="4103687" cy="2520950"/>
          </a:xfrm>
          <a:prstGeom prst="rect">
            <a:avLst/>
          </a:prstGeom>
          <a:noFill/>
          <a:ln w="57150">
            <a:solidFill>
              <a:srgbClr val="FFFF00"/>
            </a:solidFill>
            <a:miter lim="800000"/>
            <a:headEnd/>
            <a:tailEnd/>
          </a:ln>
        </p:spPr>
      </p:pic>
      <p:sp>
        <p:nvSpPr>
          <p:cNvPr id="55300" name="Text Box 4"/>
          <p:cNvSpPr txBox="1">
            <a:spLocks noChangeArrowheads="1"/>
          </p:cNvSpPr>
          <p:nvPr/>
        </p:nvSpPr>
        <p:spPr bwMode="auto">
          <a:xfrm>
            <a:off x="2555776" y="476672"/>
            <a:ext cx="4105676" cy="400110"/>
          </a:xfrm>
          <a:prstGeom prst="rect">
            <a:avLst/>
          </a:prstGeom>
          <a:noFill/>
          <a:ln w="9525">
            <a:noFill/>
            <a:miter lim="800000"/>
            <a:headEnd/>
            <a:tailEnd/>
          </a:ln>
          <a:effectLst/>
        </p:spPr>
        <p:txBody>
          <a:bodyPr wrap="none">
            <a:spAutoFit/>
          </a:bodyPr>
          <a:lstStyle/>
          <a:p>
            <a:r>
              <a:rPr lang="en-US" sz="2000" b="1" dirty="0">
                <a:solidFill>
                  <a:srgbClr val="000099"/>
                </a:solidFill>
              </a:rPr>
              <a:t>First phase of woven bone formation</a:t>
            </a:r>
          </a:p>
        </p:txBody>
      </p:sp>
      <p:pic>
        <p:nvPicPr>
          <p:cNvPr id="55301" name="Picture 5" descr="scan0016"/>
          <p:cNvPicPr>
            <a:picLocks noChangeAspect="1" noChangeArrowheads="1"/>
          </p:cNvPicPr>
          <p:nvPr/>
        </p:nvPicPr>
        <p:blipFill>
          <a:blip r:embed="rId3" cstate="print"/>
          <a:srcRect/>
          <a:stretch>
            <a:fillRect/>
          </a:stretch>
        </p:blipFill>
        <p:spPr bwMode="auto">
          <a:xfrm>
            <a:off x="2447925" y="3992116"/>
            <a:ext cx="4248150" cy="2497138"/>
          </a:xfrm>
          <a:prstGeom prst="rect">
            <a:avLst/>
          </a:prstGeom>
          <a:noFill/>
          <a:ln w="57150">
            <a:solidFill>
              <a:srgbClr val="FFFF00"/>
            </a:solidFill>
            <a:miter lim="800000"/>
            <a:headEnd/>
            <a:tailEnd/>
          </a:ln>
        </p:spPr>
      </p:pic>
      <p:sp>
        <p:nvSpPr>
          <p:cNvPr id="55302" name="Text Box 6"/>
          <p:cNvSpPr txBox="1">
            <a:spLocks noChangeArrowheads="1"/>
          </p:cNvSpPr>
          <p:nvPr/>
        </p:nvSpPr>
        <p:spPr bwMode="auto">
          <a:xfrm>
            <a:off x="2374900" y="3573016"/>
            <a:ext cx="4228017" cy="400110"/>
          </a:xfrm>
          <a:prstGeom prst="rect">
            <a:avLst/>
          </a:prstGeom>
          <a:noFill/>
          <a:ln w="9525">
            <a:noFill/>
            <a:miter lim="800000"/>
            <a:headEnd/>
            <a:tailEnd/>
          </a:ln>
          <a:effectLst/>
        </p:spPr>
        <p:txBody>
          <a:bodyPr wrap="none">
            <a:spAutoFit/>
          </a:bodyPr>
          <a:lstStyle/>
          <a:p>
            <a:r>
              <a:rPr lang="en-US" sz="2000" b="1" dirty="0">
                <a:solidFill>
                  <a:srgbClr val="FF0000"/>
                </a:solidFill>
              </a:rPr>
              <a:t>Later phase in woven bone formation </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7346" name="Picture 2" descr="scan0012"/>
          <p:cNvPicPr>
            <a:picLocks noChangeAspect="1" noChangeArrowheads="1"/>
          </p:cNvPicPr>
          <p:nvPr/>
        </p:nvPicPr>
        <p:blipFill>
          <a:blip r:embed="rId2" cstate="print"/>
          <a:srcRect/>
          <a:stretch>
            <a:fillRect/>
          </a:stretch>
        </p:blipFill>
        <p:spPr bwMode="auto">
          <a:xfrm>
            <a:off x="2555875" y="1520828"/>
            <a:ext cx="4032250" cy="2265362"/>
          </a:xfrm>
          <a:prstGeom prst="rect">
            <a:avLst/>
          </a:prstGeom>
          <a:noFill/>
          <a:ln w="57150">
            <a:solidFill>
              <a:srgbClr val="FF00FF"/>
            </a:solidFill>
            <a:miter lim="800000"/>
            <a:headEnd/>
            <a:tailEnd/>
          </a:ln>
        </p:spPr>
      </p:pic>
      <p:pic>
        <p:nvPicPr>
          <p:cNvPr id="57347" name="Picture 3" descr="scan0014"/>
          <p:cNvPicPr>
            <a:picLocks noChangeAspect="1" noChangeArrowheads="1"/>
          </p:cNvPicPr>
          <p:nvPr/>
        </p:nvPicPr>
        <p:blipFill>
          <a:blip r:embed="rId3" cstate="print"/>
          <a:srcRect/>
          <a:stretch>
            <a:fillRect/>
          </a:stretch>
        </p:blipFill>
        <p:spPr bwMode="auto">
          <a:xfrm>
            <a:off x="2555875" y="4281510"/>
            <a:ext cx="4176713" cy="2362200"/>
          </a:xfrm>
          <a:prstGeom prst="rect">
            <a:avLst/>
          </a:prstGeom>
          <a:noFill/>
          <a:ln w="57150">
            <a:solidFill>
              <a:srgbClr val="FFFF00"/>
            </a:solidFill>
            <a:miter lim="800000"/>
            <a:headEnd/>
            <a:tailEnd/>
          </a:ln>
        </p:spPr>
      </p:pic>
      <p:sp>
        <p:nvSpPr>
          <p:cNvPr id="57349" name="Text Box 5"/>
          <p:cNvSpPr txBox="1">
            <a:spLocks noChangeArrowheads="1"/>
          </p:cNvSpPr>
          <p:nvPr/>
        </p:nvSpPr>
        <p:spPr bwMode="auto">
          <a:xfrm>
            <a:off x="3491880" y="620688"/>
            <a:ext cx="2233304" cy="523220"/>
          </a:xfrm>
          <a:prstGeom prst="rect">
            <a:avLst/>
          </a:prstGeom>
          <a:noFill/>
          <a:ln w="9525">
            <a:noFill/>
            <a:miter lim="800000"/>
            <a:headEnd/>
            <a:tailEnd/>
          </a:ln>
          <a:effectLst/>
        </p:spPr>
        <p:txBody>
          <a:bodyPr wrap="none">
            <a:spAutoFit/>
          </a:bodyPr>
          <a:lstStyle/>
          <a:p>
            <a:r>
              <a:rPr lang="en-US" sz="2800" b="1" dirty="0">
                <a:solidFill>
                  <a:srgbClr val="FF0000"/>
                </a:solidFill>
              </a:rPr>
              <a:t>REMODELING</a:t>
            </a:r>
          </a:p>
        </p:txBody>
      </p:sp>
      <p:sp>
        <p:nvSpPr>
          <p:cNvPr id="57350" name="Text Box 6"/>
          <p:cNvSpPr txBox="1">
            <a:spLocks noChangeArrowheads="1"/>
          </p:cNvSpPr>
          <p:nvPr/>
        </p:nvSpPr>
        <p:spPr bwMode="auto">
          <a:xfrm>
            <a:off x="2915816" y="1052736"/>
            <a:ext cx="3392467" cy="400110"/>
          </a:xfrm>
          <a:prstGeom prst="rect">
            <a:avLst/>
          </a:prstGeom>
          <a:noFill/>
          <a:ln w="9525">
            <a:noFill/>
            <a:miter lim="800000"/>
            <a:headEnd/>
            <a:tailEnd/>
          </a:ln>
          <a:effectLst/>
        </p:spPr>
        <p:txBody>
          <a:bodyPr wrap="none">
            <a:spAutoFit/>
          </a:bodyPr>
          <a:lstStyle/>
          <a:p>
            <a:pPr algn="ctr"/>
            <a:r>
              <a:rPr lang="en-US" sz="2000" b="1" dirty="0">
                <a:solidFill>
                  <a:srgbClr val="7030A0"/>
                </a:solidFill>
              </a:rPr>
              <a:t>Remodeling of bone </a:t>
            </a:r>
            <a:r>
              <a:rPr lang="en-US" sz="2000" b="1" dirty="0" err="1">
                <a:solidFill>
                  <a:srgbClr val="7030A0"/>
                </a:solidFill>
              </a:rPr>
              <a:t>trabecula</a:t>
            </a:r>
            <a:endParaRPr lang="en-US" sz="2000" b="1" dirty="0">
              <a:solidFill>
                <a:srgbClr val="7030A0"/>
              </a:solidFill>
            </a:endParaRPr>
          </a:p>
        </p:txBody>
      </p:sp>
      <p:sp>
        <p:nvSpPr>
          <p:cNvPr id="57351" name="Text Box 7"/>
          <p:cNvSpPr txBox="1">
            <a:spLocks noChangeArrowheads="1"/>
          </p:cNvSpPr>
          <p:nvPr/>
        </p:nvSpPr>
        <p:spPr bwMode="auto">
          <a:xfrm>
            <a:off x="2536825" y="3824288"/>
            <a:ext cx="3850028" cy="400110"/>
          </a:xfrm>
          <a:prstGeom prst="rect">
            <a:avLst/>
          </a:prstGeom>
          <a:noFill/>
          <a:ln w="9525">
            <a:noFill/>
            <a:miter lim="800000"/>
            <a:headEnd/>
            <a:tailEnd/>
          </a:ln>
          <a:effectLst/>
        </p:spPr>
        <p:txBody>
          <a:bodyPr wrap="none">
            <a:spAutoFit/>
          </a:bodyPr>
          <a:lstStyle/>
          <a:p>
            <a:r>
              <a:rPr lang="en-US" sz="2000" b="1" dirty="0">
                <a:solidFill>
                  <a:srgbClr val="7030A0"/>
                </a:solidFill>
              </a:rPr>
              <a:t>Accretion and remodeling of bone</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28860" y="2428868"/>
            <a:ext cx="4214842" cy="242889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SECOND PRACTICAL  SESSION</a:t>
            </a:r>
            <a:endParaRPr lang="en-US" sz="4400" b="1" dirty="0"/>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28794" y="2571744"/>
            <a:ext cx="5112568" cy="18573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rPr>
              <a:t>NON INFECTIOUS ARTHRITIS</a:t>
            </a:r>
            <a:endParaRPr lang="en-US" sz="4000" b="1" dirty="0">
              <a:effectLst>
                <a:outerShdw blurRad="38100" dist="38100" dir="2700000" algn="tl">
                  <a:srgbClr val="000000">
                    <a:alpha val="43137"/>
                  </a:srgbClr>
                </a:outerShdw>
              </a:effectLst>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5" name="TextBox 4"/>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55776" y="980728"/>
            <a:ext cx="4248472" cy="1152128"/>
          </a:xfrm>
          <a:prstGeom prst="roundRect">
            <a:avLst/>
          </a:prstGeom>
          <a:solidFill>
            <a:schemeClr val="accent2">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effectLst>
                  <a:outerShdw blurRad="38100" dist="38100" dir="2700000" algn="tl">
                    <a:srgbClr val="000000">
                      <a:alpha val="43137"/>
                    </a:srgbClr>
                  </a:outerShdw>
                </a:effectLst>
              </a:rPr>
              <a:t>Osteoarthritis</a:t>
            </a:r>
            <a:endParaRPr lang="en-US" sz="4400" b="1" i="1" dirty="0">
              <a:effectLst>
                <a:outerShdw blurRad="38100" dist="38100" dir="2700000" algn="tl">
                  <a:srgbClr val="000000">
                    <a:alpha val="43137"/>
                  </a:srgbClr>
                </a:outerShdw>
              </a:effectLst>
            </a:endParaRPr>
          </a:p>
        </p:txBody>
      </p:sp>
      <p:pic>
        <p:nvPicPr>
          <p:cNvPr id="7" name="Picture 5" descr="osteoarth1"/>
          <p:cNvPicPr>
            <a:picLocks noChangeAspect="1" noChangeArrowheads="1"/>
          </p:cNvPicPr>
          <p:nvPr/>
        </p:nvPicPr>
        <p:blipFill>
          <a:blip r:embed="rId2" cstate="print"/>
          <a:srcRect/>
          <a:stretch>
            <a:fillRect/>
          </a:stretch>
        </p:blipFill>
        <p:spPr>
          <a:xfrm>
            <a:off x="5724128" y="2780928"/>
            <a:ext cx="3419871" cy="3005525"/>
          </a:xfrm>
          <a:prstGeom prst="rect">
            <a:avLst/>
          </a:prstGeom>
        </p:spPr>
      </p:pic>
      <p:pic>
        <p:nvPicPr>
          <p:cNvPr id="8" name="Picture 5" descr="osteoarthitis xray2"/>
          <p:cNvPicPr>
            <a:picLocks noChangeAspect="1" noChangeArrowheads="1"/>
          </p:cNvPicPr>
          <p:nvPr/>
        </p:nvPicPr>
        <p:blipFill>
          <a:blip r:embed="rId3" cstate="print"/>
          <a:srcRect/>
          <a:stretch>
            <a:fillRect/>
          </a:stretch>
        </p:blipFill>
        <p:spPr>
          <a:xfrm>
            <a:off x="0" y="2780928"/>
            <a:ext cx="2839832" cy="3054077"/>
          </a:xfrm>
          <a:prstGeom prst="rect">
            <a:avLst/>
          </a:prstGeom>
        </p:spPr>
      </p:pic>
      <p:pic>
        <p:nvPicPr>
          <p:cNvPr id="9" name="Picture 6" descr="osteoarthritis2"/>
          <p:cNvPicPr>
            <a:picLocks noChangeAspect="1" noChangeArrowheads="1"/>
          </p:cNvPicPr>
          <p:nvPr/>
        </p:nvPicPr>
        <p:blipFill>
          <a:blip r:embed="rId4" cstate="print"/>
          <a:srcRect/>
          <a:stretch>
            <a:fillRect/>
          </a:stretch>
        </p:blipFill>
        <p:spPr>
          <a:xfrm>
            <a:off x="2843808" y="2780928"/>
            <a:ext cx="2808312" cy="3024336"/>
          </a:xfrm>
          <a:prstGeom prst="rect">
            <a:avLst/>
          </a:prstGeom>
        </p:spPr>
      </p:pic>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smtClean="0"/>
              <a:t>An obese 56-year-old woman presented with bilateral localized pain to her knees, hands and difficulty in walking .                                                 </a:t>
            </a:r>
            <a:endParaRPr lang="en-US" sz="3600" b="1" dirty="0"/>
          </a:p>
        </p:txBody>
      </p:sp>
      <p:pic>
        <p:nvPicPr>
          <p:cNvPr id="6" name="Picture 2"/>
          <p:cNvPicPr>
            <a:picLocks noChangeAspect="1" noChangeArrowheads="1"/>
          </p:cNvPicPr>
          <p:nvPr/>
        </p:nvPicPr>
        <p:blipFill>
          <a:blip r:embed="rId2" cstate="print"/>
          <a:srcRect/>
          <a:stretch>
            <a:fillRect/>
          </a:stretch>
        </p:blipFill>
        <p:spPr bwMode="auto">
          <a:xfrm>
            <a:off x="3071802" y="3356992"/>
            <a:ext cx="4248472" cy="3501008"/>
          </a:xfrm>
          <a:prstGeom prst="rect">
            <a:avLst/>
          </a:prstGeom>
          <a:noFill/>
          <a:ln w="9525">
            <a:noFill/>
            <a:miter lim="800000"/>
            <a:headEnd/>
            <a:tailEnd/>
          </a:ln>
          <a:effectLst/>
        </p:spPr>
      </p:pic>
      <p:sp>
        <p:nvSpPr>
          <p:cNvPr id="9" name="Rounded Rectangle 8"/>
          <p:cNvSpPr/>
          <p:nvPr/>
        </p:nvSpPr>
        <p:spPr>
          <a:xfrm>
            <a:off x="3000364" y="285728"/>
            <a:ext cx="3312368" cy="792088"/>
          </a:xfrm>
          <a:prstGeom prst="roundRect">
            <a:avLst/>
          </a:prstGeom>
          <a:solidFill>
            <a:schemeClr val="accent2">
              <a:lumMod val="5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Case # 3</a:t>
            </a:r>
            <a:endParaRPr lang="en-US" sz="40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title 2"/>
          <p:cNvSpPr txBox="1">
            <a:spLocks/>
          </p:cNvSpPr>
          <p:nvPr/>
        </p:nvSpPr>
        <p:spPr bwMode="auto">
          <a:xfrm>
            <a:off x="785813" y="5072063"/>
            <a:ext cx="3000375" cy="100012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3200" b="1" dirty="0">
              <a:solidFill>
                <a:schemeClr val="tx2"/>
              </a:solidFill>
            </a:endParaRPr>
          </a:p>
        </p:txBody>
      </p:sp>
      <p:pic>
        <p:nvPicPr>
          <p:cNvPr id="3" name="Picture 2"/>
          <p:cNvPicPr>
            <a:picLocks noChangeAspect="1"/>
          </p:cNvPicPr>
          <p:nvPr/>
        </p:nvPicPr>
        <p:blipFill>
          <a:blip r:embed="rId3" cstate="print">
            <a:extLst/>
          </a:blip>
          <a:stretch>
            <a:fillRect/>
          </a:stretch>
        </p:blipFill>
        <p:spPr>
          <a:xfrm>
            <a:off x="323528" y="964198"/>
            <a:ext cx="4104456" cy="4536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blip>
          <a:stretch>
            <a:fillRect/>
          </a:stretch>
        </p:blipFill>
        <p:spPr>
          <a:xfrm>
            <a:off x="4499993" y="964198"/>
            <a:ext cx="4248472" cy="4464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23528" y="5721510"/>
            <a:ext cx="8568952" cy="707886"/>
          </a:xfrm>
          <a:prstGeom prst="rect">
            <a:avLst/>
          </a:prstGeom>
        </p:spPr>
        <p:txBody>
          <a:bodyPr wrap="square">
            <a:spAutoFit/>
          </a:bodyPr>
          <a:lstStyle/>
          <a:p>
            <a:pPr algn="ctr">
              <a:spcBef>
                <a:spcPct val="0"/>
              </a:spcBef>
            </a:pPr>
            <a:r>
              <a:rPr lang="en-US" sz="2000" b="1" i="1" dirty="0" smtClean="0"/>
              <a:t>Progressive erosion of articular cartilage, </a:t>
            </a:r>
            <a:r>
              <a:rPr lang="en-US" sz="2000" b="1" i="1" dirty="0" err="1" smtClean="0"/>
              <a:t>eburnated</a:t>
            </a:r>
            <a:r>
              <a:rPr lang="en-US" sz="2000" b="1" i="1" dirty="0" smtClean="0"/>
              <a:t> articular surface , </a:t>
            </a:r>
            <a:r>
              <a:rPr lang="en-US" sz="2000" b="1" i="1" dirty="0" err="1" smtClean="0"/>
              <a:t>subchondral</a:t>
            </a:r>
            <a:r>
              <a:rPr lang="en-US" sz="2000" b="1" i="1" dirty="0" smtClean="0"/>
              <a:t> cyst and residual articular cartilage </a:t>
            </a:r>
            <a:r>
              <a:rPr lang="en-US" sz="2000" b="1" i="1" dirty="0" smtClean="0">
                <a:solidFill>
                  <a:schemeClr val="tx2"/>
                </a:solidFill>
              </a:rPr>
              <a:t>(Osteoarthritis)</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2" name="Rectangle 11"/>
          <p:cNvSpPr/>
          <p:nvPr/>
        </p:nvSpPr>
        <p:spPr>
          <a:xfrm>
            <a:off x="2143108" y="142852"/>
            <a:ext cx="4500594" cy="646331"/>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Osteoarthritis - Gross</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a:stretch>
            <a:fillRect/>
          </a:stretch>
        </p:blipFill>
        <p:spPr bwMode="auto">
          <a:xfrm>
            <a:off x="2267744" y="1028225"/>
            <a:ext cx="4532183" cy="5472609"/>
          </a:xfrm>
          <a:prstGeom prst="rect">
            <a:avLst/>
          </a:prstGeom>
          <a:noFill/>
          <a:ln>
            <a:solidFill>
              <a:schemeClr val="tx1"/>
            </a:solidFill>
          </a:ln>
        </p:spPr>
      </p:pic>
      <p:sp>
        <p:nvSpPr>
          <p:cNvPr id="5" name="Subtitle 2"/>
          <p:cNvSpPr txBox="1">
            <a:spLocks/>
          </p:cNvSpPr>
          <p:nvPr/>
        </p:nvSpPr>
        <p:spPr bwMode="auto">
          <a:xfrm>
            <a:off x="2143108" y="357166"/>
            <a:ext cx="4283968"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3600" b="1" i="1" dirty="0" smtClean="0">
                <a:solidFill>
                  <a:srgbClr val="C00000"/>
                </a:solidFill>
                <a:effectLst>
                  <a:outerShdw blurRad="38100" dist="38100" dir="2700000" algn="tl">
                    <a:srgbClr val="000000">
                      <a:alpha val="43137"/>
                    </a:srgbClr>
                  </a:outerShdw>
                </a:effectLst>
              </a:rPr>
              <a:t>Types of muscles</a:t>
            </a:r>
            <a:endParaRPr lang="en-US" sz="3600" b="1" i="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785786" y="882384"/>
            <a:ext cx="7572428" cy="4634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42910" y="5517232"/>
            <a:ext cx="8321578" cy="1015663"/>
          </a:xfrm>
          <a:prstGeom prst="rect">
            <a:avLst/>
          </a:prstGeom>
        </p:spPr>
        <p:txBody>
          <a:bodyPr wrap="square">
            <a:spAutoFit/>
          </a:bodyPr>
          <a:lstStyle/>
          <a:p>
            <a:pPr algn="ctr">
              <a:spcBef>
                <a:spcPct val="0"/>
              </a:spcBef>
            </a:pPr>
            <a:r>
              <a:rPr lang="en-US" sz="2000" b="1" i="1" dirty="0" smtClean="0"/>
              <a:t>Mushroom-shaped osteophytes (bony outgrowths ) develop at the margins of the articular surface and are capped by fibrocartilage and hyaline cartilage that gradually ossify . Note the absence of inflammation </a:t>
            </a:r>
            <a:r>
              <a:rPr lang="en-US" sz="2000" b="1" i="1" dirty="0" smtClean="0">
                <a:solidFill>
                  <a:srgbClr val="000099"/>
                </a:solidFill>
              </a:rPr>
              <a:t>. (Osteoarthritis) </a:t>
            </a: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Rectangle 10"/>
          <p:cNvSpPr/>
          <p:nvPr/>
        </p:nvSpPr>
        <p:spPr>
          <a:xfrm>
            <a:off x="2143108" y="214290"/>
            <a:ext cx="4500594" cy="646331"/>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Osteoarthritis - LPF</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691680" y="1071546"/>
            <a:ext cx="5904656" cy="122413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smtClean="0">
              <a:solidFill>
                <a:srgbClr val="FFFF00"/>
              </a:solidFill>
            </a:endParaRPr>
          </a:p>
          <a:p>
            <a:pPr algn="ctr"/>
            <a:r>
              <a:rPr lang="en-US" sz="4400" b="1" dirty="0" smtClean="0">
                <a:solidFill>
                  <a:srgbClr val="FFFF00"/>
                </a:solidFill>
              </a:rPr>
              <a:t>Rheumatoid Arthritis</a:t>
            </a:r>
          </a:p>
          <a:p>
            <a:pPr algn="ctr"/>
            <a:endParaRPr lang="en-US" sz="4400" b="1" dirty="0">
              <a:solidFill>
                <a:srgbClr val="FFFF00"/>
              </a:solidFill>
            </a:endParaRPr>
          </a:p>
        </p:txBody>
      </p:sp>
      <p:pic>
        <p:nvPicPr>
          <p:cNvPr id="5" name="Picture 7" descr="rheumatoid arth hands"/>
          <p:cNvPicPr>
            <a:picLocks noChangeAspect="1" noChangeArrowheads="1"/>
          </p:cNvPicPr>
          <p:nvPr/>
        </p:nvPicPr>
        <p:blipFill>
          <a:blip r:embed="rId2" cstate="print"/>
          <a:srcRect/>
          <a:stretch>
            <a:fillRect/>
          </a:stretch>
        </p:blipFill>
        <p:spPr>
          <a:xfrm>
            <a:off x="4572000" y="2799738"/>
            <a:ext cx="4355976" cy="2664296"/>
          </a:xfrm>
          <a:prstGeom prst="rect">
            <a:avLst/>
          </a:prstGeom>
          <a:ln>
            <a:solidFill>
              <a:schemeClr val="accent6">
                <a:lumMod val="50000"/>
              </a:schemeClr>
            </a:solidFill>
          </a:ln>
        </p:spPr>
      </p:pic>
      <p:pic>
        <p:nvPicPr>
          <p:cNvPr id="6" name="Picture 8" descr="rheumatoid arth advanced with xray"/>
          <p:cNvPicPr>
            <a:picLocks noChangeAspect="1" noChangeArrowheads="1"/>
          </p:cNvPicPr>
          <p:nvPr/>
        </p:nvPicPr>
        <p:blipFill>
          <a:blip r:embed="rId3" cstate="print"/>
          <a:srcRect/>
          <a:stretch>
            <a:fillRect/>
          </a:stretch>
        </p:blipFill>
        <p:spPr>
          <a:xfrm>
            <a:off x="251520" y="2799738"/>
            <a:ext cx="4176464" cy="2664296"/>
          </a:xfrm>
          <a:prstGeom prst="rect">
            <a:avLst/>
          </a:prstGeom>
          <a:ln>
            <a:solidFill>
              <a:schemeClr val="accent6">
                <a:lumMod val="50000"/>
              </a:schemeClr>
            </a:solid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88841"/>
            <a:ext cx="8229600" cy="2520280"/>
          </a:xfrm>
        </p:spPr>
        <p:txBody>
          <a:bodyPr>
            <a:normAutofit/>
          </a:bodyPr>
          <a:lstStyle/>
          <a:p>
            <a:r>
              <a:rPr lang="en-US" sz="3600" b="1" dirty="0" smtClean="0"/>
              <a:t>A 45 -year- old woman complains of low grade fever , malaise and stiffness in her joints each morning .                                                                  </a:t>
            </a:r>
            <a:endParaRPr lang="en-US" sz="3600" b="1" dirty="0"/>
          </a:p>
        </p:txBody>
      </p:sp>
      <p:sp>
        <p:nvSpPr>
          <p:cNvPr id="6" name="TextBox 5"/>
          <p:cNvSpPr txBox="1"/>
          <p:nvPr/>
        </p:nvSpPr>
        <p:spPr>
          <a:xfrm>
            <a:off x="2857488" y="214290"/>
            <a:ext cx="3312368" cy="769441"/>
          </a:xfrm>
          <a:prstGeom prst="rect">
            <a:avLst/>
          </a:prstGeom>
          <a:solidFill>
            <a:srgbClr val="660066"/>
          </a:solidFill>
        </p:spPr>
        <p:txBody>
          <a:bodyPr wrap="square" rtlCol="0">
            <a:spAutoFit/>
          </a:bodyPr>
          <a:lstStyle/>
          <a:p>
            <a:pPr algn="ctr"/>
            <a:r>
              <a:rPr lang="en-US" sz="4400" b="1" dirty="0" smtClean="0">
                <a:solidFill>
                  <a:srgbClr val="FFFF00"/>
                </a:solidFill>
              </a:rPr>
              <a:t>Case  # 4</a:t>
            </a:r>
            <a:endParaRPr lang="en-US" sz="4400" b="1" dirty="0">
              <a:solidFill>
                <a:srgbClr val="FFFF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ubtitle 2"/>
          <p:cNvSpPr txBox="1">
            <a:spLocks/>
          </p:cNvSpPr>
          <p:nvPr/>
        </p:nvSpPr>
        <p:spPr bwMode="auto">
          <a:xfrm>
            <a:off x="0" y="6143625"/>
            <a:ext cx="9144000" cy="71437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4644008" y="476672"/>
            <a:ext cx="4104456" cy="5630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5"/>
          <p:cNvSpPr>
            <a:spLocks noGrp="1"/>
          </p:cNvSpPr>
          <p:nvPr>
            <p:ph sz="half" idx="4294967295"/>
          </p:nvPr>
        </p:nvSpPr>
        <p:spPr>
          <a:xfrm>
            <a:off x="0" y="549275"/>
            <a:ext cx="4392613" cy="5400675"/>
          </a:xfrm>
        </p:spPr>
        <p:txBody>
          <a:bodyPr>
            <a:normAutofit/>
          </a:bodyPr>
          <a:lstStyle/>
          <a:p>
            <a:pPr>
              <a:buNone/>
            </a:pPr>
            <a:r>
              <a:rPr lang="en-US" sz="3500" b="1" dirty="0" smtClean="0">
                <a:solidFill>
                  <a:srgbClr val="C00000"/>
                </a:solidFill>
              </a:rPr>
              <a:t>   Rheumatoid arthritis  </a:t>
            </a:r>
            <a:r>
              <a:rPr lang="en-US" sz="2800" b="1" dirty="0" smtClean="0">
                <a:solidFill>
                  <a:schemeClr val="tx2"/>
                </a:solidFill>
              </a:rPr>
              <a:t>affecting the head of the femur. </a:t>
            </a:r>
          </a:p>
          <a:p>
            <a:pPr>
              <a:buNone/>
            </a:pPr>
            <a:r>
              <a:rPr lang="en-US" sz="2800" b="1" dirty="0" smtClean="0">
                <a:solidFill>
                  <a:schemeClr val="tx2"/>
                </a:solidFill>
              </a:rPr>
              <a:t>    The synovium becomes edematous, thickened and hyperplastic and transforming its smooth contour to one covered by delicate and bulbous fronds .</a:t>
            </a:r>
          </a:p>
          <a:p>
            <a:endParaRPr lang="en-US" dirty="0"/>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Rheumatoid Arthritis"/>
          <p:cNvPicPr>
            <a:picLocks noChangeAspect="1" noChangeArrowheads="1"/>
          </p:cNvPicPr>
          <p:nvPr/>
        </p:nvPicPr>
        <p:blipFill>
          <a:blip r:embed="rId3" cstate="print"/>
          <a:srcRect/>
          <a:stretch>
            <a:fillRect/>
          </a:stretch>
        </p:blipFill>
        <p:spPr bwMode="auto">
          <a:xfrm>
            <a:off x="642910" y="785794"/>
            <a:ext cx="7778432" cy="4714908"/>
          </a:xfrm>
          <a:prstGeom prst="rect">
            <a:avLst/>
          </a:prstGeom>
          <a:noFill/>
        </p:spPr>
      </p:pic>
      <p:sp>
        <p:nvSpPr>
          <p:cNvPr id="4" name="Rectangle 3"/>
          <p:cNvSpPr/>
          <p:nvPr/>
        </p:nvSpPr>
        <p:spPr>
          <a:xfrm>
            <a:off x="251520" y="5661248"/>
            <a:ext cx="8568952" cy="830997"/>
          </a:xfrm>
          <a:prstGeom prst="rect">
            <a:avLst/>
          </a:prstGeom>
        </p:spPr>
        <p:txBody>
          <a:bodyPr wrap="square">
            <a:spAutoFit/>
          </a:bodyPr>
          <a:lstStyle/>
          <a:p>
            <a:pPr algn="ctr"/>
            <a:r>
              <a:rPr lang="en-US" sz="2400" b="1" i="1" dirty="0" smtClean="0">
                <a:solidFill>
                  <a:srgbClr val="C00000"/>
                </a:solidFill>
              </a:rPr>
              <a:t>Hyperplastic synovial lining </a:t>
            </a:r>
            <a:r>
              <a:rPr lang="en-US" sz="2400" b="1" i="1" dirty="0" smtClean="0"/>
              <a:t>with villous like projections , underlying dense lymphocytic infiltration and vascular congestion</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857356" y="142852"/>
            <a:ext cx="5357850"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heumatoid Arthritis"/>
          <p:cNvPicPr>
            <a:picLocks noChangeAspect="1" noChangeArrowheads="1"/>
          </p:cNvPicPr>
          <p:nvPr/>
        </p:nvPicPr>
        <p:blipFill>
          <a:blip r:embed="rId3" cstate="print"/>
          <a:srcRect/>
          <a:stretch>
            <a:fillRect/>
          </a:stretch>
        </p:blipFill>
        <p:spPr bwMode="auto">
          <a:xfrm>
            <a:off x="785786" y="881097"/>
            <a:ext cx="7572428" cy="4492118"/>
          </a:xfrm>
          <a:prstGeom prst="rect">
            <a:avLst/>
          </a:prstGeom>
          <a:noFill/>
        </p:spPr>
      </p:pic>
      <p:sp>
        <p:nvSpPr>
          <p:cNvPr id="5" name="Rectangle 4"/>
          <p:cNvSpPr/>
          <p:nvPr/>
        </p:nvSpPr>
        <p:spPr>
          <a:xfrm>
            <a:off x="0" y="5628047"/>
            <a:ext cx="8820472" cy="1015663"/>
          </a:xfrm>
          <a:prstGeom prst="rect">
            <a:avLst/>
          </a:prstGeom>
        </p:spPr>
        <p:txBody>
          <a:bodyPr wrap="square">
            <a:spAutoFit/>
          </a:bodyPr>
          <a:lstStyle/>
          <a:p>
            <a:pPr algn="ctr"/>
            <a:r>
              <a:rPr lang="en-US" sz="2000" b="1" i="1" dirty="0" smtClean="0"/>
              <a:t>Section shows a pannus consisting of fibrinous inflammatory exudates with underlying markedly inflamed synovium . Later on, the pannus may fill the joint space and undergo fibrosis , calcification and causes permanent ankylosis adhesions</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857356" y="214290"/>
            <a:ext cx="5572164"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Rheumatoid Arthritis"/>
          <p:cNvPicPr>
            <a:picLocks noChangeAspect="1" noChangeArrowheads="1"/>
          </p:cNvPicPr>
          <p:nvPr/>
        </p:nvPicPr>
        <p:blipFill>
          <a:blip r:embed="rId3" cstate="print"/>
          <a:srcRect/>
          <a:stretch>
            <a:fillRect/>
          </a:stretch>
        </p:blipFill>
        <p:spPr bwMode="auto">
          <a:xfrm>
            <a:off x="714348" y="857232"/>
            <a:ext cx="7715304" cy="4948032"/>
          </a:xfrm>
          <a:prstGeom prst="rect">
            <a:avLst/>
          </a:prstGeom>
          <a:noFill/>
        </p:spPr>
      </p:pic>
      <p:sp>
        <p:nvSpPr>
          <p:cNvPr id="4" name="Rectangle 3"/>
          <p:cNvSpPr/>
          <p:nvPr/>
        </p:nvSpPr>
        <p:spPr>
          <a:xfrm>
            <a:off x="395536" y="5733256"/>
            <a:ext cx="8568952" cy="830997"/>
          </a:xfrm>
          <a:prstGeom prst="rect">
            <a:avLst/>
          </a:prstGeom>
        </p:spPr>
        <p:txBody>
          <a:bodyPr wrap="square">
            <a:spAutoFit/>
          </a:bodyPr>
          <a:lstStyle/>
          <a:p>
            <a:pPr algn="ctr"/>
            <a:r>
              <a:rPr lang="en-US" sz="2400" b="1" i="1" dirty="0" smtClean="0">
                <a:solidFill>
                  <a:srgbClr val="C00000"/>
                </a:solidFill>
              </a:rPr>
              <a:t>Hyperplastic synovium </a:t>
            </a:r>
            <a:r>
              <a:rPr lang="en-US" sz="2000" b="1" i="1" dirty="0" smtClean="0"/>
              <a:t>with underlying plasma cells and lymphocytes including many congested blood vessels in </a:t>
            </a:r>
            <a:r>
              <a:rPr lang="en-US" sz="2400" b="1" i="1" dirty="0" smtClean="0"/>
              <a:t>Rheumatoid arthritis</a:t>
            </a:r>
            <a:endParaRPr lang="en-US" sz="2000" b="1" i="1" dirty="0"/>
          </a:p>
        </p:txBody>
      </p:sp>
      <p:cxnSp>
        <p:nvCxnSpPr>
          <p:cNvPr id="7" name="Straight Arrow Connector 6"/>
          <p:cNvCxnSpPr/>
          <p:nvPr/>
        </p:nvCxnSpPr>
        <p:spPr>
          <a:xfrm flipH="1">
            <a:off x="2627784" y="2924944"/>
            <a:ext cx="72008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436096" y="2132856"/>
            <a:ext cx="288032" cy="6480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131840" y="3861048"/>
            <a:ext cx="360040" cy="72008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3" name="Rectangle 12"/>
          <p:cNvSpPr/>
          <p:nvPr/>
        </p:nvSpPr>
        <p:spPr>
          <a:xfrm>
            <a:off x="1857356" y="214290"/>
            <a:ext cx="5572164"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HPF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6050" y="214290"/>
            <a:ext cx="3456384" cy="85725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GOUT</a:t>
            </a:r>
            <a:endParaRPr lang="en-US" sz="4400" b="1" dirty="0"/>
          </a:p>
        </p:txBody>
      </p:sp>
      <p:pic>
        <p:nvPicPr>
          <p:cNvPr id="6" name="Picture 2"/>
          <p:cNvPicPr>
            <a:picLocks noGrp="1" noChangeAspect="1" noChangeArrowheads="1"/>
          </p:cNvPicPr>
          <p:nvPr>
            <p:ph sz="quarter" idx="1"/>
          </p:nvPr>
        </p:nvPicPr>
        <p:blipFill>
          <a:blip r:embed="rId2" cstate="print"/>
          <a:srcRect/>
          <a:stretch>
            <a:fillRect/>
          </a:stretch>
        </p:blipFill>
        <p:spPr>
          <a:xfrm>
            <a:off x="2857488" y="3214686"/>
            <a:ext cx="3384376" cy="3096344"/>
          </a:xfrm>
        </p:spPr>
      </p:pic>
      <p:sp>
        <p:nvSpPr>
          <p:cNvPr id="7" name="Rectangle 6"/>
          <p:cNvSpPr/>
          <p:nvPr/>
        </p:nvSpPr>
        <p:spPr>
          <a:xfrm>
            <a:off x="827584" y="1714488"/>
            <a:ext cx="7272808" cy="1200329"/>
          </a:xfrm>
          <a:prstGeom prst="rect">
            <a:avLst/>
          </a:prstGeom>
        </p:spPr>
        <p:txBody>
          <a:bodyPr wrap="square">
            <a:spAutoFit/>
          </a:bodyPr>
          <a:lstStyle/>
          <a:p>
            <a:pPr algn="ctr"/>
            <a:r>
              <a:rPr lang="en-US" altLang="en-US" sz="2400" b="1" dirty="0" smtClean="0"/>
              <a:t>Gout is a syndrome caused by the inflammatory response to tissue deposition of monosodium urate crystals (MSU).</a:t>
            </a:r>
            <a:endParaRPr lang="en-US" altLang="en-US" sz="2400" b="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eaLnBrk="1" fontAlgn="auto" hangingPunct="1">
              <a:spcAft>
                <a:spcPts val="0"/>
              </a:spcAft>
              <a:defRPr/>
            </a:pPr>
            <a:r>
              <a:rPr lang="en-US" sz="3100" b="1" dirty="0" smtClean="0">
                <a:solidFill>
                  <a:srgbClr val="000066"/>
                </a:solidFill>
              </a:rPr>
              <a:t/>
            </a:r>
            <a:br>
              <a:rPr lang="en-US" sz="3100" b="1" dirty="0" smtClean="0">
                <a:solidFill>
                  <a:srgbClr val="000066"/>
                </a:solidFill>
              </a:rPr>
            </a:br>
            <a:r>
              <a:rPr lang="en-US" sz="3100" b="1" dirty="0" smtClean="0">
                <a:solidFill>
                  <a:srgbClr val="000066"/>
                </a:solidFill>
              </a:rPr>
              <a:t>Acute gouty arthritis on the big toe of an elderly man.</a:t>
            </a:r>
            <a:r>
              <a:rPr lang="en-US" b="1" dirty="0" smtClean="0">
                <a:solidFill>
                  <a:srgbClr val="000066"/>
                </a:solidFill>
              </a:rPr>
              <a:t/>
            </a:r>
            <a:br>
              <a:rPr lang="en-US" b="1" dirty="0" smtClean="0">
                <a:solidFill>
                  <a:srgbClr val="000066"/>
                </a:solidFill>
              </a:rPr>
            </a:br>
            <a:endParaRPr lang="en-US" dirty="0">
              <a:solidFill>
                <a:srgbClr val="000066"/>
              </a:solidFill>
            </a:endParaRPr>
          </a:p>
        </p:txBody>
      </p:sp>
      <p:pic>
        <p:nvPicPr>
          <p:cNvPr id="16387" name="Picture 2"/>
          <p:cNvPicPr>
            <a:picLocks noGrp="1" noChangeAspect="1" noChangeArrowheads="1"/>
          </p:cNvPicPr>
          <p:nvPr>
            <p:ph sz="quarter" idx="1"/>
          </p:nvPr>
        </p:nvPicPr>
        <p:blipFill>
          <a:blip r:embed="rId2" cstate="print"/>
          <a:srcRect/>
          <a:stretch>
            <a:fillRect/>
          </a:stretch>
        </p:blipFill>
        <p:spPr>
          <a:xfrm>
            <a:off x="928662" y="1643050"/>
            <a:ext cx="7391400" cy="4819648"/>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142852"/>
            <a:ext cx="7696200" cy="1059904"/>
          </a:xfrm>
          <a:noFill/>
          <a:ln>
            <a:noFill/>
          </a:ln>
        </p:spPr>
        <p:txBody>
          <a:bodyPr rtlCol="0">
            <a:noAutofit/>
          </a:bodyPr>
          <a:lstStyle/>
          <a:p>
            <a:pPr eaLnBrk="1" fontAlgn="auto" hangingPunct="1">
              <a:spcAft>
                <a:spcPts val="0"/>
              </a:spcAft>
              <a:defRPr/>
            </a:pPr>
            <a:r>
              <a:rPr lang="en-US" sz="2400" b="1" dirty="0" smtClean="0">
                <a:solidFill>
                  <a:srgbClr val="002060"/>
                </a:solidFill>
              </a:rPr>
              <a:t>Severe gout in the fingers resulting in large, hard deposits of crystals of uric acid. These deposits are called Tophi</a:t>
            </a:r>
            <a:endParaRPr lang="en-US" sz="2400" b="1" dirty="0">
              <a:solidFill>
                <a:srgbClr val="002060"/>
              </a:solidFill>
            </a:endParaRPr>
          </a:p>
        </p:txBody>
      </p:sp>
      <p:pic>
        <p:nvPicPr>
          <p:cNvPr id="18435" name="Picture 2"/>
          <p:cNvPicPr>
            <a:picLocks noGrp="1" noChangeAspect="1" noChangeArrowheads="1"/>
          </p:cNvPicPr>
          <p:nvPr>
            <p:ph sz="quarter" idx="1"/>
          </p:nvPr>
        </p:nvPicPr>
        <p:blipFill>
          <a:blip r:embed="rId2" cstate="print"/>
          <a:srcRect/>
          <a:stretch>
            <a:fillRect/>
          </a:stretch>
        </p:blipFill>
        <p:spPr>
          <a:xfrm>
            <a:off x="836613" y="1643050"/>
            <a:ext cx="7316787" cy="4876800"/>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1028"/>
          <p:cNvSpPr txBox="1">
            <a:spLocks noChangeArrowheads="1"/>
          </p:cNvSpPr>
          <p:nvPr/>
        </p:nvSpPr>
        <p:spPr bwMode="auto">
          <a:xfrm>
            <a:off x="1524000" y="5634056"/>
            <a:ext cx="7370351" cy="369332"/>
          </a:xfrm>
          <a:prstGeom prst="rect">
            <a:avLst/>
          </a:prstGeom>
          <a:noFill/>
          <a:ln w="9525">
            <a:noFill/>
            <a:miter lim="800000"/>
            <a:headEnd/>
            <a:tailEnd/>
          </a:ln>
          <a:effectLst/>
        </p:spPr>
        <p:txBody>
          <a:bodyPr wrap="none">
            <a:spAutoFit/>
          </a:bodyPr>
          <a:lstStyle/>
          <a:p>
            <a:r>
              <a:rPr lang="en-US" sz="1800" b="1" dirty="0"/>
              <a:t>d) myofibril        c) muscle </a:t>
            </a:r>
            <a:r>
              <a:rPr lang="en-US" sz="1800" b="1" dirty="0" smtClean="0"/>
              <a:t>fiber        </a:t>
            </a:r>
            <a:r>
              <a:rPr lang="en-US" sz="1800" b="1" dirty="0"/>
              <a:t>b) muscle </a:t>
            </a:r>
            <a:r>
              <a:rPr lang="en-US" sz="1800" b="1" dirty="0" smtClean="0"/>
              <a:t>fiber bundle    </a:t>
            </a:r>
            <a:r>
              <a:rPr lang="en-US" sz="1800" b="1" dirty="0"/>
              <a:t>a) Muscle belly </a:t>
            </a:r>
            <a:endParaRPr lang="en-CA" sz="1800" b="1" dirty="0"/>
          </a:p>
        </p:txBody>
      </p:sp>
      <p:sp>
        <p:nvSpPr>
          <p:cNvPr id="47109" name="Text Box 1029"/>
          <p:cNvSpPr txBox="1">
            <a:spLocks noChangeArrowheads="1"/>
          </p:cNvSpPr>
          <p:nvPr/>
        </p:nvSpPr>
        <p:spPr bwMode="auto">
          <a:xfrm>
            <a:off x="1357290" y="571480"/>
            <a:ext cx="6572296" cy="584775"/>
          </a:xfrm>
          <a:prstGeom prst="rect">
            <a:avLst/>
          </a:prstGeom>
          <a:noFill/>
          <a:ln w="9525">
            <a:noFill/>
            <a:miter lim="800000"/>
            <a:headEnd/>
            <a:tailEnd/>
          </a:ln>
          <a:effectLst/>
        </p:spPr>
        <p:txBody>
          <a:bodyPr wrap="square">
            <a:spAutoFit/>
          </a:bodyPr>
          <a:lstStyle/>
          <a:p>
            <a:r>
              <a:rPr lang="en-US" sz="3200" b="1" i="1" dirty="0">
                <a:solidFill>
                  <a:srgbClr val="C00000"/>
                </a:solidFill>
                <a:effectLst>
                  <a:outerShdw blurRad="38100" dist="38100" dir="2700000" algn="tl">
                    <a:srgbClr val="000000">
                      <a:alpha val="43137"/>
                    </a:srgbClr>
                  </a:outerShdw>
                </a:effectLst>
                <a:latin typeface="Comic Sans MS" pitchFamily="66" charset="0"/>
              </a:rPr>
              <a:t>Components of skeletal muscle</a:t>
            </a:r>
            <a:endParaRPr lang="en-CA" sz="3200" b="1" i="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47110" name="Picture 1030" descr="muscle_structure"/>
          <p:cNvPicPr>
            <a:picLocks noChangeAspect="1" noChangeArrowheads="1"/>
          </p:cNvPicPr>
          <p:nvPr/>
        </p:nvPicPr>
        <p:blipFill>
          <a:blip r:embed="rId2" cstate="print"/>
          <a:srcRect/>
          <a:stretch>
            <a:fillRect/>
          </a:stretch>
        </p:blipFill>
        <p:spPr bwMode="auto">
          <a:xfrm>
            <a:off x="1752600" y="1562100"/>
            <a:ext cx="7010400" cy="3509963"/>
          </a:xfrm>
          <a:prstGeom prst="rect">
            <a:avLst/>
          </a:prstGeom>
          <a:noFill/>
        </p:spPr>
      </p:pic>
      <p:pic>
        <p:nvPicPr>
          <p:cNvPr id="47111" name="Picture 1031" descr="shotput"/>
          <p:cNvPicPr>
            <a:picLocks noChangeAspect="1" noChangeArrowheads="1"/>
          </p:cNvPicPr>
          <p:nvPr/>
        </p:nvPicPr>
        <p:blipFill>
          <a:blip r:embed="rId3" cstate="print"/>
          <a:srcRect l="27820" t="17194" r="16541" b="48537"/>
          <a:stretch>
            <a:fillRect/>
          </a:stretch>
        </p:blipFill>
        <p:spPr bwMode="auto">
          <a:xfrm>
            <a:off x="1828800" y="1568450"/>
            <a:ext cx="2057400" cy="1631950"/>
          </a:xfrm>
          <a:prstGeom prst="rect">
            <a:avLst/>
          </a:prstGeom>
          <a:noFill/>
        </p:spPr>
      </p:pic>
      <p:sp>
        <p:nvSpPr>
          <p:cNvPr id="47112" name="Line 1032"/>
          <p:cNvSpPr>
            <a:spLocks noChangeShapeType="1"/>
          </p:cNvSpPr>
          <p:nvPr/>
        </p:nvSpPr>
        <p:spPr bwMode="auto">
          <a:xfrm>
            <a:off x="2209800" y="4876800"/>
            <a:ext cx="0" cy="838200"/>
          </a:xfrm>
          <a:prstGeom prst="line">
            <a:avLst/>
          </a:prstGeom>
          <a:noFill/>
          <a:ln w="9525">
            <a:solidFill>
              <a:schemeClr val="tx1"/>
            </a:solidFill>
            <a:round/>
            <a:headEnd/>
            <a:tailEnd/>
          </a:ln>
          <a:effectLst/>
        </p:spPr>
        <p:txBody>
          <a:bodyPr wrap="none"/>
          <a:lstStyle/>
          <a:p>
            <a:endParaRPr lang="en-US"/>
          </a:p>
        </p:txBody>
      </p:sp>
      <p:sp>
        <p:nvSpPr>
          <p:cNvPr id="47113" name="Line 1033"/>
          <p:cNvSpPr>
            <a:spLocks noChangeShapeType="1"/>
          </p:cNvSpPr>
          <p:nvPr/>
        </p:nvSpPr>
        <p:spPr bwMode="auto">
          <a:xfrm>
            <a:off x="3962400" y="4648200"/>
            <a:ext cx="0" cy="914400"/>
          </a:xfrm>
          <a:prstGeom prst="line">
            <a:avLst/>
          </a:prstGeom>
          <a:noFill/>
          <a:ln w="9525">
            <a:solidFill>
              <a:schemeClr val="tx1"/>
            </a:solidFill>
            <a:round/>
            <a:headEnd/>
            <a:tailEnd/>
          </a:ln>
          <a:effectLst/>
        </p:spPr>
        <p:txBody>
          <a:bodyPr wrap="none"/>
          <a:lstStyle/>
          <a:p>
            <a:endParaRPr lang="en-US"/>
          </a:p>
        </p:txBody>
      </p:sp>
      <p:sp>
        <p:nvSpPr>
          <p:cNvPr id="47114" name="Line 1034"/>
          <p:cNvSpPr>
            <a:spLocks noChangeShapeType="1"/>
          </p:cNvSpPr>
          <p:nvPr/>
        </p:nvSpPr>
        <p:spPr bwMode="auto">
          <a:xfrm>
            <a:off x="5943600" y="3581400"/>
            <a:ext cx="0" cy="1905000"/>
          </a:xfrm>
          <a:prstGeom prst="line">
            <a:avLst/>
          </a:prstGeom>
          <a:noFill/>
          <a:ln w="9525">
            <a:solidFill>
              <a:schemeClr val="tx1"/>
            </a:solidFill>
            <a:round/>
            <a:headEnd/>
            <a:tailEnd/>
          </a:ln>
          <a:effectLst/>
        </p:spPr>
        <p:txBody>
          <a:bodyPr wrap="none"/>
          <a:lstStyle/>
          <a:p>
            <a:endParaRPr lang="en-US"/>
          </a:p>
        </p:txBody>
      </p:sp>
      <p:sp>
        <p:nvSpPr>
          <p:cNvPr id="47115" name="Line 1035"/>
          <p:cNvSpPr>
            <a:spLocks noChangeShapeType="1"/>
          </p:cNvSpPr>
          <p:nvPr/>
        </p:nvSpPr>
        <p:spPr bwMode="auto">
          <a:xfrm>
            <a:off x="7772400" y="2743200"/>
            <a:ext cx="0" cy="2895600"/>
          </a:xfrm>
          <a:prstGeom prst="line">
            <a:avLst/>
          </a:prstGeom>
          <a:noFill/>
          <a:ln w="9525">
            <a:solidFill>
              <a:schemeClr val="tx1"/>
            </a:solidFill>
            <a:round/>
            <a:headEnd/>
            <a:tailEnd/>
          </a:ln>
          <a:effectLst/>
        </p:spPr>
        <p:txBody>
          <a:bodyPr wrap="none"/>
          <a:lstStyle/>
          <a:p>
            <a:endParaRPr lang="en-US"/>
          </a:p>
        </p:txBody>
      </p:sp>
      <p:sp>
        <p:nvSpPr>
          <p:cNvPr id="13" name="TextBox 12"/>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136904" cy="1219200"/>
          </a:xfrm>
          <a:noFill/>
          <a:ln>
            <a:noFill/>
          </a:ln>
        </p:spPr>
        <p:txBody>
          <a:bodyPr rtlCol="0">
            <a:normAutofit/>
          </a:bodyPr>
          <a:lstStyle/>
          <a:p>
            <a:pPr algn="ctr" eaLnBrk="1" fontAlgn="auto" hangingPunct="1">
              <a:spcAft>
                <a:spcPts val="0"/>
              </a:spcAft>
              <a:defRPr/>
            </a:pPr>
            <a:r>
              <a:rPr lang="en-US" sz="2400" b="1" dirty="0" smtClean="0">
                <a:solidFill>
                  <a:srgbClr val="000099"/>
                </a:solidFill>
              </a:rPr>
              <a:t>Needle-shaped urate crystals diagnostic of gout from an acutely inflamed joint (left) as seen under polarized microscopy and unpolarized microscopy (right)</a:t>
            </a:r>
            <a:endParaRPr lang="en-US" sz="2400" b="1" dirty="0">
              <a:solidFill>
                <a:srgbClr val="000099"/>
              </a:solidFill>
            </a:endParaRPr>
          </a:p>
        </p:txBody>
      </p:sp>
      <p:pic>
        <p:nvPicPr>
          <p:cNvPr id="25606" name="Picture 7"/>
          <p:cNvPicPr>
            <a:picLocks noGrp="1" noChangeAspect="1" noChangeArrowheads="1"/>
          </p:cNvPicPr>
          <p:nvPr>
            <p:ph sz="quarter" idx="1"/>
          </p:nvPr>
        </p:nvPicPr>
        <p:blipFill>
          <a:blip r:embed="rId2" cstate="print"/>
          <a:srcRect/>
          <a:stretch>
            <a:fillRect/>
          </a:stretch>
        </p:blipFill>
        <p:spPr>
          <a:xfrm>
            <a:off x="467544" y="1948428"/>
            <a:ext cx="5336232" cy="4338092"/>
          </a:xfrm>
          <a:noFill/>
        </p:spPr>
      </p:pic>
      <p:pic>
        <p:nvPicPr>
          <p:cNvPr id="25607" name="Picture 8"/>
          <p:cNvPicPr>
            <a:picLocks noChangeAspect="1" noChangeArrowheads="1"/>
          </p:cNvPicPr>
          <p:nvPr/>
        </p:nvPicPr>
        <p:blipFill>
          <a:blip r:embed="rId3" cstate="print"/>
          <a:srcRect/>
          <a:stretch>
            <a:fillRect/>
          </a:stretch>
        </p:blipFill>
        <p:spPr bwMode="auto">
          <a:xfrm>
            <a:off x="6163816" y="1946030"/>
            <a:ext cx="2440632" cy="4338901"/>
          </a:xfrm>
          <a:prstGeom prst="rect">
            <a:avLst/>
          </a:prstGeom>
          <a:noFill/>
          <a:ln w="9525">
            <a:noFill/>
            <a:miter lim="800000"/>
            <a:headEnd/>
            <a:tailEnd/>
          </a:ln>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23728" y="2348880"/>
            <a:ext cx="5112568" cy="1080120"/>
          </a:xfrm>
          <a:prstGeom prst="roundRect">
            <a:avLst/>
          </a:prstGeom>
          <a:solidFill>
            <a:schemeClr val="accent3">
              <a:lumMod val="50000"/>
            </a:schemeClr>
          </a:solidFill>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smtClean="0">
                <a:solidFill>
                  <a:srgbClr val="FFFF00"/>
                </a:solidFill>
                <a:effectLst>
                  <a:outerShdw blurRad="38100" dist="38100" dir="2700000" algn="tl">
                    <a:srgbClr val="000000">
                      <a:alpha val="43137"/>
                    </a:srgbClr>
                  </a:outerShdw>
                </a:effectLst>
              </a:rPr>
              <a:t>Osteomyelitis</a:t>
            </a:r>
          </a:p>
          <a:p>
            <a:pPr algn="ctr"/>
            <a:endParaRPr lang="en-US"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b="1" dirty="0" smtClean="0"/>
              <a:t>A 22- year- old male presented with localized pain above his right knee joint with recurrent fever. Later, he had a discharging sinuses from the skin overlying the right knee.  </a:t>
            </a:r>
          </a:p>
          <a:p>
            <a:endParaRPr lang="en-US" dirty="0" smtClean="0"/>
          </a:p>
          <a:p>
            <a:pPr>
              <a:buNone/>
            </a:pPr>
            <a:r>
              <a:rPr lang="en-US" dirty="0" smtClean="0"/>
              <a:t>    </a:t>
            </a:r>
            <a:r>
              <a:rPr lang="en-US" b="1" dirty="0" smtClean="0">
                <a:solidFill>
                  <a:srgbClr val="C00000"/>
                </a:solidFill>
              </a:rPr>
              <a:t>What is the most likely diagnosis ?</a:t>
            </a:r>
            <a:endParaRPr lang="en-US" b="1" dirty="0">
              <a:solidFill>
                <a:srgbClr val="C00000"/>
              </a:solidFill>
            </a:endParaRPr>
          </a:p>
        </p:txBody>
      </p:sp>
      <p:sp>
        <p:nvSpPr>
          <p:cNvPr id="6" name="TextBox 5"/>
          <p:cNvSpPr txBox="1"/>
          <p:nvPr/>
        </p:nvSpPr>
        <p:spPr>
          <a:xfrm>
            <a:off x="2857488" y="357166"/>
            <a:ext cx="3312368" cy="769441"/>
          </a:xfrm>
          <a:prstGeom prst="rect">
            <a:avLst/>
          </a:prstGeom>
          <a:solidFill>
            <a:schemeClr val="accent3">
              <a:lumMod val="50000"/>
            </a:schemeClr>
          </a:solidFill>
        </p:spPr>
        <p:txBody>
          <a:bodyPr wrap="square" rtlCol="0">
            <a:spAutoFit/>
          </a:bodyPr>
          <a:lstStyle/>
          <a:p>
            <a:pPr algn="ctr"/>
            <a:r>
              <a:rPr lang="en-US" sz="4400" b="1" dirty="0" smtClean="0">
                <a:solidFill>
                  <a:srgbClr val="FFFF00"/>
                </a:solidFill>
              </a:rPr>
              <a:t>Case  # 5</a:t>
            </a:r>
            <a:endParaRPr lang="en-US" sz="4400" b="1" dirty="0">
              <a:solidFill>
                <a:srgbClr val="FFFF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Rectangle 3"/>
          <p:cNvSpPr txBox="1">
            <a:spLocks noChangeArrowheads="1"/>
          </p:cNvSpPr>
          <p:nvPr/>
        </p:nvSpPr>
        <p:spPr>
          <a:xfrm>
            <a:off x="5562600" y="1219200"/>
            <a:ext cx="3110880" cy="4725144"/>
          </a:xfrm>
          <a:prstGeom prst="rect">
            <a:avLst/>
          </a:prstGeom>
          <a:ln>
            <a:solidFill>
              <a:srgbClr val="000099"/>
            </a:solidFill>
          </a:ln>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Direct infection of bone.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Bacterial most often</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Staphylococcus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Salmonella</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Sickle Cell Disease</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Tuberculosis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Spine first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Syphilis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Periosteum</a:t>
            </a:r>
          </a:p>
        </p:txBody>
      </p:sp>
      <p:sp>
        <p:nvSpPr>
          <p:cNvPr id="12" name="Rounded Rectangle 11"/>
          <p:cNvSpPr/>
          <p:nvPr/>
        </p:nvSpPr>
        <p:spPr>
          <a:xfrm>
            <a:off x="3276600" y="304800"/>
            <a:ext cx="2880320" cy="6206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srgbClr val="FFFF00"/>
              </a:solidFill>
            </a:endParaRPr>
          </a:p>
          <a:p>
            <a:pPr algn="ctr"/>
            <a:r>
              <a:rPr lang="en-US" sz="3200" b="1" dirty="0" smtClean="0">
                <a:solidFill>
                  <a:srgbClr val="FFFF00"/>
                </a:solidFill>
              </a:rPr>
              <a:t>Osteomyelitis</a:t>
            </a:r>
          </a:p>
          <a:p>
            <a:pPr algn="ctr"/>
            <a:endParaRPr lang="en-US" sz="3200" dirty="0">
              <a:solidFill>
                <a:srgbClr val="FFFF00"/>
              </a:solidFill>
            </a:endParaRPr>
          </a:p>
        </p:txBody>
      </p:sp>
      <p:sp>
        <p:nvSpPr>
          <p:cNvPr id="13" name="TextBox 12"/>
          <p:cNvSpPr txBox="1"/>
          <p:nvPr/>
        </p:nvSpPr>
        <p:spPr>
          <a:xfrm>
            <a:off x="304800" y="5181600"/>
            <a:ext cx="4953000" cy="1200329"/>
          </a:xfrm>
          <a:prstGeom prst="rect">
            <a:avLst/>
          </a:prstGeom>
          <a:noFill/>
        </p:spPr>
        <p:txBody>
          <a:bodyPr wrap="square" rtlCol="0">
            <a:spAutoFit/>
          </a:bodyPr>
          <a:lstStyle/>
          <a:p>
            <a:pPr algn="ctr"/>
            <a:r>
              <a:rPr lang="en-US" b="1" i="1" dirty="0" smtClean="0"/>
              <a:t>Resected femur in a patient with draining osteomyelitis. The drainage tract in the subosteal shell of viable new bone (involucrum) reveals the inner native necrotic cortex (sequestrum)</a:t>
            </a:r>
            <a:endParaRPr lang="en-US" b="1" i="1" dirty="0"/>
          </a:p>
        </p:txBody>
      </p:sp>
      <p:pic>
        <p:nvPicPr>
          <p:cNvPr id="49155" name="Picture 3"/>
          <p:cNvPicPr>
            <a:picLocks noChangeAspect="1" noChangeArrowheads="1"/>
          </p:cNvPicPr>
          <p:nvPr/>
        </p:nvPicPr>
        <p:blipFill>
          <a:blip r:embed="rId3"/>
          <a:srcRect/>
          <a:stretch>
            <a:fillRect/>
          </a:stretch>
        </p:blipFill>
        <p:spPr bwMode="auto">
          <a:xfrm>
            <a:off x="457200" y="1143000"/>
            <a:ext cx="4748213" cy="3886200"/>
          </a:xfrm>
          <a:prstGeom prst="rect">
            <a:avLst/>
          </a:prstGeom>
          <a:noFill/>
          <a:ln w="9525">
            <a:noFill/>
            <a:miter lim="800000"/>
            <a:headEnd/>
            <a:tailEnd/>
          </a:ln>
          <a:effectLst/>
        </p:spPr>
      </p:pic>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702314.fig.006"/>
          <p:cNvPicPr>
            <a:picLocks noChangeAspect="1" noChangeArrowheads="1"/>
          </p:cNvPicPr>
          <p:nvPr/>
        </p:nvPicPr>
        <p:blipFill>
          <a:blip r:embed="rId3" cstate="print"/>
          <a:srcRect/>
          <a:stretch>
            <a:fillRect/>
          </a:stretch>
        </p:blipFill>
        <p:spPr bwMode="auto">
          <a:xfrm>
            <a:off x="571472" y="642918"/>
            <a:ext cx="7858180" cy="5234354"/>
          </a:xfrm>
          <a:prstGeom prst="rect">
            <a:avLst/>
          </a:prstGeom>
          <a:noFill/>
        </p:spPr>
      </p:pic>
      <p:sp>
        <p:nvSpPr>
          <p:cNvPr id="3" name="Rectangle 2"/>
          <p:cNvSpPr/>
          <p:nvPr/>
        </p:nvSpPr>
        <p:spPr>
          <a:xfrm>
            <a:off x="785786" y="5661248"/>
            <a:ext cx="7358114" cy="707886"/>
          </a:xfrm>
          <a:prstGeom prst="rect">
            <a:avLst/>
          </a:prstGeom>
        </p:spPr>
        <p:txBody>
          <a:bodyPr wrap="square">
            <a:spAutoFit/>
          </a:bodyPr>
          <a:lstStyle/>
          <a:p>
            <a:pPr algn="ctr"/>
            <a:r>
              <a:rPr lang="en-US" sz="2000" b="1" i="1" dirty="0" smtClean="0">
                <a:solidFill>
                  <a:srgbClr val="C00000"/>
                </a:solidFill>
              </a:rPr>
              <a:t>Acute Osteomyelitis</a:t>
            </a:r>
            <a:r>
              <a:rPr lang="en-US" sz="2000" b="1" i="1" dirty="0" smtClean="0"/>
              <a:t>. Bony sequestrae are surrounded by colonies of bacteria as well as purulent infiltrate.</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143108" y="285728"/>
            <a:ext cx="4786346" cy="584775"/>
          </a:xfrm>
          <a:prstGeom prst="rect">
            <a:avLst/>
          </a:prstGeom>
        </p:spPr>
        <p:txBody>
          <a:bodyPr wrap="square">
            <a:spAutoFit/>
          </a:bodyPr>
          <a:lstStyle/>
          <a:p>
            <a:pPr algn="ctr"/>
            <a:r>
              <a:rPr lang="en-US" sz="3200" b="1" i="1" dirty="0" smtClean="0">
                <a:solidFill>
                  <a:srgbClr val="C00000"/>
                </a:solidFill>
                <a:effectLst>
                  <a:outerShdw blurRad="38100" dist="38100" dir="2700000" algn="tl">
                    <a:srgbClr val="000000">
                      <a:alpha val="43137"/>
                    </a:srgbClr>
                  </a:outerShdw>
                </a:effectLst>
              </a:rPr>
              <a:t>Acute Osteomyelitis - LPF</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8349" name="Group 13"/>
          <p:cNvGraphicFramePr>
            <a:graphicFrameLocks noGrp="1"/>
          </p:cNvGraphicFramePr>
          <p:nvPr/>
        </p:nvGraphicFramePr>
        <p:xfrm>
          <a:off x="251520" y="5408632"/>
          <a:ext cx="8640960" cy="1116712"/>
        </p:xfrm>
        <a:graphic>
          <a:graphicData uri="http://schemas.openxmlformats.org/drawingml/2006/table">
            <a:tbl>
              <a:tblPr/>
              <a:tblGrid>
                <a:gridCol w="8640960"/>
              </a:tblGrid>
              <a:tr h="1116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Chronic Osteomyelitis</a:t>
                      </a: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 Note the fibrosis of the marrow space accompanied by chronic inflammatory cells. There can be bone destruction with remodeling.  </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398344" name="Picture 8" descr="BONE016"/>
          <p:cNvPicPr>
            <a:picLocks noChangeAspect="1" noChangeArrowheads="1"/>
          </p:cNvPicPr>
          <p:nvPr/>
        </p:nvPicPr>
        <p:blipFill>
          <a:blip r:embed="rId2" cstate="print"/>
          <a:srcRect/>
          <a:stretch>
            <a:fillRect/>
          </a:stretch>
        </p:blipFill>
        <p:spPr bwMode="auto">
          <a:xfrm>
            <a:off x="642910" y="990600"/>
            <a:ext cx="7715304" cy="4527202"/>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133600" y="304800"/>
            <a:ext cx="4572032" cy="584775"/>
          </a:xfrm>
          <a:prstGeom prst="rect">
            <a:avLst/>
          </a:prstGeom>
        </p:spPr>
        <p:txBody>
          <a:bodyPr wrap="square">
            <a:spAutoFit/>
          </a:bodyPr>
          <a:lstStyle/>
          <a:p>
            <a:pPr algn="ctr"/>
            <a:r>
              <a:rPr lang="en-US" sz="3200" b="1" i="1" dirty="0" smtClean="0">
                <a:solidFill>
                  <a:srgbClr val="C00000"/>
                </a:solidFill>
                <a:effectLst>
                  <a:outerShdw blurRad="38100" dist="38100" dir="2700000" algn="tl">
                    <a:srgbClr val="000000">
                      <a:alpha val="43137"/>
                    </a:srgbClr>
                  </a:outerShdw>
                </a:effectLst>
              </a:rPr>
              <a:t>Chronic Osteomyelitis - LPF</a:t>
            </a: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59632" y="2132856"/>
            <a:ext cx="6984776" cy="18002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smtClean="0">
              <a:solidFill>
                <a:srgbClr val="FFFF00"/>
              </a:solidFill>
            </a:endParaRPr>
          </a:p>
          <a:p>
            <a:pPr algn="ctr"/>
            <a:r>
              <a:rPr lang="en-US" sz="4800" b="1" dirty="0" smtClean="0">
                <a:solidFill>
                  <a:srgbClr val="FFFF00"/>
                </a:solidFill>
              </a:rPr>
              <a:t>Spinal TB – </a:t>
            </a:r>
            <a:r>
              <a:rPr lang="en-US" sz="4800" b="1" dirty="0" err="1" smtClean="0">
                <a:solidFill>
                  <a:srgbClr val="FFFF00"/>
                </a:solidFill>
              </a:rPr>
              <a:t>Pott’s</a:t>
            </a:r>
            <a:r>
              <a:rPr lang="en-US" sz="4800" b="1" dirty="0" smtClean="0">
                <a:solidFill>
                  <a:srgbClr val="FFFF00"/>
                </a:solidFill>
              </a:rPr>
              <a:t> Disease </a:t>
            </a:r>
          </a:p>
          <a:p>
            <a:pPr algn="ctr"/>
            <a:r>
              <a:rPr lang="en-US" sz="4000" b="1" dirty="0" smtClean="0">
                <a:solidFill>
                  <a:srgbClr val="FFFF00"/>
                </a:solidFill>
              </a:rPr>
              <a:t>(Tuberculous Osteomyelitis)</a:t>
            </a:r>
          </a:p>
          <a:p>
            <a:pPr algn="ctr"/>
            <a:endParaRPr lang="en-US" sz="4800" b="1" dirty="0">
              <a:solidFill>
                <a:srgbClr val="FFFF00"/>
              </a:solidFill>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600200"/>
            <a:ext cx="8229600" cy="4781128"/>
          </a:xfrm>
        </p:spPr>
        <p:txBody>
          <a:bodyPr>
            <a:normAutofit/>
          </a:bodyPr>
          <a:lstStyle/>
          <a:p>
            <a:r>
              <a:rPr lang="en-US" b="1" dirty="0" smtClean="0"/>
              <a:t>A 30 -year-old debilitated man presented to the orthopedic clinic with back pain, low grade fever, marked elevation of sedimentation rate and recent kyphosis and scoliosis .  </a:t>
            </a:r>
          </a:p>
          <a:p>
            <a:r>
              <a:rPr lang="en-US" b="1" dirty="0" smtClean="0"/>
              <a:t>The patient has a history of coughing up blood, fever, chills, night sweats, weight loss, pallor, and often a tendency to fatigue very easily.                                                                 </a:t>
            </a:r>
            <a:endParaRPr lang="en-US" b="1" dirty="0"/>
          </a:p>
        </p:txBody>
      </p:sp>
      <p:sp>
        <p:nvSpPr>
          <p:cNvPr id="6" name="TextBox 5"/>
          <p:cNvSpPr txBox="1"/>
          <p:nvPr/>
        </p:nvSpPr>
        <p:spPr>
          <a:xfrm>
            <a:off x="2786050" y="357166"/>
            <a:ext cx="3312368" cy="769441"/>
          </a:xfrm>
          <a:prstGeom prst="rect">
            <a:avLst/>
          </a:prstGeom>
          <a:solidFill>
            <a:schemeClr val="tx2">
              <a:lumMod val="75000"/>
            </a:schemeClr>
          </a:solidFill>
        </p:spPr>
        <p:txBody>
          <a:bodyPr wrap="square" rtlCol="0">
            <a:spAutoFit/>
          </a:bodyPr>
          <a:lstStyle/>
          <a:p>
            <a:pPr algn="ctr"/>
            <a:r>
              <a:rPr lang="en-US" sz="4400" b="1" dirty="0" smtClean="0">
                <a:solidFill>
                  <a:srgbClr val="FFFF00"/>
                </a:solidFill>
              </a:rPr>
              <a:t>Case  # 6</a:t>
            </a:r>
            <a:endParaRPr lang="en-US" sz="4400" b="1" dirty="0">
              <a:solidFill>
                <a:srgbClr val="FFFF00"/>
              </a:solidFill>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14340" name="Picture 4" descr="ScannedImage-7"/>
          <p:cNvPicPr>
            <a:picLocks noChangeAspect="1" noChangeArrowheads="1"/>
          </p:cNvPicPr>
          <p:nvPr/>
        </p:nvPicPr>
        <p:blipFill>
          <a:blip r:embed="rId3" cstate="print">
            <a:extLst/>
          </a:blip>
          <a:srcRect/>
          <a:stretch>
            <a:fillRect/>
          </a:stretch>
        </p:blipFill>
        <p:spPr bwMode="auto">
          <a:xfrm>
            <a:off x="2928926" y="1387695"/>
            <a:ext cx="3587290" cy="5184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5" name="TextBox 4"/>
          <p:cNvSpPr txBox="1"/>
          <p:nvPr/>
        </p:nvSpPr>
        <p:spPr>
          <a:xfrm>
            <a:off x="928662" y="71414"/>
            <a:ext cx="7143800" cy="1077218"/>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Gross pathology of T.B Osteomyelitis </a:t>
            </a:r>
          </a:p>
          <a:p>
            <a:pPr algn="ctr"/>
            <a:r>
              <a:rPr lang="en-US" sz="3200" b="1" i="1" dirty="0" smtClean="0">
                <a:solidFill>
                  <a:srgbClr val="C00000"/>
                </a:solidFill>
                <a:effectLst>
                  <a:outerShdw blurRad="38100" dist="38100" dir="2700000" algn="tl">
                    <a:srgbClr val="000000">
                      <a:alpha val="43137"/>
                    </a:srgbClr>
                  </a:outerShdw>
                </a:effectLst>
              </a:rPr>
              <a:t>of the vertebral Column (</a:t>
            </a:r>
            <a:r>
              <a:rPr lang="en-US" sz="3200" b="1" i="1" dirty="0" err="1" smtClean="0">
                <a:solidFill>
                  <a:srgbClr val="C00000"/>
                </a:solidFill>
                <a:effectLst>
                  <a:outerShdw blurRad="38100" dist="38100" dir="2700000" algn="tl">
                    <a:srgbClr val="000000">
                      <a:alpha val="43137"/>
                    </a:srgbClr>
                  </a:outerShdw>
                </a:effectLst>
              </a:rPr>
              <a:t>Pott’s</a:t>
            </a:r>
            <a:r>
              <a:rPr lang="en-US" sz="3200" b="1" i="1" dirty="0" smtClean="0">
                <a:solidFill>
                  <a:srgbClr val="C00000"/>
                </a:solidFill>
                <a:effectLst>
                  <a:outerShdw blurRad="38100" dist="38100" dir="2700000" algn="tl">
                    <a:srgbClr val="000000">
                      <a:alpha val="43137"/>
                    </a:srgbClr>
                  </a:outerShdw>
                </a:effectLst>
              </a:rPr>
              <a:t> Disease)</a:t>
            </a:r>
            <a:endParaRPr lang="en-US" sz="3200" b="1" i="1" dirty="0">
              <a:solidFill>
                <a:srgbClr val="C00000"/>
              </a:solidFill>
              <a:effectLst>
                <a:outerShdw blurRad="38100" dist="38100" dir="2700000" algn="tl">
                  <a:srgbClr val="000000">
                    <a:alpha val="43137"/>
                  </a:srgbClr>
                </a:outerShdw>
              </a:effectLst>
            </a:endParaRPr>
          </a:p>
        </p:txBody>
      </p:sp>
      <p:cxnSp>
        <p:nvCxnSpPr>
          <p:cNvPr id="8" name="Straight Arrow Connector 7"/>
          <p:cNvCxnSpPr/>
          <p:nvPr/>
        </p:nvCxnSpPr>
        <p:spPr>
          <a:xfrm flipH="1">
            <a:off x="5724128" y="3907976"/>
            <a:ext cx="10801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04248" y="3475928"/>
            <a:ext cx="2016224" cy="923330"/>
          </a:xfrm>
          <a:prstGeom prst="rect">
            <a:avLst/>
          </a:prstGeom>
          <a:noFill/>
        </p:spPr>
        <p:txBody>
          <a:bodyPr wrap="square" rtlCol="0">
            <a:spAutoFit/>
          </a:bodyPr>
          <a:lstStyle/>
          <a:p>
            <a:r>
              <a:rPr lang="en-US" b="1" dirty="0" smtClean="0"/>
              <a:t>Granulomatous necrosis of vertebral column</a:t>
            </a:r>
            <a:endParaRPr lang="en-US" b="1" dirty="0"/>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tb3 potts"/>
          <p:cNvPicPr>
            <a:picLocks noChangeAspect="1" noChangeArrowheads="1"/>
          </p:cNvPicPr>
          <p:nvPr/>
        </p:nvPicPr>
        <p:blipFill>
          <a:blip r:embed="rId2" cstate="print"/>
          <a:srcRect/>
          <a:stretch>
            <a:fillRect/>
          </a:stretch>
        </p:blipFill>
        <p:spPr bwMode="auto">
          <a:xfrm>
            <a:off x="1115616" y="1036782"/>
            <a:ext cx="7162800" cy="5392614"/>
          </a:xfrm>
          <a:prstGeom prst="rect">
            <a:avLst/>
          </a:prstGeom>
          <a:noFill/>
          <a:ln w="9525">
            <a:noFill/>
            <a:miter lim="800000"/>
            <a:headEnd/>
            <a:tailEnd/>
          </a:ln>
        </p:spPr>
      </p:pic>
      <p:sp>
        <p:nvSpPr>
          <p:cNvPr id="165891" name="AutoShape 3"/>
          <p:cNvSpPr>
            <a:spLocks noChangeArrowheads="1"/>
          </p:cNvSpPr>
          <p:nvPr/>
        </p:nvSpPr>
        <p:spPr bwMode="auto">
          <a:xfrm rot="19548273">
            <a:off x="1712241" y="3582196"/>
            <a:ext cx="685800" cy="457200"/>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endParaRPr lang="ar-SA"/>
          </a:p>
        </p:txBody>
      </p:sp>
      <p:sp>
        <p:nvSpPr>
          <p:cNvPr id="165892" name="AutoShape 4"/>
          <p:cNvSpPr>
            <a:spLocks noChangeArrowheads="1"/>
          </p:cNvSpPr>
          <p:nvPr/>
        </p:nvSpPr>
        <p:spPr bwMode="auto">
          <a:xfrm rot="-3099716">
            <a:off x="5183656" y="2734288"/>
            <a:ext cx="914400" cy="533400"/>
          </a:xfrm>
          <a:prstGeom prst="leftArrow">
            <a:avLst>
              <a:gd name="adj1" fmla="val 50000"/>
              <a:gd name="adj2" fmla="val 42857"/>
            </a:avLst>
          </a:prstGeom>
          <a:solidFill>
            <a:srgbClr val="FF0000"/>
          </a:solidFill>
          <a:ln w="9525">
            <a:solidFill>
              <a:schemeClr val="tx1"/>
            </a:solidFill>
            <a:miter lim="800000"/>
            <a:headEnd/>
            <a:tailEnd/>
          </a:ln>
        </p:spPr>
        <p:txBody>
          <a:bodyPr wrap="none" anchor="ctr"/>
          <a:lstStyle/>
          <a:p>
            <a:endParaRPr lang="ar-SA"/>
          </a:p>
        </p:txBody>
      </p:sp>
      <p:sp>
        <p:nvSpPr>
          <p:cNvPr id="8" name="TextBox 7"/>
          <p:cNvSpPr txBox="1"/>
          <p:nvPr/>
        </p:nvSpPr>
        <p:spPr>
          <a:xfrm>
            <a:off x="1643042" y="71414"/>
            <a:ext cx="6048672" cy="954107"/>
          </a:xfrm>
          <a:prstGeom prst="rect">
            <a:avLst/>
          </a:prstGeom>
          <a:noFill/>
        </p:spPr>
        <p:txBody>
          <a:bodyPr wrap="square" rtlCol="0">
            <a:spAutoFit/>
          </a:bodyPr>
          <a:lstStyle/>
          <a:p>
            <a:pPr algn="ctr"/>
            <a:r>
              <a:rPr lang="en-US" sz="2800" b="1" i="1" dirty="0" smtClean="0">
                <a:solidFill>
                  <a:srgbClr val="C00000"/>
                </a:solidFill>
                <a:effectLst>
                  <a:outerShdw blurRad="38100" dist="38100" dir="2700000" algn="tl">
                    <a:srgbClr val="000000">
                      <a:alpha val="43137"/>
                    </a:srgbClr>
                  </a:outerShdw>
                </a:effectLst>
              </a:rPr>
              <a:t>Gross pathology of T.B. Osteomyelitis </a:t>
            </a:r>
          </a:p>
          <a:p>
            <a:pPr algn="ctr"/>
            <a:r>
              <a:rPr lang="en-US" sz="2800" b="1" i="1" dirty="0" smtClean="0">
                <a:solidFill>
                  <a:srgbClr val="C00000"/>
                </a:solidFill>
                <a:effectLst>
                  <a:outerShdw blurRad="38100" dist="38100" dir="2700000" algn="tl">
                    <a:srgbClr val="000000">
                      <a:alpha val="43137"/>
                    </a:srgbClr>
                  </a:outerShdw>
                </a:effectLst>
              </a:rPr>
              <a:t>of the vertebral spines (</a:t>
            </a:r>
            <a:r>
              <a:rPr lang="en-US" sz="2800" b="1" i="1" dirty="0" err="1" smtClean="0">
                <a:solidFill>
                  <a:srgbClr val="C00000"/>
                </a:solidFill>
                <a:effectLst>
                  <a:outerShdw blurRad="38100" dist="38100" dir="2700000" algn="tl">
                    <a:srgbClr val="000000">
                      <a:alpha val="43137"/>
                    </a:srgbClr>
                  </a:outerShdw>
                </a:effectLst>
              </a:rPr>
              <a:t>Pott’s</a:t>
            </a:r>
            <a:r>
              <a:rPr lang="en-US" sz="2800" b="1" i="1" dirty="0" smtClean="0">
                <a:solidFill>
                  <a:srgbClr val="C00000"/>
                </a:solidFill>
                <a:effectLst>
                  <a:outerShdw blurRad="38100" dist="38100" dir="2700000" algn="tl">
                    <a:srgbClr val="000000">
                      <a:alpha val="43137"/>
                    </a:srgbClr>
                  </a:outerShdw>
                </a:effectLst>
              </a:rPr>
              <a:t> Disease)</a:t>
            </a:r>
            <a:endParaRPr lang="en-US" sz="2800" b="1" i="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000100" y="285728"/>
            <a:ext cx="7143800" cy="785818"/>
          </a:xfrm>
        </p:spPr>
        <p:txBody>
          <a:bodyPr>
            <a:normAutofit/>
          </a:bodyPr>
          <a:lstStyle/>
          <a:p>
            <a:pPr algn="ctr"/>
            <a:r>
              <a:rPr lang="en-US" sz="3600" b="1" i="1" dirty="0" smtClean="0">
                <a:effectLst>
                  <a:outerShdw blurRad="38100" dist="38100" dir="2700000" algn="tl">
                    <a:srgbClr val="000000">
                      <a:alpha val="43137"/>
                    </a:srgbClr>
                  </a:outerShdw>
                </a:effectLst>
              </a:rPr>
              <a:t>Sarcomeres within </a:t>
            </a:r>
            <a:r>
              <a:rPr lang="en-US" sz="3600" b="1" i="1" dirty="0">
                <a:effectLst>
                  <a:outerShdw blurRad="38100" dist="38100" dir="2700000" algn="tl">
                    <a:srgbClr val="000000">
                      <a:alpha val="43137"/>
                    </a:srgbClr>
                  </a:outerShdw>
                </a:effectLst>
              </a:rPr>
              <a:t>a </a:t>
            </a:r>
            <a:r>
              <a:rPr lang="en-US" sz="3600" b="1" i="1" dirty="0" smtClean="0">
                <a:effectLst>
                  <a:outerShdw blurRad="38100" dist="38100" dir="2700000" algn="tl">
                    <a:srgbClr val="000000">
                      <a:alpha val="43137"/>
                    </a:srgbClr>
                  </a:outerShdw>
                </a:effectLst>
              </a:rPr>
              <a:t>myofibril - HPF</a:t>
            </a:r>
            <a:endParaRPr lang="en-CA" sz="3600" b="1" i="1" dirty="0">
              <a:effectLst>
                <a:outerShdw blurRad="38100" dist="38100" dir="2700000" algn="tl">
                  <a:srgbClr val="000000">
                    <a:alpha val="43137"/>
                  </a:srgbClr>
                </a:outerShdw>
              </a:effectLst>
            </a:endParaRPr>
          </a:p>
        </p:txBody>
      </p:sp>
      <p:pic>
        <p:nvPicPr>
          <p:cNvPr id="66565" name="Picture 5" descr="muscle_micrograph"/>
          <p:cNvPicPr>
            <a:picLocks noGrp="1" noChangeAspect="1" noChangeArrowheads="1"/>
          </p:cNvPicPr>
          <p:nvPr>
            <p:ph sz="quarter" idx="1"/>
          </p:nvPr>
        </p:nvPicPr>
        <p:blipFill>
          <a:blip r:embed="rId2" cstate="print"/>
          <a:srcRect/>
          <a:stretch>
            <a:fillRect/>
          </a:stretch>
        </p:blipFill>
        <p:spPr>
          <a:xfrm>
            <a:off x="1331640" y="1628800"/>
            <a:ext cx="6286500" cy="4256087"/>
          </a:xfrm>
          <a:noFill/>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descr="granuloma and eithelioid cells"/>
          <p:cNvPicPr>
            <a:picLocks noChangeAspect="1" noChangeArrowheads="1"/>
          </p:cNvPicPr>
          <p:nvPr/>
        </p:nvPicPr>
        <p:blipFill>
          <a:blip r:embed="rId2" cstate="print"/>
          <a:srcRect/>
          <a:stretch>
            <a:fillRect/>
          </a:stretch>
        </p:blipFill>
        <p:spPr bwMode="auto">
          <a:xfrm>
            <a:off x="323528" y="332656"/>
            <a:ext cx="8496944" cy="4968552"/>
          </a:xfrm>
          <a:prstGeom prst="rect">
            <a:avLst/>
          </a:prstGeom>
          <a:noFill/>
          <a:ln w="9525">
            <a:noFill/>
            <a:miter lim="800000"/>
            <a:headEnd/>
            <a:tailEnd/>
          </a:ln>
        </p:spPr>
      </p:pic>
      <p:sp>
        <p:nvSpPr>
          <p:cNvPr id="4" name="Rectangle 1027"/>
          <p:cNvSpPr txBox="1">
            <a:spLocks noChangeArrowheads="1"/>
          </p:cNvSpPr>
          <p:nvPr/>
        </p:nvSpPr>
        <p:spPr>
          <a:xfrm>
            <a:off x="251520" y="5301208"/>
            <a:ext cx="8640960" cy="122413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i="1" dirty="0" smtClean="0"/>
              <a:t>Bone section shows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Epithelioid cells fuse to form giant cells </a:t>
            </a:r>
            <a:r>
              <a:rPr kumimoji="0" lang="en-US" sz="2000" b="1" i="1" u="none" strike="noStrike" kern="1200" cap="none" spc="0" normalizeH="0" baseline="0" noProof="0" dirty="0" smtClean="0">
                <a:ln>
                  <a:noFill/>
                </a:ln>
                <a:effectLst/>
                <a:uLnTx/>
                <a:uFillTx/>
                <a:latin typeface="+mn-lt"/>
                <a:ea typeface="+mn-ea"/>
                <a:cs typeface="+mn-cs"/>
              </a:rPr>
              <a:t>containing 20 or more nuclei. The nuclei arranged either peripherally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Langhans-type giant cell</a:t>
            </a:r>
            <a:r>
              <a:rPr kumimoji="0" lang="en-US" sz="2000" b="1" i="1" u="none" strike="noStrike" kern="1200" cap="none" spc="0" normalizeH="0" baseline="0" noProof="0" dirty="0" smtClean="0">
                <a:ln>
                  <a:noFill/>
                </a:ln>
                <a:effectLst/>
                <a:uLnTx/>
                <a:uFillTx/>
                <a:latin typeface="+mn-lt"/>
                <a:ea typeface="+mn-ea"/>
                <a:cs typeface="+mn-cs"/>
              </a:rPr>
              <a:t>) or haphazardly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foreign body-type giant cell</a:t>
            </a:r>
            <a:r>
              <a:rPr kumimoji="0" lang="en-US" sz="2000" b="1" i="1" u="none" strike="noStrike" kern="1200" cap="none" spc="0" normalizeH="0" baseline="0" noProof="0" dirty="0" smtClean="0">
                <a:ln>
                  <a:noFill/>
                </a:ln>
                <a:effectLst/>
                <a:uLnTx/>
                <a:uFillTx/>
                <a:latin typeface="+mn-lt"/>
                <a:ea typeface="+mn-ea"/>
                <a:cs typeface="+mn-cs"/>
              </a:rPr>
              <a:t>). These giant cells can be found either at the periphery or the center of the granuloma.</a:t>
            </a:r>
          </a:p>
        </p:txBody>
      </p:sp>
      <p:cxnSp>
        <p:nvCxnSpPr>
          <p:cNvPr id="8" name="Straight Arrow Connector 7"/>
          <p:cNvCxnSpPr/>
          <p:nvPr/>
        </p:nvCxnSpPr>
        <p:spPr>
          <a:xfrm flipV="1">
            <a:off x="3419872" y="2996952"/>
            <a:ext cx="864096" cy="7200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236296" y="2132856"/>
            <a:ext cx="72008" cy="122413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5576" y="2852936"/>
            <a:ext cx="2699792" cy="369332"/>
          </a:xfrm>
          <a:prstGeom prst="rect">
            <a:avLst/>
          </a:prstGeom>
          <a:solidFill>
            <a:schemeClr val="bg2"/>
          </a:solidFill>
        </p:spPr>
        <p:txBody>
          <a:bodyPr wrap="square" rtlCol="0">
            <a:spAutoFit/>
          </a:bodyPr>
          <a:lstStyle/>
          <a:p>
            <a:r>
              <a:rPr lang="en-US" b="1" dirty="0" smtClean="0"/>
              <a:t> </a:t>
            </a:r>
            <a:r>
              <a:rPr lang="en-US" b="1" dirty="0" smtClean="0">
                <a:solidFill>
                  <a:srgbClr val="C00000"/>
                </a:solidFill>
              </a:rPr>
              <a:t>Langhans-type giant cell</a:t>
            </a:r>
            <a:r>
              <a:rPr lang="en-US" b="1" dirty="0" smtClean="0"/>
              <a:t>  </a:t>
            </a:r>
            <a:endParaRPr lang="en-US" dirty="0"/>
          </a:p>
        </p:txBody>
      </p:sp>
      <p:sp>
        <p:nvSpPr>
          <p:cNvPr id="15" name="TextBox 14"/>
          <p:cNvSpPr txBox="1"/>
          <p:nvPr/>
        </p:nvSpPr>
        <p:spPr>
          <a:xfrm>
            <a:off x="5940152" y="1772816"/>
            <a:ext cx="2808312" cy="369332"/>
          </a:xfrm>
          <a:prstGeom prst="rect">
            <a:avLst/>
          </a:prstGeom>
          <a:solidFill>
            <a:schemeClr val="bg2"/>
          </a:solidFill>
        </p:spPr>
        <p:txBody>
          <a:bodyPr wrap="square" rtlCol="0">
            <a:spAutoFit/>
          </a:bodyPr>
          <a:lstStyle/>
          <a:p>
            <a:r>
              <a:rPr lang="en-US" b="1" dirty="0" smtClean="0">
                <a:solidFill>
                  <a:srgbClr val="C00000"/>
                </a:solidFill>
              </a:rPr>
              <a:t>foreign body-type giant cell</a:t>
            </a:r>
            <a:endParaRPr lang="en-US" dirty="0"/>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B-students2.jpg"/>
          <p:cNvPicPr>
            <a:picLocks noChangeAspect="1" noChangeArrowheads="1"/>
          </p:cNvPicPr>
          <p:nvPr/>
        </p:nvPicPr>
        <p:blipFill>
          <a:blip r:embed="rId3" cstate="print"/>
          <a:srcRect/>
          <a:stretch>
            <a:fillRect/>
          </a:stretch>
        </p:blipFill>
        <p:spPr bwMode="auto">
          <a:xfrm>
            <a:off x="395536" y="404664"/>
            <a:ext cx="8352928" cy="5256584"/>
          </a:xfrm>
          <a:prstGeom prst="rect">
            <a:avLst/>
          </a:prstGeom>
          <a:noFill/>
        </p:spPr>
      </p:pic>
      <p:sp>
        <p:nvSpPr>
          <p:cNvPr id="3" name="Rectangle 2"/>
          <p:cNvSpPr/>
          <p:nvPr/>
        </p:nvSpPr>
        <p:spPr>
          <a:xfrm>
            <a:off x="395536" y="5661248"/>
            <a:ext cx="8424936" cy="707886"/>
          </a:xfrm>
          <a:prstGeom prst="rect">
            <a:avLst/>
          </a:prstGeom>
        </p:spPr>
        <p:txBody>
          <a:bodyPr wrap="square">
            <a:spAutoFit/>
          </a:bodyPr>
          <a:lstStyle/>
          <a:p>
            <a:pPr algn="ctr"/>
            <a:r>
              <a:rPr lang="en-US" sz="2000" b="1" i="1" dirty="0" smtClean="0"/>
              <a:t>Section of bone shows granuloma formation with </a:t>
            </a:r>
            <a:r>
              <a:rPr lang="en-US" sz="2000" b="1" i="1" dirty="0" smtClean="0">
                <a:solidFill>
                  <a:srgbClr val="006600"/>
                </a:solidFill>
              </a:rPr>
              <a:t>epithelioid like cells </a:t>
            </a:r>
            <a:r>
              <a:rPr lang="en-US" sz="2000" b="1" i="1" dirty="0" smtClean="0"/>
              <a:t>, </a:t>
            </a:r>
            <a:r>
              <a:rPr lang="en-US" sz="2000" b="1" i="1" dirty="0" smtClean="0">
                <a:solidFill>
                  <a:srgbClr val="FF0000"/>
                </a:solidFill>
              </a:rPr>
              <a:t>langhans-type giant cells </a:t>
            </a:r>
            <a:r>
              <a:rPr lang="en-US" sz="2000" b="1" i="1" dirty="0" smtClean="0"/>
              <a:t>and rim of</a:t>
            </a:r>
            <a:r>
              <a:rPr lang="en-US" sz="2000" b="1" i="1" dirty="0" smtClean="0">
                <a:solidFill>
                  <a:srgbClr val="000099"/>
                </a:solidFill>
              </a:rPr>
              <a:t> lymphocytes </a:t>
            </a:r>
            <a:endParaRPr lang="en-US" sz="2000" b="1" i="1" dirty="0">
              <a:solidFill>
                <a:srgbClr val="000099"/>
              </a:solidFill>
            </a:endParaRPr>
          </a:p>
        </p:txBody>
      </p:sp>
      <p:cxnSp>
        <p:nvCxnSpPr>
          <p:cNvPr id="7" name="Straight Arrow Connector 6"/>
          <p:cNvCxnSpPr/>
          <p:nvPr/>
        </p:nvCxnSpPr>
        <p:spPr>
          <a:xfrm flipH="1">
            <a:off x="6804248" y="3861048"/>
            <a:ext cx="93610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940152" y="2420888"/>
            <a:ext cx="432048" cy="576064"/>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48064" y="4005064"/>
            <a:ext cx="432048" cy="576064"/>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132263" y="2667000"/>
            <a:ext cx="3708400" cy="457200"/>
            <a:chOff x="2928" y="1680"/>
            <a:chExt cx="2628" cy="288"/>
          </a:xfrm>
        </p:grpSpPr>
        <p:sp>
          <p:nvSpPr>
            <p:cNvPr id="20493" name="Text Box 5"/>
            <p:cNvSpPr txBox="1">
              <a:spLocks noChangeArrowheads="1"/>
            </p:cNvSpPr>
            <p:nvPr/>
          </p:nvSpPr>
          <p:spPr bwMode="auto">
            <a:xfrm>
              <a:off x="4080" y="1680"/>
              <a:ext cx="1476"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Caseous Necrosis</a:t>
              </a:r>
            </a:p>
          </p:txBody>
        </p:sp>
        <p:sp>
          <p:nvSpPr>
            <p:cNvPr id="20494" name="Line 6"/>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grpSp>
        <p:nvGrpSpPr>
          <p:cNvPr id="3" name="Group 7"/>
          <p:cNvGrpSpPr>
            <a:grpSpLocks/>
          </p:cNvGrpSpPr>
          <p:nvPr/>
        </p:nvGrpSpPr>
        <p:grpSpPr bwMode="auto">
          <a:xfrm>
            <a:off x="3995738" y="4343400"/>
            <a:ext cx="4411662" cy="457200"/>
            <a:chOff x="2928" y="1680"/>
            <a:chExt cx="3126" cy="288"/>
          </a:xfrm>
        </p:grpSpPr>
        <p:sp>
          <p:nvSpPr>
            <p:cNvPr id="20491" name="Text Box 8"/>
            <p:cNvSpPr txBox="1">
              <a:spLocks noChangeArrowheads="1"/>
            </p:cNvSpPr>
            <p:nvPr/>
          </p:nvSpPr>
          <p:spPr bwMode="auto">
            <a:xfrm>
              <a:off x="4080" y="1680"/>
              <a:ext cx="1974"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Epithelioid Macrophage</a:t>
              </a:r>
            </a:p>
          </p:txBody>
        </p:sp>
        <p:sp>
          <p:nvSpPr>
            <p:cNvPr id="20492" name="Line 9"/>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sp>
        <p:nvSpPr>
          <p:cNvPr id="20489" name="Text Box 14"/>
          <p:cNvSpPr txBox="1">
            <a:spLocks noChangeArrowheads="1"/>
          </p:cNvSpPr>
          <p:nvPr/>
        </p:nvSpPr>
        <p:spPr bwMode="auto">
          <a:xfrm>
            <a:off x="474663" y="1928813"/>
            <a:ext cx="2138362" cy="830262"/>
          </a:xfrm>
          <a:prstGeom prst="rect">
            <a:avLst/>
          </a:prstGeom>
          <a:solidFill>
            <a:srgbClr val="FFFFFF"/>
          </a:solidFill>
          <a:ln w="25400">
            <a:noFill/>
            <a:miter lim="800000"/>
            <a:headEnd/>
            <a:tailEnd/>
          </a:ln>
        </p:spPr>
        <p:txBody>
          <a:bodyPr>
            <a:spAutoFit/>
          </a:bodyPr>
          <a:lstStyle/>
          <a:p>
            <a:pPr eaLnBrk="0" hangingPunct="0"/>
            <a:r>
              <a:rPr lang="en-US" altLang="en-US">
                <a:solidFill>
                  <a:schemeClr val="bg2"/>
                </a:solidFill>
                <a:latin typeface="Times" charset="0"/>
              </a:rPr>
              <a:t>Lymphocytic Rim</a:t>
            </a:r>
          </a:p>
        </p:txBody>
      </p:sp>
      <p:sp>
        <p:nvSpPr>
          <p:cNvPr id="20490" name="Rectangle 14"/>
          <p:cNvSpPr>
            <a:spLocks noChangeArrowheads="1"/>
          </p:cNvSpPr>
          <p:nvPr/>
        </p:nvSpPr>
        <p:spPr bwMode="auto">
          <a:xfrm>
            <a:off x="3313113" y="3198813"/>
            <a:ext cx="187325" cy="460375"/>
          </a:xfrm>
          <a:prstGeom prst="rect">
            <a:avLst/>
          </a:prstGeom>
          <a:noFill/>
          <a:ln w="9525">
            <a:noFill/>
            <a:miter lim="800000"/>
            <a:headEnd/>
            <a:tailEnd/>
          </a:ln>
        </p:spPr>
        <p:txBody>
          <a:bodyPr>
            <a:spAutoFit/>
          </a:bodyPr>
          <a:lstStyle/>
          <a:p>
            <a:pPr eaLnBrk="0" hangingPunct="0"/>
            <a:endParaRPr lang="en-US" altLang="en-US">
              <a:solidFill>
                <a:schemeClr val="bg2"/>
              </a:solidFill>
              <a:latin typeface="Times" charset="0"/>
            </a:endParaRPr>
          </a:p>
        </p:txBody>
      </p:sp>
      <p:pic>
        <p:nvPicPr>
          <p:cNvPr id="16" name="Picture 3"/>
          <p:cNvPicPr>
            <a:picLocks noChangeAspect="1" noChangeArrowheads="1"/>
          </p:cNvPicPr>
          <p:nvPr/>
        </p:nvPicPr>
        <p:blipFill>
          <a:blip r:embed="rId2" cstate="print"/>
          <a:srcRect/>
          <a:stretch>
            <a:fillRect/>
          </a:stretch>
        </p:blipFill>
        <p:spPr bwMode="auto">
          <a:xfrm>
            <a:off x="225779" y="404664"/>
            <a:ext cx="8306662" cy="5400600"/>
          </a:xfrm>
          <a:prstGeom prst="rect">
            <a:avLst/>
          </a:prstGeom>
          <a:noFill/>
          <a:ln w="9525">
            <a:noFill/>
            <a:miter lim="800000"/>
            <a:headEnd/>
            <a:tailEnd/>
          </a:ln>
        </p:spPr>
      </p:pic>
      <p:sp>
        <p:nvSpPr>
          <p:cNvPr id="17" name="Rectangle 6"/>
          <p:cNvSpPr>
            <a:spLocks noChangeArrowheads="1"/>
          </p:cNvSpPr>
          <p:nvPr/>
        </p:nvSpPr>
        <p:spPr bwMode="auto">
          <a:xfrm>
            <a:off x="6167436" y="1785926"/>
            <a:ext cx="2405091" cy="369332"/>
          </a:xfrm>
          <a:prstGeom prst="rect">
            <a:avLst/>
          </a:prstGeom>
          <a:solidFill>
            <a:schemeClr val="bg2"/>
          </a:solidFill>
          <a:ln w="9525">
            <a:noFill/>
            <a:miter lim="800000"/>
            <a:headEnd/>
            <a:tailEnd/>
          </a:ln>
        </p:spPr>
        <p:txBody>
          <a:bodyPr wrap="square">
            <a:spAutoFit/>
          </a:bodyPr>
          <a:lstStyle/>
          <a:p>
            <a:pPr eaLnBrk="0" hangingPunct="0"/>
            <a:r>
              <a:rPr lang="en-US" altLang="en-US" b="1" dirty="0">
                <a:latin typeface="Times" charset="0"/>
              </a:rPr>
              <a:t>Langhans Giant Cell</a:t>
            </a:r>
          </a:p>
        </p:txBody>
      </p:sp>
      <p:grpSp>
        <p:nvGrpSpPr>
          <p:cNvPr id="4" name="Group 4"/>
          <p:cNvGrpSpPr>
            <a:grpSpLocks/>
          </p:cNvGrpSpPr>
          <p:nvPr/>
        </p:nvGrpSpPr>
        <p:grpSpPr bwMode="auto">
          <a:xfrm>
            <a:off x="3779954" y="2857496"/>
            <a:ext cx="4149632" cy="437336"/>
            <a:chOff x="2877" y="1680"/>
            <a:chExt cx="2535" cy="233"/>
          </a:xfrm>
        </p:grpSpPr>
        <p:sp>
          <p:nvSpPr>
            <p:cNvPr id="19" name="Text Box 5"/>
            <p:cNvSpPr txBox="1">
              <a:spLocks noChangeArrowheads="1"/>
            </p:cNvSpPr>
            <p:nvPr/>
          </p:nvSpPr>
          <p:spPr bwMode="auto">
            <a:xfrm>
              <a:off x="4080" y="1680"/>
              <a:ext cx="1332" cy="233"/>
            </a:xfrm>
            <a:prstGeom prst="rect">
              <a:avLst/>
            </a:prstGeom>
            <a:solidFill>
              <a:srgbClr val="FFFFFF"/>
            </a:solidFill>
            <a:ln w="25400">
              <a:noFill/>
              <a:miter lim="800000"/>
              <a:headEnd/>
              <a:tailEnd/>
            </a:ln>
          </p:spPr>
          <p:txBody>
            <a:bodyPr wrap="none">
              <a:spAutoFit/>
            </a:bodyPr>
            <a:lstStyle/>
            <a:p>
              <a:pPr eaLnBrk="0" hangingPunct="0"/>
              <a:r>
                <a:rPr lang="en-US" altLang="en-US" b="1" dirty="0" err="1">
                  <a:latin typeface="Times" charset="0"/>
                </a:rPr>
                <a:t>Caseous</a:t>
              </a:r>
              <a:r>
                <a:rPr lang="en-US" altLang="en-US" b="1" dirty="0">
                  <a:latin typeface="Times" charset="0"/>
                </a:rPr>
                <a:t> Necrosis</a:t>
              </a:r>
            </a:p>
          </p:txBody>
        </p:sp>
        <p:sp>
          <p:nvSpPr>
            <p:cNvPr id="20" name="Line 6"/>
            <p:cNvSpPr>
              <a:spLocks noChangeShapeType="1"/>
            </p:cNvSpPr>
            <p:nvPr/>
          </p:nvSpPr>
          <p:spPr bwMode="auto">
            <a:xfrm flipH="1" flipV="1">
              <a:off x="2877" y="1725"/>
              <a:ext cx="1203" cy="99"/>
            </a:xfrm>
            <a:prstGeom prst="line">
              <a:avLst/>
            </a:prstGeom>
            <a:noFill/>
            <a:ln w="76200">
              <a:solidFill>
                <a:srgbClr val="660066"/>
              </a:solidFill>
              <a:round/>
              <a:headEnd/>
              <a:tailEnd type="triangle" w="med" len="med"/>
            </a:ln>
          </p:spPr>
          <p:txBody>
            <a:bodyPr wrap="none" anchor="ctr"/>
            <a:lstStyle/>
            <a:p>
              <a:endParaRPr lang="en-US" b="1"/>
            </a:p>
          </p:txBody>
        </p:sp>
      </p:grpSp>
      <p:grpSp>
        <p:nvGrpSpPr>
          <p:cNvPr id="5" name="Group 7"/>
          <p:cNvGrpSpPr>
            <a:grpSpLocks/>
          </p:cNvGrpSpPr>
          <p:nvPr/>
        </p:nvGrpSpPr>
        <p:grpSpPr bwMode="auto">
          <a:xfrm>
            <a:off x="3563888" y="3714752"/>
            <a:ext cx="4580012" cy="516184"/>
            <a:chOff x="2928" y="1680"/>
            <a:chExt cx="2975" cy="233"/>
          </a:xfrm>
        </p:grpSpPr>
        <p:sp>
          <p:nvSpPr>
            <p:cNvPr id="22" name="Text Box 8"/>
            <p:cNvSpPr txBox="1">
              <a:spLocks noChangeArrowheads="1"/>
            </p:cNvSpPr>
            <p:nvPr/>
          </p:nvSpPr>
          <p:spPr bwMode="auto">
            <a:xfrm>
              <a:off x="4080" y="1680"/>
              <a:ext cx="1823" cy="233"/>
            </a:xfrm>
            <a:prstGeom prst="rect">
              <a:avLst/>
            </a:prstGeom>
            <a:solidFill>
              <a:srgbClr val="FFFFFF"/>
            </a:solidFill>
            <a:ln w="25400">
              <a:noFill/>
              <a:miter lim="800000"/>
              <a:headEnd/>
              <a:tailEnd/>
            </a:ln>
          </p:spPr>
          <p:txBody>
            <a:bodyPr wrap="none">
              <a:spAutoFit/>
            </a:bodyPr>
            <a:lstStyle/>
            <a:p>
              <a:pPr eaLnBrk="0" hangingPunct="0"/>
              <a:r>
                <a:rPr lang="en-US" altLang="en-US" b="1" dirty="0">
                  <a:latin typeface="Times" charset="0"/>
                </a:rPr>
                <a:t>Epithelioid Macrophage</a:t>
              </a:r>
            </a:p>
          </p:txBody>
        </p:sp>
        <p:sp>
          <p:nvSpPr>
            <p:cNvPr id="23" name="Line 9"/>
            <p:cNvSpPr>
              <a:spLocks noChangeShapeType="1"/>
            </p:cNvSpPr>
            <p:nvPr/>
          </p:nvSpPr>
          <p:spPr bwMode="auto">
            <a:xfrm flipH="1">
              <a:off x="2928" y="1824"/>
              <a:ext cx="1152" cy="48"/>
            </a:xfrm>
            <a:prstGeom prst="line">
              <a:avLst/>
            </a:prstGeom>
            <a:noFill/>
            <a:ln w="76200">
              <a:solidFill>
                <a:srgbClr val="660066"/>
              </a:solidFill>
              <a:round/>
              <a:headEnd/>
              <a:tailEnd type="triangle" w="med" len="med"/>
            </a:ln>
          </p:spPr>
          <p:txBody>
            <a:bodyPr wrap="none" anchor="ctr"/>
            <a:lstStyle/>
            <a:p>
              <a:endParaRPr lang="en-US"/>
            </a:p>
          </p:txBody>
        </p:sp>
      </p:grpSp>
      <p:sp>
        <p:nvSpPr>
          <p:cNvPr id="24" name="Text Box 14"/>
          <p:cNvSpPr txBox="1">
            <a:spLocks noChangeArrowheads="1"/>
          </p:cNvSpPr>
          <p:nvPr/>
        </p:nvSpPr>
        <p:spPr bwMode="auto">
          <a:xfrm>
            <a:off x="1043608" y="1628800"/>
            <a:ext cx="2138362" cy="369332"/>
          </a:xfrm>
          <a:prstGeom prst="rect">
            <a:avLst/>
          </a:prstGeom>
          <a:solidFill>
            <a:srgbClr val="FFFFFF"/>
          </a:solidFill>
          <a:ln w="25400">
            <a:noFill/>
            <a:miter lim="800000"/>
            <a:headEnd/>
            <a:tailEnd/>
          </a:ln>
        </p:spPr>
        <p:txBody>
          <a:bodyPr wrap="square">
            <a:spAutoFit/>
          </a:bodyPr>
          <a:lstStyle/>
          <a:p>
            <a:pPr eaLnBrk="0" hangingPunct="0"/>
            <a:r>
              <a:rPr lang="en-US" altLang="en-US" b="1">
                <a:latin typeface="Times" charset="0"/>
              </a:rPr>
              <a:t>Lymphocytic Rim</a:t>
            </a:r>
          </a:p>
        </p:txBody>
      </p:sp>
      <p:cxnSp>
        <p:nvCxnSpPr>
          <p:cNvPr id="26" name="Straight Arrow Connector 25"/>
          <p:cNvCxnSpPr/>
          <p:nvPr/>
        </p:nvCxnSpPr>
        <p:spPr>
          <a:xfrm rot="10800000">
            <a:off x="5148064" y="1844824"/>
            <a:ext cx="1019374" cy="31358"/>
          </a:xfrm>
          <a:prstGeom prst="straightConnector1">
            <a:avLst/>
          </a:prstGeom>
          <a:ln w="76200">
            <a:solidFill>
              <a:srgbClr val="660066"/>
            </a:solidFill>
            <a:tailEnd type="arrow"/>
          </a:ln>
        </p:spPr>
        <p:style>
          <a:lnRef idx="1">
            <a:schemeClr val="accent1"/>
          </a:lnRef>
          <a:fillRef idx="0">
            <a:schemeClr val="accent1"/>
          </a:fillRef>
          <a:effectRef idx="0">
            <a:schemeClr val="accent1"/>
          </a:effectRef>
          <a:fontRef idx="minor">
            <a:schemeClr val="tx1"/>
          </a:fontRef>
        </p:style>
      </p:cxnSp>
      <p:sp>
        <p:nvSpPr>
          <p:cNvPr id="27" name="Line 6"/>
          <p:cNvSpPr>
            <a:spLocks noChangeShapeType="1"/>
          </p:cNvSpPr>
          <p:nvPr/>
        </p:nvSpPr>
        <p:spPr bwMode="auto">
          <a:xfrm flipH="1" flipV="1">
            <a:off x="1403648" y="1052736"/>
            <a:ext cx="576064" cy="571872"/>
          </a:xfrm>
          <a:prstGeom prst="line">
            <a:avLst/>
          </a:prstGeom>
          <a:noFill/>
          <a:ln w="76200">
            <a:solidFill>
              <a:srgbClr val="660066"/>
            </a:solidFill>
            <a:round/>
            <a:headEnd/>
            <a:tailEnd type="triangle" w="med" len="med"/>
          </a:ln>
        </p:spPr>
        <p:txBody>
          <a:bodyPr wrap="none" anchor="ctr"/>
          <a:lstStyle/>
          <a:p>
            <a:endParaRPr lang="en-US" b="1"/>
          </a:p>
        </p:txBody>
      </p:sp>
      <p:sp>
        <p:nvSpPr>
          <p:cNvPr id="29" name="Rectangle 28"/>
          <p:cNvSpPr/>
          <p:nvPr/>
        </p:nvSpPr>
        <p:spPr>
          <a:xfrm>
            <a:off x="251520" y="5864386"/>
            <a:ext cx="8424936" cy="707886"/>
          </a:xfrm>
          <a:prstGeom prst="rect">
            <a:avLst/>
          </a:prstGeom>
        </p:spPr>
        <p:txBody>
          <a:bodyPr wrap="square">
            <a:spAutoFit/>
          </a:bodyPr>
          <a:lstStyle/>
          <a:p>
            <a:pPr algn="ctr"/>
            <a:r>
              <a:rPr lang="en-US" sz="2000" b="1" i="1" dirty="0" smtClean="0"/>
              <a:t>Section of bone shows granuloma formation with epithelioid like cells ,</a:t>
            </a:r>
          </a:p>
          <a:p>
            <a:pPr algn="ctr"/>
            <a:r>
              <a:rPr lang="en-US" sz="2000" b="1" i="1" dirty="0" smtClean="0"/>
              <a:t> langhans-type giant cells and rim of lymphocytes </a:t>
            </a:r>
            <a:endParaRPr lang="en-US" sz="2000" b="1" i="1" dirty="0"/>
          </a:p>
        </p:txBody>
      </p:sp>
      <p:sp>
        <p:nvSpPr>
          <p:cNvPr id="30" name="TextBox 2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31" name="TextBox 3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6" name="Rounded Rectangle 5"/>
          <p:cNvSpPr/>
          <p:nvPr/>
        </p:nvSpPr>
        <p:spPr>
          <a:xfrm>
            <a:off x="1958622" y="2492896"/>
            <a:ext cx="5256584" cy="1440160"/>
          </a:xfrm>
          <a:prstGeom prst="round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smtClean="0">
                <a:solidFill>
                  <a:schemeClr val="tx1"/>
                </a:solidFill>
                <a:effectLst>
                  <a:outerShdw blurRad="38100" dist="38100" dir="2700000" algn="tl">
                    <a:srgbClr val="000000">
                      <a:alpha val="43137"/>
                    </a:srgbClr>
                  </a:outerShdw>
                </a:effectLst>
              </a:rPr>
              <a:t>BONE TUMORS</a:t>
            </a:r>
            <a:endParaRPr lang="en-US" sz="6000" b="1" i="1" dirty="0">
              <a:solidFill>
                <a:schemeClr val="tx1"/>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59632" y="2348880"/>
            <a:ext cx="6912768" cy="1800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effectLst>
                  <a:outerShdw blurRad="38100" dist="38100" dir="2700000" algn="tl">
                    <a:srgbClr val="000000">
                      <a:alpha val="43137"/>
                    </a:srgbClr>
                  </a:outerShdw>
                </a:effectLst>
              </a:rPr>
              <a:t>Osteochondroma</a:t>
            </a:r>
          </a:p>
          <a:p>
            <a:pPr algn="ctr"/>
            <a:r>
              <a:rPr lang="en-US" sz="4400" b="1" dirty="0" smtClean="0">
                <a:effectLst>
                  <a:outerShdw blurRad="38100" dist="38100" dir="2700000" algn="tl">
                    <a:srgbClr val="000000">
                      <a:alpha val="43137"/>
                    </a:srgbClr>
                  </a:outerShdw>
                </a:effectLst>
              </a:rPr>
              <a:t>(osteochondroma exostosis)</a:t>
            </a:r>
            <a:endParaRPr lang="en-US" sz="4400" dirty="0">
              <a:effectLst>
                <a:outerShdw blurRad="38100" dist="38100" dir="2700000" algn="tl">
                  <a:srgbClr val="000000">
                    <a:alpha val="43137"/>
                  </a:srgbClr>
                </a:outerShdw>
              </a:effectLst>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osteochondroma formation"/>
          <p:cNvPicPr>
            <a:picLocks noChangeAspect="1" noChangeArrowheads="1"/>
          </p:cNvPicPr>
          <p:nvPr/>
        </p:nvPicPr>
        <p:blipFill>
          <a:blip r:embed="rId2" cstate="print"/>
          <a:srcRect/>
          <a:stretch>
            <a:fillRect/>
          </a:stretch>
        </p:blipFill>
        <p:spPr>
          <a:xfrm>
            <a:off x="827584" y="1988841"/>
            <a:ext cx="7696200" cy="2448272"/>
          </a:xfrm>
          <a:prstGeom prst="rect">
            <a:avLst/>
          </a:prstGeom>
        </p:spPr>
      </p:pic>
      <p:sp>
        <p:nvSpPr>
          <p:cNvPr id="3" name="Rounded Rectangle 2"/>
          <p:cNvSpPr/>
          <p:nvPr/>
        </p:nvSpPr>
        <p:spPr>
          <a:xfrm>
            <a:off x="2267744" y="332656"/>
            <a:ext cx="4608512" cy="1224136"/>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smtClean="0"/>
          </a:p>
          <a:p>
            <a:pPr algn="ctr"/>
            <a:r>
              <a:rPr lang="en-US" sz="4000" b="1" dirty="0" smtClean="0">
                <a:effectLst>
                  <a:outerShdw blurRad="38100" dist="38100" dir="2700000" algn="tl">
                    <a:srgbClr val="000000">
                      <a:alpha val="43137"/>
                    </a:srgbClr>
                  </a:outerShdw>
                </a:effectLst>
              </a:rPr>
              <a:t>Osteochondroma</a:t>
            </a:r>
          </a:p>
          <a:p>
            <a:pPr algn="ctr"/>
            <a:r>
              <a:rPr lang="en-US" sz="2800" b="1" dirty="0" smtClean="0"/>
              <a:t>(osteochondroma exostosis)</a:t>
            </a:r>
            <a:endParaRPr lang="en-US" sz="2800" dirty="0" smtClean="0"/>
          </a:p>
          <a:p>
            <a:pPr algn="ctr"/>
            <a:endParaRPr lang="en-US" sz="4000" dirty="0"/>
          </a:p>
        </p:txBody>
      </p:sp>
      <p:sp>
        <p:nvSpPr>
          <p:cNvPr id="5" name="TextBox 4"/>
          <p:cNvSpPr txBox="1"/>
          <p:nvPr/>
        </p:nvSpPr>
        <p:spPr>
          <a:xfrm>
            <a:off x="467544" y="4653136"/>
            <a:ext cx="8676456" cy="1631216"/>
          </a:xfrm>
          <a:prstGeom prst="rect">
            <a:avLst/>
          </a:prstGeom>
          <a:noFill/>
        </p:spPr>
        <p:txBody>
          <a:bodyPr wrap="square" rtlCol="0">
            <a:spAutoFit/>
          </a:bodyPr>
          <a:lstStyle/>
          <a:p>
            <a:pPr>
              <a:buFont typeface="Arial" pitchFamily="34" charset="0"/>
              <a:buChar char="•"/>
            </a:pPr>
            <a:r>
              <a:rPr lang="en-US" sz="2000" b="1" dirty="0" smtClean="0"/>
              <a:t> The solitary osteochondroma is the most common benign bone tumors</a:t>
            </a:r>
          </a:p>
          <a:p>
            <a:pPr>
              <a:buFont typeface="Arial" pitchFamily="34" charset="0"/>
              <a:buChar char="•"/>
            </a:pPr>
            <a:r>
              <a:rPr lang="en-US" sz="2000" b="1" dirty="0" smtClean="0"/>
              <a:t> Seen in patients aged from 10-30 years</a:t>
            </a:r>
          </a:p>
          <a:p>
            <a:pPr>
              <a:buFont typeface="Arial" pitchFamily="34" charset="0"/>
              <a:buChar char="•"/>
            </a:pPr>
            <a:r>
              <a:rPr lang="en-US" sz="2000" b="1" dirty="0" smtClean="0"/>
              <a:t> Arise during skeletal growth</a:t>
            </a:r>
          </a:p>
          <a:p>
            <a:pPr>
              <a:buFont typeface="Arial" pitchFamily="34" charset="0"/>
              <a:buChar char="•"/>
            </a:pPr>
            <a:r>
              <a:rPr lang="en-US" sz="2000" b="1" dirty="0" smtClean="0"/>
              <a:t> Equally in males and females</a:t>
            </a:r>
          </a:p>
          <a:p>
            <a:pPr>
              <a:buFont typeface="Arial" pitchFamily="34" charset="0"/>
              <a:buChar char="•"/>
            </a:pPr>
            <a:r>
              <a:rPr lang="en-US" sz="2000" b="1" dirty="0" smtClean="0"/>
              <a:t> Etiology is unknown</a:t>
            </a:r>
            <a:endParaRPr lang="en-US" sz="20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16833"/>
            <a:ext cx="8229600" cy="2160240"/>
          </a:xfrm>
        </p:spPr>
        <p:txBody>
          <a:bodyPr>
            <a:normAutofit/>
          </a:bodyPr>
          <a:lstStyle/>
          <a:p>
            <a:r>
              <a:rPr lang="en-US" sz="3600" b="1" dirty="0" smtClean="0"/>
              <a:t>A 16 -year-old male was found to have a small swelling protruding from upper part of his leg with local pain .                                                      </a:t>
            </a:r>
            <a:endParaRPr lang="en-US" sz="3600" b="1" dirty="0"/>
          </a:p>
        </p:txBody>
      </p:sp>
      <p:sp>
        <p:nvSpPr>
          <p:cNvPr id="7" name="Rounded Rectangle 6"/>
          <p:cNvSpPr/>
          <p:nvPr/>
        </p:nvSpPr>
        <p:spPr>
          <a:xfrm>
            <a:off x="2987824" y="548680"/>
            <a:ext cx="2736304" cy="648072"/>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p>
          <a:p>
            <a:pPr algn="ctr"/>
            <a:endParaRPr lang="en-US" sz="4000" b="1" dirty="0" smtClean="0"/>
          </a:p>
          <a:p>
            <a:pPr algn="ctr"/>
            <a:endParaRPr lang="en-US" b="1" dirty="0" smtClean="0"/>
          </a:p>
          <a:p>
            <a:pPr algn="ctr"/>
            <a:r>
              <a:rPr lang="en-US" sz="4000" b="1" dirty="0" smtClean="0"/>
              <a:t>Case #  7</a:t>
            </a:r>
          </a:p>
          <a:p>
            <a:pPr algn="ctr"/>
            <a:endParaRPr lang="en-US" sz="3600" b="1" dirty="0" smtClean="0"/>
          </a:p>
          <a:p>
            <a:pPr algn="ctr"/>
            <a:endParaRPr lang="en-US" sz="4000" b="1" dirty="0" smtClean="0"/>
          </a:p>
          <a:p>
            <a:pPr algn="ctr"/>
            <a:endParaRPr lang="en-US" sz="24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image">
            <a:hlinkClick r:id="rId3"/>
          </p:cNvPr>
          <p:cNvPicPr>
            <a:picLocks noChangeAspect="1" noChangeArrowheads="1"/>
          </p:cNvPicPr>
          <p:nvPr/>
        </p:nvPicPr>
        <p:blipFill>
          <a:blip r:embed="rId4" cstate="print"/>
          <a:srcRect/>
          <a:stretch>
            <a:fillRect/>
          </a:stretch>
        </p:blipFill>
        <p:spPr bwMode="auto">
          <a:xfrm>
            <a:off x="395536" y="404663"/>
            <a:ext cx="8280920" cy="5328593"/>
          </a:xfrm>
          <a:prstGeom prst="rect">
            <a:avLst/>
          </a:prstGeom>
          <a:noFill/>
        </p:spPr>
      </p:pic>
      <p:sp>
        <p:nvSpPr>
          <p:cNvPr id="4" name="Rectangle 3"/>
          <p:cNvSpPr/>
          <p:nvPr/>
        </p:nvSpPr>
        <p:spPr>
          <a:xfrm>
            <a:off x="251520" y="5734997"/>
            <a:ext cx="8640960" cy="707886"/>
          </a:xfrm>
          <a:prstGeom prst="rect">
            <a:avLst/>
          </a:prstGeom>
        </p:spPr>
        <p:txBody>
          <a:bodyPr wrap="square">
            <a:spAutoFit/>
          </a:bodyPr>
          <a:lstStyle/>
          <a:p>
            <a:pPr algn="ctr"/>
            <a:r>
              <a:rPr lang="en-US" sz="2000" b="1" i="1" dirty="0" smtClean="0"/>
              <a:t>MRI picture showing two </a:t>
            </a:r>
            <a:r>
              <a:rPr lang="en-US" sz="2000" b="1" i="1" dirty="0" err="1" smtClean="0"/>
              <a:t>osteochondromatous</a:t>
            </a:r>
            <a:r>
              <a:rPr lang="en-US" sz="2000" b="1" i="1" dirty="0" smtClean="0"/>
              <a:t> exostosis which are arising from the upper third of fibula .</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tumorsurgery.org/Portals/0/images/Osteochondroma/osteochondroma16a.jpg"/>
          <p:cNvPicPr>
            <a:picLocks noChangeAspect="1" noChangeArrowheads="1"/>
          </p:cNvPicPr>
          <p:nvPr/>
        </p:nvPicPr>
        <p:blipFill>
          <a:blip r:embed="rId2" cstate="print"/>
          <a:srcRect/>
          <a:stretch>
            <a:fillRect/>
          </a:stretch>
        </p:blipFill>
        <p:spPr bwMode="auto">
          <a:xfrm>
            <a:off x="2571736" y="1210356"/>
            <a:ext cx="4429156" cy="5314988"/>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7" name="Rectangle 6"/>
          <p:cNvSpPr/>
          <p:nvPr/>
        </p:nvSpPr>
        <p:spPr>
          <a:xfrm>
            <a:off x="1857356" y="214290"/>
            <a:ext cx="5857916" cy="707886"/>
          </a:xfrm>
          <a:prstGeom prst="rect">
            <a:avLst/>
          </a:prstGeom>
          <a:noFill/>
        </p:spPr>
        <p:txBody>
          <a:bodyPr wrap="square" lIns="91440" tIns="45720" rIns="91440" bIns="45720">
            <a:spAutoFit/>
          </a:bodyPr>
          <a:lstStyle/>
          <a:p>
            <a:pPr algn="ctr"/>
            <a:r>
              <a:rPr lang="en-US" sz="40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X-ray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64" name="Picture 8" descr="BONE050"/>
          <p:cNvPicPr>
            <a:picLocks noChangeAspect="1" noChangeArrowheads="1"/>
          </p:cNvPicPr>
          <p:nvPr/>
        </p:nvPicPr>
        <p:blipFill>
          <a:blip r:embed="rId3" cstate="print"/>
          <a:srcRect/>
          <a:stretch>
            <a:fillRect/>
          </a:stretch>
        </p:blipFill>
        <p:spPr bwMode="auto">
          <a:xfrm>
            <a:off x="1142976" y="960448"/>
            <a:ext cx="7072362" cy="3836703"/>
          </a:xfrm>
          <a:prstGeom prst="rect">
            <a:avLst/>
          </a:prstGeom>
          <a:noFill/>
        </p:spPr>
      </p:pic>
      <p:sp>
        <p:nvSpPr>
          <p:cNvPr id="3" name="Rectangle 2"/>
          <p:cNvSpPr/>
          <p:nvPr/>
        </p:nvSpPr>
        <p:spPr>
          <a:xfrm>
            <a:off x="251520" y="4750112"/>
            <a:ext cx="8496944" cy="1631216"/>
          </a:xfrm>
          <a:prstGeom prst="rect">
            <a:avLst/>
          </a:prstGeom>
        </p:spPr>
        <p:txBody>
          <a:bodyPr wrap="square">
            <a:spAutoFit/>
          </a:bodyPr>
          <a:lstStyle/>
          <a:p>
            <a:pPr lvl="0" algn="ctr">
              <a:defRPr/>
            </a:pPr>
            <a:r>
              <a:rPr lang="en-US" sz="2000" b="1" i="1" dirty="0" smtClean="0">
                <a:latin typeface="Times New Roman" pitchFamily="18" charset="0"/>
                <a:cs typeface="Times New Roman" pitchFamily="18" charset="0"/>
              </a:rPr>
              <a:t>This is an osteochondroma of bone. This benign lesion appears as a bony projection (exostosis). Most are solitary, incidental lesions that may be excised if they cause local pain. There is a rare condition of multiple </a:t>
            </a:r>
            <a:r>
              <a:rPr lang="en-US" sz="2000" b="1" i="1" dirty="0" err="1" smtClean="0">
                <a:latin typeface="Times New Roman" pitchFamily="18" charset="0"/>
                <a:cs typeface="Times New Roman" pitchFamily="18" charset="0"/>
              </a:rPr>
              <a:t>osteochondromatosis</a:t>
            </a:r>
            <a:r>
              <a:rPr lang="en-US" sz="2000" b="1" i="1" dirty="0" smtClean="0">
                <a:latin typeface="Times New Roman" pitchFamily="18" charset="0"/>
                <a:cs typeface="Times New Roman" pitchFamily="18" charset="0"/>
              </a:rPr>
              <a:t> marked by bone deformity and by a greater propensity for development of </a:t>
            </a:r>
            <a:r>
              <a:rPr lang="en-US" sz="2000" b="1" i="1" dirty="0" err="1" smtClean="0">
                <a:latin typeface="Times New Roman" pitchFamily="18" charset="0"/>
                <a:cs typeface="Times New Roman" pitchFamily="18" charset="0"/>
              </a:rPr>
              <a:t>chondrosarcoma</a:t>
            </a:r>
            <a:r>
              <a:rPr lang="en-US" sz="2000" b="1" i="1" dirty="0" smtClean="0">
                <a:latin typeface="Times New Roman" pitchFamily="18" charset="0"/>
                <a:cs typeface="Times New Roman" pitchFamily="18" charset="0"/>
              </a:rPr>
              <a:t>.</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785786" y="214290"/>
            <a:ext cx="7715304" cy="707886"/>
          </a:xfrm>
          <a:prstGeom prst="rect">
            <a:avLst/>
          </a:prstGeom>
          <a:noFill/>
        </p:spPr>
        <p:txBody>
          <a:bodyPr wrap="square" lIns="91440" tIns="45720" rIns="91440" bIns="45720">
            <a:spAutoFit/>
          </a:bodyPr>
          <a:lstStyle/>
          <a:p>
            <a:pPr algn="ctr"/>
            <a:r>
              <a:rPr lang="en-US" sz="40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Gross &amp; X-ray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can0022"/>
          <p:cNvPicPr>
            <a:picLocks noChangeAspect="1" noChangeArrowheads="1"/>
          </p:cNvPicPr>
          <p:nvPr/>
        </p:nvPicPr>
        <p:blipFill>
          <a:blip r:embed="rId2" cstate="print"/>
          <a:srcRect/>
          <a:stretch>
            <a:fillRect/>
          </a:stretch>
        </p:blipFill>
        <p:spPr bwMode="auto">
          <a:xfrm>
            <a:off x="4644008" y="1176232"/>
            <a:ext cx="4105598" cy="4824536"/>
          </a:xfrm>
          <a:prstGeom prst="rect">
            <a:avLst/>
          </a:prstGeom>
          <a:noFill/>
          <a:ln w="76200">
            <a:solidFill>
              <a:srgbClr val="C00000"/>
            </a:solidFill>
            <a:miter lim="800000"/>
            <a:headEnd/>
            <a:tailEnd/>
          </a:ln>
        </p:spPr>
      </p:pic>
      <p:sp>
        <p:nvSpPr>
          <p:cNvPr id="3" name="Subtitle 2"/>
          <p:cNvSpPr txBox="1">
            <a:spLocks/>
          </p:cNvSpPr>
          <p:nvPr/>
        </p:nvSpPr>
        <p:spPr bwMode="auto">
          <a:xfrm>
            <a:off x="214282" y="553810"/>
            <a:ext cx="4536504"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2800" b="1" dirty="0" smtClean="0">
                <a:solidFill>
                  <a:srgbClr val="000099"/>
                </a:solidFill>
                <a:effectLst>
                  <a:outerShdw blurRad="38100" dist="38100" dir="2700000" algn="tl">
                    <a:srgbClr val="000000">
                      <a:alpha val="43137"/>
                    </a:srgbClr>
                  </a:outerShdw>
                </a:effectLst>
              </a:rPr>
              <a:t>Structure </a:t>
            </a:r>
            <a:r>
              <a:rPr lang="en-US" sz="2800" b="1" dirty="0">
                <a:solidFill>
                  <a:srgbClr val="000099"/>
                </a:solidFill>
                <a:effectLst>
                  <a:outerShdw blurRad="38100" dist="38100" dir="2700000" algn="tl">
                    <a:srgbClr val="000000">
                      <a:alpha val="43137"/>
                    </a:srgbClr>
                  </a:outerShdw>
                </a:effectLst>
              </a:rPr>
              <a:t>of a long bone</a:t>
            </a:r>
          </a:p>
        </p:txBody>
      </p:sp>
      <p:pic>
        <p:nvPicPr>
          <p:cNvPr id="4" name="Picture 4" descr="ScannedImage"/>
          <p:cNvPicPr>
            <a:picLocks noChangeAspect="1" noChangeArrowheads="1"/>
          </p:cNvPicPr>
          <p:nvPr/>
        </p:nvPicPr>
        <p:blipFill>
          <a:blip r:embed="rId3" cstate="print"/>
          <a:srcRect/>
          <a:stretch>
            <a:fillRect/>
          </a:stretch>
        </p:blipFill>
        <p:spPr bwMode="auto">
          <a:xfrm>
            <a:off x="333251" y="1176232"/>
            <a:ext cx="4094733" cy="4824536"/>
          </a:xfrm>
          <a:prstGeom prst="rect">
            <a:avLst/>
          </a:prstGeom>
          <a:noFill/>
          <a:ln w="76200">
            <a:solidFill>
              <a:srgbClr val="000099"/>
            </a:solidFill>
            <a:miter lim="800000"/>
            <a:headEnd/>
            <a:tailEnd/>
          </a:ln>
        </p:spPr>
      </p:pic>
      <p:sp>
        <p:nvSpPr>
          <p:cNvPr id="5" name="Rectangle 4"/>
          <p:cNvSpPr/>
          <p:nvPr/>
        </p:nvSpPr>
        <p:spPr>
          <a:xfrm>
            <a:off x="4500562" y="553810"/>
            <a:ext cx="4643644" cy="523220"/>
          </a:xfrm>
          <a:prstGeom prst="rect">
            <a:avLst/>
          </a:prstGeom>
        </p:spPr>
        <p:txBody>
          <a:bodyPr wrap="none">
            <a:spAutoFit/>
          </a:bodyPr>
          <a:lstStyle/>
          <a:p>
            <a:r>
              <a:rPr lang="en-US" sz="2800" b="1" dirty="0" smtClean="0">
                <a:solidFill>
                  <a:srgbClr val="C00000"/>
                </a:solidFill>
                <a:effectLst>
                  <a:outerShdw blurRad="38100" dist="38100" dir="2700000" algn="tl">
                    <a:srgbClr val="000000">
                      <a:alpha val="43137"/>
                    </a:srgbClr>
                  </a:outerShdw>
                </a:effectLst>
              </a:rPr>
              <a:t>Thin Section of Compact Bone</a:t>
            </a:r>
            <a:endParaRPr lang="en-US" sz="2800" b="1" dirty="0">
              <a:solidFill>
                <a:srgbClr val="C00000"/>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t3.gstatic.com/images?q=tbn:ANd9GcQ1ZFkp6XvXJYgxGQArvKdQXHemWKBj4jzFbLaXaEVCXCkTijqgCw"/>
          <p:cNvPicPr>
            <a:picLocks noChangeAspect="1" noChangeArrowheads="1"/>
          </p:cNvPicPr>
          <p:nvPr/>
        </p:nvPicPr>
        <p:blipFill>
          <a:blip r:embed="rId2" cstate="print"/>
          <a:srcRect/>
          <a:stretch>
            <a:fillRect/>
          </a:stretch>
        </p:blipFill>
        <p:spPr bwMode="auto">
          <a:xfrm>
            <a:off x="500034" y="877101"/>
            <a:ext cx="8176422" cy="5337981"/>
          </a:xfrm>
          <a:prstGeom prst="rect">
            <a:avLst/>
          </a:prstGeom>
          <a:noFill/>
        </p:spPr>
      </p:pic>
      <p:sp>
        <p:nvSpPr>
          <p:cNvPr id="3" name="Rectangle 2"/>
          <p:cNvSpPr/>
          <p:nvPr/>
        </p:nvSpPr>
        <p:spPr>
          <a:xfrm>
            <a:off x="571472" y="142852"/>
            <a:ext cx="8143932" cy="646331"/>
          </a:xfrm>
          <a:prstGeom prst="rect">
            <a:avLst/>
          </a:prstGeom>
        </p:spPr>
        <p:txBody>
          <a:bodyPr wrap="square">
            <a:spAutoFit/>
          </a:bodyPr>
          <a:lstStyle/>
          <a:p>
            <a:pPr algn="ctr"/>
            <a:r>
              <a:rPr lang="ar-SA" sz="3600" b="1" i="1" dirty="0" smtClean="0">
                <a:effectLst>
                  <a:outerShdw blurRad="38100" dist="38100" dir="2700000" algn="tl">
                    <a:srgbClr val="000000">
                      <a:alpha val="43137"/>
                    </a:srgbClr>
                  </a:outerShdw>
                </a:effectLst>
              </a:rPr>
              <a:t> </a:t>
            </a:r>
            <a:r>
              <a:rPr lang="en-US" sz="3600" b="1" i="1" dirty="0" smtClean="0">
                <a:effectLst>
                  <a:outerShdw blurRad="38100" dist="38100" dir="2700000" algn="tl">
                    <a:srgbClr val="000000">
                      <a:alpha val="43137"/>
                    </a:srgbClr>
                  </a:outerShdw>
                </a:effectLst>
              </a:rPr>
              <a:t> M</a:t>
            </a:r>
            <a:r>
              <a:rPr lang="ar-SA" sz="3600" b="1" i="1" dirty="0" smtClean="0">
                <a:effectLst>
                  <a:outerShdw blurRad="38100" dist="38100" dir="2700000" algn="tl">
                    <a:srgbClr val="000000">
                      <a:alpha val="43137"/>
                    </a:srgbClr>
                  </a:outerShdw>
                </a:effectLst>
              </a:rPr>
              <a:t>ultiple </a:t>
            </a:r>
            <a:r>
              <a:rPr lang="en-US" sz="3600" b="1" i="1" dirty="0" smtClean="0">
                <a:effectLst>
                  <a:outerShdw blurRad="38100" dist="38100" dir="2700000" algn="tl">
                    <a:srgbClr val="000000">
                      <a:alpha val="43137"/>
                    </a:srgbClr>
                  </a:outerShdw>
                </a:effectLst>
              </a:rPr>
              <a:t>C</a:t>
            </a:r>
            <a:r>
              <a:rPr lang="ar-SA" sz="3600" b="1" i="1" dirty="0" smtClean="0">
                <a:effectLst>
                  <a:outerShdw blurRad="38100" dist="38100" dir="2700000" algn="tl">
                    <a:srgbClr val="000000">
                      <a:alpha val="43137"/>
                    </a:srgbClr>
                  </a:outerShdw>
                </a:effectLst>
              </a:rPr>
              <a:t>artilaginous </a:t>
            </a:r>
            <a:r>
              <a:rPr lang="en-US" sz="3600" b="1" i="1" dirty="0" smtClean="0">
                <a:effectLst>
                  <a:outerShdw blurRad="38100" dist="38100" dir="2700000" algn="tl">
                    <a:srgbClr val="000000">
                      <a:alpha val="43137"/>
                    </a:srgbClr>
                  </a:outerShdw>
                </a:effectLst>
              </a:rPr>
              <a:t>E</a:t>
            </a:r>
            <a:r>
              <a:rPr lang="ar-SA" sz="3600" b="1" i="1" dirty="0" smtClean="0">
                <a:effectLst>
                  <a:outerShdw blurRad="38100" dist="38100" dir="2700000" algn="tl">
                    <a:srgbClr val="000000">
                      <a:alpha val="43137"/>
                    </a:srgbClr>
                  </a:outerShdw>
                </a:effectLst>
              </a:rPr>
              <a:t>xostoses</a:t>
            </a:r>
            <a:r>
              <a:rPr lang="en-US" sz="3600" b="1" i="1" dirty="0" smtClean="0">
                <a:effectLst>
                  <a:outerShdw blurRad="38100" dist="38100" dir="2700000" algn="tl">
                    <a:srgbClr val="000000">
                      <a:alpha val="43137"/>
                    </a:srgbClr>
                  </a:outerShdw>
                </a:effectLst>
              </a:rPr>
              <a:t> - Gross</a:t>
            </a:r>
            <a:endParaRPr lang="en-US" sz="3600" b="1" i="1" dirty="0">
              <a:effectLst>
                <a:outerShdw blurRad="38100" dist="38100" dir="2700000" algn="tl">
                  <a:srgbClr val="000000">
                    <a:alpha val="43137"/>
                  </a:srgbClr>
                </a:outerShdw>
              </a:effectLst>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img.medscape.com/pi/emed/ckb/orthopedic_surgery/1230552-1256477-2213.jpg"/>
          <p:cNvPicPr>
            <a:picLocks noChangeAspect="1" noChangeArrowheads="1"/>
          </p:cNvPicPr>
          <p:nvPr/>
        </p:nvPicPr>
        <p:blipFill>
          <a:blip r:embed="rId2" cstate="print"/>
          <a:srcRect/>
          <a:stretch>
            <a:fillRect/>
          </a:stretch>
        </p:blipFill>
        <p:spPr bwMode="auto">
          <a:xfrm>
            <a:off x="755576" y="785794"/>
            <a:ext cx="7704856" cy="4875454"/>
          </a:xfrm>
          <a:prstGeom prst="rect">
            <a:avLst/>
          </a:prstGeom>
          <a:noFill/>
        </p:spPr>
      </p:pic>
      <p:sp>
        <p:nvSpPr>
          <p:cNvPr id="3" name="Rectangle 2"/>
          <p:cNvSpPr/>
          <p:nvPr/>
        </p:nvSpPr>
        <p:spPr>
          <a:xfrm>
            <a:off x="611560" y="5673442"/>
            <a:ext cx="8136904" cy="707886"/>
          </a:xfrm>
          <a:prstGeom prst="rect">
            <a:avLst/>
          </a:prstGeom>
        </p:spPr>
        <p:txBody>
          <a:bodyPr wrap="square">
            <a:spAutoFit/>
          </a:bodyPr>
          <a:lstStyle/>
          <a:p>
            <a:pPr algn="ctr"/>
            <a:r>
              <a:rPr lang="en-US" sz="2000" b="1" i="1" dirty="0" smtClean="0"/>
              <a:t>Solitary osteochondroma. Gross osteochondroma specimen at the time of resection. Bone stalk and overlying membrane on cartilage cap. </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547664" y="214290"/>
            <a:ext cx="5688632" cy="500066"/>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Gross</a:t>
            </a:r>
            <a:endParaRPr lang="en-US" sz="3600" b="1" i="1" dirty="0">
              <a:solidFill>
                <a:srgbClr val="FF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osteochondroma"/>
          <p:cNvPicPr>
            <a:picLocks noChangeAspect="1" noChangeArrowheads="1"/>
          </p:cNvPicPr>
          <p:nvPr/>
        </p:nvPicPr>
        <p:blipFill>
          <a:blip r:embed="rId2" cstate="print"/>
          <a:srcRect/>
          <a:stretch>
            <a:fillRect/>
          </a:stretch>
        </p:blipFill>
        <p:spPr>
          <a:xfrm>
            <a:off x="609601" y="764705"/>
            <a:ext cx="7848600" cy="4464496"/>
          </a:xfrm>
          <a:prstGeom prst="rect">
            <a:avLst/>
          </a:prstGeom>
          <a:noFill/>
        </p:spPr>
      </p:pic>
      <p:sp>
        <p:nvSpPr>
          <p:cNvPr id="6" name="Rectangle 5"/>
          <p:cNvSpPr/>
          <p:nvPr/>
        </p:nvSpPr>
        <p:spPr>
          <a:xfrm>
            <a:off x="1547664" y="214290"/>
            <a:ext cx="5688632" cy="36004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LPF</a:t>
            </a:r>
            <a:endParaRPr lang="en-US" sz="3600" b="1" i="1" dirty="0">
              <a:solidFill>
                <a:srgbClr val="FF0000"/>
              </a:solidFill>
              <a:effectLst>
                <a:outerShdw blurRad="38100" dist="38100" dir="2700000" algn="tl">
                  <a:srgbClr val="000000">
                    <a:alpha val="43137"/>
                  </a:srgbClr>
                </a:outerShdw>
              </a:effectLst>
            </a:endParaRPr>
          </a:p>
        </p:txBody>
      </p:sp>
      <p:sp>
        <p:nvSpPr>
          <p:cNvPr id="7" name="Content Placeholder 5"/>
          <p:cNvSpPr txBox="1">
            <a:spLocks/>
          </p:cNvSpPr>
          <p:nvPr/>
        </p:nvSpPr>
        <p:spPr>
          <a:xfrm>
            <a:off x="107504" y="5229200"/>
            <a:ext cx="8892480" cy="129614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The microscopic appearance of an osteochondroma displays the benign cartilagenous cap at the upper and the bony cortex at the left lower.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This bone growth, though benign, can sometimes cause problems of pain and irritation that leads to removal surgically.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6" name="Picture 8" descr="BONE006"/>
          <p:cNvPicPr>
            <a:picLocks noChangeAspect="1" noChangeArrowheads="1"/>
          </p:cNvPicPr>
          <p:nvPr/>
        </p:nvPicPr>
        <p:blipFill>
          <a:blip r:embed="rId3" cstate="print"/>
          <a:srcRect/>
          <a:stretch>
            <a:fillRect/>
          </a:stretch>
        </p:blipFill>
        <p:spPr bwMode="auto">
          <a:xfrm>
            <a:off x="571472" y="980728"/>
            <a:ext cx="8001056" cy="5328592"/>
          </a:xfrm>
          <a:prstGeom prst="rect">
            <a:avLst/>
          </a:prstGeom>
          <a:noFill/>
        </p:spPr>
      </p:pic>
      <p:sp>
        <p:nvSpPr>
          <p:cNvPr id="5" name="Rectangle 4"/>
          <p:cNvSpPr/>
          <p:nvPr/>
        </p:nvSpPr>
        <p:spPr>
          <a:xfrm>
            <a:off x="1547664" y="357166"/>
            <a:ext cx="5688632" cy="4320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HPF</a:t>
            </a:r>
            <a:endParaRPr lang="en-US" sz="3600" b="1" i="1"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7704" y="2132856"/>
            <a:ext cx="5472608" cy="194421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smtClean="0"/>
          </a:p>
          <a:p>
            <a:pPr algn="ctr"/>
            <a:endParaRPr lang="en-US" sz="6600" b="1" dirty="0" smtClean="0"/>
          </a:p>
          <a:p>
            <a:pPr algn="ctr"/>
            <a:r>
              <a:rPr lang="en-US" sz="6600" b="1" i="1" dirty="0" smtClean="0">
                <a:effectLst>
                  <a:outerShdw blurRad="38100" dist="38100" dir="2700000" algn="tl">
                    <a:srgbClr val="000000">
                      <a:alpha val="43137"/>
                    </a:srgbClr>
                  </a:outerShdw>
                </a:effectLst>
              </a:rPr>
              <a:t>Osteosarcoma</a:t>
            </a:r>
          </a:p>
          <a:p>
            <a:pPr algn="ctr"/>
            <a:endParaRPr lang="en-US" sz="6600" b="1" dirty="0" smtClean="0"/>
          </a:p>
          <a:p>
            <a:pPr algn="ctr"/>
            <a:endParaRPr lang="en-US" sz="6600" b="1" dirty="0"/>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9" name="Rectangle 3"/>
          <p:cNvSpPr>
            <a:spLocks noGrp="1" noChangeArrowheads="1"/>
          </p:cNvSpPr>
          <p:nvPr>
            <p:ph type="body" sz="half" idx="1"/>
          </p:nvPr>
        </p:nvSpPr>
        <p:spPr>
          <a:xfrm>
            <a:off x="500034" y="1484784"/>
            <a:ext cx="4929222" cy="4611216"/>
          </a:xfrm>
        </p:spPr>
        <p:txBody>
          <a:bodyPr>
            <a:normAutofit/>
          </a:bodyPr>
          <a:lstStyle/>
          <a:p>
            <a:pPr eaLnBrk="1" hangingPunct="1">
              <a:defRPr/>
            </a:pPr>
            <a:r>
              <a:rPr lang="en-US" b="1" dirty="0" smtClean="0"/>
              <a:t>Weight bearing</a:t>
            </a:r>
          </a:p>
          <a:p>
            <a:pPr eaLnBrk="1" hangingPunct="1">
              <a:defRPr/>
            </a:pPr>
            <a:r>
              <a:rPr lang="en-US" b="1" dirty="0" smtClean="0"/>
              <a:t>Long bones</a:t>
            </a:r>
          </a:p>
          <a:p>
            <a:pPr eaLnBrk="1" hangingPunct="1">
              <a:defRPr/>
            </a:pPr>
            <a:r>
              <a:rPr lang="en-US" b="1" dirty="0" smtClean="0"/>
              <a:t>Young people</a:t>
            </a:r>
          </a:p>
          <a:p>
            <a:pPr eaLnBrk="1" hangingPunct="1">
              <a:defRPr/>
            </a:pPr>
            <a:r>
              <a:rPr lang="en-US" b="1" dirty="0" smtClean="0"/>
              <a:t>Osteoblast is malignant cell</a:t>
            </a:r>
          </a:p>
          <a:p>
            <a:pPr eaLnBrk="1" hangingPunct="1">
              <a:defRPr/>
            </a:pPr>
            <a:r>
              <a:rPr lang="en-US" b="1" dirty="0" smtClean="0"/>
              <a:t>Genetics of tumor being unraveled</a:t>
            </a:r>
          </a:p>
        </p:txBody>
      </p:sp>
      <p:pic>
        <p:nvPicPr>
          <p:cNvPr id="36868" name="Picture 5" descr="osteosarcoma sites"/>
          <p:cNvPicPr>
            <a:picLocks noGrp="1" noChangeAspect="1" noChangeArrowheads="1"/>
          </p:cNvPicPr>
          <p:nvPr>
            <p:ph sz="half" idx="2"/>
          </p:nvPr>
        </p:nvPicPr>
        <p:blipFill>
          <a:blip r:embed="rId2" cstate="print"/>
          <a:srcRect/>
          <a:stretch>
            <a:fillRect/>
          </a:stretch>
        </p:blipFill>
        <p:spPr>
          <a:xfrm>
            <a:off x="5334000" y="908720"/>
            <a:ext cx="3198440" cy="5720680"/>
          </a:xfrm>
        </p:spPr>
      </p:pic>
      <p:sp>
        <p:nvSpPr>
          <p:cNvPr id="6" name="Rounded Rectangle 5"/>
          <p:cNvSpPr/>
          <p:nvPr/>
        </p:nvSpPr>
        <p:spPr>
          <a:xfrm>
            <a:off x="683568" y="188640"/>
            <a:ext cx="777686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p>
          <a:p>
            <a:pPr algn="ctr"/>
            <a:r>
              <a:rPr lang="en-US" sz="3600" b="1" dirty="0" smtClean="0"/>
              <a:t>Osteosarcoma, Primary Malignancy</a:t>
            </a:r>
          </a:p>
          <a:p>
            <a:pPr algn="ctr"/>
            <a:endParaRPr lang="en-US" sz="3600" b="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smtClean="0"/>
              <a:t>An 18-year-old female presented to the rheumatology clinic with 2 months history of pain and swelling in her upper thigh with weight loss .                                                             </a:t>
            </a:r>
            <a:endParaRPr lang="en-US" sz="3600" b="1" dirty="0"/>
          </a:p>
        </p:txBody>
      </p:sp>
      <p:sp>
        <p:nvSpPr>
          <p:cNvPr id="7" name="Rounded Rectangle 6"/>
          <p:cNvSpPr/>
          <p:nvPr/>
        </p:nvSpPr>
        <p:spPr>
          <a:xfrm>
            <a:off x="2857488" y="357166"/>
            <a:ext cx="273630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p>
          <a:p>
            <a:pPr algn="ctr"/>
            <a:r>
              <a:rPr lang="en-US" sz="4000" b="1" dirty="0" smtClean="0"/>
              <a:t>Case #  8</a:t>
            </a:r>
          </a:p>
          <a:p>
            <a:pPr algn="ctr"/>
            <a:endParaRPr lang="en-US" sz="40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67544" y="4776593"/>
            <a:ext cx="8208912" cy="1532727"/>
          </a:xfrm>
          <a:prstGeom prst="rect">
            <a:avLst/>
          </a:prstGeom>
          <a:noFill/>
          <a:ln w="9525">
            <a:noFill/>
            <a:miter lim="800000"/>
            <a:headEnd/>
            <a:tailEnd/>
          </a:ln>
          <a:effectLst/>
        </p:spPr>
        <p:txBody>
          <a:bodyPr wrap="square">
            <a:spAutoFit/>
          </a:bodyPr>
          <a:lstStyle/>
          <a:p>
            <a:pPr algn="ctr">
              <a:lnSpc>
                <a:spcPct val="95000"/>
              </a:lnSpc>
              <a:spcBef>
                <a:spcPct val="50000"/>
              </a:spcBef>
            </a:pPr>
            <a:r>
              <a:rPr lang="en-US" sz="2800" b="1" dirty="0">
                <a:solidFill>
                  <a:srgbClr val="C00000"/>
                </a:solidFill>
              </a:rPr>
              <a:t>Osteosarcoma of the upper end of the tibia</a:t>
            </a:r>
            <a:r>
              <a:rPr lang="en-US" sz="2400" b="1" dirty="0"/>
              <a:t>. </a:t>
            </a:r>
            <a:endParaRPr lang="en-US" sz="2400" b="1" dirty="0" smtClean="0"/>
          </a:p>
          <a:p>
            <a:pPr algn="ctr">
              <a:lnSpc>
                <a:spcPct val="95000"/>
              </a:lnSpc>
              <a:spcBef>
                <a:spcPct val="50000"/>
              </a:spcBef>
            </a:pPr>
            <a:r>
              <a:rPr lang="en-US" sz="2000" b="1" i="1" dirty="0" smtClean="0"/>
              <a:t>The </a:t>
            </a:r>
            <a:r>
              <a:rPr lang="en-US" sz="2000" b="1" i="1" dirty="0"/>
              <a:t>tan-white tumor fills most of the medullary cavity of the metaphysis and proximal diaphysis. It has infiltrated through the cortex, lifted the periosteum, and formed soft tissue  masses on both sides of the bone. </a:t>
            </a:r>
          </a:p>
        </p:txBody>
      </p:sp>
      <p:pic>
        <p:nvPicPr>
          <p:cNvPr id="6" name="Picture 9" descr="M742_10"/>
          <p:cNvPicPr>
            <a:picLocks noChangeAspect="1" noChangeArrowheads="1"/>
          </p:cNvPicPr>
          <p:nvPr/>
        </p:nvPicPr>
        <p:blipFill>
          <a:blip r:embed="rId2" cstate="print"/>
          <a:srcRect/>
          <a:stretch>
            <a:fillRect/>
          </a:stretch>
        </p:blipFill>
        <p:spPr bwMode="auto">
          <a:xfrm>
            <a:off x="3707904" y="404664"/>
            <a:ext cx="3456384" cy="4320480"/>
          </a:xfrm>
          <a:prstGeom prst="rect">
            <a:avLst/>
          </a:prstGeom>
          <a:noFill/>
        </p:spPr>
      </p:pic>
      <p:sp>
        <p:nvSpPr>
          <p:cNvPr id="7" name="Rectangle 3"/>
          <p:cNvSpPr txBox="1">
            <a:spLocks noChangeArrowheads="1"/>
          </p:cNvSpPr>
          <p:nvPr/>
        </p:nvSpPr>
        <p:spPr>
          <a:xfrm>
            <a:off x="251520" y="1052736"/>
            <a:ext cx="3240360" cy="187220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2</a:t>
            </a:r>
            <a:r>
              <a:rPr kumimoji="0" lang="en-US" sz="2400" b="1" i="0" u="none" strike="noStrike" kern="1200" cap="none" spc="0" normalizeH="0" baseline="30000" noProof="0" dirty="0" smtClean="0">
                <a:ln>
                  <a:noFill/>
                </a:ln>
                <a:solidFill>
                  <a:schemeClr val="tx1"/>
                </a:solidFill>
                <a:effectLst/>
                <a:uLnTx/>
                <a:uFillTx/>
                <a:latin typeface="+mn-lt"/>
                <a:ea typeface="+mn-ea"/>
                <a:cs typeface="+mn-cs"/>
              </a:rPr>
              <a:t>nd</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most common primary bone tumor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Malignant tumor of </a:t>
            </a:r>
            <a:r>
              <a:rPr kumimoji="0" lang="en-US" sz="2400" b="1" i="0" u="none" strike="noStrike" kern="1200" cap="none" spc="0" normalizeH="0" baseline="0" noProof="0" dirty="0" err="1" smtClean="0">
                <a:ln>
                  <a:noFill/>
                </a:ln>
                <a:solidFill>
                  <a:schemeClr val="tx1"/>
                </a:solidFill>
                <a:effectLst/>
                <a:uLnTx/>
                <a:uFillTx/>
                <a:latin typeface="+mn-lt"/>
                <a:ea typeface="+mn-ea"/>
                <a:cs typeface="+mn-cs"/>
              </a:rPr>
              <a:t>mesenchymal</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origin</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ScannedImage-17"/>
          <p:cNvPicPr>
            <a:picLocks noChangeAspect="1" noChangeArrowheads="1"/>
          </p:cNvPicPr>
          <p:nvPr/>
        </p:nvPicPr>
        <p:blipFill>
          <a:blip r:embed="rId3" cstate="print">
            <a:extLst/>
          </a:blip>
          <a:srcRect/>
          <a:stretch>
            <a:fillRect/>
          </a:stretch>
        </p:blipFill>
        <p:spPr bwMode="auto">
          <a:xfrm rot="16200000">
            <a:off x="4464139" y="1504678"/>
            <a:ext cx="4320480" cy="3384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7" name="Rectangle 6"/>
          <p:cNvSpPr/>
          <p:nvPr/>
        </p:nvSpPr>
        <p:spPr>
          <a:xfrm>
            <a:off x="1214414" y="214290"/>
            <a:ext cx="7000924" cy="646331"/>
          </a:xfrm>
          <a:prstGeom prst="rect">
            <a:avLst/>
          </a:prstGeom>
        </p:spPr>
        <p:txBody>
          <a:bodyPr wrap="square">
            <a:spAutoFit/>
          </a:bodyPr>
          <a:lstStyle/>
          <a:p>
            <a:pPr algn="ctr">
              <a:spcBef>
                <a:spcPct val="0"/>
              </a:spcBef>
              <a:defRPr/>
            </a:pPr>
            <a:r>
              <a:rPr lang="en-US" sz="3600" b="1" i="1" dirty="0" smtClean="0">
                <a:solidFill>
                  <a:srgbClr val="C00000"/>
                </a:solidFill>
                <a:effectLst>
                  <a:outerShdw blurRad="38100" dist="38100" dir="2700000" algn="tl">
                    <a:srgbClr val="000000">
                      <a:alpha val="43137"/>
                    </a:srgbClr>
                  </a:outerShdw>
                </a:effectLst>
              </a:rPr>
              <a:t>Conventional </a:t>
            </a: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rgbClr val="C00000"/>
                </a:solidFill>
                <a:effectLst>
                  <a:outerShdw blurRad="38100" dist="38100" dir="2700000" algn="tl">
                    <a:srgbClr val="000000">
                      <a:alpha val="43137"/>
                    </a:srgbClr>
                  </a:outerShdw>
                </a:effectLst>
              </a:rPr>
              <a:t> - Gross</a:t>
            </a:r>
          </a:p>
        </p:txBody>
      </p:sp>
      <p:pic>
        <p:nvPicPr>
          <p:cNvPr id="8" name="Picture 4" descr="ScannedImage-18"/>
          <p:cNvPicPr>
            <a:picLocks noChangeAspect="1" noChangeArrowheads="1"/>
          </p:cNvPicPr>
          <p:nvPr/>
        </p:nvPicPr>
        <p:blipFill>
          <a:blip r:embed="rId4" cstate="print">
            <a:extLst/>
          </a:blip>
          <a:srcRect/>
          <a:stretch>
            <a:fillRect/>
          </a:stretch>
        </p:blipFill>
        <p:spPr bwMode="auto">
          <a:xfrm rot="16200000">
            <a:off x="647564" y="1432820"/>
            <a:ext cx="4392488" cy="36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9" name="Rectangle 8"/>
          <p:cNvSpPr/>
          <p:nvPr/>
        </p:nvSpPr>
        <p:spPr>
          <a:xfrm>
            <a:off x="611560" y="5598399"/>
            <a:ext cx="8208912" cy="830997"/>
          </a:xfrm>
          <a:prstGeom prst="rect">
            <a:avLst/>
          </a:prstGeom>
        </p:spPr>
        <p:txBody>
          <a:bodyPr wrap="square">
            <a:spAutoFit/>
          </a:bodyPr>
          <a:lstStyle/>
          <a:p>
            <a:pPr algn="ctr"/>
            <a:r>
              <a:rPr lang="en-US" sz="2400" b="1" i="1" dirty="0" smtClean="0"/>
              <a:t>Mixture of osteoid, fibrous, cartilaginous, necrotic, hemorrhagic, cystic  areas</a:t>
            </a:r>
            <a:endParaRPr lang="en-US" sz="2400" b="1" i="1" dirty="0"/>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M527_22"/>
          <p:cNvPicPr>
            <a:picLocks noGrp="1" noChangeAspect="1" noChangeArrowheads="1"/>
          </p:cNvPicPr>
          <p:nvPr>
            <p:ph/>
          </p:nvPr>
        </p:nvPicPr>
        <p:blipFill>
          <a:blip r:embed="rId2" cstate="print"/>
          <a:srcRect/>
          <a:stretch>
            <a:fillRect/>
          </a:stretch>
        </p:blipFill>
        <p:spPr bwMode="auto">
          <a:xfrm>
            <a:off x="683568" y="928670"/>
            <a:ext cx="7848872" cy="4963416"/>
          </a:xfrm>
          <a:prstGeom prst="rect">
            <a:avLst/>
          </a:prstGeom>
          <a:noFill/>
        </p:spPr>
      </p:pic>
      <p:cxnSp>
        <p:nvCxnSpPr>
          <p:cNvPr id="6" name="Straight Arrow Connector 5"/>
          <p:cNvCxnSpPr/>
          <p:nvPr/>
        </p:nvCxnSpPr>
        <p:spPr>
          <a:xfrm flipH="1" flipV="1">
            <a:off x="4000496" y="3500438"/>
            <a:ext cx="936104" cy="50405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chemeClr val="tx2"/>
                </a:solidFill>
                <a:effectLst>
                  <a:outerShdw blurRad="38100" dist="38100" dir="2700000" algn="tl">
                    <a:srgbClr val="000000">
                      <a:alpha val="43137"/>
                    </a:srgbClr>
                  </a:outerShdw>
                </a:effectLst>
              </a:rPr>
              <a:t> - </a:t>
            </a:r>
            <a:r>
              <a:rPr lang="en-US" sz="3600" b="1" i="1" dirty="0" smtClean="0">
                <a:solidFill>
                  <a:srgbClr val="C00000"/>
                </a:solidFill>
                <a:effectLst>
                  <a:outerShdw blurRad="38100" dist="38100" dir="2700000" algn="tl">
                    <a:srgbClr val="000000">
                      <a:alpha val="43137"/>
                    </a:srgbClr>
                  </a:outerShdw>
                </a:effectLst>
              </a:rPr>
              <a:t>LPF</a:t>
            </a:r>
            <a:r>
              <a:rPr lang="en-US" sz="3600" b="1" i="1" dirty="0" smtClean="0">
                <a:solidFill>
                  <a:schemeClr val="tx2"/>
                </a:solidFill>
                <a:effectLst>
                  <a:outerShdw blurRad="38100" dist="38100" dir="2700000" algn="tl">
                    <a:srgbClr val="000000">
                      <a:alpha val="43137"/>
                    </a:srgbClr>
                  </a:outerShdw>
                </a:effectLst>
              </a:rPr>
              <a:t> </a:t>
            </a:r>
          </a:p>
        </p:txBody>
      </p:sp>
      <p:sp>
        <p:nvSpPr>
          <p:cNvPr id="11" name="Rectangle 10"/>
          <p:cNvSpPr/>
          <p:nvPr/>
        </p:nvSpPr>
        <p:spPr>
          <a:xfrm>
            <a:off x="1547664" y="6072206"/>
            <a:ext cx="6411829" cy="461665"/>
          </a:xfrm>
          <a:prstGeom prst="rect">
            <a:avLst/>
          </a:prstGeom>
        </p:spPr>
        <p:txBody>
          <a:bodyPr wrap="square">
            <a:spAutoFit/>
          </a:bodyPr>
          <a:lstStyle/>
          <a:p>
            <a:pPr marL="342900" lvl="0" indent="-342900" algn="ctr">
              <a:spcBef>
                <a:spcPct val="20000"/>
              </a:spcBef>
              <a:defRPr/>
            </a:pPr>
            <a:r>
              <a:rPr lang="en-US" sz="2400" b="1" i="1" dirty="0" smtClean="0"/>
              <a:t>Spindle shaped cells producing osteoid</a:t>
            </a:r>
            <a:endParaRPr lang="en-US" sz="2400" b="1" i="1" dirty="0"/>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714348" y="978448"/>
            <a:ext cx="7818092" cy="5522386"/>
          </a:xfrm>
          <a:prstGeom prst="rect">
            <a:avLst/>
          </a:prstGeom>
          <a:noFill/>
          <a:ln w="9525">
            <a:noFill/>
            <a:miter lim="800000"/>
            <a:headEnd/>
            <a:tailEnd/>
          </a:ln>
          <a:effectLst/>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TextBox 10"/>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LPF</a:t>
            </a:r>
            <a:endParaRPr lang="en-US" sz="3200" b="1" i="1" dirty="0">
              <a:solidFill>
                <a:srgbClr val="C0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500034" y="1000108"/>
            <a:ext cx="8136904" cy="5020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500166" y="6072206"/>
            <a:ext cx="6411829" cy="461665"/>
          </a:xfrm>
          <a:prstGeom prst="rect">
            <a:avLst/>
          </a:prstGeom>
        </p:spPr>
        <p:txBody>
          <a:bodyPr wrap="square">
            <a:spAutoFit/>
          </a:bodyPr>
          <a:lstStyle/>
          <a:p>
            <a:pPr marL="342900" lvl="0" indent="-342900" algn="ctr">
              <a:spcBef>
                <a:spcPct val="20000"/>
              </a:spcBef>
              <a:defRPr/>
            </a:pPr>
            <a:r>
              <a:rPr lang="en-US" sz="2400" b="1" i="1" dirty="0" smtClean="0"/>
              <a:t>Spindle shaped cells that produce osteoid</a:t>
            </a:r>
            <a:endParaRPr lang="en-US" sz="2400" b="1" i="1" dirty="0"/>
          </a:p>
        </p:txBody>
      </p:sp>
      <p:cxnSp>
        <p:nvCxnSpPr>
          <p:cNvPr id="8" name="Straight Arrow Connector 7"/>
          <p:cNvCxnSpPr/>
          <p:nvPr/>
        </p:nvCxnSpPr>
        <p:spPr>
          <a:xfrm flipV="1">
            <a:off x="3286116" y="2714620"/>
            <a:ext cx="57948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3" name="Rectangle 12"/>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chemeClr val="tx2"/>
                </a:solidFill>
                <a:effectLst>
                  <a:outerShdw blurRad="38100" dist="38100" dir="2700000" algn="tl">
                    <a:srgbClr val="000000">
                      <a:alpha val="43137"/>
                    </a:srgbClr>
                  </a:outerShdw>
                </a:effectLst>
              </a:rPr>
              <a:t> - </a:t>
            </a:r>
            <a:r>
              <a:rPr lang="en-US" sz="3600" b="1" i="1" dirty="0" smtClean="0">
                <a:solidFill>
                  <a:srgbClr val="C00000"/>
                </a:solidFill>
                <a:effectLst>
                  <a:outerShdw blurRad="38100" dist="38100" dir="2700000" algn="tl">
                    <a:srgbClr val="000000">
                      <a:alpha val="43137"/>
                    </a:srgbClr>
                  </a:outerShdw>
                </a:effectLst>
              </a:rPr>
              <a:t>HPF</a:t>
            </a:r>
            <a:r>
              <a:rPr lang="en-US" sz="3600" b="1" i="1" dirty="0" smtClean="0">
                <a:solidFill>
                  <a:schemeClr val="tx2"/>
                </a:solidFill>
                <a:effectLst>
                  <a:outerShdw blurRad="38100" dist="38100" dir="2700000" algn="tl">
                    <a:srgbClr val="000000">
                      <a:alpha val="43137"/>
                    </a:srgbClr>
                  </a:outerShdw>
                </a:effectLst>
              </a:rPr>
              <a:t> </a:t>
            </a:r>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9" name="Picture 5" descr="C:\Documents and Settings\Owner\Application Data\Microsoft\Media Catalog\osteosarcoma.jpeg"/>
          <p:cNvPicPr>
            <a:picLocks noGrp="1" noChangeAspect="1" noChangeArrowheads="1"/>
          </p:cNvPicPr>
          <p:nvPr>
            <p:ph type="clipArt" sz="half" idx="2"/>
          </p:nvPr>
        </p:nvPicPr>
        <p:blipFill>
          <a:blip r:embed="rId2" cstate="print"/>
          <a:srcRect/>
          <a:stretch>
            <a:fillRect/>
          </a:stretch>
        </p:blipFill>
        <p:spPr>
          <a:xfrm>
            <a:off x="457200" y="823422"/>
            <a:ext cx="8003232" cy="4621802"/>
          </a:xfrm>
          <a:ln/>
        </p:spPr>
      </p:pic>
      <p:sp>
        <p:nvSpPr>
          <p:cNvPr id="16390" name="Text Box 6"/>
          <p:cNvSpPr txBox="1">
            <a:spLocks noChangeArrowheads="1"/>
          </p:cNvSpPr>
          <p:nvPr/>
        </p:nvSpPr>
        <p:spPr bwMode="auto">
          <a:xfrm>
            <a:off x="216024" y="5445224"/>
            <a:ext cx="8927976" cy="1138773"/>
          </a:xfrm>
          <a:prstGeom prst="rect">
            <a:avLst/>
          </a:prstGeom>
          <a:noFill/>
          <a:ln w="9525">
            <a:noFill/>
            <a:miter lim="800000"/>
            <a:headEnd/>
            <a:tailEnd/>
          </a:ln>
          <a:effectLst/>
        </p:spPr>
        <p:txBody>
          <a:bodyPr wrap="square">
            <a:spAutoFit/>
          </a:bodyPr>
          <a:lstStyle/>
          <a:p>
            <a:pPr>
              <a:spcBef>
                <a:spcPct val="20000"/>
              </a:spcBef>
            </a:pPr>
            <a:r>
              <a:rPr lang="en-US" sz="2000" b="1" i="1" dirty="0" smtClean="0"/>
              <a:t>A: destructive </a:t>
            </a:r>
            <a:r>
              <a:rPr lang="en-US" sz="2000" b="1" i="1" dirty="0"/>
              <a:t>lesion is seen in the metaphysis on this </a:t>
            </a:r>
            <a:r>
              <a:rPr lang="en-US" sz="2000" b="1" i="1" dirty="0" err="1"/>
              <a:t>anteroposterior</a:t>
            </a:r>
            <a:r>
              <a:rPr lang="en-US" sz="2000" b="1" i="1" dirty="0"/>
              <a:t> view of the </a:t>
            </a:r>
            <a:endParaRPr lang="en-US" sz="2000" b="1" i="1" dirty="0" smtClean="0"/>
          </a:p>
          <a:p>
            <a:pPr>
              <a:spcBef>
                <a:spcPct val="20000"/>
              </a:spcBef>
            </a:pPr>
            <a:r>
              <a:rPr lang="en-US" sz="2000" b="1" i="1" dirty="0" smtClean="0"/>
              <a:t>       knee </a:t>
            </a:r>
            <a:r>
              <a:rPr lang="en-US" sz="2000" b="1" i="1" dirty="0"/>
              <a:t>in </a:t>
            </a:r>
            <a:r>
              <a:rPr lang="en-US" sz="2000" b="1" i="1" dirty="0" smtClean="0"/>
              <a:t>a young </a:t>
            </a:r>
            <a:r>
              <a:rPr lang="en-US" sz="2000" b="1" i="1" dirty="0"/>
              <a:t>teenager with pain. </a:t>
            </a:r>
            <a:endParaRPr lang="en-US" sz="2000" b="1" i="1" dirty="0" smtClean="0"/>
          </a:p>
          <a:p>
            <a:pPr>
              <a:spcBef>
                <a:spcPct val="20000"/>
              </a:spcBef>
            </a:pPr>
            <a:r>
              <a:rPr lang="en-US" sz="2000" b="1" i="1" dirty="0" smtClean="0"/>
              <a:t>B: magnetic </a:t>
            </a:r>
            <a:r>
              <a:rPr lang="en-US" sz="2000" b="1" i="1" dirty="0"/>
              <a:t>resonance scan of both legs shows </a:t>
            </a:r>
            <a:r>
              <a:rPr lang="en-US" sz="2000" b="1" i="1" dirty="0" smtClean="0"/>
              <a:t>soft </a:t>
            </a:r>
            <a:r>
              <a:rPr lang="en-US" sz="2000" b="1" i="1" dirty="0"/>
              <a:t>tissue extent of the tumor (arrows</a:t>
            </a:r>
            <a:r>
              <a:rPr lang="en-US" sz="2000" b="1" i="1" dirty="0" smtClean="0"/>
              <a:t>).</a:t>
            </a:r>
            <a:endParaRPr lang="en-US" sz="2000" b="1" i="1" dirty="0"/>
          </a:p>
        </p:txBody>
      </p:sp>
      <p:sp>
        <p:nvSpPr>
          <p:cNvPr id="16391" name="Text Box 7"/>
          <p:cNvSpPr txBox="1">
            <a:spLocks noChangeArrowheads="1"/>
          </p:cNvSpPr>
          <p:nvPr/>
        </p:nvSpPr>
        <p:spPr bwMode="auto">
          <a:xfrm>
            <a:off x="1857356" y="142852"/>
            <a:ext cx="5000660" cy="646331"/>
          </a:xfrm>
          <a:prstGeom prst="rect">
            <a:avLst/>
          </a:prstGeom>
          <a:noFill/>
          <a:ln w="9525">
            <a:noFill/>
            <a:miter lim="800000"/>
            <a:headEnd/>
            <a:tailEnd/>
          </a:ln>
          <a:effectLst/>
        </p:spPr>
        <p:txBody>
          <a:bodyPr wrap="square">
            <a:spAutoFit/>
          </a:bodyPr>
          <a:lstStyle/>
          <a:p>
            <a:pPr algn="ctr">
              <a:spcBef>
                <a:spcPct val="50000"/>
              </a:spcBef>
            </a:pPr>
            <a:r>
              <a:rPr lang="en-US" sz="3600" b="1" i="1" dirty="0" smtClean="0">
                <a:solidFill>
                  <a:srgbClr val="C00000"/>
                </a:solidFill>
              </a:rPr>
              <a:t>Central Osteosarcoma</a:t>
            </a:r>
            <a:endParaRPr lang="en-US" sz="3600" b="1" i="1" dirty="0">
              <a:solidFill>
                <a:srgbClr val="C000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43108" y="2636912"/>
            <a:ext cx="5143536" cy="136359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Bodoni MT" pitchFamily="18" charset="0"/>
                <a:ea typeface="Batang" pitchFamily="18" charset="-127"/>
              </a:rPr>
              <a:t>THE END</a:t>
            </a:r>
            <a:endParaRPr lang="en-US" sz="5400" b="1" dirty="0">
              <a:effectLst>
                <a:outerShdw blurRad="38100" dist="38100" dir="2700000" algn="tl">
                  <a:srgbClr val="000000">
                    <a:alpha val="43137"/>
                  </a:srgbClr>
                </a:outerShdw>
              </a:effectLst>
              <a:latin typeface="Bodoni MT" pitchFamily="18" charset="0"/>
              <a:ea typeface="Batang" pitchFamily="18" charset="-127"/>
            </a:endParaRP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530" name="Object 4"/>
          <p:cNvGraphicFramePr>
            <a:graphicFrameLocks noChangeAspect="1"/>
          </p:cNvGraphicFramePr>
          <p:nvPr/>
        </p:nvGraphicFramePr>
        <p:xfrm>
          <a:off x="785786" y="1009809"/>
          <a:ext cx="7675216" cy="5276711"/>
        </p:xfrm>
        <a:graphic>
          <a:graphicData uri="http://schemas.openxmlformats.org/presentationml/2006/ole">
            <mc:AlternateContent xmlns:mc="http://schemas.openxmlformats.org/markup-compatibility/2006">
              <mc:Choice xmlns:v="urn:schemas-microsoft-com:vml" Requires="v">
                <p:oleObj spid="_x0000_s22532" name="Image" r:id="rId3" imgW="7421108" imgH="4892340" progId="">
                  <p:embed/>
                </p:oleObj>
              </mc:Choice>
              <mc:Fallback>
                <p:oleObj name="Image" r:id="rId3" imgW="7421108" imgH="489234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6" y="1009809"/>
                        <a:ext cx="7675216" cy="5276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HPF</a:t>
            </a:r>
            <a:endParaRPr lang="en-US" sz="3200" b="1" i="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2986</TotalTime>
  <Words>2397</Words>
  <Application>Microsoft Office PowerPoint</Application>
  <PresentationFormat>On-screen Show (4:3)</PresentationFormat>
  <Paragraphs>424</Paragraphs>
  <Slides>82</Slides>
  <Notes>21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5" baseType="lpstr">
      <vt:lpstr>Batang</vt:lpstr>
      <vt:lpstr>Arial</vt:lpstr>
      <vt:lpstr>Arial Black</vt:lpstr>
      <vt:lpstr>Bodoni MT</vt:lpstr>
      <vt:lpstr>Calibri</vt:lpstr>
      <vt:lpstr>Comic Sans MS</vt:lpstr>
      <vt:lpstr>Times</vt:lpstr>
      <vt:lpstr>Times New Roman</vt:lpstr>
      <vt:lpstr>Tw Cen MT</vt:lpstr>
      <vt:lpstr>Wingdings</vt:lpstr>
      <vt:lpstr>Wingdings 2</vt:lpstr>
      <vt:lpstr>Median</vt:lpstr>
      <vt:lpstr>Image</vt:lpstr>
      <vt:lpstr>PowerPoint Presentation</vt:lpstr>
      <vt:lpstr>PowerPoint Presentation</vt:lpstr>
      <vt:lpstr>PowerPoint Presentation</vt:lpstr>
      <vt:lpstr>PowerPoint Presentation</vt:lpstr>
      <vt:lpstr>PowerPoint Presentation</vt:lpstr>
      <vt:lpstr>Sarcomeres within a myofibril - HPF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Myasthenia Gravis</vt:lpstr>
      <vt:lpstr>Pathology of MG</vt:lpstr>
      <vt:lpstr>PowerPoint Presentation</vt:lpstr>
      <vt:lpstr>Myotonic Dystrophy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Acute gouty arthritis on the big toe of an elderly man. </vt:lpstr>
      <vt:lpstr>Severe gout in the fingers resulting in large, hard deposits of crystals of uric acid. These deposits are called Tophi</vt:lpstr>
      <vt:lpstr>Needle-shaped urate crystals diagnostic of gout from an acutely inflamed joint (left) as seen under polarized microscopy and unpolarized microscopy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Musculoskeletal practical block</dc:title>
  <dc:creator>Dr. Sayed Esawy</dc:creator>
  <cp:lastModifiedBy>عبدالرحمن</cp:lastModifiedBy>
  <cp:revision>190</cp:revision>
  <dcterms:created xsi:type="dcterms:W3CDTF">2010-04-26T10:38:24Z</dcterms:created>
  <dcterms:modified xsi:type="dcterms:W3CDTF">2014-12-25T06:47:52Z</dcterms:modified>
</cp:coreProperties>
</file>