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69" r:id="rId11"/>
    <p:sldId id="270" r:id="rId12"/>
    <p:sldId id="271" r:id="rId13"/>
    <p:sldId id="273" r:id="rId14"/>
    <p:sldId id="274" r:id="rId15"/>
    <p:sldId id="276" r:id="rId16"/>
    <p:sldId id="278" r:id="rId17"/>
    <p:sldId id="279" r:id="rId18"/>
    <p:sldId id="281" r:id="rId19"/>
    <p:sldId id="282" r:id="rId20"/>
    <p:sldId id="283" r:id="rId21"/>
    <p:sldId id="284" r:id="rId22"/>
    <p:sldId id="285" r:id="rId23"/>
    <p:sldId id="286" r:id="rId24"/>
    <p:sldId id="28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5FBE9-D6C3-4C67-8CE1-24F9AE441B73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34C20-8875-46DB-8282-CD120281C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1A7B3-4255-4D01-83A3-BCED52563FD1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96B3C-C19F-4EBD-8BCB-D24CD4808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AC499-D79D-4904-B795-6A9468A34796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4DE1-BAF6-444D-AD2C-12EE93627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8D7A1-4067-47DE-A2CA-D1B6D637707A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79363-128E-4EBF-8987-D96B53450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7035A-759E-4C70-9A7B-3A95BA85BE82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409C1-9470-49EA-8688-8A6CA43B1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C2056-9C42-422D-846C-A61BAA1BA042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A4943-F620-43C6-A820-5FD6DA83F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DD5EF-B255-4406-8E49-B142235EB48C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4EB6-3E7E-457B-B717-8DD6F6C08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8F205-FD94-419C-A1A8-F569E611D76D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FB9EF-D3E4-45FD-9A6A-AEF144EB5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9CDF9-43B1-47EF-B2A2-6C053D9C2B8C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38988-184F-4F91-9C04-FD84EE00C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D2DC9-081A-4F36-AFB1-D6396146EFDF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50DA-6144-4731-8A2D-DCEBD5862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BA0A-AEB3-4925-9E81-4319D7AE1B51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E9BB3-76FF-4A83-906F-0A7EAC0DF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A5A26A-7E10-4617-8252-1BFA9BF5363C}" type="datetimeFigureOut">
              <a:rPr lang="en-US"/>
              <a:pPr>
                <a:defRPr/>
              </a:pPr>
              <a:t>12/23/2014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E97DA1-A623-43A7-A199-FC3432750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LOWER LIMB RADIOLOGY ANATOMY</a:t>
            </a:r>
            <a:endParaRPr lang="ar-SA" smtClean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صورة 1" descr="stacks_image_3773_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714375"/>
            <a:ext cx="6357937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ربع نص 2"/>
          <p:cNvSpPr txBox="1"/>
          <p:nvPr/>
        </p:nvSpPr>
        <p:spPr>
          <a:xfrm>
            <a:off x="1428750" y="5643563"/>
            <a:ext cx="5857875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j-lt"/>
                <a:cs typeface="+mn-cs"/>
              </a:rPr>
              <a:t>SEVERE OSTEOARTHRITIS</a:t>
            </a:r>
            <a:endParaRPr lang="ar-SA" sz="36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800" b="1" dirty="0" smtClean="0"/>
              <a:t>THIGH</a:t>
            </a:r>
            <a:endParaRPr lang="ar-SA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midunlabel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5334000" y="1981200"/>
            <a:ext cx="228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6400800" y="2514600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6477000" y="19050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US" sz="11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6934200" y="22860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7467600" y="2895600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6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20" name="TextBox 10"/>
          <p:cNvSpPr txBox="1">
            <a:spLocks noChangeArrowheads="1"/>
          </p:cNvSpPr>
          <p:nvPr/>
        </p:nvSpPr>
        <p:spPr bwMode="auto">
          <a:xfrm>
            <a:off x="7162800" y="3048000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3321" name="TextBox 11"/>
          <p:cNvSpPr txBox="1">
            <a:spLocks noChangeArrowheads="1"/>
          </p:cNvSpPr>
          <p:nvPr/>
        </p:nvSpPr>
        <p:spPr bwMode="auto">
          <a:xfrm>
            <a:off x="7543800" y="36576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3322" name="TextBox 12"/>
          <p:cNvSpPr txBox="1">
            <a:spLocks noChangeArrowheads="1"/>
          </p:cNvSpPr>
          <p:nvPr/>
        </p:nvSpPr>
        <p:spPr bwMode="auto">
          <a:xfrm>
            <a:off x="6934200" y="3505200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3200" y="4191000"/>
            <a:ext cx="381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10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3324" name="TextBox 14"/>
          <p:cNvSpPr txBox="1">
            <a:spLocks noChangeArrowheads="1"/>
          </p:cNvSpPr>
          <p:nvPr/>
        </p:nvSpPr>
        <p:spPr bwMode="auto">
          <a:xfrm>
            <a:off x="5867400" y="3962400"/>
            <a:ext cx="457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Calibri" pitchFamily="34" charset="0"/>
              </a:rPr>
              <a:t>11</a:t>
            </a:r>
          </a:p>
        </p:txBody>
      </p:sp>
      <p:sp>
        <p:nvSpPr>
          <p:cNvPr id="13325" name="TextBox 15"/>
          <p:cNvSpPr txBox="1">
            <a:spLocks noChangeArrowheads="1"/>
          </p:cNvSpPr>
          <p:nvPr/>
        </p:nvSpPr>
        <p:spPr bwMode="auto">
          <a:xfrm>
            <a:off x="5715000" y="3429000"/>
            <a:ext cx="533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Calibri" pitchFamily="34" charset="0"/>
              </a:rPr>
              <a:t>12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26" name="TextBox 16"/>
          <p:cNvSpPr txBox="1">
            <a:spLocks noChangeArrowheads="1"/>
          </p:cNvSpPr>
          <p:nvPr/>
        </p:nvSpPr>
        <p:spPr bwMode="auto">
          <a:xfrm>
            <a:off x="5867400" y="27432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13</a:t>
            </a:r>
          </a:p>
        </p:txBody>
      </p:sp>
      <p:pic>
        <p:nvPicPr>
          <p:cNvPr id="13327" name="Picture 22" descr="ser004img00015.jpg"/>
          <p:cNvPicPr>
            <a:picLocks noChangeAspect="1"/>
          </p:cNvPicPr>
          <p:nvPr/>
        </p:nvPicPr>
        <p:blipFill>
          <a:blip r:embed="rId3" cstate="print"/>
          <a:srcRect l="17188" t="31250" r="53094" b="36557"/>
          <a:stretch>
            <a:fillRect/>
          </a:stretch>
        </p:blipFill>
        <p:spPr bwMode="auto">
          <a:xfrm>
            <a:off x="4495800" y="1828800"/>
            <a:ext cx="41148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TextBox 23"/>
          <p:cNvSpPr txBox="1">
            <a:spLocks noChangeArrowheads="1"/>
          </p:cNvSpPr>
          <p:nvPr/>
        </p:nvSpPr>
        <p:spPr bwMode="auto">
          <a:xfrm>
            <a:off x="1524000" y="533400"/>
            <a:ext cx="152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latin typeface="Calibri" pitchFamily="34" charset="0"/>
              </a:rPr>
              <a:t>MRI</a:t>
            </a:r>
            <a:endParaRPr lang="en-US" sz="28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329" name="TextBox 25"/>
          <p:cNvSpPr txBox="1">
            <a:spLocks noChangeArrowheads="1"/>
          </p:cNvSpPr>
          <p:nvPr/>
        </p:nvSpPr>
        <p:spPr bwMode="auto">
          <a:xfrm>
            <a:off x="6019800" y="533400"/>
            <a:ext cx="106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latin typeface="Calibri" pitchFamily="34" charset="0"/>
              </a:rPr>
              <a:t>CT</a:t>
            </a:r>
            <a:endParaRPr lang="en-US" b="1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midunlabel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0668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5334000" y="1981200"/>
            <a:ext cx="228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5638800" y="2286000"/>
            <a:ext cx="228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6477000" y="19050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US" sz="11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6934200" y="22860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7467600" y="2895600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5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44" name="TextBox 11"/>
          <p:cNvSpPr txBox="1">
            <a:spLocks noChangeArrowheads="1"/>
          </p:cNvSpPr>
          <p:nvPr/>
        </p:nvSpPr>
        <p:spPr bwMode="auto">
          <a:xfrm>
            <a:off x="7543800" y="3657600"/>
            <a:ext cx="30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4345" name="TextBox 12"/>
          <p:cNvSpPr txBox="1">
            <a:spLocks noChangeArrowheads="1"/>
          </p:cNvSpPr>
          <p:nvPr/>
        </p:nvSpPr>
        <p:spPr bwMode="auto">
          <a:xfrm>
            <a:off x="6934200" y="3505200"/>
            <a:ext cx="457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9375" y="4214813"/>
            <a:ext cx="381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+mn-cs"/>
              </a:rPr>
              <a:t>9</a:t>
            </a:r>
            <a:endParaRPr lang="en-US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4347" name="TextBox 14"/>
          <p:cNvSpPr txBox="1">
            <a:spLocks noChangeArrowheads="1"/>
          </p:cNvSpPr>
          <p:nvPr/>
        </p:nvSpPr>
        <p:spPr bwMode="auto">
          <a:xfrm>
            <a:off x="5867400" y="3962400"/>
            <a:ext cx="457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4348" name="TextBox 15"/>
          <p:cNvSpPr txBox="1">
            <a:spLocks noChangeArrowheads="1"/>
          </p:cNvSpPr>
          <p:nvPr/>
        </p:nvSpPr>
        <p:spPr bwMode="auto">
          <a:xfrm>
            <a:off x="5429250" y="3357563"/>
            <a:ext cx="5334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chemeClr val="bg1"/>
                </a:solidFill>
                <a:latin typeface="Calibri" pitchFamily="34" charset="0"/>
              </a:rPr>
              <a:t>11</a:t>
            </a:r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49" name="TextBox 16"/>
          <p:cNvSpPr txBox="1">
            <a:spLocks noChangeArrowheads="1"/>
          </p:cNvSpPr>
          <p:nvPr/>
        </p:nvSpPr>
        <p:spPr bwMode="auto">
          <a:xfrm>
            <a:off x="5867400" y="2743200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4350" name="TextBox 17"/>
          <p:cNvSpPr txBox="1">
            <a:spLocks noChangeArrowheads="1"/>
          </p:cNvSpPr>
          <p:nvPr/>
        </p:nvSpPr>
        <p:spPr bwMode="auto">
          <a:xfrm>
            <a:off x="7543800" y="19812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13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7010400" y="2286000"/>
            <a:ext cx="685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مربع نص 17"/>
          <p:cNvSpPr txBox="1"/>
          <p:nvPr/>
        </p:nvSpPr>
        <p:spPr>
          <a:xfrm>
            <a:off x="428625" y="714375"/>
            <a:ext cx="3786188" cy="53244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000" b="1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+mn-cs"/>
              </a:rPr>
              <a:t>1- </a:t>
            </a:r>
            <a:r>
              <a:rPr lang="en-US" sz="2000" b="1" dirty="0" err="1">
                <a:latin typeface="+mn-lt"/>
                <a:cs typeface="+mn-cs"/>
              </a:rPr>
              <a:t>Vastus</a:t>
            </a:r>
            <a:r>
              <a:rPr lang="en-US" sz="2000" b="1" dirty="0">
                <a:latin typeface="+mn-lt"/>
                <a:cs typeface="+mn-cs"/>
              </a:rPr>
              <a:t> </a:t>
            </a:r>
            <a:r>
              <a:rPr lang="en-US" sz="2000" b="1" dirty="0" err="1">
                <a:latin typeface="+mn-lt"/>
                <a:cs typeface="+mn-cs"/>
              </a:rPr>
              <a:t>lateralis</a:t>
            </a:r>
            <a:r>
              <a:rPr lang="en-US" sz="2000" b="1" dirty="0">
                <a:latin typeface="+mn-lt"/>
                <a:cs typeface="+mn-cs"/>
              </a:rPr>
              <a:t> muscle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cs typeface="+mn-cs"/>
              </a:rPr>
              <a:t>2- </a:t>
            </a:r>
            <a:r>
              <a:rPr lang="en-US" sz="2000" b="1" dirty="0" err="1">
                <a:latin typeface="+mj-lt"/>
                <a:cs typeface="+mn-cs"/>
              </a:rPr>
              <a:t>Vastus</a:t>
            </a:r>
            <a:r>
              <a:rPr lang="en-US" sz="2000" b="1" dirty="0">
                <a:latin typeface="+mj-lt"/>
                <a:cs typeface="+mn-cs"/>
              </a:rPr>
              <a:t> </a:t>
            </a:r>
            <a:r>
              <a:rPr lang="en-US" sz="2000" b="1" dirty="0" err="1">
                <a:latin typeface="+mj-lt"/>
                <a:cs typeface="+mn-cs"/>
              </a:rPr>
              <a:t>intermedius</a:t>
            </a:r>
            <a:r>
              <a:rPr lang="en-US" sz="2000" b="1" dirty="0">
                <a:latin typeface="+mj-lt"/>
                <a:cs typeface="+mn-cs"/>
              </a:rPr>
              <a:t> muscle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+mn-cs"/>
              </a:rPr>
              <a:t>3- </a:t>
            </a:r>
            <a:r>
              <a:rPr lang="en-US" sz="2000" b="1" dirty="0" err="1">
                <a:latin typeface="+mn-lt"/>
                <a:cs typeface="+mn-cs"/>
              </a:rPr>
              <a:t>Vastus</a:t>
            </a:r>
            <a:r>
              <a:rPr lang="en-US" sz="2000" b="1" dirty="0">
                <a:latin typeface="+mn-lt"/>
                <a:cs typeface="+mn-cs"/>
              </a:rPr>
              <a:t> </a:t>
            </a:r>
            <a:r>
              <a:rPr lang="en-US" sz="2000" b="1" dirty="0" err="1">
                <a:latin typeface="+mn-lt"/>
                <a:cs typeface="+mn-cs"/>
              </a:rPr>
              <a:t>medialis</a:t>
            </a:r>
            <a:r>
              <a:rPr lang="en-US" sz="2000" b="1" dirty="0">
                <a:latin typeface="+mn-lt"/>
                <a:cs typeface="+mn-cs"/>
              </a:rPr>
              <a:t> muscle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+mn-cs"/>
              </a:rPr>
              <a:t>4- Rectus </a:t>
            </a:r>
            <a:r>
              <a:rPr lang="en-US" sz="2000" b="1" dirty="0" err="1">
                <a:latin typeface="+mn-lt"/>
                <a:cs typeface="+mn-cs"/>
              </a:rPr>
              <a:t>femoris</a:t>
            </a:r>
            <a:r>
              <a:rPr lang="en-US" sz="2000" b="1" dirty="0">
                <a:latin typeface="+mn-lt"/>
                <a:cs typeface="+mn-cs"/>
              </a:rPr>
              <a:t> muscle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+mn-cs"/>
              </a:rPr>
              <a:t>5- Sartorius muscle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dirty="0">
                <a:latin typeface="+mj-lt"/>
                <a:cs typeface="+mn-cs"/>
              </a:rPr>
              <a:t>    </a:t>
            </a:r>
            <a:r>
              <a:rPr lang="en-US" sz="2000" b="1" dirty="0">
                <a:latin typeface="+mj-lt"/>
                <a:cs typeface="+mn-cs"/>
              </a:rPr>
              <a:t>6- </a:t>
            </a:r>
            <a:r>
              <a:rPr lang="en-US" sz="2000" b="1" dirty="0" err="1">
                <a:latin typeface="+mj-lt"/>
                <a:cs typeface="+mn-cs"/>
              </a:rPr>
              <a:t>Gracilie</a:t>
            </a:r>
            <a:r>
              <a:rPr lang="en-US" sz="2000" b="1" dirty="0">
                <a:latin typeface="+mj-lt"/>
                <a:cs typeface="+mn-cs"/>
              </a:rPr>
              <a:t> muscle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cs typeface="+mn-cs"/>
              </a:rPr>
              <a:t>7- Adductor </a:t>
            </a:r>
            <a:r>
              <a:rPr lang="en-US" sz="2000" b="1" dirty="0" err="1">
                <a:latin typeface="+mj-lt"/>
                <a:cs typeface="+mn-cs"/>
              </a:rPr>
              <a:t>magnus</a:t>
            </a:r>
            <a:r>
              <a:rPr lang="en-US" sz="2000" b="1" dirty="0">
                <a:latin typeface="+mj-lt"/>
                <a:cs typeface="+mn-cs"/>
              </a:rPr>
              <a:t> muscle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cs typeface="+mn-cs"/>
              </a:rPr>
              <a:t>8- Adductor </a:t>
            </a:r>
            <a:r>
              <a:rPr lang="en-US" sz="2000" b="1" dirty="0" err="1">
                <a:latin typeface="+mj-lt"/>
                <a:cs typeface="+mn-cs"/>
              </a:rPr>
              <a:t>longus</a:t>
            </a:r>
            <a:r>
              <a:rPr lang="en-US" sz="2000" b="1" dirty="0">
                <a:latin typeface="+mj-lt"/>
                <a:cs typeface="+mn-cs"/>
              </a:rPr>
              <a:t> muscle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cs typeface="+mn-cs"/>
              </a:rPr>
              <a:t>9- </a:t>
            </a:r>
            <a:r>
              <a:rPr lang="en-US" sz="2000" b="1" dirty="0" err="1">
                <a:latin typeface="+mj-lt"/>
                <a:cs typeface="+mn-cs"/>
              </a:rPr>
              <a:t>Semimemranous</a:t>
            </a:r>
            <a:r>
              <a:rPr lang="en-US" sz="2000" b="1" dirty="0">
                <a:latin typeface="+mj-lt"/>
                <a:cs typeface="+mn-cs"/>
              </a:rPr>
              <a:t> muscle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cs typeface="+mn-cs"/>
              </a:rPr>
              <a:t>10- </a:t>
            </a:r>
            <a:r>
              <a:rPr lang="en-US" sz="2000" b="1" dirty="0" err="1">
                <a:latin typeface="+mj-lt"/>
                <a:cs typeface="+mn-cs"/>
              </a:rPr>
              <a:t>Semitendinousus</a:t>
            </a:r>
            <a:r>
              <a:rPr lang="en-US" sz="2000" b="1" dirty="0">
                <a:latin typeface="+mj-lt"/>
                <a:cs typeface="+mn-cs"/>
              </a:rPr>
              <a:t> Muscle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cs typeface="+mn-cs"/>
              </a:rPr>
              <a:t>11- Biceps </a:t>
            </a:r>
            <a:r>
              <a:rPr lang="en-US" sz="2000" b="1" dirty="0" err="1">
                <a:latin typeface="+mj-lt"/>
                <a:cs typeface="+mn-cs"/>
              </a:rPr>
              <a:t>femoris</a:t>
            </a:r>
            <a:r>
              <a:rPr lang="en-US" sz="2000" b="1" dirty="0">
                <a:latin typeface="+mj-lt"/>
                <a:cs typeface="+mn-cs"/>
              </a:rPr>
              <a:t> muscle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cs typeface="+mn-cs"/>
              </a:rPr>
              <a:t>12- Femur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j-lt"/>
                <a:cs typeface="+mn-cs"/>
              </a:rPr>
              <a:t>13- Femoral artery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b="1" dirty="0">
                <a:latin typeface="+mj-lt"/>
                <a:cs typeface="+mn-cs"/>
              </a:rPr>
              <a:t> </a:t>
            </a:r>
          </a:p>
        </p:txBody>
      </p:sp>
      <p:sp>
        <p:nvSpPr>
          <p:cNvPr id="14353" name="مربع نص 18"/>
          <p:cNvSpPr txBox="1">
            <a:spLocks noChangeArrowheads="1"/>
          </p:cNvSpPr>
          <p:nvPr/>
        </p:nvSpPr>
        <p:spPr bwMode="auto">
          <a:xfrm>
            <a:off x="7072313" y="3071813"/>
            <a:ext cx="357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8</a:t>
            </a:r>
            <a:endParaRPr lang="ar-SA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357188" y="1071563"/>
            <a:ext cx="3571875" cy="4643437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مربع نص 1"/>
          <p:cNvSpPr txBox="1">
            <a:spLocks noChangeArrowheads="1"/>
          </p:cNvSpPr>
          <p:nvPr/>
        </p:nvSpPr>
        <p:spPr bwMode="auto">
          <a:xfrm>
            <a:off x="1857375" y="2571750"/>
            <a:ext cx="5286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latin typeface="Calibri" pitchFamily="34" charset="0"/>
              </a:rPr>
              <a:t>ANKLE</a:t>
            </a:r>
            <a:endParaRPr lang="ar-SA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صورة 3" descr="12222.jpg"/>
          <p:cNvPicPr>
            <a:picLocks noChangeAspect="1"/>
          </p:cNvPicPr>
          <p:nvPr/>
        </p:nvPicPr>
        <p:blipFill>
          <a:blip r:embed="rId2" cstate="print"/>
          <a:srcRect l="59190" t="10416" b="12500"/>
          <a:stretch>
            <a:fillRect/>
          </a:stretch>
        </p:blipFill>
        <p:spPr bwMode="auto">
          <a:xfrm>
            <a:off x="4857750" y="571500"/>
            <a:ext cx="3917950" cy="593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شكل بيضاوي 5"/>
          <p:cNvSpPr/>
          <p:nvPr/>
        </p:nvSpPr>
        <p:spPr>
          <a:xfrm>
            <a:off x="7000875" y="2143125"/>
            <a:ext cx="285750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ar-SA" dirty="0"/>
          </a:p>
        </p:txBody>
      </p:sp>
      <p:sp>
        <p:nvSpPr>
          <p:cNvPr id="7" name="شكل بيضاوي 6"/>
          <p:cNvSpPr/>
          <p:nvPr/>
        </p:nvSpPr>
        <p:spPr>
          <a:xfrm>
            <a:off x="7786688" y="4429125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8" name="شكل بيضاوي 7"/>
          <p:cNvSpPr/>
          <p:nvPr/>
        </p:nvSpPr>
        <p:spPr>
          <a:xfrm>
            <a:off x="5786438" y="2143125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9" name="شكل بيضاوي 8"/>
          <p:cNvSpPr/>
          <p:nvPr/>
        </p:nvSpPr>
        <p:spPr>
          <a:xfrm>
            <a:off x="5572125" y="4929188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ar-SA" dirty="0"/>
          </a:p>
        </p:txBody>
      </p:sp>
      <p:sp>
        <p:nvSpPr>
          <p:cNvPr id="10" name="شكل بيضاوي 9"/>
          <p:cNvSpPr/>
          <p:nvPr/>
        </p:nvSpPr>
        <p:spPr>
          <a:xfrm>
            <a:off x="6858000" y="4929188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  <a:endParaRPr lang="ar-SA" dirty="0"/>
          </a:p>
        </p:txBody>
      </p:sp>
      <p:sp>
        <p:nvSpPr>
          <p:cNvPr id="16392" name="مربع نص 10"/>
          <p:cNvSpPr txBox="1">
            <a:spLocks noChangeArrowheads="1"/>
          </p:cNvSpPr>
          <p:nvPr/>
        </p:nvSpPr>
        <p:spPr bwMode="auto">
          <a:xfrm>
            <a:off x="1000125" y="2357438"/>
            <a:ext cx="335756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1- Tibia</a:t>
            </a:r>
          </a:p>
          <a:p>
            <a:r>
              <a:rPr lang="en-US" sz="2800" b="1">
                <a:latin typeface="Calibri" pitchFamily="34" charset="0"/>
              </a:rPr>
              <a:t>2- Medial malleolus</a:t>
            </a:r>
          </a:p>
          <a:p>
            <a:r>
              <a:rPr lang="en-US" sz="2800" b="1">
                <a:latin typeface="Calibri" pitchFamily="34" charset="0"/>
              </a:rPr>
              <a:t>3- Fibula</a:t>
            </a:r>
          </a:p>
          <a:p>
            <a:r>
              <a:rPr lang="en-US" sz="2800" b="1">
                <a:latin typeface="Calibri" pitchFamily="34" charset="0"/>
              </a:rPr>
              <a:t>4- Lateral melleolus</a:t>
            </a:r>
          </a:p>
          <a:p>
            <a:r>
              <a:rPr lang="en-US" sz="2800" b="1">
                <a:latin typeface="Calibri" pitchFamily="34" charset="0"/>
              </a:rPr>
              <a:t>5- Dome of talus</a:t>
            </a:r>
            <a:endParaRPr lang="ar-SA" sz="2800" b="1">
              <a:latin typeface="Calibri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785813" y="2000250"/>
            <a:ext cx="3714750" cy="292893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صورة 1" descr="12222.jpg"/>
          <p:cNvPicPr>
            <a:picLocks noChangeAspect="1"/>
          </p:cNvPicPr>
          <p:nvPr/>
        </p:nvPicPr>
        <p:blipFill>
          <a:blip r:embed="rId2" cstate="print"/>
          <a:srcRect l="-125" t="22916" r="50835"/>
          <a:stretch>
            <a:fillRect/>
          </a:stretch>
        </p:blipFill>
        <p:spPr bwMode="auto">
          <a:xfrm>
            <a:off x="4643438" y="500063"/>
            <a:ext cx="4071937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شكل حر 7"/>
          <p:cNvSpPr/>
          <p:nvPr/>
        </p:nvSpPr>
        <p:spPr>
          <a:xfrm>
            <a:off x="6096000" y="1506538"/>
            <a:ext cx="1436688" cy="1801812"/>
          </a:xfrm>
          <a:custGeom>
            <a:avLst/>
            <a:gdLst>
              <a:gd name="connsiteX0" fmla="*/ 1111624 w 1436594"/>
              <a:gd name="connsiteY0" fmla="*/ 94129 h 1801905"/>
              <a:gd name="connsiteX1" fmla="*/ 1192306 w 1436594"/>
              <a:gd name="connsiteY1" fmla="*/ 699247 h 1801905"/>
              <a:gd name="connsiteX2" fmla="*/ 1326776 w 1436594"/>
              <a:gd name="connsiteY2" fmla="*/ 1035423 h 1801905"/>
              <a:gd name="connsiteX3" fmla="*/ 1420906 w 1436594"/>
              <a:gd name="connsiteY3" fmla="*/ 1331258 h 1801905"/>
              <a:gd name="connsiteX4" fmla="*/ 1394012 w 1436594"/>
              <a:gd name="connsiteY4" fmla="*/ 1653988 h 1801905"/>
              <a:gd name="connsiteX5" fmla="*/ 1165412 w 1436594"/>
              <a:gd name="connsiteY5" fmla="*/ 1788458 h 1801905"/>
              <a:gd name="connsiteX6" fmla="*/ 936812 w 1436594"/>
              <a:gd name="connsiteY6" fmla="*/ 1573305 h 1801905"/>
              <a:gd name="connsiteX7" fmla="*/ 667871 w 1436594"/>
              <a:gd name="connsiteY7" fmla="*/ 1479176 h 1801905"/>
              <a:gd name="connsiteX8" fmla="*/ 398929 w 1436594"/>
              <a:gd name="connsiteY8" fmla="*/ 1559858 h 1801905"/>
              <a:gd name="connsiteX9" fmla="*/ 197224 w 1436594"/>
              <a:gd name="connsiteY9" fmla="*/ 1667435 h 1801905"/>
              <a:gd name="connsiteX10" fmla="*/ 22412 w 1436594"/>
              <a:gd name="connsiteY10" fmla="*/ 1331258 h 1801905"/>
              <a:gd name="connsiteX11" fmla="*/ 62753 w 1436594"/>
              <a:gd name="connsiteY11" fmla="*/ 914400 h 1801905"/>
              <a:gd name="connsiteX12" fmla="*/ 224118 w 1436594"/>
              <a:gd name="connsiteY12" fmla="*/ 457200 h 1801905"/>
              <a:gd name="connsiteX13" fmla="*/ 277906 w 1436594"/>
              <a:gd name="connsiteY13" fmla="*/ 0 h 18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6594" h="1801905">
                <a:moveTo>
                  <a:pt x="1111624" y="94129"/>
                </a:moveTo>
                <a:cubicBezTo>
                  <a:pt x="1134035" y="318247"/>
                  <a:pt x="1156447" y="542365"/>
                  <a:pt x="1192306" y="699247"/>
                </a:cubicBezTo>
                <a:cubicBezTo>
                  <a:pt x="1228165" y="856129"/>
                  <a:pt x="1288676" y="930088"/>
                  <a:pt x="1326776" y="1035423"/>
                </a:cubicBezTo>
                <a:cubicBezTo>
                  <a:pt x="1364876" y="1140758"/>
                  <a:pt x="1409700" y="1228164"/>
                  <a:pt x="1420906" y="1331258"/>
                </a:cubicBezTo>
                <a:cubicBezTo>
                  <a:pt x="1432112" y="1434352"/>
                  <a:pt x="1436594" y="1577788"/>
                  <a:pt x="1394012" y="1653988"/>
                </a:cubicBezTo>
                <a:cubicBezTo>
                  <a:pt x="1351430" y="1730188"/>
                  <a:pt x="1241612" y="1801905"/>
                  <a:pt x="1165412" y="1788458"/>
                </a:cubicBezTo>
                <a:cubicBezTo>
                  <a:pt x="1089212" y="1775011"/>
                  <a:pt x="1019736" y="1624852"/>
                  <a:pt x="936812" y="1573305"/>
                </a:cubicBezTo>
                <a:cubicBezTo>
                  <a:pt x="853889" y="1521758"/>
                  <a:pt x="757518" y="1481417"/>
                  <a:pt x="667871" y="1479176"/>
                </a:cubicBezTo>
                <a:cubicBezTo>
                  <a:pt x="578224" y="1476935"/>
                  <a:pt x="477370" y="1528481"/>
                  <a:pt x="398929" y="1559858"/>
                </a:cubicBezTo>
                <a:cubicBezTo>
                  <a:pt x="320488" y="1591235"/>
                  <a:pt x="259977" y="1705535"/>
                  <a:pt x="197224" y="1667435"/>
                </a:cubicBezTo>
                <a:cubicBezTo>
                  <a:pt x="134471" y="1629335"/>
                  <a:pt x="44824" y="1456764"/>
                  <a:pt x="22412" y="1331258"/>
                </a:cubicBezTo>
                <a:cubicBezTo>
                  <a:pt x="0" y="1205752"/>
                  <a:pt x="29135" y="1060076"/>
                  <a:pt x="62753" y="914400"/>
                </a:cubicBezTo>
                <a:cubicBezTo>
                  <a:pt x="96371" y="768724"/>
                  <a:pt x="188259" y="609600"/>
                  <a:pt x="224118" y="457200"/>
                </a:cubicBezTo>
                <a:cubicBezTo>
                  <a:pt x="259977" y="304800"/>
                  <a:pt x="268941" y="152400"/>
                  <a:pt x="277906" y="0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0" name="شكل حر 9"/>
          <p:cNvSpPr/>
          <p:nvPr/>
        </p:nvSpPr>
        <p:spPr>
          <a:xfrm>
            <a:off x="5572125" y="3071813"/>
            <a:ext cx="2039938" cy="1484312"/>
          </a:xfrm>
          <a:custGeom>
            <a:avLst/>
            <a:gdLst>
              <a:gd name="connsiteX0" fmla="*/ 13447 w 2039471"/>
              <a:gd name="connsiteY0" fmla="*/ 768723 h 1483658"/>
              <a:gd name="connsiteX1" fmla="*/ 215153 w 2039471"/>
              <a:gd name="connsiteY1" fmla="*/ 607358 h 1483658"/>
              <a:gd name="connsiteX2" fmla="*/ 376518 w 2039471"/>
              <a:gd name="connsiteY2" fmla="*/ 607358 h 1483658"/>
              <a:gd name="connsiteX3" fmla="*/ 578224 w 2039471"/>
              <a:gd name="connsiteY3" fmla="*/ 513229 h 1483658"/>
              <a:gd name="connsiteX4" fmla="*/ 685800 w 2039471"/>
              <a:gd name="connsiteY4" fmla="*/ 271182 h 1483658"/>
              <a:gd name="connsiteX5" fmla="*/ 887506 w 2039471"/>
              <a:gd name="connsiteY5" fmla="*/ 109817 h 1483658"/>
              <a:gd name="connsiteX6" fmla="*/ 1196788 w 2039471"/>
              <a:gd name="connsiteY6" fmla="*/ 2241 h 1483658"/>
              <a:gd name="connsiteX7" fmla="*/ 1546412 w 2039471"/>
              <a:gd name="connsiteY7" fmla="*/ 96370 h 1483658"/>
              <a:gd name="connsiteX8" fmla="*/ 1761565 w 2039471"/>
              <a:gd name="connsiteY8" fmla="*/ 324970 h 1483658"/>
              <a:gd name="connsiteX9" fmla="*/ 1896035 w 2039471"/>
              <a:gd name="connsiteY9" fmla="*/ 553570 h 1483658"/>
              <a:gd name="connsiteX10" fmla="*/ 1949824 w 2039471"/>
              <a:gd name="connsiteY10" fmla="*/ 768723 h 1483658"/>
              <a:gd name="connsiteX11" fmla="*/ 2030506 w 2039471"/>
              <a:gd name="connsiteY11" fmla="*/ 889746 h 1483658"/>
              <a:gd name="connsiteX12" fmla="*/ 1896035 w 2039471"/>
              <a:gd name="connsiteY12" fmla="*/ 1104899 h 1483658"/>
              <a:gd name="connsiteX13" fmla="*/ 1869141 w 2039471"/>
              <a:gd name="connsiteY13" fmla="*/ 1266264 h 1483658"/>
              <a:gd name="connsiteX14" fmla="*/ 1438835 w 2039471"/>
              <a:gd name="connsiteY14" fmla="*/ 1172135 h 1483658"/>
              <a:gd name="connsiteX15" fmla="*/ 1102659 w 2039471"/>
              <a:gd name="connsiteY15" fmla="*/ 1293158 h 1483658"/>
              <a:gd name="connsiteX16" fmla="*/ 833718 w 2039471"/>
              <a:gd name="connsiteY16" fmla="*/ 1454523 h 1483658"/>
              <a:gd name="connsiteX17" fmla="*/ 537883 w 2039471"/>
              <a:gd name="connsiteY17" fmla="*/ 1333499 h 1483658"/>
              <a:gd name="connsiteX18" fmla="*/ 282388 w 2039471"/>
              <a:gd name="connsiteY18" fmla="*/ 1467970 h 1483658"/>
              <a:gd name="connsiteX19" fmla="*/ 80683 w 2039471"/>
              <a:gd name="connsiteY19" fmla="*/ 1239370 h 1483658"/>
              <a:gd name="connsiteX20" fmla="*/ 0 w 2039471"/>
              <a:gd name="connsiteY20" fmla="*/ 822511 h 148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39471" h="1483658">
                <a:moveTo>
                  <a:pt x="13447" y="768723"/>
                </a:moveTo>
                <a:cubicBezTo>
                  <a:pt x="84044" y="701487"/>
                  <a:pt x="154641" y="634252"/>
                  <a:pt x="215153" y="607358"/>
                </a:cubicBezTo>
                <a:cubicBezTo>
                  <a:pt x="275665" y="580464"/>
                  <a:pt x="316006" y="623046"/>
                  <a:pt x="376518" y="607358"/>
                </a:cubicBezTo>
                <a:cubicBezTo>
                  <a:pt x="437030" y="591670"/>
                  <a:pt x="526677" y="569258"/>
                  <a:pt x="578224" y="513229"/>
                </a:cubicBezTo>
                <a:cubicBezTo>
                  <a:pt x="629771" y="457200"/>
                  <a:pt x="634253" y="338417"/>
                  <a:pt x="685800" y="271182"/>
                </a:cubicBezTo>
                <a:cubicBezTo>
                  <a:pt x="737347" y="203947"/>
                  <a:pt x="802341" y="154641"/>
                  <a:pt x="887506" y="109817"/>
                </a:cubicBezTo>
                <a:cubicBezTo>
                  <a:pt x="972671" y="64994"/>
                  <a:pt x="1086970" y="4482"/>
                  <a:pt x="1196788" y="2241"/>
                </a:cubicBezTo>
                <a:cubicBezTo>
                  <a:pt x="1306606" y="0"/>
                  <a:pt x="1452283" y="42582"/>
                  <a:pt x="1546412" y="96370"/>
                </a:cubicBezTo>
                <a:cubicBezTo>
                  <a:pt x="1640542" y="150158"/>
                  <a:pt x="1703295" y="248770"/>
                  <a:pt x="1761565" y="324970"/>
                </a:cubicBezTo>
                <a:cubicBezTo>
                  <a:pt x="1819835" y="401170"/>
                  <a:pt x="1864658" y="479611"/>
                  <a:pt x="1896035" y="553570"/>
                </a:cubicBezTo>
                <a:cubicBezTo>
                  <a:pt x="1927412" y="627529"/>
                  <a:pt x="1927412" y="712694"/>
                  <a:pt x="1949824" y="768723"/>
                </a:cubicBezTo>
                <a:cubicBezTo>
                  <a:pt x="1972236" y="824752"/>
                  <a:pt x="2039471" y="833717"/>
                  <a:pt x="2030506" y="889746"/>
                </a:cubicBezTo>
                <a:cubicBezTo>
                  <a:pt x="2021541" y="945775"/>
                  <a:pt x="1922929" y="1042146"/>
                  <a:pt x="1896035" y="1104899"/>
                </a:cubicBezTo>
                <a:cubicBezTo>
                  <a:pt x="1869141" y="1167652"/>
                  <a:pt x="1945341" y="1255058"/>
                  <a:pt x="1869141" y="1266264"/>
                </a:cubicBezTo>
                <a:cubicBezTo>
                  <a:pt x="1792941" y="1277470"/>
                  <a:pt x="1566582" y="1167653"/>
                  <a:pt x="1438835" y="1172135"/>
                </a:cubicBezTo>
                <a:cubicBezTo>
                  <a:pt x="1311088" y="1176617"/>
                  <a:pt x="1203512" y="1246093"/>
                  <a:pt x="1102659" y="1293158"/>
                </a:cubicBezTo>
                <a:cubicBezTo>
                  <a:pt x="1001806" y="1340223"/>
                  <a:pt x="927847" y="1447799"/>
                  <a:pt x="833718" y="1454523"/>
                </a:cubicBezTo>
                <a:cubicBezTo>
                  <a:pt x="739589" y="1461247"/>
                  <a:pt x="629771" y="1331258"/>
                  <a:pt x="537883" y="1333499"/>
                </a:cubicBezTo>
                <a:cubicBezTo>
                  <a:pt x="445995" y="1335740"/>
                  <a:pt x="358588" y="1483658"/>
                  <a:pt x="282388" y="1467970"/>
                </a:cubicBezTo>
                <a:cubicBezTo>
                  <a:pt x="206188" y="1452282"/>
                  <a:pt x="127748" y="1346946"/>
                  <a:pt x="80683" y="1239370"/>
                </a:cubicBezTo>
                <a:cubicBezTo>
                  <a:pt x="33618" y="1131794"/>
                  <a:pt x="16809" y="977152"/>
                  <a:pt x="0" y="82251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2" name="شكل حر 11"/>
          <p:cNvSpPr/>
          <p:nvPr/>
        </p:nvSpPr>
        <p:spPr>
          <a:xfrm>
            <a:off x="6361113" y="1209675"/>
            <a:ext cx="974725" cy="2816225"/>
          </a:xfrm>
          <a:custGeom>
            <a:avLst/>
            <a:gdLst>
              <a:gd name="connsiteX0" fmla="*/ 874059 w 974912"/>
              <a:gd name="connsiteY0" fmla="*/ 107577 h 2814918"/>
              <a:gd name="connsiteX1" fmla="*/ 874059 w 974912"/>
              <a:gd name="connsiteY1" fmla="*/ 1062318 h 2814918"/>
              <a:gd name="connsiteX2" fmla="*/ 887506 w 974912"/>
              <a:gd name="connsiteY2" fmla="*/ 1479177 h 2814918"/>
              <a:gd name="connsiteX3" fmla="*/ 927847 w 974912"/>
              <a:gd name="connsiteY3" fmla="*/ 1734671 h 2814918"/>
              <a:gd name="connsiteX4" fmla="*/ 954741 w 974912"/>
              <a:gd name="connsiteY4" fmla="*/ 2017059 h 2814918"/>
              <a:gd name="connsiteX5" fmla="*/ 806823 w 974912"/>
              <a:gd name="connsiteY5" fmla="*/ 2232212 h 2814918"/>
              <a:gd name="connsiteX6" fmla="*/ 564776 w 974912"/>
              <a:gd name="connsiteY6" fmla="*/ 2501153 h 2814918"/>
              <a:gd name="connsiteX7" fmla="*/ 389965 w 974912"/>
              <a:gd name="connsiteY7" fmla="*/ 2675965 h 2814918"/>
              <a:gd name="connsiteX8" fmla="*/ 295835 w 974912"/>
              <a:gd name="connsiteY8" fmla="*/ 2756647 h 2814918"/>
              <a:gd name="connsiteX9" fmla="*/ 94129 w 974912"/>
              <a:gd name="connsiteY9" fmla="*/ 2326341 h 2814918"/>
              <a:gd name="connsiteX10" fmla="*/ 0 w 974912"/>
              <a:gd name="connsiteY10" fmla="*/ 2057400 h 2814918"/>
              <a:gd name="connsiteX11" fmla="*/ 94129 w 974912"/>
              <a:gd name="connsiteY11" fmla="*/ 1680883 h 2814918"/>
              <a:gd name="connsiteX12" fmla="*/ 268941 w 974912"/>
              <a:gd name="connsiteY12" fmla="*/ 1385047 h 2814918"/>
              <a:gd name="connsiteX13" fmla="*/ 376517 w 974912"/>
              <a:gd name="connsiteY13" fmla="*/ 981636 h 2814918"/>
              <a:gd name="connsiteX14" fmla="*/ 430306 w 974912"/>
              <a:gd name="connsiteY14" fmla="*/ 564777 h 2814918"/>
              <a:gd name="connsiteX15" fmla="*/ 457200 w 974912"/>
              <a:gd name="connsiteY15" fmla="*/ 0 h 281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4912" h="2814918">
                <a:moveTo>
                  <a:pt x="874059" y="107577"/>
                </a:moveTo>
                <a:cubicBezTo>
                  <a:pt x="872938" y="470647"/>
                  <a:pt x="871818" y="833718"/>
                  <a:pt x="874059" y="1062318"/>
                </a:cubicBezTo>
                <a:cubicBezTo>
                  <a:pt x="876300" y="1290918"/>
                  <a:pt x="878541" y="1367118"/>
                  <a:pt x="887506" y="1479177"/>
                </a:cubicBezTo>
                <a:cubicBezTo>
                  <a:pt x="896471" y="1591236"/>
                  <a:pt x="916641" y="1645024"/>
                  <a:pt x="927847" y="1734671"/>
                </a:cubicBezTo>
                <a:cubicBezTo>
                  <a:pt x="939053" y="1824318"/>
                  <a:pt x="974912" y="1934136"/>
                  <a:pt x="954741" y="2017059"/>
                </a:cubicBezTo>
                <a:cubicBezTo>
                  <a:pt x="934570" y="2099982"/>
                  <a:pt x="871817" y="2151530"/>
                  <a:pt x="806823" y="2232212"/>
                </a:cubicBezTo>
                <a:cubicBezTo>
                  <a:pt x="741829" y="2312894"/>
                  <a:pt x="634252" y="2427194"/>
                  <a:pt x="564776" y="2501153"/>
                </a:cubicBezTo>
                <a:cubicBezTo>
                  <a:pt x="495300" y="2575112"/>
                  <a:pt x="434788" y="2633383"/>
                  <a:pt x="389965" y="2675965"/>
                </a:cubicBezTo>
                <a:cubicBezTo>
                  <a:pt x="345142" y="2718547"/>
                  <a:pt x="345141" y="2814918"/>
                  <a:pt x="295835" y="2756647"/>
                </a:cubicBezTo>
                <a:cubicBezTo>
                  <a:pt x="246529" y="2698376"/>
                  <a:pt x="143435" y="2442882"/>
                  <a:pt x="94129" y="2326341"/>
                </a:cubicBezTo>
                <a:cubicBezTo>
                  <a:pt x="44823" y="2209800"/>
                  <a:pt x="0" y="2164976"/>
                  <a:pt x="0" y="2057400"/>
                </a:cubicBezTo>
                <a:cubicBezTo>
                  <a:pt x="0" y="1949824"/>
                  <a:pt x="49305" y="1792942"/>
                  <a:pt x="94129" y="1680883"/>
                </a:cubicBezTo>
                <a:cubicBezTo>
                  <a:pt x="138953" y="1568824"/>
                  <a:pt x="221876" y="1501588"/>
                  <a:pt x="268941" y="1385047"/>
                </a:cubicBezTo>
                <a:cubicBezTo>
                  <a:pt x="316006" y="1268506"/>
                  <a:pt x="349623" y="1118348"/>
                  <a:pt x="376517" y="981636"/>
                </a:cubicBezTo>
                <a:cubicBezTo>
                  <a:pt x="403411" y="844924"/>
                  <a:pt x="416859" y="728383"/>
                  <a:pt x="430306" y="564777"/>
                </a:cubicBezTo>
                <a:cubicBezTo>
                  <a:pt x="443753" y="401171"/>
                  <a:pt x="450476" y="200585"/>
                  <a:pt x="457200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6786563" y="2428875"/>
            <a:ext cx="285750" cy="35718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ar-SA" dirty="0"/>
          </a:p>
        </p:txBody>
      </p:sp>
      <p:sp>
        <p:nvSpPr>
          <p:cNvPr id="14" name="شكل بيضاوي 13"/>
          <p:cNvSpPr/>
          <p:nvPr/>
        </p:nvSpPr>
        <p:spPr>
          <a:xfrm>
            <a:off x="6357938" y="2071688"/>
            <a:ext cx="285750" cy="35718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15" name="شكل بيضاوي 14"/>
          <p:cNvSpPr/>
          <p:nvPr/>
        </p:nvSpPr>
        <p:spPr>
          <a:xfrm>
            <a:off x="6215063" y="3857625"/>
            <a:ext cx="285750" cy="2857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16" name="شكل بيضاوي 15"/>
          <p:cNvSpPr/>
          <p:nvPr/>
        </p:nvSpPr>
        <p:spPr>
          <a:xfrm>
            <a:off x="7143750" y="5000625"/>
            <a:ext cx="285750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ar-SA" dirty="0"/>
          </a:p>
        </p:txBody>
      </p:sp>
      <p:sp>
        <p:nvSpPr>
          <p:cNvPr id="17" name="شكل بيضاوي 16"/>
          <p:cNvSpPr/>
          <p:nvPr/>
        </p:nvSpPr>
        <p:spPr>
          <a:xfrm>
            <a:off x="5286375" y="4429125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  <a:endParaRPr lang="ar-SA" dirty="0"/>
          </a:p>
        </p:txBody>
      </p:sp>
      <p:sp>
        <p:nvSpPr>
          <p:cNvPr id="17419" name="مربع نص 17"/>
          <p:cNvSpPr txBox="1">
            <a:spLocks noChangeArrowheads="1"/>
          </p:cNvSpPr>
          <p:nvPr/>
        </p:nvSpPr>
        <p:spPr bwMode="auto">
          <a:xfrm>
            <a:off x="857250" y="2357438"/>
            <a:ext cx="31432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1- Fibula</a:t>
            </a:r>
          </a:p>
          <a:p>
            <a:r>
              <a:rPr lang="en-US" sz="3200">
                <a:latin typeface="Calibri" pitchFamily="34" charset="0"/>
              </a:rPr>
              <a:t>2- Tibia </a:t>
            </a:r>
          </a:p>
          <a:p>
            <a:r>
              <a:rPr lang="en-US" sz="3200">
                <a:latin typeface="Calibri" pitchFamily="34" charset="0"/>
              </a:rPr>
              <a:t>3- Talus</a:t>
            </a:r>
          </a:p>
          <a:p>
            <a:r>
              <a:rPr lang="ar-SA" sz="3200">
                <a:latin typeface="Calibri" pitchFamily="34" charset="0"/>
              </a:rPr>
              <a:t> </a:t>
            </a:r>
            <a:r>
              <a:rPr lang="en-US" sz="3200">
                <a:latin typeface="Calibri" pitchFamily="34" charset="0"/>
              </a:rPr>
              <a:t>4- Calcenous</a:t>
            </a:r>
          </a:p>
          <a:p>
            <a:r>
              <a:rPr lang="ar-SA" sz="3200">
                <a:latin typeface="Calibri" pitchFamily="34" charset="0"/>
              </a:rPr>
              <a:t> </a:t>
            </a:r>
            <a:r>
              <a:rPr lang="en-US" sz="3200">
                <a:latin typeface="Calibri" pitchFamily="34" charset="0"/>
              </a:rPr>
              <a:t> 5- Navicular</a:t>
            </a:r>
            <a:endParaRPr lang="ar-SA" sz="3200">
              <a:latin typeface="Calibri" pitchFamily="34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571500" y="2000250"/>
            <a:ext cx="3714750" cy="335756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14375" y="22860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0700" b="1" dirty="0" smtClean="0"/>
              <a:t>FOOT</a:t>
            </a:r>
            <a:endParaRPr lang="ar-SA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ser2096img00003.jpg"/>
          <p:cNvPicPr>
            <a:picLocks noChangeAspect="1"/>
          </p:cNvPicPr>
          <p:nvPr/>
        </p:nvPicPr>
        <p:blipFill>
          <a:blip r:embed="rId2" cstate="print"/>
          <a:srcRect l="2600" t="5556" r="11629" b="2222"/>
          <a:stretch>
            <a:fillRect/>
          </a:stretch>
        </p:blipFill>
        <p:spPr bwMode="auto">
          <a:xfrm>
            <a:off x="4800600" y="381000"/>
            <a:ext cx="3200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5467350" y="3359150"/>
            <a:ext cx="477838" cy="584200"/>
          </a:xfrm>
          <a:custGeom>
            <a:avLst/>
            <a:gdLst>
              <a:gd name="connsiteX0" fmla="*/ 0 w 477012"/>
              <a:gd name="connsiteY0" fmla="*/ 490728 h 583692"/>
              <a:gd name="connsiteX1" fmla="*/ 27432 w 477012"/>
              <a:gd name="connsiteY1" fmla="*/ 344424 h 583692"/>
              <a:gd name="connsiteX2" fmla="*/ 36576 w 477012"/>
              <a:gd name="connsiteY2" fmla="*/ 152400 h 583692"/>
              <a:gd name="connsiteX3" fmla="*/ 82296 w 477012"/>
              <a:gd name="connsiteY3" fmla="*/ 60960 h 583692"/>
              <a:gd name="connsiteX4" fmla="*/ 182880 w 477012"/>
              <a:gd name="connsiteY4" fmla="*/ 6096 h 583692"/>
              <a:gd name="connsiteX5" fmla="*/ 347472 w 477012"/>
              <a:gd name="connsiteY5" fmla="*/ 24384 h 583692"/>
              <a:gd name="connsiteX6" fmla="*/ 411480 w 477012"/>
              <a:gd name="connsiteY6" fmla="*/ 134112 h 583692"/>
              <a:gd name="connsiteX7" fmla="*/ 466344 w 477012"/>
              <a:gd name="connsiteY7" fmla="*/ 207264 h 583692"/>
              <a:gd name="connsiteX8" fmla="*/ 457200 w 477012"/>
              <a:gd name="connsiteY8" fmla="*/ 353568 h 583692"/>
              <a:gd name="connsiteX9" fmla="*/ 347472 w 477012"/>
              <a:gd name="connsiteY9" fmla="*/ 490728 h 583692"/>
              <a:gd name="connsiteX10" fmla="*/ 237744 w 477012"/>
              <a:gd name="connsiteY10" fmla="*/ 563880 h 583692"/>
              <a:gd name="connsiteX11" fmla="*/ 82296 w 477012"/>
              <a:gd name="connsiteY11" fmla="*/ 582168 h 583692"/>
              <a:gd name="connsiteX12" fmla="*/ 9144 w 477012"/>
              <a:gd name="connsiteY12" fmla="*/ 554736 h 58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7012" h="583692">
                <a:moveTo>
                  <a:pt x="0" y="490728"/>
                </a:moveTo>
                <a:cubicBezTo>
                  <a:pt x="10668" y="445770"/>
                  <a:pt x="21336" y="400812"/>
                  <a:pt x="27432" y="344424"/>
                </a:cubicBezTo>
                <a:cubicBezTo>
                  <a:pt x="33528" y="288036"/>
                  <a:pt x="27432" y="199644"/>
                  <a:pt x="36576" y="152400"/>
                </a:cubicBezTo>
                <a:cubicBezTo>
                  <a:pt x="45720" y="105156"/>
                  <a:pt x="57912" y="85344"/>
                  <a:pt x="82296" y="60960"/>
                </a:cubicBezTo>
                <a:cubicBezTo>
                  <a:pt x="106680" y="36576"/>
                  <a:pt x="138684" y="12192"/>
                  <a:pt x="182880" y="6096"/>
                </a:cubicBezTo>
                <a:cubicBezTo>
                  <a:pt x="227076" y="0"/>
                  <a:pt x="309372" y="3048"/>
                  <a:pt x="347472" y="24384"/>
                </a:cubicBezTo>
                <a:cubicBezTo>
                  <a:pt x="385572" y="45720"/>
                  <a:pt x="391668" y="103632"/>
                  <a:pt x="411480" y="134112"/>
                </a:cubicBezTo>
                <a:cubicBezTo>
                  <a:pt x="431292" y="164592"/>
                  <a:pt x="458724" y="170688"/>
                  <a:pt x="466344" y="207264"/>
                </a:cubicBezTo>
                <a:cubicBezTo>
                  <a:pt x="473964" y="243840"/>
                  <a:pt x="477012" y="306324"/>
                  <a:pt x="457200" y="353568"/>
                </a:cubicBezTo>
                <a:cubicBezTo>
                  <a:pt x="437388" y="400812"/>
                  <a:pt x="384048" y="455676"/>
                  <a:pt x="347472" y="490728"/>
                </a:cubicBezTo>
                <a:cubicBezTo>
                  <a:pt x="310896" y="525780"/>
                  <a:pt x="281940" y="548640"/>
                  <a:pt x="237744" y="563880"/>
                </a:cubicBezTo>
                <a:cubicBezTo>
                  <a:pt x="193548" y="579120"/>
                  <a:pt x="120396" y="583692"/>
                  <a:pt x="82296" y="582168"/>
                </a:cubicBezTo>
                <a:cubicBezTo>
                  <a:pt x="44196" y="580644"/>
                  <a:pt x="26670" y="567690"/>
                  <a:pt x="9144" y="554736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461000" y="3616325"/>
            <a:ext cx="620713" cy="488950"/>
          </a:xfrm>
          <a:custGeom>
            <a:avLst/>
            <a:gdLst>
              <a:gd name="connsiteX0" fmla="*/ 446532 w 621792"/>
              <a:gd name="connsiteY0" fmla="*/ 489204 h 489204"/>
              <a:gd name="connsiteX1" fmla="*/ 620268 w 621792"/>
              <a:gd name="connsiteY1" fmla="*/ 160020 h 489204"/>
              <a:gd name="connsiteX2" fmla="*/ 455676 w 621792"/>
              <a:gd name="connsiteY2" fmla="*/ 50292 h 489204"/>
              <a:gd name="connsiteX3" fmla="*/ 291084 w 621792"/>
              <a:gd name="connsiteY3" fmla="*/ 32004 h 489204"/>
              <a:gd name="connsiteX4" fmla="*/ 108204 w 621792"/>
              <a:gd name="connsiteY4" fmla="*/ 242316 h 489204"/>
              <a:gd name="connsiteX5" fmla="*/ 25908 w 621792"/>
              <a:gd name="connsiteY5" fmla="*/ 361188 h 489204"/>
              <a:gd name="connsiteX6" fmla="*/ 263652 w 621792"/>
              <a:gd name="connsiteY6" fmla="*/ 416052 h 48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792" h="489204">
                <a:moveTo>
                  <a:pt x="446532" y="489204"/>
                </a:moveTo>
                <a:cubicBezTo>
                  <a:pt x="532638" y="361188"/>
                  <a:pt x="618744" y="233172"/>
                  <a:pt x="620268" y="160020"/>
                </a:cubicBezTo>
                <a:cubicBezTo>
                  <a:pt x="621792" y="86868"/>
                  <a:pt x="510540" y="71628"/>
                  <a:pt x="455676" y="50292"/>
                </a:cubicBezTo>
                <a:cubicBezTo>
                  <a:pt x="400812" y="28956"/>
                  <a:pt x="348996" y="0"/>
                  <a:pt x="291084" y="32004"/>
                </a:cubicBezTo>
                <a:cubicBezTo>
                  <a:pt x="233172" y="64008"/>
                  <a:pt x="152400" y="187452"/>
                  <a:pt x="108204" y="242316"/>
                </a:cubicBezTo>
                <a:cubicBezTo>
                  <a:pt x="64008" y="297180"/>
                  <a:pt x="0" y="332232"/>
                  <a:pt x="25908" y="361188"/>
                </a:cubicBezTo>
                <a:cubicBezTo>
                  <a:pt x="51816" y="390144"/>
                  <a:pt x="157734" y="403098"/>
                  <a:pt x="263652" y="416052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4953000" y="28956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7030A0"/>
                </a:solidFill>
                <a:latin typeface="Calibri" pitchFamily="34" charset="0"/>
              </a:rPr>
              <a:t>1</a:t>
            </a:r>
          </a:p>
        </p:txBody>
      </p:sp>
      <p:cxnSp>
        <p:nvCxnSpPr>
          <p:cNvPr id="12" name="Straight Arrow Connector 11"/>
          <p:cNvCxnSpPr>
            <a:endCxn id="6" idx="1"/>
          </p:cNvCxnSpPr>
          <p:nvPr/>
        </p:nvCxnSpPr>
        <p:spPr>
          <a:xfrm rot="16200000" flipH="1">
            <a:off x="5087144" y="3294856"/>
            <a:ext cx="503238" cy="314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76800" y="3886200"/>
            <a:ext cx="30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cxnSp>
        <p:nvCxnSpPr>
          <p:cNvPr id="17" name="Straight Arrow Connector 16"/>
          <p:cNvCxnSpPr>
            <a:stCxn id="15" idx="3"/>
            <a:endCxn id="9" idx="5"/>
          </p:cNvCxnSpPr>
          <p:nvPr/>
        </p:nvCxnSpPr>
        <p:spPr>
          <a:xfrm flipV="1">
            <a:off x="5181600" y="3978275"/>
            <a:ext cx="3048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465" name="TextBox 21"/>
          <p:cNvSpPr txBox="1">
            <a:spLocks noChangeArrowheads="1"/>
          </p:cNvSpPr>
          <p:nvPr/>
        </p:nvSpPr>
        <p:spPr bwMode="auto">
          <a:xfrm>
            <a:off x="6172200" y="3810000"/>
            <a:ext cx="15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</a:p>
        </p:txBody>
      </p:sp>
      <p:sp>
        <p:nvSpPr>
          <p:cNvPr id="19466" name="TextBox 22"/>
          <p:cNvSpPr txBox="1">
            <a:spLocks noChangeArrowheads="1"/>
          </p:cNvSpPr>
          <p:nvPr/>
        </p:nvSpPr>
        <p:spPr bwMode="auto">
          <a:xfrm>
            <a:off x="6553200" y="41148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4</a:t>
            </a:r>
          </a:p>
        </p:txBody>
      </p:sp>
      <p:sp>
        <p:nvSpPr>
          <p:cNvPr id="19467" name="TextBox 23"/>
          <p:cNvSpPr txBox="1">
            <a:spLocks noChangeArrowheads="1"/>
          </p:cNvSpPr>
          <p:nvPr/>
        </p:nvSpPr>
        <p:spPr bwMode="auto">
          <a:xfrm>
            <a:off x="5562600" y="40386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5</a:t>
            </a:r>
          </a:p>
        </p:txBody>
      </p:sp>
      <p:sp>
        <p:nvSpPr>
          <p:cNvPr id="19468" name="TextBox 24"/>
          <p:cNvSpPr txBox="1">
            <a:spLocks noChangeArrowheads="1"/>
          </p:cNvSpPr>
          <p:nvPr/>
        </p:nvSpPr>
        <p:spPr bwMode="auto">
          <a:xfrm>
            <a:off x="6248400" y="5029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</a:p>
        </p:txBody>
      </p:sp>
      <p:sp>
        <p:nvSpPr>
          <p:cNvPr id="19469" name="TextBox 25"/>
          <p:cNvSpPr txBox="1">
            <a:spLocks noChangeArrowheads="1"/>
          </p:cNvSpPr>
          <p:nvPr/>
        </p:nvSpPr>
        <p:spPr bwMode="auto">
          <a:xfrm>
            <a:off x="5410200" y="4572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7</a:t>
            </a:r>
          </a:p>
        </p:txBody>
      </p:sp>
      <p:sp>
        <p:nvSpPr>
          <p:cNvPr id="19470" name="TextBox 26"/>
          <p:cNvSpPr txBox="1">
            <a:spLocks noChangeArrowheads="1"/>
          </p:cNvSpPr>
          <p:nvPr/>
        </p:nvSpPr>
        <p:spPr bwMode="auto">
          <a:xfrm>
            <a:off x="5786438" y="2500313"/>
            <a:ext cx="15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8</a:t>
            </a:r>
          </a:p>
        </p:txBody>
      </p:sp>
      <p:sp>
        <p:nvSpPr>
          <p:cNvPr id="19471" name="TextBox 27"/>
          <p:cNvSpPr txBox="1">
            <a:spLocks noChangeArrowheads="1"/>
          </p:cNvSpPr>
          <p:nvPr/>
        </p:nvSpPr>
        <p:spPr bwMode="auto">
          <a:xfrm>
            <a:off x="5867400" y="12954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9472" name="TextBox 28"/>
          <p:cNvSpPr txBox="1">
            <a:spLocks noChangeArrowheads="1"/>
          </p:cNvSpPr>
          <p:nvPr/>
        </p:nvSpPr>
        <p:spPr bwMode="auto">
          <a:xfrm>
            <a:off x="5929313" y="785813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0" name="Freeform 29"/>
          <p:cNvSpPr/>
          <p:nvPr/>
        </p:nvSpPr>
        <p:spPr>
          <a:xfrm>
            <a:off x="6813550" y="3725863"/>
            <a:ext cx="533400" cy="671512"/>
          </a:xfrm>
          <a:custGeom>
            <a:avLst/>
            <a:gdLst>
              <a:gd name="connsiteX0" fmla="*/ 501396 w 533400"/>
              <a:gd name="connsiteY0" fmla="*/ 141732 h 670560"/>
              <a:gd name="connsiteX1" fmla="*/ 519684 w 533400"/>
              <a:gd name="connsiteY1" fmla="*/ 370332 h 670560"/>
              <a:gd name="connsiteX2" fmla="*/ 528828 w 533400"/>
              <a:gd name="connsiteY2" fmla="*/ 498348 h 670560"/>
              <a:gd name="connsiteX3" fmla="*/ 492252 w 533400"/>
              <a:gd name="connsiteY3" fmla="*/ 617220 h 670560"/>
              <a:gd name="connsiteX4" fmla="*/ 419100 w 533400"/>
              <a:gd name="connsiteY4" fmla="*/ 653796 h 670560"/>
              <a:gd name="connsiteX5" fmla="*/ 327660 w 533400"/>
              <a:gd name="connsiteY5" fmla="*/ 635508 h 670560"/>
              <a:gd name="connsiteX6" fmla="*/ 217932 w 533400"/>
              <a:gd name="connsiteY6" fmla="*/ 443484 h 670560"/>
              <a:gd name="connsiteX7" fmla="*/ 44196 w 533400"/>
              <a:gd name="connsiteY7" fmla="*/ 269748 h 670560"/>
              <a:gd name="connsiteX8" fmla="*/ 16764 w 533400"/>
              <a:gd name="connsiteY8" fmla="*/ 251460 h 670560"/>
              <a:gd name="connsiteX9" fmla="*/ 144780 w 533400"/>
              <a:gd name="connsiteY9" fmla="*/ 41148 h 670560"/>
              <a:gd name="connsiteX10" fmla="*/ 163068 w 533400"/>
              <a:gd name="connsiteY10" fmla="*/ 4572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3400" h="670560">
                <a:moveTo>
                  <a:pt x="501396" y="141732"/>
                </a:moveTo>
                <a:cubicBezTo>
                  <a:pt x="508254" y="226314"/>
                  <a:pt x="515112" y="310896"/>
                  <a:pt x="519684" y="370332"/>
                </a:cubicBezTo>
                <a:cubicBezTo>
                  <a:pt x="524256" y="429768"/>
                  <a:pt x="533400" y="457200"/>
                  <a:pt x="528828" y="498348"/>
                </a:cubicBezTo>
                <a:cubicBezTo>
                  <a:pt x="524256" y="539496"/>
                  <a:pt x="510540" y="591312"/>
                  <a:pt x="492252" y="617220"/>
                </a:cubicBezTo>
                <a:cubicBezTo>
                  <a:pt x="473964" y="643128"/>
                  <a:pt x="446532" y="650748"/>
                  <a:pt x="419100" y="653796"/>
                </a:cubicBezTo>
                <a:cubicBezTo>
                  <a:pt x="391668" y="656844"/>
                  <a:pt x="361188" y="670560"/>
                  <a:pt x="327660" y="635508"/>
                </a:cubicBezTo>
                <a:cubicBezTo>
                  <a:pt x="294132" y="600456"/>
                  <a:pt x="265176" y="504444"/>
                  <a:pt x="217932" y="443484"/>
                </a:cubicBezTo>
                <a:cubicBezTo>
                  <a:pt x="170688" y="382524"/>
                  <a:pt x="77724" y="301752"/>
                  <a:pt x="44196" y="269748"/>
                </a:cubicBezTo>
                <a:cubicBezTo>
                  <a:pt x="10668" y="237744"/>
                  <a:pt x="0" y="289560"/>
                  <a:pt x="16764" y="251460"/>
                </a:cubicBezTo>
                <a:cubicBezTo>
                  <a:pt x="33528" y="213360"/>
                  <a:pt x="120396" y="82296"/>
                  <a:pt x="144780" y="41148"/>
                </a:cubicBezTo>
                <a:cubicBezTo>
                  <a:pt x="169164" y="0"/>
                  <a:pt x="166116" y="2286"/>
                  <a:pt x="163068" y="45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269163" y="2573338"/>
            <a:ext cx="361950" cy="498475"/>
          </a:xfrm>
          <a:custGeom>
            <a:avLst/>
            <a:gdLst>
              <a:gd name="connsiteX0" fmla="*/ 182880 w 361188"/>
              <a:gd name="connsiteY0" fmla="*/ 498348 h 498348"/>
              <a:gd name="connsiteX1" fmla="*/ 274320 w 361188"/>
              <a:gd name="connsiteY1" fmla="*/ 352044 h 498348"/>
              <a:gd name="connsiteX2" fmla="*/ 347472 w 361188"/>
              <a:gd name="connsiteY2" fmla="*/ 251460 h 498348"/>
              <a:gd name="connsiteX3" fmla="*/ 356616 w 361188"/>
              <a:gd name="connsiteY3" fmla="*/ 96012 h 498348"/>
              <a:gd name="connsiteX4" fmla="*/ 320040 w 361188"/>
              <a:gd name="connsiteY4" fmla="*/ 32004 h 498348"/>
              <a:gd name="connsiteX5" fmla="*/ 173736 w 361188"/>
              <a:gd name="connsiteY5" fmla="*/ 4572 h 498348"/>
              <a:gd name="connsiteX6" fmla="*/ 109728 w 361188"/>
              <a:gd name="connsiteY6" fmla="*/ 59436 h 498348"/>
              <a:gd name="connsiteX7" fmla="*/ 64008 w 361188"/>
              <a:gd name="connsiteY7" fmla="*/ 178308 h 498348"/>
              <a:gd name="connsiteX8" fmla="*/ 0 w 361188"/>
              <a:gd name="connsiteY8" fmla="*/ 397764 h 49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188" h="498348">
                <a:moveTo>
                  <a:pt x="182880" y="498348"/>
                </a:moveTo>
                <a:cubicBezTo>
                  <a:pt x="214884" y="445770"/>
                  <a:pt x="246888" y="393192"/>
                  <a:pt x="274320" y="352044"/>
                </a:cubicBezTo>
                <a:cubicBezTo>
                  <a:pt x="301752" y="310896"/>
                  <a:pt x="333756" y="294132"/>
                  <a:pt x="347472" y="251460"/>
                </a:cubicBezTo>
                <a:cubicBezTo>
                  <a:pt x="361188" y="208788"/>
                  <a:pt x="361188" y="132588"/>
                  <a:pt x="356616" y="96012"/>
                </a:cubicBezTo>
                <a:cubicBezTo>
                  <a:pt x="352044" y="59436"/>
                  <a:pt x="350520" y="47244"/>
                  <a:pt x="320040" y="32004"/>
                </a:cubicBezTo>
                <a:cubicBezTo>
                  <a:pt x="289560" y="16764"/>
                  <a:pt x="208788" y="0"/>
                  <a:pt x="173736" y="4572"/>
                </a:cubicBezTo>
                <a:cubicBezTo>
                  <a:pt x="138684" y="9144"/>
                  <a:pt x="128016" y="30480"/>
                  <a:pt x="109728" y="59436"/>
                </a:cubicBezTo>
                <a:cubicBezTo>
                  <a:pt x="91440" y="88392"/>
                  <a:pt x="82296" y="121920"/>
                  <a:pt x="64008" y="178308"/>
                </a:cubicBezTo>
                <a:cubicBezTo>
                  <a:pt x="45720" y="234696"/>
                  <a:pt x="22860" y="316230"/>
                  <a:pt x="0" y="397764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326313" y="3127375"/>
            <a:ext cx="107950" cy="749300"/>
          </a:xfrm>
          <a:custGeom>
            <a:avLst/>
            <a:gdLst>
              <a:gd name="connsiteX0" fmla="*/ 108204 w 108204"/>
              <a:gd name="connsiteY0" fmla="*/ 0 h 749808"/>
              <a:gd name="connsiteX1" fmla="*/ 53340 w 108204"/>
              <a:gd name="connsiteY1" fmla="*/ 201168 h 749808"/>
              <a:gd name="connsiteX2" fmla="*/ 7620 w 108204"/>
              <a:gd name="connsiteY2" fmla="*/ 448056 h 749808"/>
              <a:gd name="connsiteX3" fmla="*/ 7620 w 108204"/>
              <a:gd name="connsiteY3" fmla="*/ 749808 h 74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204" h="749808">
                <a:moveTo>
                  <a:pt x="108204" y="0"/>
                </a:moveTo>
                <a:cubicBezTo>
                  <a:pt x="89154" y="63246"/>
                  <a:pt x="70104" y="126492"/>
                  <a:pt x="53340" y="201168"/>
                </a:cubicBezTo>
                <a:cubicBezTo>
                  <a:pt x="36576" y="275844"/>
                  <a:pt x="15240" y="356616"/>
                  <a:pt x="7620" y="448056"/>
                </a:cubicBezTo>
                <a:cubicBezTo>
                  <a:pt x="0" y="539496"/>
                  <a:pt x="3810" y="644652"/>
                  <a:pt x="7620" y="749808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6994525" y="3027363"/>
            <a:ext cx="265113" cy="703262"/>
          </a:xfrm>
          <a:custGeom>
            <a:avLst/>
            <a:gdLst>
              <a:gd name="connsiteX0" fmla="*/ 265176 w 265176"/>
              <a:gd name="connsiteY0" fmla="*/ 0 h 704088"/>
              <a:gd name="connsiteX1" fmla="*/ 146304 w 265176"/>
              <a:gd name="connsiteY1" fmla="*/ 374904 h 704088"/>
              <a:gd name="connsiteX2" fmla="*/ 0 w 265176"/>
              <a:gd name="connsiteY2" fmla="*/ 704088 h 70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176" h="704088">
                <a:moveTo>
                  <a:pt x="265176" y="0"/>
                </a:moveTo>
                <a:cubicBezTo>
                  <a:pt x="227838" y="128778"/>
                  <a:pt x="190500" y="257556"/>
                  <a:pt x="146304" y="374904"/>
                </a:cubicBezTo>
                <a:cubicBezTo>
                  <a:pt x="102108" y="492252"/>
                  <a:pt x="51054" y="598170"/>
                  <a:pt x="0" y="704088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14375" y="1828800"/>
            <a:ext cx="3629025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7030A0"/>
                </a:solidFill>
                <a:latin typeface="+mn-lt"/>
                <a:cs typeface="+mn-cs"/>
              </a:rPr>
              <a:t>1-Medial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+mn-lt"/>
                <a:cs typeface="+mn-cs"/>
              </a:rPr>
              <a:t>cuneiform bone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2- Intermediate cuneiform bone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3- Lateral cuneiform bone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4- </a:t>
            </a:r>
            <a:r>
              <a:rPr lang="en-US" sz="2000" dirty="0" err="1">
                <a:latin typeface="+mn-lt"/>
                <a:cs typeface="+mn-cs"/>
              </a:rPr>
              <a:t>Cuboid</a:t>
            </a:r>
            <a:r>
              <a:rPr lang="en-US" sz="2000" dirty="0">
                <a:latin typeface="+mn-lt"/>
                <a:cs typeface="+mn-cs"/>
              </a:rPr>
              <a:t> bone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5- </a:t>
            </a:r>
            <a:r>
              <a:rPr lang="en-US" sz="2000" dirty="0" err="1">
                <a:latin typeface="+mn-lt"/>
                <a:cs typeface="+mn-cs"/>
              </a:rPr>
              <a:t>Navicular</a:t>
            </a:r>
            <a:r>
              <a:rPr lang="en-US" sz="2000" dirty="0">
                <a:latin typeface="+mn-lt"/>
                <a:cs typeface="+mn-cs"/>
              </a:rPr>
              <a:t> bone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6- </a:t>
            </a:r>
            <a:r>
              <a:rPr lang="en-US" sz="2000" dirty="0" err="1">
                <a:latin typeface="+mn-lt"/>
                <a:cs typeface="+mn-cs"/>
              </a:rPr>
              <a:t>Calceneal</a:t>
            </a:r>
            <a:r>
              <a:rPr lang="en-US" sz="2000" dirty="0">
                <a:latin typeface="+mn-lt"/>
                <a:cs typeface="+mn-cs"/>
              </a:rPr>
              <a:t> bone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7- Talus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8- Metatarsal bone </a:t>
            </a:r>
            <a:r>
              <a:rPr lang="en-US" sz="1600" b="1" dirty="0">
                <a:latin typeface="+mn-lt"/>
                <a:cs typeface="+mn-cs"/>
              </a:rPr>
              <a:t>(1</a:t>
            </a:r>
            <a:r>
              <a:rPr lang="en-US" sz="1600" b="1" baseline="30000" dirty="0">
                <a:latin typeface="+mn-lt"/>
                <a:cs typeface="+mn-cs"/>
              </a:rPr>
              <a:t>st</a:t>
            </a:r>
            <a:r>
              <a:rPr lang="en-US" sz="1600" b="1" dirty="0">
                <a:latin typeface="+mn-lt"/>
                <a:cs typeface="+mn-cs"/>
              </a:rPr>
              <a:t> toe)</a:t>
            </a:r>
            <a:endParaRPr lang="en-US" sz="20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9- Proximal phalanx </a:t>
            </a:r>
            <a:r>
              <a:rPr lang="en-US" sz="1600" b="1" dirty="0">
                <a:latin typeface="+mn-lt"/>
                <a:cs typeface="+mn-cs"/>
              </a:rPr>
              <a:t>(1</a:t>
            </a:r>
            <a:r>
              <a:rPr lang="en-US" sz="1600" b="1" baseline="30000" dirty="0">
                <a:latin typeface="+mn-lt"/>
                <a:cs typeface="+mn-cs"/>
              </a:rPr>
              <a:t>st</a:t>
            </a:r>
            <a:r>
              <a:rPr lang="en-US" sz="1600" b="1" dirty="0">
                <a:latin typeface="+mn-lt"/>
                <a:cs typeface="+mn-cs"/>
              </a:rPr>
              <a:t> toe)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10</a:t>
            </a:r>
            <a:r>
              <a:rPr lang="en-US" sz="1600" b="1" dirty="0">
                <a:latin typeface="+mn-lt"/>
                <a:cs typeface="+mn-cs"/>
              </a:rPr>
              <a:t>- </a:t>
            </a:r>
            <a:r>
              <a:rPr lang="en-US" sz="2000" dirty="0">
                <a:latin typeface="+mn-lt"/>
                <a:cs typeface="+mn-cs"/>
              </a:rPr>
              <a:t>Distal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sz="2000" dirty="0">
                <a:latin typeface="+mn-lt"/>
                <a:cs typeface="+mn-cs"/>
              </a:rPr>
              <a:t>phalanx </a:t>
            </a:r>
            <a:r>
              <a:rPr lang="en-US" sz="1600" b="1" dirty="0">
                <a:latin typeface="+mn-lt"/>
                <a:cs typeface="+mn-cs"/>
              </a:rPr>
              <a:t>(1</a:t>
            </a:r>
            <a:r>
              <a:rPr lang="en-US" sz="1600" b="1" baseline="30000" dirty="0">
                <a:latin typeface="+mn-lt"/>
                <a:cs typeface="+mn-cs"/>
              </a:rPr>
              <a:t>st</a:t>
            </a:r>
            <a:r>
              <a:rPr lang="en-US" sz="1600" b="1" dirty="0">
                <a:latin typeface="+mn-lt"/>
                <a:cs typeface="+mn-cs"/>
              </a:rPr>
              <a:t> toe)</a:t>
            </a:r>
            <a:endParaRPr lang="en-US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2000" y="1524000"/>
            <a:ext cx="3657600" cy="38100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LOWER LIMB ARTERIES</a:t>
            </a:r>
            <a:endParaRPr lang="ar-SA" sz="5400" smtClean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42938" y="2214563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b="1" dirty="0" smtClean="0"/>
              <a:t>PELVIS</a:t>
            </a:r>
            <a:endParaRPr lang="ar-SA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y.clevelandclinic.org/PublishingImages/HIC/legs%20lower%20extremi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23622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http://www.sthscan.com/images/ct_img/ct_iliac_01.jpg"/>
          <p:cNvPicPr>
            <a:picLocks noChangeAspect="1" noChangeArrowheads="1"/>
          </p:cNvPicPr>
          <p:nvPr/>
        </p:nvPicPr>
        <p:blipFill>
          <a:blip r:embed="rId3" cstate="print"/>
          <a:srcRect l="27437" t="5775" r="26353"/>
          <a:stretch>
            <a:fillRect/>
          </a:stretch>
        </p:blipFill>
        <p:spPr bwMode="auto">
          <a:xfrm>
            <a:off x="4724400" y="609600"/>
            <a:ext cx="289560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.bp.blogspot.com/-eWqbFryaRjw/TnXT2jYBR-I/AAAAAAAAd0c/YZ3SXDdYxk4/s1600/Lower+extremity+mr+angio.jpg"/>
          <p:cNvPicPr>
            <a:picLocks noChangeAspect="1" noChangeArrowheads="1"/>
          </p:cNvPicPr>
          <p:nvPr/>
        </p:nvPicPr>
        <p:blipFill>
          <a:blip r:embed="rId2" cstate="print"/>
          <a:srcRect l="14149" r="16879" b="3999"/>
          <a:stretch>
            <a:fillRect/>
          </a:stretch>
        </p:blipFill>
        <p:spPr bwMode="auto">
          <a:xfrm>
            <a:off x="4800600" y="609600"/>
            <a:ext cx="2971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http://my.clevelandclinic.org/PublishingImages/HIC/legs%20lower%20extremit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66800"/>
            <a:ext cx="23622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radiology.rsna.org/content/237/1/353/F9.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571625"/>
            <a:ext cx="3867150" cy="3886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2362200" y="20574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209800" y="2514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2209800" y="37338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514600" y="3810000"/>
            <a:ext cx="457200" cy="2286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3581400" y="4419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743200" y="2133600"/>
            <a:ext cx="381000" cy="17938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radiology.rsna.org/content/237/1/353/F9.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600200"/>
            <a:ext cx="3867150" cy="3886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4648200" y="20574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419600" y="25908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4343400" y="37338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648200" y="3810000"/>
            <a:ext cx="457200" cy="2286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5638800" y="4419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876800" y="2133600"/>
            <a:ext cx="381000" cy="17938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5" name="TextBox 11"/>
          <p:cNvSpPr txBox="1">
            <a:spLocks noChangeArrowheads="1"/>
          </p:cNvSpPr>
          <p:nvPr/>
        </p:nvSpPr>
        <p:spPr bwMode="auto">
          <a:xfrm>
            <a:off x="990600" y="3276600"/>
            <a:ext cx="2819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1- Popliteal artery</a:t>
            </a:r>
          </a:p>
          <a:p>
            <a:r>
              <a:rPr lang="en-US" sz="2000" b="1">
                <a:latin typeface="Calibri" pitchFamily="34" charset="0"/>
              </a:rPr>
              <a:t>2- Anterior tibial artery</a:t>
            </a:r>
          </a:p>
          <a:p>
            <a:r>
              <a:rPr lang="en-US" sz="2000" b="1">
                <a:latin typeface="Calibri" pitchFamily="34" charset="0"/>
              </a:rPr>
              <a:t>3- Peroneal artery</a:t>
            </a:r>
          </a:p>
          <a:p>
            <a:r>
              <a:rPr lang="en-US" sz="2000" b="1">
                <a:latin typeface="Calibri" pitchFamily="34" charset="0"/>
              </a:rPr>
              <a:t>4- Posterior tibial artery</a:t>
            </a:r>
          </a:p>
          <a:p>
            <a:endParaRPr lang="en-US" sz="2000" b="1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2971800"/>
            <a:ext cx="3124200" cy="21336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7200" smtClean="0"/>
              <a:t>THE END</a:t>
            </a:r>
            <a:endParaRPr lang="ar-SA" sz="7200" smtClean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lvis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8" y="214313"/>
            <a:ext cx="8215312" cy="637063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9" name="شكل حر 8"/>
          <p:cNvSpPr/>
          <p:nvPr/>
        </p:nvSpPr>
        <p:spPr>
          <a:xfrm>
            <a:off x="3130550" y="908050"/>
            <a:ext cx="822325" cy="1689100"/>
          </a:xfrm>
          <a:custGeom>
            <a:avLst/>
            <a:gdLst>
              <a:gd name="connsiteX0" fmla="*/ 499782 w 822511"/>
              <a:gd name="connsiteY0" fmla="*/ 221877 h 1689847"/>
              <a:gd name="connsiteX1" fmla="*/ 378758 w 822511"/>
              <a:gd name="connsiteY1" fmla="*/ 100853 h 1689847"/>
              <a:gd name="connsiteX2" fmla="*/ 338417 w 822511"/>
              <a:gd name="connsiteY2" fmla="*/ 20171 h 1689847"/>
              <a:gd name="connsiteX3" fmla="*/ 163605 w 822511"/>
              <a:gd name="connsiteY3" fmla="*/ 221877 h 1689847"/>
              <a:gd name="connsiteX4" fmla="*/ 123264 w 822511"/>
              <a:gd name="connsiteY4" fmla="*/ 369795 h 1689847"/>
              <a:gd name="connsiteX5" fmla="*/ 15688 w 822511"/>
              <a:gd name="connsiteY5" fmla="*/ 571500 h 1689847"/>
              <a:gd name="connsiteX6" fmla="*/ 29135 w 822511"/>
              <a:gd name="connsiteY6" fmla="*/ 840442 h 1689847"/>
              <a:gd name="connsiteX7" fmla="*/ 42582 w 822511"/>
              <a:gd name="connsiteY7" fmla="*/ 1109383 h 1689847"/>
              <a:gd name="connsiteX8" fmla="*/ 109817 w 822511"/>
              <a:gd name="connsiteY8" fmla="*/ 1311089 h 1689847"/>
              <a:gd name="connsiteX9" fmla="*/ 230841 w 822511"/>
              <a:gd name="connsiteY9" fmla="*/ 1512795 h 1689847"/>
              <a:gd name="connsiteX10" fmla="*/ 405652 w 822511"/>
              <a:gd name="connsiteY10" fmla="*/ 1647265 h 1689847"/>
              <a:gd name="connsiteX11" fmla="*/ 432547 w 822511"/>
              <a:gd name="connsiteY11" fmla="*/ 1647265 h 1689847"/>
              <a:gd name="connsiteX12" fmla="*/ 634252 w 822511"/>
              <a:gd name="connsiteY12" fmla="*/ 1391771 h 1689847"/>
              <a:gd name="connsiteX13" fmla="*/ 822511 w 822511"/>
              <a:gd name="connsiteY13" fmla="*/ 1324536 h 1689847"/>
              <a:gd name="connsiteX14" fmla="*/ 822511 w 822511"/>
              <a:gd name="connsiteY14" fmla="*/ 1324536 h 16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2511" h="1689847">
                <a:moveTo>
                  <a:pt x="499782" y="221877"/>
                </a:moveTo>
                <a:cubicBezTo>
                  <a:pt x="452717" y="178174"/>
                  <a:pt x="405652" y="134471"/>
                  <a:pt x="378758" y="100853"/>
                </a:cubicBezTo>
                <a:cubicBezTo>
                  <a:pt x="351864" y="67235"/>
                  <a:pt x="374276" y="0"/>
                  <a:pt x="338417" y="20171"/>
                </a:cubicBezTo>
                <a:cubicBezTo>
                  <a:pt x="302558" y="40342"/>
                  <a:pt x="199464" y="163606"/>
                  <a:pt x="163605" y="221877"/>
                </a:cubicBezTo>
                <a:cubicBezTo>
                  <a:pt x="127746" y="280148"/>
                  <a:pt x="147917" y="311524"/>
                  <a:pt x="123264" y="369795"/>
                </a:cubicBezTo>
                <a:cubicBezTo>
                  <a:pt x="98611" y="428066"/>
                  <a:pt x="31376" y="493059"/>
                  <a:pt x="15688" y="571500"/>
                </a:cubicBezTo>
                <a:cubicBezTo>
                  <a:pt x="0" y="649941"/>
                  <a:pt x="29135" y="840442"/>
                  <a:pt x="29135" y="840442"/>
                </a:cubicBezTo>
                <a:cubicBezTo>
                  <a:pt x="33617" y="930089"/>
                  <a:pt x="29135" y="1030942"/>
                  <a:pt x="42582" y="1109383"/>
                </a:cubicBezTo>
                <a:cubicBezTo>
                  <a:pt x="56029" y="1187824"/>
                  <a:pt x="78441" y="1243854"/>
                  <a:pt x="109817" y="1311089"/>
                </a:cubicBezTo>
                <a:cubicBezTo>
                  <a:pt x="141193" y="1378324"/>
                  <a:pt x="181535" y="1456766"/>
                  <a:pt x="230841" y="1512795"/>
                </a:cubicBezTo>
                <a:cubicBezTo>
                  <a:pt x="280147" y="1568824"/>
                  <a:pt x="372034" y="1624853"/>
                  <a:pt x="405652" y="1647265"/>
                </a:cubicBezTo>
                <a:cubicBezTo>
                  <a:pt x="439270" y="1669677"/>
                  <a:pt x="394447" y="1689847"/>
                  <a:pt x="432547" y="1647265"/>
                </a:cubicBezTo>
                <a:cubicBezTo>
                  <a:pt x="470647" y="1604683"/>
                  <a:pt x="569258" y="1445559"/>
                  <a:pt x="634252" y="1391771"/>
                </a:cubicBezTo>
                <a:cubicBezTo>
                  <a:pt x="699246" y="1337983"/>
                  <a:pt x="822511" y="1324536"/>
                  <a:pt x="822511" y="1324536"/>
                </a:cubicBezTo>
                <a:lnTo>
                  <a:pt x="822511" y="1324536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0" name="شكل حر 9"/>
          <p:cNvSpPr/>
          <p:nvPr/>
        </p:nvSpPr>
        <p:spPr>
          <a:xfrm>
            <a:off x="3063875" y="673100"/>
            <a:ext cx="392113" cy="2071688"/>
          </a:xfrm>
          <a:custGeom>
            <a:avLst/>
            <a:gdLst>
              <a:gd name="connsiteX0" fmla="*/ 163606 w 392206"/>
              <a:gd name="connsiteY0" fmla="*/ 0 h 2073088"/>
              <a:gd name="connsiteX1" fmla="*/ 351865 w 392206"/>
              <a:gd name="connsiteY1" fmla="*/ 161365 h 2073088"/>
              <a:gd name="connsiteX2" fmla="*/ 365312 w 392206"/>
              <a:gd name="connsiteY2" fmla="*/ 228600 h 2073088"/>
              <a:gd name="connsiteX3" fmla="*/ 203947 w 392206"/>
              <a:gd name="connsiteY3" fmla="*/ 389965 h 2073088"/>
              <a:gd name="connsiteX4" fmla="*/ 123265 w 392206"/>
              <a:gd name="connsiteY4" fmla="*/ 578223 h 2073088"/>
              <a:gd name="connsiteX5" fmla="*/ 29136 w 392206"/>
              <a:gd name="connsiteY5" fmla="*/ 766482 h 2073088"/>
              <a:gd name="connsiteX6" fmla="*/ 2241 w 392206"/>
              <a:gd name="connsiteY6" fmla="*/ 1008529 h 2073088"/>
              <a:gd name="connsiteX7" fmla="*/ 42583 w 392206"/>
              <a:gd name="connsiteY7" fmla="*/ 1277471 h 2073088"/>
              <a:gd name="connsiteX8" fmla="*/ 109818 w 392206"/>
              <a:gd name="connsiteY8" fmla="*/ 1573306 h 2073088"/>
              <a:gd name="connsiteX9" fmla="*/ 298077 w 392206"/>
              <a:gd name="connsiteY9" fmla="*/ 1855694 h 2073088"/>
              <a:gd name="connsiteX10" fmla="*/ 378759 w 392206"/>
              <a:gd name="connsiteY10" fmla="*/ 1922929 h 2073088"/>
              <a:gd name="connsiteX11" fmla="*/ 217394 w 392206"/>
              <a:gd name="connsiteY11" fmla="*/ 1976718 h 2073088"/>
              <a:gd name="connsiteX12" fmla="*/ 123265 w 392206"/>
              <a:gd name="connsiteY12" fmla="*/ 2057400 h 2073088"/>
              <a:gd name="connsiteX13" fmla="*/ 109818 w 392206"/>
              <a:gd name="connsiteY13" fmla="*/ 2070847 h 207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2206" h="2073088">
                <a:moveTo>
                  <a:pt x="163606" y="0"/>
                </a:moveTo>
                <a:cubicBezTo>
                  <a:pt x="240926" y="61632"/>
                  <a:pt x="318247" y="123265"/>
                  <a:pt x="351865" y="161365"/>
                </a:cubicBezTo>
                <a:cubicBezTo>
                  <a:pt x="385483" y="199465"/>
                  <a:pt x="389965" y="190500"/>
                  <a:pt x="365312" y="228600"/>
                </a:cubicBezTo>
                <a:cubicBezTo>
                  <a:pt x="340659" y="266700"/>
                  <a:pt x="244288" y="331695"/>
                  <a:pt x="203947" y="389965"/>
                </a:cubicBezTo>
                <a:cubicBezTo>
                  <a:pt x="163606" y="448236"/>
                  <a:pt x="152400" y="515470"/>
                  <a:pt x="123265" y="578223"/>
                </a:cubicBezTo>
                <a:cubicBezTo>
                  <a:pt x="94130" y="640976"/>
                  <a:pt x="49307" y="694764"/>
                  <a:pt x="29136" y="766482"/>
                </a:cubicBezTo>
                <a:cubicBezTo>
                  <a:pt x="8965" y="838200"/>
                  <a:pt x="0" y="923364"/>
                  <a:pt x="2241" y="1008529"/>
                </a:cubicBezTo>
                <a:cubicBezTo>
                  <a:pt x="4482" y="1093694"/>
                  <a:pt x="24654" y="1183342"/>
                  <a:pt x="42583" y="1277471"/>
                </a:cubicBezTo>
                <a:cubicBezTo>
                  <a:pt x="60512" y="1371600"/>
                  <a:pt x="67236" y="1476936"/>
                  <a:pt x="109818" y="1573306"/>
                </a:cubicBezTo>
                <a:cubicBezTo>
                  <a:pt x="152400" y="1669677"/>
                  <a:pt x="253254" y="1797424"/>
                  <a:pt x="298077" y="1855694"/>
                </a:cubicBezTo>
                <a:cubicBezTo>
                  <a:pt x="342900" y="1913964"/>
                  <a:pt x="392206" y="1902758"/>
                  <a:pt x="378759" y="1922929"/>
                </a:cubicBezTo>
                <a:cubicBezTo>
                  <a:pt x="365312" y="1943100"/>
                  <a:pt x="259976" y="1954306"/>
                  <a:pt x="217394" y="1976718"/>
                </a:cubicBezTo>
                <a:cubicBezTo>
                  <a:pt x="174812" y="1999130"/>
                  <a:pt x="141194" y="2041712"/>
                  <a:pt x="123265" y="2057400"/>
                </a:cubicBezTo>
                <a:cubicBezTo>
                  <a:pt x="105336" y="2073088"/>
                  <a:pt x="107577" y="2071967"/>
                  <a:pt x="109818" y="207084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1" name="شكل حر 10"/>
          <p:cNvSpPr/>
          <p:nvPr/>
        </p:nvSpPr>
        <p:spPr>
          <a:xfrm>
            <a:off x="5229225" y="4505325"/>
            <a:ext cx="647700" cy="660400"/>
          </a:xfrm>
          <a:custGeom>
            <a:avLst/>
            <a:gdLst>
              <a:gd name="connsiteX0" fmla="*/ 553570 w 647700"/>
              <a:gd name="connsiteY0" fmla="*/ 0 h 661146"/>
              <a:gd name="connsiteX1" fmla="*/ 271182 w 647700"/>
              <a:gd name="connsiteY1" fmla="*/ 80682 h 661146"/>
              <a:gd name="connsiteX2" fmla="*/ 82923 w 647700"/>
              <a:gd name="connsiteY2" fmla="*/ 309282 h 661146"/>
              <a:gd name="connsiteX3" fmla="*/ 15688 w 647700"/>
              <a:gd name="connsiteY3" fmla="*/ 510988 h 661146"/>
              <a:gd name="connsiteX4" fmla="*/ 177053 w 647700"/>
              <a:gd name="connsiteY4" fmla="*/ 618564 h 661146"/>
              <a:gd name="connsiteX5" fmla="*/ 419100 w 647700"/>
              <a:gd name="connsiteY5" fmla="*/ 632011 h 661146"/>
              <a:gd name="connsiteX6" fmla="*/ 540123 w 647700"/>
              <a:gd name="connsiteY6" fmla="*/ 443753 h 661146"/>
              <a:gd name="connsiteX7" fmla="*/ 620806 w 647700"/>
              <a:gd name="connsiteY7" fmla="*/ 255494 h 661146"/>
              <a:gd name="connsiteX8" fmla="*/ 647700 w 647700"/>
              <a:gd name="connsiteY8" fmla="*/ 0 h 66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700" h="661146">
                <a:moveTo>
                  <a:pt x="553570" y="0"/>
                </a:moveTo>
                <a:cubicBezTo>
                  <a:pt x="451596" y="14567"/>
                  <a:pt x="349623" y="29135"/>
                  <a:pt x="271182" y="80682"/>
                </a:cubicBezTo>
                <a:cubicBezTo>
                  <a:pt x="192741" y="132229"/>
                  <a:pt x="125505" y="237564"/>
                  <a:pt x="82923" y="309282"/>
                </a:cubicBezTo>
                <a:cubicBezTo>
                  <a:pt x="40341" y="381000"/>
                  <a:pt x="0" y="459441"/>
                  <a:pt x="15688" y="510988"/>
                </a:cubicBezTo>
                <a:cubicBezTo>
                  <a:pt x="31376" y="562535"/>
                  <a:pt x="109818" y="598394"/>
                  <a:pt x="177053" y="618564"/>
                </a:cubicBezTo>
                <a:cubicBezTo>
                  <a:pt x="244288" y="638734"/>
                  <a:pt x="358588" y="661146"/>
                  <a:pt x="419100" y="632011"/>
                </a:cubicBezTo>
                <a:cubicBezTo>
                  <a:pt x="479612" y="602876"/>
                  <a:pt x="506505" y="506506"/>
                  <a:pt x="540123" y="443753"/>
                </a:cubicBezTo>
                <a:cubicBezTo>
                  <a:pt x="573741" y="381000"/>
                  <a:pt x="602877" y="329453"/>
                  <a:pt x="620806" y="255494"/>
                </a:cubicBezTo>
                <a:cubicBezTo>
                  <a:pt x="638735" y="181535"/>
                  <a:pt x="643217" y="90767"/>
                  <a:pt x="647700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6" name="شكل حر 15"/>
          <p:cNvSpPr/>
          <p:nvPr/>
        </p:nvSpPr>
        <p:spPr>
          <a:xfrm>
            <a:off x="4594225" y="4354513"/>
            <a:ext cx="300038" cy="942975"/>
          </a:xfrm>
          <a:custGeom>
            <a:avLst/>
            <a:gdLst>
              <a:gd name="connsiteX0" fmla="*/ 300318 w 300318"/>
              <a:gd name="connsiteY0" fmla="*/ 56029 h 943535"/>
              <a:gd name="connsiteX1" fmla="*/ 98613 w 300318"/>
              <a:gd name="connsiteY1" fmla="*/ 42582 h 943535"/>
              <a:gd name="connsiteX2" fmla="*/ 17930 w 300318"/>
              <a:gd name="connsiteY2" fmla="*/ 42582 h 943535"/>
              <a:gd name="connsiteX3" fmla="*/ 4483 w 300318"/>
              <a:gd name="connsiteY3" fmla="*/ 298076 h 943535"/>
              <a:gd name="connsiteX4" fmla="*/ 17930 w 300318"/>
              <a:gd name="connsiteY4" fmla="*/ 553570 h 943535"/>
              <a:gd name="connsiteX5" fmla="*/ 17930 w 300318"/>
              <a:gd name="connsiteY5" fmla="*/ 688041 h 943535"/>
              <a:gd name="connsiteX6" fmla="*/ 17930 w 300318"/>
              <a:gd name="connsiteY6" fmla="*/ 755276 h 943535"/>
              <a:gd name="connsiteX7" fmla="*/ 125507 w 300318"/>
              <a:gd name="connsiteY7" fmla="*/ 862853 h 943535"/>
              <a:gd name="connsiteX8" fmla="*/ 233083 w 300318"/>
              <a:gd name="connsiteY8" fmla="*/ 943535 h 94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18" h="943535">
                <a:moveTo>
                  <a:pt x="300318" y="56029"/>
                </a:moveTo>
                <a:lnTo>
                  <a:pt x="98613" y="42582"/>
                </a:lnTo>
                <a:cubicBezTo>
                  <a:pt x="51548" y="40341"/>
                  <a:pt x="33618" y="0"/>
                  <a:pt x="17930" y="42582"/>
                </a:cubicBezTo>
                <a:cubicBezTo>
                  <a:pt x="2242" y="85164"/>
                  <a:pt x="4483" y="212911"/>
                  <a:pt x="4483" y="298076"/>
                </a:cubicBezTo>
                <a:cubicBezTo>
                  <a:pt x="4483" y="383241"/>
                  <a:pt x="15689" y="488576"/>
                  <a:pt x="17930" y="553570"/>
                </a:cubicBezTo>
                <a:cubicBezTo>
                  <a:pt x="20171" y="618564"/>
                  <a:pt x="17930" y="688041"/>
                  <a:pt x="17930" y="688041"/>
                </a:cubicBezTo>
                <a:cubicBezTo>
                  <a:pt x="17930" y="721659"/>
                  <a:pt x="0" y="726141"/>
                  <a:pt x="17930" y="755276"/>
                </a:cubicBezTo>
                <a:cubicBezTo>
                  <a:pt x="35860" y="784411"/>
                  <a:pt x="89648" y="831477"/>
                  <a:pt x="125507" y="862853"/>
                </a:cubicBezTo>
                <a:cubicBezTo>
                  <a:pt x="161366" y="894229"/>
                  <a:pt x="233083" y="943535"/>
                  <a:pt x="233083" y="943535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9" name="شكل حر 18"/>
          <p:cNvSpPr/>
          <p:nvPr/>
        </p:nvSpPr>
        <p:spPr>
          <a:xfrm>
            <a:off x="4316413" y="4356100"/>
            <a:ext cx="219075" cy="928688"/>
          </a:xfrm>
          <a:custGeom>
            <a:avLst/>
            <a:gdLst>
              <a:gd name="connsiteX0" fmla="*/ 13447 w 219635"/>
              <a:gd name="connsiteY0" fmla="*/ 26894 h 927847"/>
              <a:gd name="connsiteX1" fmla="*/ 174812 w 219635"/>
              <a:gd name="connsiteY1" fmla="*/ 13447 h 927847"/>
              <a:gd name="connsiteX2" fmla="*/ 215153 w 219635"/>
              <a:gd name="connsiteY2" fmla="*/ 107577 h 927847"/>
              <a:gd name="connsiteX3" fmla="*/ 201706 w 219635"/>
              <a:gd name="connsiteY3" fmla="*/ 363071 h 927847"/>
              <a:gd name="connsiteX4" fmla="*/ 201706 w 219635"/>
              <a:gd name="connsiteY4" fmla="*/ 618565 h 927847"/>
              <a:gd name="connsiteX5" fmla="*/ 188259 w 219635"/>
              <a:gd name="connsiteY5" fmla="*/ 712694 h 927847"/>
              <a:gd name="connsiteX6" fmla="*/ 94129 w 219635"/>
              <a:gd name="connsiteY6" fmla="*/ 874059 h 927847"/>
              <a:gd name="connsiteX7" fmla="*/ 0 w 219635"/>
              <a:gd name="connsiteY7" fmla="*/ 927847 h 92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635" h="927847">
                <a:moveTo>
                  <a:pt x="13447" y="26894"/>
                </a:moveTo>
                <a:cubicBezTo>
                  <a:pt x="77320" y="13447"/>
                  <a:pt x="141194" y="0"/>
                  <a:pt x="174812" y="13447"/>
                </a:cubicBezTo>
                <a:cubicBezTo>
                  <a:pt x="208430" y="26894"/>
                  <a:pt x="210671" y="49306"/>
                  <a:pt x="215153" y="107577"/>
                </a:cubicBezTo>
                <a:cubicBezTo>
                  <a:pt x="219635" y="165848"/>
                  <a:pt x="203947" y="277906"/>
                  <a:pt x="201706" y="363071"/>
                </a:cubicBezTo>
                <a:cubicBezTo>
                  <a:pt x="199465" y="448236"/>
                  <a:pt x="203947" y="560295"/>
                  <a:pt x="201706" y="618565"/>
                </a:cubicBezTo>
                <a:cubicBezTo>
                  <a:pt x="199465" y="676835"/>
                  <a:pt x="206189" y="670112"/>
                  <a:pt x="188259" y="712694"/>
                </a:cubicBezTo>
                <a:cubicBezTo>
                  <a:pt x="170329" y="755276"/>
                  <a:pt x="125505" y="838200"/>
                  <a:pt x="94129" y="874059"/>
                </a:cubicBezTo>
                <a:cubicBezTo>
                  <a:pt x="62753" y="909918"/>
                  <a:pt x="31376" y="918882"/>
                  <a:pt x="0" y="927847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3" name="شكل حر 22"/>
          <p:cNvSpPr/>
          <p:nvPr/>
        </p:nvSpPr>
        <p:spPr>
          <a:xfrm>
            <a:off x="5857875" y="428625"/>
            <a:ext cx="2355850" cy="1198563"/>
          </a:xfrm>
          <a:custGeom>
            <a:avLst/>
            <a:gdLst>
              <a:gd name="connsiteX0" fmla="*/ 2330824 w 2355477"/>
              <a:gd name="connsiteY0" fmla="*/ 1169894 h 1199029"/>
              <a:gd name="connsiteX1" fmla="*/ 2330824 w 2355477"/>
              <a:gd name="connsiteY1" fmla="*/ 1102659 h 1199029"/>
              <a:gd name="connsiteX2" fmla="*/ 2182906 w 2355477"/>
              <a:gd name="connsiteY2" fmla="*/ 591671 h 1199029"/>
              <a:gd name="connsiteX3" fmla="*/ 1792942 w 2355477"/>
              <a:gd name="connsiteY3" fmla="*/ 215153 h 1199029"/>
              <a:gd name="connsiteX4" fmla="*/ 1456765 w 2355477"/>
              <a:gd name="connsiteY4" fmla="*/ 26894 h 1199029"/>
              <a:gd name="connsiteX5" fmla="*/ 945777 w 2355477"/>
              <a:gd name="connsiteY5" fmla="*/ 53788 h 1199029"/>
              <a:gd name="connsiteX6" fmla="*/ 475130 w 2355477"/>
              <a:gd name="connsiteY6" fmla="*/ 147918 h 1199029"/>
              <a:gd name="connsiteX7" fmla="*/ 71718 w 2355477"/>
              <a:gd name="connsiteY7" fmla="*/ 457200 h 1199029"/>
              <a:gd name="connsiteX8" fmla="*/ 44824 w 2355477"/>
              <a:gd name="connsiteY8" fmla="*/ 497541 h 119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5477" h="1199029">
                <a:moveTo>
                  <a:pt x="2330824" y="1169894"/>
                </a:moveTo>
                <a:cubicBezTo>
                  <a:pt x="2343150" y="1184461"/>
                  <a:pt x="2355477" y="1199029"/>
                  <a:pt x="2330824" y="1102659"/>
                </a:cubicBezTo>
                <a:cubicBezTo>
                  <a:pt x="2306171" y="1006289"/>
                  <a:pt x="2272553" y="739589"/>
                  <a:pt x="2182906" y="591671"/>
                </a:cubicBezTo>
                <a:cubicBezTo>
                  <a:pt x="2093259" y="443753"/>
                  <a:pt x="1913965" y="309282"/>
                  <a:pt x="1792942" y="215153"/>
                </a:cubicBezTo>
                <a:cubicBezTo>
                  <a:pt x="1671919" y="121024"/>
                  <a:pt x="1597959" y="53788"/>
                  <a:pt x="1456765" y="26894"/>
                </a:cubicBezTo>
                <a:cubicBezTo>
                  <a:pt x="1315571" y="0"/>
                  <a:pt x="1109383" y="33617"/>
                  <a:pt x="945777" y="53788"/>
                </a:cubicBezTo>
                <a:cubicBezTo>
                  <a:pt x="782171" y="73959"/>
                  <a:pt x="620806" y="80683"/>
                  <a:pt x="475130" y="147918"/>
                </a:cubicBezTo>
                <a:cubicBezTo>
                  <a:pt x="329454" y="215153"/>
                  <a:pt x="143436" y="398930"/>
                  <a:pt x="71718" y="457200"/>
                </a:cubicBezTo>
                <a:cubicBezTo>
                  <a:pt x="0" y="515471"/>
                  <a:pt x="22412" y="506506"/>
                  <a:pt x="44824" y="497541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5" name="شكل حر 24"/>
          <p:cNvSpPr/>
          <p:nvPr/>
        </p:nvSpPr>
        <p:spPr>
          <a:xfrm>
            <a:off x="6072188" y="3357563"/>
            <a:ext cx="1201737" cy="1322387"/>
          </a:xfrm>
          <a:custGeom>
            <a:avLst/>
            <a:gdLst>
              <a:gd name="connsiteX0" fmla="*/ 1201270 w 1201270"/>
              <a:gd name="connsiteY0" fmla="*/ 44823 h 1322294"/>
              <a:gd name="connsiteX1" fmla="*/ 770964 w 1201270"/>
              <a:gd name="connsiteY1" fmla="*/ 17929 h 1322294"/>
              <a:gd name="connsiteX2" fmla="*/ 461682 w 1201270"/>
              <a:gd name="connsiteY2" fmla="*/ 152399 h 1322294"/>
              <a:gd name="connsiteX3" fmla="*/ 192741 w 1201270"/>
              <a:gd name="connsiteY3" fmla="*/ 340658 h 1322294"/>
              <a:gd name="connsiteX4" fmla="*/ 17929 w 1201270"/>
              <a:gd name="connsiteY4" fmla="*/ 811305 h 1322294"/>
              <a:gd name="connsiteX5" fmla="*/ 85164 w 1201270"/>
              <a:gd name="connsiteY5" fmla="*/ 1093694 h 1322294"/>
              <a:gd name="connsiteX6" fmla="*/ 286870 w 1201270"/>
              <a:gd name="connsiteY6" fmla="*/ 1322294 h 132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1270" h="1322294">
                <a:moveTo>
                  <a:pt x="1201270" y="44823"/>
                </a:moveTo>
                <a:cubicBezTo>
                  <a:pt x="1047749" y="22411"/>
                  <a:pt x="894229" y="0"/>
                  <a:pt x="770964" y="17929"/>
                </a:cubicBezTo>
                <a:cubicBezTo>
                  <a:pt x="647699" y="35858"/>
                  <a:pt x="558053" y="98611"/>
                  <a:pt x="461682" y="152399"/>
                </a:cubicBezTo>
                <a:cubicBezTo>
                  <a:pt x="365311" y="206187"/>
                  <a:pt x="266700" y="230840"/>
                  <a:pt x="192741" y="340658"/>
                </a:cubicBezTo>
                <a:cubicBezTo>
                  <a:pt x="118782" y="450476"/>
                  <a:pt x="35859" y="685799"/>
                  <a:pt x="17929" y="811305"/>
                </a:cubicBezTo>
                <a:cubicBezTo>
                  <a:pt x="0" y="936811"/>
                  <a:pt x="40340" y="1008529"/>
                  <a:pt x="85164" y="1093694"/>
                </a:cubicBezTo>
                <a:cubicBezTo>
                  <a:pt x="129988" y="1178859"/>
                  <a:pt x="208429" y="1250576"/>
                  <a:pt x="286870" y="1322294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6" name="شكل حر 25"/>
          <p:cNvSpPr/>
          <p:nvPr/>
        </p:nvSpPr>
        <p:spPr>
          <a:xfrm>
            <a:off x="1800225" y="5257800"/>
            <a:ext cx="190500" cy="954088"/>
          </a:xfrm>
          <a:custGeom>
            <a:avLst/>
            <a:gdLst>
              <a:gd name="connsiteX0" fmla="*/ 190500 w 190500"/>
              <a:gd name="connsiteY0" fmla="*/ 0 h 954741"/>
              <a:gd name="connsiteX1" fmla="*/ 123264 w 190500"/>
              <a:gd name="connsiteY1" fmla="*/ 67235 h 954741"/>
              <a:gd name="connsiteX2" fmla="*/ 163606 w 190500"/>
              <a:gd name="connsiteY2" fmla="*/ 215153 h 954741"/>
              <a:gd name="connsiteX3" fmla="*/ 190500 w 190500"/>
              <a:gd name="connsiteY3" fmla="*/ 295835 h 954741"/>
              <a:gd name="connsiteX4" fmla="*/ 163606 w 190500"/>
              <a:gd name="connsiteY4" fmla="*/ 430306 h 954741"/>
              <a:gd name="connsiteX5" fmla="*/ 123264 w 190500"/>
              <a:gd name="connsiteY5" fmla="*/ 578224 h 954741"/>
              <a:gd name="connsiteX6" fmla="*/ 69476 w 190500"/>
              <a:gd name="connsiteY6" fmla="*/ 685800 h 954741"/>
              <a:gd name="connsiteX7" fmla="*/ 15688 w 190500"/>
              <a:gd name="connsiteY7" fmla="*/ 766482 h 954741"/>
              <a:gd name="connsiteX8" fmla="*/ 2241 w 190500"/>
              <a:gd name="connsiteY8" fmla="*/ 860612 h 954741"/>
              <a:gd name="connsiteX9" fmla="*/ 2241 w 190500"/>
              <a:gd name="connsiteY9" fmla="*/ 954741 h 95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500" h="954741">
                <a:moveTo>
                  <a:pt x="190500" y="0"/>
                </a:moveTo>
                <a:cubicBezTo>
                  <a:pt x="159123" y="15688"/>
                  <a:pt x="127746" y="31376"/>
                  <a:pt x="123264" y="67235"/>
                </a:cubicBezTo>
                <a:cubicBezTo>
                  <a:pt x="118782" y="103094"/>
                  <a:pt x="152400" y="177053"/>
                  <a:pt x="163606" y="215153"/>
                </a:cubicBezTo>
                <a:cubicBezTo>
                  <a:pt x="174812" y="253253"/>
                  <a:pt x="190500" y="259976"/>
                  <a:pt x="190500" y="295835"/>
                </a:cubicBezTo>
                <a:cubicBezTo>
                  <a:pt x="190500" y="331694"/>
                  <a:pt x="174812" y="383241"/>
                  <a:pt x="163606" y="430306"/>
                </a:cubicBezTo>
                <a:cubicBezTo>
                  <a:pt x="152400" y="477371"/>
                  <a:pt x="138952" y="535642"/>
                  <a:pt x="123264" y="578224"/>
                </a:cubicBezTo>
                <a:cubicBezTo>
                  <a:pt x="107576" y="620806"/>
                  <a:pt x="87405" y="654424"/>
                  <a:pt x="69476" y="685800"/>
                </a:cubicBezTo>
                <a:cubicBezTo>
                  <a:pt x="51547" y="717176"/>
                  <a:pt x="26894" y="737347"/>
                  <a:pt x="15688" y="766482"/>
                </a:cubicBezTo>
                <a:cubicBezTo>
                  <a:pt x="4482" y="795617"/>
                  <a:pt x="4482" y="829236"/>
                  <a:pt x="2241" y="860612"/>
                </a:cubicBezTo>
                <a:cubicBezTo>
                  <a:pt x="0" y="891988"/>
                  <a:pt x="1120" y="923364"/>
                  <a:pt x="2241" y="954741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38" name="رابط كسهم مستقيم 37"/>
          <p:cNvCxnSpPr>
            <a:stCxn id="4125" idx="0"/>
            <a:endCxn id="26" idx="4"/>
          </p:cNvCxnSpPr>
          <p:nvPr/>
        </p:nvCxnSpPr>
        <p:spPr>
          <a:xfrm rot="16200000" flipV="1">
            <a:off x="1735932" y="5915819"/>
            <a:ext cx="527050" cy="71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رابط كسهم مستقيم 42"/>
          <p:cNvCxnSpPr/>
          <p:nvPr/>
        </p:nvCxnSpPr>
        <p:spPr>
          <a:xfrm rot="5400000">
            <a:off x="3709988" y="4106863"/>
            <a:ext cx="469900" cy="317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رابط كسهم مستقيم 44"/>
          <p:cNvCxnSpPr/>
          <p:nvPr/>
        </p:nvCxnSpPr>
        <p:spPr>
          <a:xfrm rot="16200000" flipV="1">
            <a:off x="3536157" y="5536406"/>
            <a:ext cx="571500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3" name="رابط كسهم مستقيم 52"/>
          <p:cNvCxnSpPr/>
          <p:nvPr/>
        </p:nvCxnSpPr>
        <p:spPr>
          <a:xfrm rot="16200000" flipV="1">
            <a:off x="4250532" y="5036344"/>
            <a:ext cx="642937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" name="رابط كسهم مستقيم 62"/>
          <p:cNvCxnSpPr/>
          <p:nvPr/>
        </p:nvCxnSpPr>
        <p:spPr>
          <a:xfrm rot="10800000" flipV="1">
            <a:off x="7000875" y="2963863"/>
            <a:ext cx="714375" cy="465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0" name="رابط كسهم مستقيم 69"/>
          <p:cNvCxnSpPr>
            <a:endCxn id="10" idx="6"/>
          </p:cNvCxnSpPr>
          <p:nvPr/>
        </p:nvCxnSpPr>
        <p:spPr>
          <a:xfrm>
            <a:off x="2643188" y="1643063"/>
            <a:ext cx="422275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7" name="رابط كسهم مستقيم 76"/>
          <p:cNvCxnSpPr/>
          <p:nvPr/>
        </p:nvCxnSpPr>
        <p:spPr>
          <a:xfrm rot="10800000" flipV="1">
            <a:off x="7572375" y="642938"/>
            <a:ext cx="500063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14" name="مربع نص 36"/>
          <p:cNvSpPr txBox="1">
            <a:spLocks noChangeArrowheads="1"/>
          </p:cNvSpPr>
          <p:nvPr/>
        </p:nvSpPr>
        <p:spPr bwMode="auto">
          <a:xfrm>
            <a:off x="4071938" y="785813"/>
            <a:ext cx="857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L5</a:t>
            </a:r>
            <a:endParaRPr lang="ar-SA">
              <a:latin typeface="Calibri" pitchFamily="34" charset="0"/>
            </a:endParaRPr>
          </a:p>
        </p:txBody>
      </p:sp>
      <p:sp>
        <p:nvSpPr>
          <p:cNvPr id="4115" name="مربع نص 41"/>
          <p:cNvSpPr txBox="1">
            <a:spLocks noChangeArrowheads="1"/>
          </p:cNvSpPr>
          <p:nvPr/>
        </p:nvSpPr>
        <p:spPr bwMode="auto">
          <a:xfrm>
            <a:off x="4071938" y="1500188"/>
            <a:ext cx="1071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sacrum</a:t>
            </a:r>
            <a:endParaRPr lang="ar-SA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6" name="مربع نص 43"/>
          <p:cNvSpPr txBox="1">
            <a:spLocks noChangeArrowheads="1"/>
          </p:cNvSpPr>
          <p:nvPr/>
        </p:nvSpPr>
        <p:spPr bwMode="auto">
          <a:xfrm>
            <a:off x="6429375" y="1428750"/>
            <a:ext cx="928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Iliac bone</a:t>
            </a:r>
            <a:endParaRPr lang="ar-SA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7" name="مربع نص 46"/>
          <p:cNvSpPr txBox="1">
            <a:spLocks noChangeArrowheads="1"/>
          </p:cNvSpPr>
          <p:nvPr/>
        </p:nvSpPr>
        <p:spPr bwMode="auto">
          <a:xfrm>
            <a:off x="8001000" y="500063"/>
            <a:ext cx="857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Iliac crest</a:t>
            </a:r>
            <a:endParaRPr lang="ar-SA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8" name="مربع نص 47"/>
          <p:cNvSpPr txBox="1">
            <a:spLocks noChangeArrowheads="1"/>
          </p:cNvSpPr>
          <p:nvPr/>
        </p:nvSpPr>
        <p:spPr bwMode="auto">
          <a:xfrm>
            <a:off x="7215188" y="2643188"/>
            <a:ext cx="1357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Acetabulum</a:t>
            </a:r>
            <a:endParaRPr lang="ar-SA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9" name="مربع نص 48"/>
          <p:cNvSpPr txBox="1">
            <a:spLocks noChangeArrowheads="1"/>
          </p:cNvSpPr>
          <p:nvPr/>
        </p:nvSpPr>
        <p:spPr bwMode="auto">
          <a:xfrm>
            <a:off x="1571625" y="1214438"/>
            <a:ext cx="1214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Sacroiliac joint</a:t>
            </a:r>
            <a:endParaRPr lang="ar-SA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20" name="مربع نص 49"/>
          <p:cNvSpPr txBox="1">
            <a:spLocks noChangeArrowheads="1"/>
          </p:cNvSpPr>
          <p:nvPr/>
        </p:nvSpPr>
        <p:spPr bwMode="auto">
          <a:xfrm>
            <a:off x="3643313" y="3429000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Superior pubic ramus</a:t>
            </a:r>
            <a:endParaRPr lang="ar-SA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21" name="مربع نص 51"/>
          <p:cNvSpPr txBox="1">
            <a:spLocks noChangeArrowheads="1"/>
          </p:cNvSpPr>
          <p:nvPr/>
        </p:nvSpPr>
        <p:spPr bwMode="auto">
          <a:xfrm>
            <a:off x="3071813" y="5857875"/>
            <a:ext cx="2071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Inferior pubic </a:t>
            </a:r>
          </a:p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ramus</a:t>
            </a:r>
            <a:endParaRPr lang="ar-SA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22" name="مربع نص 53"/>
          <p:cNvSpPr txBox="1">
            <a:spLocks noChangeArrowheads="1"/>
          </p:cNvSpPr>
          <p:nvPr/>
        </p:nvSpPr>
        <p:spPr bwMode="auto">
          <a:xfrm>
            <a:off x="4357688" y="5429250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Symphysis pubis</a:t>
            </a:r>
            <a:endParaRPr lang="ar-SA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23" name="مربع نص 55"/>
          <p:cNvSpPr txBox="1">
            <a:spLocks noChangeArrowheads="1"/>
          </p:cNvSpPr>
          <p:nvPr/>
        </p:nvSpPr>
        <p:spPr bwMode="auto">
          <a:xfrm>
            <a:off x="5357813" y="5929313"/>
            <a:ext cx="171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Obturator canal</a:t>
            </a:r>
            <a:endParaRPr lang="ar-SA" sz="140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58" name="رابط كسهم مستقيم 57"/>
          <p:cNvCxnSpPr/>
          <p:nvPr/>
        </p:nvCxnSpPr>
        <p:spPr>
          <a:xfrm rot="16200000" flipV="1">
            <a:off x="5286375" y="5143500"/>
            <a:ext cx="1071563" cy="500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25" name="مربع نص 58"/>
          <p:cNvSpPr txBox="1">
            <a:spLocks noChangeArrowheads="1"/>
          </p:cNvSpPr>
          <p:nvPr/>
        </p:nvSpPr>
        <p:spPr bwMode="auto">
          <a:xfrm>
            <a:off x="1285875" y="6215063"/>
            <a:ext cx="1500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Lesser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 trochonter</a:t>
            </a:r>
            <a:endParaRPr lang="ar-SA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26" name="مربع نص 63"/>
          <p:cNvSpPr txBox="1">
            <a:spLocks noChangeArrowheads="1"/>
          </p:cNvSpPr>
          <p:nvPr/>
        </p:nvSpPr>
        <p:spPr bwMode="auto">
          <a:xfrm>
            <a:off x="285750" y="3143250"/>
            <a:ext cx="1214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Greater trochanter</a:t>
            </a:r>
            <a:endParaRPr lang="ar-SA" sz="140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71" name="رابط كسهم مستقيم 70"/>
          <p:cNvCxnSpPr/>
          <p:nvPr/>
        </p:nvCxnSpPr>
        <p:spPr>
          <a:xfrm rot="16200000" flipH="1">
            <a:off x="214313" y="4214813"/>
            <a:ext cx="928687" cy="71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128" name="مربع نص 77"/>
          <p:cNvSpPr txBox="1">
            <a:spLocks noChangeArrowheads="1"/>
          </p:cNvSpPr>
          <p:nvPr/>
        </p:nvSpPr>
        <p:spPr bwMode="auto">
          <a:xfrm>
            <a:off x="1928813" y="3643313"/>
            <a:ext cx="100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Femur head</a:t>
            </a:r>
            <a:endParaRPr lang="ar-SA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29" name="مربع نص 78"/>
          <p:cNvSpPr txBox="1">
            <a:spLocks noChangeArrowheads="1"/>
          </p:cNvSpPr>
          <p:nvPr/>
        </p:nvSpPr>
        <p:spPr bwMode="auto">
          <a:xfrm>
            <a:off x="1357313" y="4286250"/>
            <a:ext cx="857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Femur neck</a:t>
            </a:r>
            <a:endParaRPr lang="ar-SA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30" name="مربع نص 79"/>
          <p:cNvSpPr txBox="1">
            <a:spLocks noChangeArrowheads="1"/>
          </p:cNvSpPr>
          <p:nvPr/>
        </p:nvSpPr>
        <p:spPr bwMode="auto">
          <a:xfrm>
            <a:off x="3857625" y="4572000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Pubic body</a:t>
            </a:r>
            <a:endParaRPr lang="ar-SA" sz="1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ser004img00065.jpg"/>
          <p:cNvPicPr>
            <a:picLocks noChangeAspect="1"/>
          </p:cNvPicPr>
          <p:nvPr/>
        </p:nvPicPr>
        <p:blipFill>
          <a:blip r:embed="rId2" cstate="print"/>
          <a:srcRect l="12500" t="26563" r="20313" b="23438"/>
          <a:stretch>
            <a:fillRect/>
          </a:stretch>
        </p:blipFill>
        <p:spPr bwMode="auto">
          <a:xfrm>
            <a:off x="5029200" y="685800"/>
            <a:ext cx="3276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ser004img00081.jpg"/>
          <p:cNvPicPr>
            <a:picLocks noChangeAspect="1"/>
          </p:cNvPicPr>
          <p:nvPr/>
        </p:nvPicPr>
        <p:blipFill>
          <a:blip r:embed="rId3" cstate="print"/>
          <a:srcRect l="7813" t="25000" r="23438" b="23438"/>
          <a:stretch>
            <a:fillRect/>
          </a:stretch>
        </p:blipFill>
        <p:spPr bwMode="auto">
          <a:xfrm>
            <a:off x="1066800" y="6096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ser004img00089.jpg"/>
          <p:cNvPicPr>
            <a:picLocks noChangeAspect="1"/>
          </p:cNvPicPr>
          <p:nvPr/>
        </p:nvPicPr>
        <p:blipFill>
          <a:blip r:embed="rId4" cstate="print"/>
          <a:srcRect l="9375" t="26563" r="21875" b="21873"/>
          <a:stretch>
            <a:fillRect/>
          </a:stretch>
        </p:blipFill>
        <p:spPr bwMode="auto">
          <a:xfrm>
            <a:off x="4953000" y="36576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5524500" y="18669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705600" y="19050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581400" y="16002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2592388" y="1600200"/>
            <a:ext cx="4556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2171700" y="21717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6210300" y="50673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1257301" y="2400300"/>
            <a:ext cx="3810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333501" y="1638300"/>
            <a:ext cx="5334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7658100" y="20955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6172200" y="16764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V="1">
            <a:off x="5067300" y="51435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136" name="TextBox 33"/>
          <p:cNvSpPr txBox="1">
            <a:spLocks noChangeArrowheads="1"/>
          </p:cNvSpPr>
          <p:nvPr/>
        </p:nvSpPr>
        <p:spPr bwMode="auto">
          <a:xfrm>
            <a:off x="5791200" y="1143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137" name="TextBox 34"/>
          <p:cNvSpPr txBox="1">
            <a:spLocks noChangeArrowheads="1"/>
          </p:cNvSpPr>
          <p:nvPr/>
        </p:nvSpPr>
        <p:spPr bwMode="auto">
          <a:xfrm>
            <a:off x="6324600" y="10668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2</a:t>
            </a:r>
          </a:p>
        </p:txBody>
      </p:sp>
      <p:sp>
        <p:nvSpPr>
          <p:cNvPr id="5138" name="TextBox 35"/>
          <p:cNvSpPr txBox="1">
            <a:spLocks noChangeArrowheads="1"/>
          </p:cNvSpPr>
          <p:nvPr/>
        </p:nvSpPr>
        <p:spPr bwMode="auto">
          <a:xfrm>
            <a:off x="7086600" y="1524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139" name="TextBox 36"/>
          <p:cNvSpPr txBox="1">
            <a:spLocks noChangeArrowheads="1"/>
          </p:cNvSpPr>
          <p:nvPr/>
        </p:nvSpPr>
        <p:spPr bwMode="auto">
          <a:xfrm>
            <a:off x="7924800" y="25146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140" name="TextBox 37"/>
          <p:cNvSpPr txBox="1">
            <a:spLocks noChangeArrowheads="1"/>
          </p:cNvSpPr>
          <p:nvPr/>
        </p:nvSpPr>
        <p:spPr bwMode="auto">
          <a:xfrm>
            <a:off x="3810000" y="10668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141" name="TextBox 38"/>
          <p:cNvSpPr txBox="1">
            <a:spLocks noChangeArrowheads="1"/>
          </p:cNvSpPr>
          <p:nvPr/>
        </p:nvSpPr>
        <p:spPr bwMode="auto">
          <a:xfrm>
            <a:off x="2667000" y="18288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5142" name="TextBox 39"/>
          <p:cNvSpPr txBox="1">
            <a:spLocks noChangeArrowheads="1"/>
          </p:cNvSpPr>
          <p:nvPr/>
        </p:nvSpPr>
        <p:spPr bwMode="auto">
          <a:xfrm>
            <a:off x="2438400" y="2514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5143" name="TextBox 40"/>
          <p:cNvSpPr txBox="1">
            <a:spLocks noChangeArrowheads="1"/>
          </p:cNvSpPr>
          <p:nvPr/>
        </p:nvSpPr>
        <p:spPr bwMode="auto">
          <a:xfrm>
            <a:off x="1447800" y="990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5144" name="TextBox 41"/>
          <p:cNvSpPr txBox="1">
            <a:spLocks noChangeArrowheads="1"/>
          </p:cNvSpPr>
          <p:nvPr/>
        </p:nvSpPr>
        <p:spPr bwMode="auto">
          <a:xfrm>
            <a:off x="1295400" y="25908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5145" name="TextBox 42"/>
          <p:cNvSpPr txBox="1">
            <a:spLocks noChangeArrowheads="1"/>
          </p:cNvSpPr>
          <p:nvPr/>
        </p:nvSpPr>
        <p:spPr bwMode="auto">
          <a:xfrm>
            <a:off x="6477000" y="54102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5146" name="TextBox 43"/>
          <p:cNvSpPr txBox="1">
            <a:spLocks noChangeArrowheads="1"/>
          </p:cNvSpPr>
          <p:nvPr/>
        </p:nvSpPr>
        <p:spPr bwMode="auto">
          <a:xfrm>
            <a:off x="5257800" y="54864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11</a:t>
            </a:r>
            <a:endParaRPr lang="en-US" sz="1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147" name="Picture 2" descr="http://www.rhodeislandhospital.org/rih/services/simctr/training/materials/teamwork/module%202a%20pelvis%20xray(normal)-%20Tubbs%20RJ,%20RIHMSC.jpg"/>
          <p:cNvPicPr>
            <a:picLocks noChangeAspect="1" noChangeArrowheads="1"/>
          </p:cNvPicPr>
          <p:nvPr/>
        </p:nvPicPr>
        <p:blipFill>
          <a:blip r:embed="rId5" cstate="print"/>
          <a:srcRect l="5388" t="6557" r="6616" b="1639"/>
          <a:stretch>
            <a:fillRect/>
          </a:stretch>
        </p:blipFill>
        <p:spPr bwMode="auto">
          <a:xfrm>
            <a:off x="1066800" y="3657600"/>
            <a:ext cx="322580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990600" y="533400"/>
            <a:ext cx="3505200" cy="2667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953000" y="609600"/>
            <a:ext cx="3429000" cy="25908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876800" y="3581400"/>
            <a:ext cx="3505200" cy="2667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rot="10800000">
            <a:off x="1066800" y="4419600"/>
            <a:ext cx="3200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1066800" y="5181600"/>
            <a:ext cx="3200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1066800" y="5638800"/>
            <a:ext cx="3200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er004img00065.jpg"/>
          <p:cNvPicPr>
            <a:picLocks noChangeAspect="1"/>
          </p:cNvPicPr>
          <p:nvPr/>
        </p:nvPicPr>
        <p:blipFill>
          <a:blip r:embed="rId2" cstate="print"/>
          <a:srcRect l="12500" t="26563" r="20313" b="23438"/>
          <a:stretch>
            <a:fillRect/>
          </a:stretch>
        </p:blipFill>
        <p:spPr bwMode="auto">
          <a:xfrm>
            <a:off x="5029200" y="685800"/>
            <a:ext cx="3276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ser004img00081.jpg"/>
          <p:cNvPicPr>
            <a:picLocks noChangeAspect="1"/>
          </p:cNvPicPr>
          <p:nvPr/>
        </p:nvPicPr>
        <p:blipFill>
          <a:blip r:embed="rId3" cstate="print"/>
          <a:srcRect l="7813" t="25000" r="23438" b="23438"/>
          <a:stretch>
            <a:fillRect/>
          </a:stretch>
        </p:blipFill>
        <p:spPr bwMode="auto">
          <a:xfrm>
            <a:off x="1066800" y="6096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ser004img00089.jpg"/>
          <p:cNvPicPr>
            <a:picLocks noChangeAspect="1"/>
          </p:cNvPicPr>
          <p:nvPr/>
        </p:nvPicPr>
        <p:blipFill>
          <a:blip r:embed="rId4" cstate="print"/>
          <a:srcRect l="9375" t="26563" r="21875" b="21873"/>
          <a:stretch>
            <a:fillRect/>
          </a:stretch>
        </p:blipFill>
        <p:spPr bwMode="auto">
          <a:xfrm>
            <a:off x="4953000" y="36576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5524500" y="18669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705600" y="19050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581400" y="16002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2592388" y="1600200"/>
            <a:ext cx="4556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2171700" y="21717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6210300" y="50673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1258888" y="2398712"/>
            <a:ext cx="3810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333501" y="1638300"/>
            <a:ext cx="5334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7658100" y="20955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6172200" y="16764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V="1">
            <a:off x="5067300" y="51435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160" name="TextBox 33"/>
          <p:cNvSpPr txBox="1">
            <a:spLocks noChangeArrowheads="1"/>
          </p:cNvSpPr>
          <p:nvPr/>
        </p:nvSpPr>
        <p:spPr bwMode="auto">
          <a:xfrm>
            <a:off x="5791200" y="1143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161" name="TextBox 34"/>
          <p:cNvSpPr txBox="1">
            <a:spLocks noChangeArrowheads="1"/>
          </p:cNvSpPr>
          <p:nvPr/>
        </p:nvSpPr>
        <p:spPr bwMode="auto">
          <a:xfrm>
            <a:off x="6324600" y="10668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2</a:t>
            </a:r>
          </a:p>
        </p:txBody>
      </p:sp>
      <p:sp>
        <p:nvSpPr>
          <p:cNvPr id="6162" name="TextBox 35"/>
          <p:cNvSpPr txBox="1">
            <a:spLocks noChangeArrowheads="1"/>
          </p:cNvSpPr>
          <p:nvPr/>
        </p:nvSpPr>
        <p:spPr bwMode="auto">
          <a:xfrm>
            <a:off x="7086600" y="1524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6163" name="TextBox 36"/>
          <p:cNvSpPr txBox="1">
            <a:spLocks noChangeArrowheads="1"/>
          </p:cNvSpPr>
          <p:nvPr/>
        </p:nvSpPr>
        <p:spPr bwMode="auto">
          <a:xfrm>
            <a:off x="7924800" y="25146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6164" name="TextBox 37"/>
          <p:cNvSpPr txBox="1">
            <a:spLocks noChangeArrowheads="1"/>
          </p:cNvSpPr>
          <p:nvPr/>
        </p:nvSpPr>
        <p:spPr bwMode="auto">
          <a:xfrm>
            <a:off x="3810000" y="10668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6165" name="TextBox 38"/>
          <p:cNvSpPr txBox="1">
            <a:spLocks noChangeArrowheads="1"/>
          </p:cNvSpPr>
          <p:nvPr/>
        </p:nvSpPr>
        <p:spPr bwMode="auto">
          <a:xfrm>
            <a:off x="2667000" y="18288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6166" name="TextBox 39"/>
          <p:cNvSpPr txBox="1">
            <a:spLocks noChangeArrowheads="1"/>
          </p:cNvSpPr>
          <p:nvPr/>
        </p:nvSpPr>
        <p:spPr bwMode="auto">
          <a:xfrm>
            <a:off x="2438400" y="2514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6167" name="TextBox 40"/>
          <p:cNvSpPr txBox="1">
            <a:spLocks noChangeArrowheads="1"/>
          </p:cNvSpPr>
          <p:nvPr/>
        </p:nvSpPr>
        <p:spPr bwMode="auto">
          <a:xfrm>
            <a:off x="1447800" y="990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6168" name="TextBox 41"/>
          <p:cNvSpPr txBox="1">
            <a:spLocks noChangeArrowheads="1"/>
          </p:cNvSpPr>
          <p:nvPr/>
        </p:nvSpPr>
        <p:spPr bwMode="auto">
          <a:xfrm>
            <a:off x="1295400" y="25146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6169" name="TextBox 42"/>
          <p:cNvSpPr txBox="1">
            <a:spLocks noChangeArrowheads="1"/>
          </p:cNvSpPr>
          <p:nvPr/>
        </p:nvSpPr>
        <p:spPr bwMode="auto">
          <a:xfrm>
            <a:off x="6477000" y="54102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6170" name="TextBox 43"/>
          <p:cNvSpPr txBox="1">
            <a:spLocks noChangeArrowheads="1"/>
          </p:cNvSpPr>
          <p:nvPr/>
        </p:nvSpPr>
        <p:spPr bwMode="auto">
          <a:xfrm>
            <a:off x="5257800" y="54864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11</a:t>
            </a:r>
            <a:endParaRPr lang="en-US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71" name="TextBox 44"/>
          <p:cNvSpPr txBox="1">
            <a:spLocks noChangeArrowheads="1"/>
          </p:cNvSpPr>
          <p:nvPr/>
        </p:nvSpPr>
        <p:spPr bwMode="auto">
          <a:xfrm>
            <a:off x="990600" y="3657600"/>
            <a:ext cx="37338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1- Sacroiliac joint</a:t>
            </a:r>
          </a:p>
          <a:p>
            <a:r>
              <a:rPr lang="en-US" sz="1600">
                <a:latin typeface="Calibri" pitchFamily="34" charset="0"/>
              </a:rPr>
              <a:t>2- Sacrum</a:t>
            </a:r>
          </a:p>
          <a:p>
            <a:r>
              <a:rPr lang="en-US" sz="1600">
                <a:latin typeface="Calibri" pitchFamily="34" charset="0"/>
              </a:rPr>
              <a:t>3- Sacral neural foramen</a:t>
            </a:r>
          </a:p>
          <a:p>
            <a:r>
              <a:rPr lang="en-US" sz="1600">
                <a:latin typeface="Calibri" pitchFamily="34" charset="0"/>
              </a:rPr>
              <a:t>4- Iliac bone</a:t>
            </a:r>
          </a:p>
          <a:p>
            <a:r>
              <a:rPr lang="en-US" sz="1600">
                <a:latin typeface="Calibri" pitchFamily="34" charset="0"/>
              </a:rPr>
              <a:t>5- Femur head</a:t>
            </a:r>
          </a:p>
          <a:p>
            <a:r>
              <a:rPr lang="en-US" sz="1600">
                <a:latin typeface="Calibri" pitchFamily="34" charset="0"/>
              </a:rPr>
              <a:t>6- Symphysis pubis</a:t>
            </a:r>
          </a:p>
          <a:p>
            <a:r>
              <a:rPr lang="en-US" sz="1600">
                <a:latin typeface="Calibri" pitchFamily="34" charset="0"/>
              </a:rPr>
              <a:t>7- Ischium</a:t>
            </a:r>
          </a:p>
          <a:p>
            <a:r>
              <a:rPr lang="en-US" sz="1600">
                <a:latin typeface="Calibri" pitchFamily="34" charset="0"/>
              </a:rPr>
              <a:t>8- Greater trochanter</a:t>
            </a:r>
          </a:p>
          <a:p>
            <a:r>
              <a:rPr lang="en-US" sz="1600">
                <a:latin typeface="Calibri" pitchFamily="34" charset="0"/>
              </a:rPr>
              <a:t>9- Femur neck</a:t>
            </a:r>
          </a:p>
          <a:p>
            <a:r>
              <a:rPr lang="en-US" sz="1600">
                <a:latin typeface="Calibri" pitchFamily="34" charset="0"/>
              </a:rPr>
              <a:t>10- Pubic bone (inferior ramus)</a:t>
            </a:r>
          </a:p>
          <a:p>
            <a:r>
              <a:rPr lang="en-US" sz="1600">
                <a:latin typeface="Calibri" pitchFamily="34" charset="0"/>
              </a:rPr>
              <a:t>11-Femur shaft</a:t>
            </a:r>
          </a:p>
          <a:p>
            <a:endParaRPr lang="en-US" sz="1600">
              <a:latin typeface="Calibri" pitchFamily="34" charset="0"/>
            </a:endParaRPr>
          </a:p>
          <a:p>
            <a:endParaRPr lang="en-US" sz="1600">
              <a:latin typeface="Calibri" pitchFamily="34" charset="0"/>
            </a:endParaRPr>
          </a:p>
          <a:p>
            <a:endParaRPr lang="en-US" sz="1600">
              <a:latin typeface="Calibri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90600" y="3581400"/>
            <a:ext cx="3352800" cy="289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صورة 2" descr="JBJA0780710480G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85750"/>
            <a:ext cx="742950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1214438" y="5929313"/>
            <a:ext cx="6643687" cy="5238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j-lt"/>
                <a:cs typeface="+mn-cs"/>
              </a:rPr>
              <a:t>CONGENITAL HIP DISLOCATION</a:t>
            </a:r>
            <a:endParaRPr lang="ar-SA" sz="28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71500" y="2357438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b="1" dirty="0" smtClean="0"/>
              <a:t>KNEE</a:t>
            </a:r>
            <a:endParaRPr lang="ar-SA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صورة 1" descr="untitled.bmp"/>
          <p:cNvPicPr>
            <a:picLocks noChangeAspect="1"/>
          </p:cNvPicPr>
          <p:nvPr/>
        </p:nvPicPr>
        <p:blipFill>
          <a:blip r:embed="rId2" cstate="print"/>
          <a:srcRect l="14754" t="14275" r="18031" b="12157"/>
          <a:stretch>
            <a:fillRect/>
          </a:stretch>
        </p:blipFill>
        <p:spPr bwMode="auto">
          <a:xfrm>
            <a:off x="4500563" y="214313"/>
            <a:ext cx="4071937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شكل بيضاوي 5"/>
          <p:cNvSpPr/>
          <p:nvPr/>
        </p:nvSpPr>
        <p:spPr>
          <a:xfrm>
            <a:off x="6286500" y="857250"/>
            <a:ext cx="357188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ar-SA" dirty="0"/>
          </a:p>
        </p:txBody>
      </p:sp>
      <p:sp>
        <p:nvSpPr>
          <p:cNvPr id="7" name="شكل بيضاوي 6"/>
          <p:cNvSpPr/>
          <p:nvPr/>
        </p:nvSpPr>
        <p:spPr>
          <a:xfrm>
            <a:off x="5572125" y="3143250"/>
            <a:ext cx="357188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ar-SA" dirty="0"/>
          </a:p>
        </p:txBody>
      </p:sp>
      <p:sp>
        <p:nvSpPr>
          <p:cNvPr id="8" name="شكل بيضاوي 7"/>
          <p:cNvSpPr/>
          <p:nvPr/>
        </p:nvSpPr>
        <p:spPr>
          <a:xfrm>
            <a:off x="7572375" y="3143250"/>
            <a:ext cx="357188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ar-SA" dirty="0"/>
          </a:p>
        </p:txBody>
      </p:sp>
      <p:sp>
        <p:nvSpPr>
          <p:cNvPr id="9" name="شكل حر 8"/>
          <p:cNvSpPr/>
          <p:nvPr/>
        </p:nvSpPr>
        <p:spPr>
          <a:xfrm>
            <a:off x="6286500" y="2214563"/>
            <a:ext cx="1462088" cy="1143000"/>
          </a:xfrm>
          <a:custGeom>
            <a:avLst/>
            <a:gdLst>
              <a:gd name="connsiteX0" fmla="*/ 347382 w 1710018"/>
              <a:gd name="connsiteY0" fmla="*/ 1017495 h 1252818"/>
              <a:gd name="connsiteX1" fmla="*/ 199464 w 1710018"/>
              <a:gd name="connsiteY1" fmla="*/ 856130 h 1252818"/>
              <a:gd name="connsiteX2" fmla="*/ 51547 w 1710018"/>
              <a:gd name="connsiteY2" fmla="*/ 654424 h 1252818"/>
              <a:gd name="connsiteX3" fmla="*/ 24653 w 1710018"/>
              <a:gd name="connsiteY3" fmla="*/ 439271 h 1252818"/>
              <a:gd name="connsiteX4" fmla="*/ 199464 w 1710018"/>
              <a:gd name="connsiteY4" fmla="*/ 170330 h 1252818"/>
              <a:gd name="connsiteX5" fmla="*/ 428064 w 1710018"/>
              <a:gd name="connsiteY5" fmla="*/ 35859 h 1252818"/>
              <a:gd name="connsiteX6" fmla="*/ 683559 w 1710018"/>
              <a:gd name="connsiteY6" fmla="*/ 8965 h 1252818"/>
              <a:gd name="connsiteX7" fmla="*/ 1033182 w 1710018"/>
              <a:gd name="connsiteY7" fmla="*/ 8965 h 1252818"/>
              <a:gd name="connsiteX8" fmla="*/ 1355911 w 1710018"/>
              <a:gd name="connsiteY8" fmla="*/ 62753 h 1252818"/>
              <a:gd name="connsiteX9" fmla="*/ 1651747 w 1710018"/>
              <a:gd name="connsiteY9" fmla="*/ 237565 h 1252818"/>
              <a:gd name="connsiteX10" fmla="*/ 1705535 w 1710018"/>
              <a:gd name="connsiteY10" fmla="*/ 506506 h 1252818"/>
              <a:gd name="connsiteX11" fmla="*/ 1651747 w 1710018"/>
              <a:gd name="connsiteY11" fmla="*/ 775448 h 1252818"/>
              <a:gd name="connsiteX12" fmla="*/ 1530723 w 1710018"/>
              <a:gd name="connsiteY12" fmla="*/ 990601 h 1252818"/>
              <a:gd name="connsiteX13" fmla="*/ 1329017 w 1710018"/>
              <a:gd name="connsiteY13" fmla="*/ 1111624 h 1252818"/>
              <a:gd name="connsiteX14" fmla="*/ 1140759 w 1710018"/>
              <a:gd name="connsiteY14" fmla="*/ 1178859 h 1252818"/>
              <a:gd name="connsiteX15" fmla="*/ 979394 w 1710018"/>
              <a:gd name="connsiteY15" fmla="*/ 1246095 h 1252818"/>
              <a:gd name="connsiteX16" fmla="*/ 750794 w 1710018"/>
              <a:gd name="connsiteY16" fmla="*/ 1138518 h 1252818"/>
              <a:gd name="connsiteX17" fmla="*/ 401170 w 1710018"/>
              <a:gd name="connsiteY17" fmla="*/ 1057836 h 125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10018" h="1252818">
                <a:moveTo>
                  <a:pt x="347382" y="1017495"/>
                </a:moveTo>
                <a:cubicBezTo>
                  <a:pt x="298076" y="967068"/>
                  <a:pt x="248770" y="916642"/>
                  <a:pt x="199464" y="856130"/>
                </a:cubicBezTo>
                <a:cubicBezTo>
                  <a:pt x="150158" y="795618"/>
                  <a:pt x="80682" y="723900"/>
                  <a:pt x="51547" y="654424"/>
                </a:cubicBezTo>
                <a:cubicBezTo>
                  <a:pt x="22412" y="584948"/>
                  <a:pt x="0" y="519953"/>
                  <a:pt x="24653" y="439271"/>
                </a:cubicBezTo>
                <a:cubicBezTo>
                  <a:pt x="49306" y="358589"/>
                  <a:pt x="132229" y="237565"/>
                  <a:pt x="199464" y="170330"/>
                </a:cubicBezTo>
                <a:cubicBezTo>
                  <a:pt x="266699" y="103095"/>
                  <a:pt x="347382" y="62753"/>
                  <a:pt x="428064" y="35859"/>
                </a:cubicBezTo>
                <a:cubicBezTo>
                  <a:pt x="508746" y="8965"/>
                  <a:pt x="582706" y="13447"/>
                  <a:pt x="683559" y="8965"/>
                </a:cubicBezTo>
                <a:cubicBezTo>
                  <a:pt x="784412" y="4483"/>
                  <a:pt x="921123" y="0"/>
                  <a:pt x="1033182" y="8965"/>
                </a:cubicBezTo>
                <a:cubicBezTo>
                  <a:pt x="1145241" y="17930"/>
                  <a:pt x="1252817" y="24653"/>
                  <a:pt x="1355911" y="62753"/>
                </a:cubicBezTo>
                <a:cubicBezTo>
                  <a:pt x="1459005" y="100853"/>
                  <a:pt x="1593476" y="163606"/>
                  <a:pt x="1651747" y="237565"/>
                </a:cubicBezTo>
                <a:cubicBezTo>
                  <a:pt x="1710018" y="311524"/>
                  <a:pt x="1705535" y="416859"/>
                  <a:pt x="1705535" y="506506"/>
                </a:cubicBezTo>
                <a:cubicBezTo>
                  <a:pt x="1705535" y="596153"/>
                  <a:pt x="1680882" y="694766"/>
                  <a:pt x="1651747" y="775448"/>
                </a:cubicBezTo>
                <a:cubicBezTo>
                  <a:pt x="1622612" y="856130"/>
                  <a:pt x="1584511" y="934572"/>
                  <a:pt x="1530723" y="990601"/>
                </a:cubicBezTo>
                <a:cubicBezTo>
                  <a:pt x="1476935" y="1046630"/>
                  <a:pt x="1394011" y="1080248"/>
                  <a:pt x="1329017" y="1111624"/>
                </a:cubicBezTo>
                <a:cubicBezTo>
                  <a:pt x="1264023" y="1143000"/>
                  <a:pt x="1199029" y="1156447"/>
                  <a:pt x="1140759" y="1178859"/>
                </a:cubicBezTo>
                <a:cubicBezTo>
                  <a:pt x="1082489" y="1201271"/>
                  <a:pt x="1044388" y="1252818"/>
                  <a:pt x="979394" y="1246095"/>
                </a:cubicBezTo>
                <a:cubicBezTo>
                  <a:pt x="914400" y="1239372"/>
                  <a:pt x="847165" y="1169895"/>
                  <a:pt x="750794" y="1138518"/>
                </a:cubicBezTo>
                <a:cubicBezTo>
                  <a:pt x="654423" y="1107142"/>
                  <a:pt x="527796" y="1082489"/>
                  <a:pt x="401170" y="1057836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6500813" y="4429125"/>
            <a:ext cx="357187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  <a:endParaRPr lang="ar-SA" dirty="0"/>
          </a:p>
        </p:txBody>
      </p:sp>
      <p:sp>
        <p:nvSpPr>
          <p:cNvPr id="11" name="شكل بيضاوي 10"/>
          <p:cNvSpPr/>
          <p:nvPr/>
        </p:nvSpPr>
        <p:spPr>
          <a:xfrm>
            <a:off x="6858000" y="2571750"/>
            <a:ext cx="428625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ar-SA" dirty="0"/>
          </a:p>
        </p:txBody>
      </p:sp>
      <p:sp>
        <p:nvSpPr>
          <p:cNvPr id="12" name="شكل بيضاوي 11"/>
          <p:cNvSpPr/>
          <p:nvPr/>
        </p:nvSpPr>
        <p:spPr>
          <a:xfrm>
            <a:off x="5143500" y="5000625"/>
            <a:ext cx="357188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  <a:endParaRPr lang="ar-SA" dirty="0"/>
          </a:p>
        </p:txBody>
      </p:sp>
      <p:cxnSp>
        <p:nvCxnSpPr>
          <p:cNvPr id="14" name="رابط كسهم مستقيم 13"/>
          <p:cNvCxnSpPr/>
          <p:nvPr/>
        </p:nvCxnSpPr>
        <p:spPr>
          <a:xfrm>
            <a:off x="5214938" y="3786188"/>
            <a:ext cx="1285875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rot="10800000" flipV="1">
            <a:off x="6786563" y="3786188"/>
            <a:ext cx="1357312" cy="71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شكل بيضاوي 16"/>
          <p:cNvSpPr/>
          <p:nvPr/>
        </p:nvSpPr>
        <p:spPr>
          <a:xfrm>
            <a:off x="4929188" y="3643313"/>
            <a:ext cx="285750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7</a:t>
            </a:r>
            <a:endParaRPr lang="ar-SA" dirty="0"/>
          </a:p>
        </p:txBody>
      </p:sp>
      <p:sp>
        <p:nvSpPr>
          <p:cNvPr id="18" name="شكل بيضاوي 17"/>
          <p:cNvSpPr/>
          <p:nvPr/>
        </p:nvSpPr>
        <p:spPr>
          <a:xfrm>
            <a:off x="8143875" y="3643313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8</a:t>
            </a:r>
            <a:endParaRPr lang="ar-SA" dirty="0"/>
          </a:p>
        </p:txBody>
      </p:sp>
      <p:sp>
        <p:nvSpPr>
          <p:cNvPr id="22" name="شكل حر 21"/>
          <p:cNvSpPr/>
          <p:nvPr/>
        </p:nvSpPr>
        <p:spPr>
          <a:xfrm>
            <a:off x="6429375" y="3643313"/>
            <a:ext cx="777875" cy="200025"/>
          </a:xfrm>
          <a:custGeom>
            <a:avLst/>
            <a:gdLst>
              <a:gd name="connsiteX0" fmla="*/ 0 w 777688"/>
              <a:gd name="connsiteY0" fmla="*/ 145677 h 199465"/>
              <a:gd name="connsiteX1" fmla="*/ 174812 w 777688"/>
              <a:gd name="connsiteY1" fmla="*/ 64994 h 199465"/>
              <a:gd name="connsiteX2" fmla="*/ 416859 w 777688"/>
              <a:gd name="connsiteY2" fmla="*/ 11206 h 199465"/>
              <a:gd name="connsiteX3" fmla="*/ 726141 w 777688"/>
              <a:gd name="connsiteY3" fmla="*/ 132229 h 199465"/>
              <a:gd name="connsiteX4" fmla="*/ 726141 w 777688"/>
              <a:gd name="connsiteY4" fmla="*/ 199465 h 199465"/>
              <a:gd name="connsiteX5" fmla="*/ 726141 w 777688"/>
              <a:gd name="connsiteY5" fmla="*/ 199465 h 19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688" h="199465">
                <a:moveTo>
                  <a:pt x="0" y="145677"/>
                </a:moveTo>
                <a:cubicBezTo>
                  <a:pt x="52668" y="116541"/>
                  <a:pt x="105336" y="87406"/>
                  <a:pt x="174812" y="64994"/>
                </a:cubicBezTo>
                <a:cubicBezTo>
                  <a:pt x="244289" y="42582"/>
                  <a:pt x="324971" y="0"/>
                  <a:pt x="416859" y="11206"/>
                </a:cubicBezTo>
                <a:cubicBezTo>
                  <a:pt x="508747" y="22412"/>
                  <a:pt x="674594" y="100853"/>
                  <a:pt x="726141" y="132229"/>
                </a:cubicBezTo>
                <a:cubicBezTo>
                  <a:pt x="777688" y="163605"/>
                  <a:pt x="726141" y="199465"/>
                  <a:pt x="726141" y="199465"/>
                </a:cubicBezTo>
                <a:lnTo>
                  <a:pt x="726141" y="199465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cxnSp>
        <p:nvCxnSpPr>
          <p:cNvPr id="24" name="رابط كسهم مستقيم 23"/>
          <p:cNvCxnSpPr/>
          <p:nvPr/>
        </p:nvCxnSpPr>
        <p:spPr>
          <a:xfrm rot="16200000" flipH="1">
            <a:off x="5179218" y="2107407"/>
            <a:ext cx="1643063" cy="1428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شكل بيضاوي 26"/>
          <p:cNvSpPr/>
          <p:nvPr/>
        </p:nvSpPr>
        <p:spPr>
          <a:xfrm>
            <a:off x="5000625" y="1714500"/>
            <a:ext cx="357188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9</a:t>
            </a:r>
            <a:endParaRPr lang="ar-SA" dirty="0"/>
          </a:p>
        </p:txBody>
      </p:sp>
      <p:sp>
        <p:nvSpPr>
          <p:cNvPr id="9233" name="مربع نص 18"/>
          <p:cNvSpPr txBox="1">
            <a:spLocks noChangeArrowheads="1"/>
          </p:cNvSpPr>
          <p:nvPr/>
        </p:nvSpPr>
        <p:spPr bwMode="auto">
          <a:xfrm>
            <a:off x="428625" y="1928813"/>
            <a:ext cx="364331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1- Femur</a:t>
            </a:r>
          </a:p>
          <a:p>
            <a:r>
              <a:rPr lang="en-US" sz="2800">
                <a:latin typeface="Calibri" pitchFamily="34" charset="0"/>
              </a:rPr>
              <a:t>2- Lateral condyle</a:t>
            </a:r>
          </a:p>
          <a:p>
            <a:r>
              <a:rPr lang="en-US" sz="2800">
                <a:latin typeface="Calibri" pitchFamily="34" charset="0"/>
              </a:rPr>
              <a:t>3- Medial condyle</a:t>
            </a:r>
          </a:p>
          <a:p>
            <a:r>
              <a:rPr lang="en-US" sz="2800">
                <a:latin typeface="Calibri" pitchFamily="34" charset="0"/>
              </a:rPr>
              <a:t>4- Patella</a:t>
            </a:r>
          </a:p>
          <a:p>
            <a:r>
              <a:rPr lang="en-US" sz="2800">
                <a:latin typeface="Calibri" pitchFamily="34" charset="0"/>
              </a:rPr>
              <a:t>5- Tibia</a:t>
            </a:r>
          </a:p>
          <a:p>
            <a:r>
              <a:rPr lang="en-US" sz="2800">
                <a:latin typeface="Calibri" pitchFamily="34" charset="0"/>
              </a:rPr>
              <a:t>6- Fibula</a:t>
            </a:r>
          </a:p>
          <a:p>
            <a:r>
              <a:rPr lang="en-US" sz="2800">
                <a:latin typeface="Calibri" pitchFamily="34" charset="0"/>
              </a:rPr>
              <a:t>7- Lateral tibial spine</a:t>
            </a:r>
          </a:p>
          <a:p>
            <a:r>
              <a:rPr lang="en-US" sz="2800">
                <a:latin typeface="Calibri" pitchFamily="34" charset="0"/>
              </a:rPr>
              <a:t>8- Medial tibial spine</a:t>
            </a:r>
          </a:p>
          <a:p>
            <a:r>
              <a:rPr lang="en-US" sz="2800">
                <a:latin typeface="Calibri" pitchFamily="34" charset="0"/>
              </a:rPr>
              <a:t>9- Intercondyle notch</a:t>
            </a:r>
            <a:endParaRPr lang="ar-SA" sz="2800">
              <a:latin typeface="Calibri" pitchFamily="34" charset="0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57188" y="1714500"/>
            <a:ext cx="3929062" cy="4357688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ser35121img00002.jpg"/>
          <p:cNvPicPr>
            <a:picLocks noChangeAspect="1"/>
          </p:cNvPicPr>
          <p:nvPr/>
        </p:nvPicPr>
        <p:blipFill>
          <a:blip r:embed="rId2" cstate="print"/>
          <a:srcRect l="14865" t="16667" r="5106" b="22221"/>
          <a:stretch>
            <a:fillRect/>
          </a:stretch>
        </p:blipFill>
        <p:spPr bwMode="auto">
          <a:xfrm>
            <a:off x="4595813" y="914400"/>
            <a:ext cx="386238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6400800" y="4983163"/>
            <a:ext cx="603250" cy="603250"/>
          </a:xfrm>
          <a:custGeom>
            <a:avLst/>
            <a:gdLst>
              <a:gd name="connsiteX0" fmla="*/ 0 w 603504"/>
              <a:gd name="connsiteY0" fmla="*/ 0 h 603504"/>
              <a:gd name="connsiteX1" fmla="*/ 109728 w 603504"/>
              <a:gd name="connsiteY1" fmla="*/ 109728 h 603504"/>
              <a:gd name="connsiteX2" fmla="*/ 118872 w 603504"/>
              <a:gd name="connsiteY2" fmla="*/ 219456 h 603504"/>
              <a:gd name="connsiteX3" fmla="*/ 173736 w 603504"/>
              <a:gd name="connsiteY3" fmla="*/ 329184 h 603504"/>
              <a:gd name="connsiteX4" fmla="*/ 301752 w 603504"/>
              <a:gd name="connsiteY4" fmla="*/ 438912 h 603504"/>
              <a:gd name="connsiteX5" fmla="*/ 420624 w 603504"/>
              <a:gd name="connsiteY5" fmla="*/ 484632 h 603504"/>
              <a:gd name="connsiteX6" fmla="*/ 603504 w 603504"/>
              <a:gd name="connsiteY6" fmla="*/ 603504 h 60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504" h="603504">
                <a:moveTo>
                  <a:pt x="0" y="0"/>
                </a:moveTo>
                <a:cubicBezTo>
                  <a:pt x="44958" y="36576"/>
                  <a:pt x="89916" y="73152"/>
                  <a:pt x="109728" y="109728"/>
                </a:cubicBezTo>
                <a:cubicBezTo>
                  <a:pt x="129540" y="146304"/>
                  <a:pt x="108204" y="182880"/>
                  <a:pt x="118872" y="219456"/>
                </a:cubicBezTo>
                <a:cubicBezTo>
                  <a:pt x="129540" y="256032"/>
                  <a:pt x="143256" y="292608"/>
                  <a:pt x="173736" y="329184"/>
                </a:cubicBezTo>
                <a:cubicBezTo>
                  <a:pt x="204216" y="365760"/>
                  <a:pt x="260604" y="413004"/>
                  <a:pt x="301752" y="438912"/>
                </a:cubicBezTo>
                <a:cubicBezTo>
                  <a:pt x="342900" y="464820"/>
                  <a:pt x="370332" y="457200"/>
                  <a:pt x="420624" y="484632"/>
                </a:cubicBezTo>
                <a:cubicBezTo>
                  <a:pt x="470916" y="512064"/>
                  <a:pt x="537210" y="557784"/>
                  <a:pt x="603504" y="603504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5943600" y="20574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6019800" y="3657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5334000" y="39624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6934200" y="4800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9" name="Freeform 8"/>
          <p:cNvSpPr/>
          <p:nvPr/>
        </p:nvSpPr>
        <p:spPr>
          <a:xfrm>
            <a:off x="6519863" y="4067175"/>
            <a:ext cx="457200" cy="376238"/>
          </a:xfrm>
          <a:custGeom>
            <a:avLst/>
            <a:gdLst>
              <a:gd name="connsiteX0" fmla="*/ 0 w 457200"/>
              <a:gd name="connsiteY0" fmla="*/ 376428 h 376428"/>
              <a:gd name="connsiteX1" fmla="*/ 36576 w 457200"/>
              <a:gd name="connsiteY1" fmla="*/ 284988 h 376428"/>
              <a:gd name="connsiteX2" fmla="*/ 36576 w 457200"/>
              <a:gd name="connsiteY2" fmla="*/ 138684 h 376428"/>
              <a:gd name="connsiteX3" fmla="*/ 73152 w 457200"/>
              <a:gd name="connsiteY3" fmla="*/ 19812 h 376428"/>
              <a:gd name="connsiteX4" fmla="*/ 274320 w 457200"/>
              <a:gd name="connsiteY4" fmla="*/ 19812 h 376428"/>
              <a:gd name="connsiteX5" fmla="*/ 457200 w 457200"/>
              <a:gd name="connsiteY5" fmla="*/ 19812 h 376428"/>
              <a:gd name="connsiteX6" fmla="*/ 457200 w 457200"/>
              <a:gd name="connsiteY6" fmla="*/ 19812 h 37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" h="376428">
                <a:moveTo>
                  <a:pt x="0" y="376428"/>
                </a:moveTo>
                <a:cubicBezTo>
                  <a:pt x="15240" y="350520"/>
                  <a:pt x="30480" y="324612"/>
                  <a:pt x="36576" y="284988"/>
                </a:cubicBezTo>
                <a:cubicBezTo>
                  <a:pt x="42672" y="245364"/>
                  <a:pt x="30480" y="182880"/>
                  <a:pt x="36576" y="138684"/>
                </a:cubicBezTo>
                <a:cubicBezTo>
                  <a:pt x="42672" y="94488"/>
                  <a:pt x="33528" y="39624"/>
                  <a:pt x="73152" y="19812"/>
                </a:cubicBezTo>
                <a:cubicBezTo>
                  <a:pt x="112776" y="0"/>
                  <a:pt x="274320" y="19812"/>
                  <a:pt x="274320" y="19812"/>
                </a:cubicBezTo>
                <a:lnTo>
                  <a:pt x="457200" y="19812"/>
                </a:lnTo>
                <a:lnTo>
                  <a:pt x="457200" y="19812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932613" y="4168775"/>
            <a:ext cx="995362" cy="850900"/>
          </a:xfrm>
          <a:custGeom>
            <a:avLst/>
            <a:gdLst>
              <a:gd name="connsiteX0" fmla="*/ 903732 w 995172"/>
              <a:gd name="connsiteY0" fmla="*/ 851916 h 851916"/>
              <a:gd name="connsiteX1" fmla="*/ 684276 w 995172"/>
              <a:gd name="connsiteY1" fmla="*/ 742188 h 851916"/>
              <a:gd name="connsiteX2" fmla="*/ 455676 w 995172"/>
              <a:gd name="connsiteY2" fmla="*/ 641604 h 851916"/>
              <a:gd name="connsiteX3" fmla="*/ 217932 w 995172"/>
              <a:gd name="connsiteY3" fmla="*/ 595884 h 851916"/>
              <a:gd name="connsiteX4" fmla="*/ 62484 w 995172"/>
              <a:gd name="connsiteY4" fmla="*/ 477012 h 851916"/>
              <a:gd name="connsiteX5" fmla="*/ 7620 w 995172"/>
              <a:gd name="connsiteY5" fmla="*/ 257556 h 851916"/>
              <a:gd name="connsiteX6" fmla="*/ 35052 w 995172"/>
              <a:gd name="connsiteY6" fmla="*/ 83820 h 851916"/>
              <a:gd name="connsiteX7" fmla="*/ 217932 w 995172"/>
              <a:gd name="connsiteY7" fmla="*/ 1524 h 851916"/>
              <a:gd name="connsiteX8" fmla="*/ 492252 w 995172"/>
              <a:gd name="connsiteY8" fmla="*/ 92964 h 851916"/>
              <a:gd name="connsiteX9" fmla="*/ 684276 w 995172"/>
              <a:gd name="connsiteY9" fmla="*/ 367284 h 851916"/>
              <a:gd name="connsiteX10" fmla="*/ 876300 w 995172"/>
              <a:gd name="connsiteY10" fmla="*/ 550164 h 851916"/>
              <a:gd name="connsiteX11" fmla="*/ 995172 w 995172"/>
              <a:gd name="connsiteY11" fmla="*/ 641604 h 85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5172" h="851916">
                <a:moveTo>
                  <a:pt x="903732" y="851916"/>
                </a:moveTo>
                <a:cubicBezTo>
                  <a:pt x="831342" y="814578"/>
                  <a:pt x="758952" y="777240"/>
                  <a:pt x="684276" y="742188"/>
                </a:cubicBezTo>
                <a:cubicBezTo>
                  <a:pt x="609600" y="707136"/>
                  <a:pt x="533400" y="665988"/>
                  <a:pt x="455676" y="641604"/>
                </a:cubicBezTo>
                <a:cubicBezTo>
                  <a:pt x="377952" y="617220"/>
                  <a:pt x="283464" y="623316"/>
                  <a:pt x="217932" y="595884"/>
                </a:cubicBezTo>
                <a:cubicBezTo>
                  <a:pt x="152400" y="568452"/>
                  <a:pt x="97536" y="533400"/>
                  <a:pt x="62484" y="477012"/>
                </a:cubicBezTo>
                <a:cubicBezTo>
                  <a:pt x="27432" y="420624"/>
                  <a:pt x="12192" y="323088"/>
                  <a:pt x="7620" y="257556"/>
                </a:cubicBezTo>
                <a:cubicBezTo>
                  <a:pt x="3048" y="192024"/>
                  <a:pt x="0" y="126492"/>
                  <a:pt x="35052" y="83820"/>
                </a:cubicBezTo>
                <a:cubicBezTo>
                  <a:pt x="70104" y="41148"/>
                  <a:pt x="141732" y="0"/>
                  <a:pt x="217932" y="1524"/>
                </a:cubicBezTo>
                <a:cubicBezTo>
                  <a:pt x="294132" y="3048"/>
                  <a:pt x="414528" y="32004"/>
                  <a:pt x="492252" y="92964"/>
                </a:cubicBezTo>
                <a:cubicBezTo>
                  <a:pt x="569976" y="153924"/>
                  <a:pt x="620268" y="291084"/>
                  <a:pt x="684276" y="367284"/>
                </a:cubicBezTo>
                <a:cubicBezTo>
                  <a:pt x="748284" y="443484"/>
                  <a:pt x="824484" y="504444"/>
                  <a:pt x="876300" y="550164"/>
                </a:cubicBezTo>
                <a:cubicBezTo>
                  <a:pt x="928116" y="595884"/>
                  <a:pt x="961644" y="618744"/>
                  <a:pt x="995172" y="641604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7696200" y="3886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92D050"/>
                </a:solidFill>
                <a:latin typeface="Calibri" pitchFamily="34" charset="0"/>
              </a:rPr>
              <a:t>5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7543800" y="41910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38800" y="5410200"/>
            <a:ext cx="30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6</a:t>
            </a:r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 flipV="1">
            <a:off x="5943600" y="5334000"/>
            <a:ext cx="533400" cy="260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254" name="TextBox 17"/>
          <p:cNvSpPr txBox="1">
            <a:spLocks noChangeArrowheads="1"/>
          </p:cNvSpPr>
          <p:nvPr/>
        </p:nvSpPr>
        <p:spPr bwMode="auto">
          <a:xfrm>
            <a:off x="7162800" y="32766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7030A0"/>
                </a:solidFill>
                <a:latin typeface="Calibri" pitchFamily="34" charset="0"/>
              </a:rPr>
              <a:t>7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6819900" y="36195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256" name="TextBox 18"/>
          <p:cNvSpPr txBox="1">
            <a:spLocks noChangeArrowheads="1"/>
          </p:cNvSpPr>
          <p:nvPr/>
        </p:nvSpPr>
        <p:spPr bwMode="auto">
          <a:xfrm>
            <a:off x="685800" y="2667000"/>
            <a:ext cx="3352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1-Femur</a:t>
            </a:r>
          </a:p>
          <a:p>
            <a:r>
              <a:rPr lang="en-US" sz="2400" b="1">
                <a:latin typeface="Calibri" pitchFamily="34" charset="0"/>
              </a:rPr>
              <a:t>2- Femur condoyle</a:t>
            </a:r>
          </a:p>
          <a:p>
            <a:r>
              <a:rPr lang="en-US" sz="2400" b="1">
                <a:latin typeface="Calibri" pitchFamily="34" charset="0"/>
              </a:rPr>
              <a:t>3- Patella</a:t>
            </a:r>
          </a:p>
          <a:p>
            <a:r>
              <a:rPr lang="en-US" sz="2400" b="1">
                <a:latin typeface="Calibri" pitchFamily="34" charset="0"/>
              </a:rPr>
              <a:t>4- Tibia</a:t>
            </a:r>
          </a:p>
          <a:p>
            <a:r>
              <a:rPr lang="en-US" sz="2400" b="1">
                <a:latin typeface="Calibri" pitchFamily="34" charset="0"/>
              </a:rPr>
              <a:t>5- Fibula</a:t>
            </a:r>
          </a:p>
          <a:p>
            <a:r>
              <a:rPr lang="en-US" sz="2400" b="1">
                <a:latin typeface="Calibri" pitchFamily="34" charset="0"/>
              </a:rPr>
              <a:t>6- Tibial teberosity</a:t>
            </a:r>
          </a:p>
          <a:p>
            <a:r>
              <a:rPr lang="en-US" sz="2400" b="1">
                <a:latin typeface="Calibri" pitchFamily="34" charset="0"/>
              </a:rPr>
              <a:t>7- Tibial spine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600" y="2514600"/>
            <a:ext cx="3676650" cy="3057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347</Words>
  <Application>Microsoft Office PowerPoint</Application>
  <PresentationFormat>On-screen Show (4:3)</PresentationFormat>
  <Paragraphs>188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LOWER LIMB RADIOLOGY ANATOMY</vt:lpstr>
      <vt:lpstr>PELVIS</vt:lpstr>
      <vt:lpstr>Slide 3</vt:lpstr>
      <vt:lpstr>Slide 4</vt:lpstr>
      <vt:lpstr>Slide 5</vt:lpstr>
      <vt:lpstr>Slide 6</vt:lpstr>
      <vt:lpstr>KNEE</vt:lpstr>
      <vt:lpstr>Slide 8</vt:lpstr>
      <vt:lpstr>Slide 9</vt:lpstr>
      <vt:lpstr>Slide 10</vt:lpstr>
      <vt:lpstr>THIGH</vt:lpstr>
      <vt:lpstr>Slide 12</vt:lpstr>
      <vt:lpstr>Slide 13</vt:lpstr>
      <vt:lpstr>Slide 14</vt:lpstr>
      <vt:lpstr>Slide 15</vt:lpstr>
      <vt:lpstr>Slide 16</vt:lpstr>
      <vt:lpstr>FOOT</vt:lpstr>
      <vt:lpstr>Slide 18</vt:lpstr>
      <vt:lpstr>LOWER LIMB ARTERIES</vt:lpstr>
      <vt:lpstr>Slide 20</vt:lpstr>
      <vt:lpstr>Slide 21</vt:lpstr>
      <vt:lpstr>Slide 22</vt:lpstr>
      <vt:lpstr>Slide 23</vt:lpstr>
      <vt:lpstr>THE 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LIMB RADIOLOGY ANATOMY</dc:title>
  <dc:creator>medtst</dc:creator>
  <cp:lastModifiedBy>DrNezar</cp:lastModifiedBy>
  <cp:revision>2</cp:revision>
  <dcterms:created xsi:type="dcterms:W3CDTF">2012-01-02T06:47:23Z</dcterms:created>
  <dcterms:modified xsi:type="dcterms:W3CDTF">2014-12-23T07:23:03Z</dcterms:modified>
</cp:coreProperties>
</file>