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715000" type="screen16x1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67" autoAdjust="0"/>
  </p:normalViewPr>
  <p:slideViewPr>
    <p:cSldViewPr snapToGrid="0" snapToObjects="1">
      <p:cViewPr varScale="1">
        <p:scale>
          <a:sx n="106" d="100"/>
          <a:sy n="106" d="100"/>
        </p:scale>
        <p:origin x="-168" y="-11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31845476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biceps prudosis the supination movement when the elbow is flexed but it does not act to produce the movement when the elbow is extended. the supinator muscle does the movement in this case (Very Very important) </a:t>
            </a:r>
          </a:p>
          <a:p>
            <a:pPr lvl="0" rtl="0">
              <a:spcBef>
                <a:spcPts val="0"/>
              </a:spcBef>
              <a:buNone/>
            </a:pPr>
            <a:endParaRPr/>
          </a:p>
          <a:p>
            <a:pPr lvl="0" rtl="0">
              <a:spcBef>
                <a:spcPts val="0"/>
              </a:spcBef>
              <a:buNone/>
            </a:pPr>
            <a:r>
              <a:rPr lang="en" b="1">
                <a:solidFill>
                  <a:srgbClr val="9900FF"/>
                </a:solidFill>
              </a:rPr>
              <a:t>biceps brachii is strong supinator </a:t>
            </a:r>
          </a:p>
          <a:p>
            <a:pPr lvl="0" rtl="0">
              <a:spcBef>
                <a:spcPts val="0"/>
              </a:spcBef>
              <a:buNone/>
            </a:pPr>
            <a:r>
              <a:rPr lang="en" b="1">
                <a:solidFill>
                  <a:srgbClr val="9900FF"/>
                </a:solidFill>
              </a:rPr>
              <a:t>on supination : radius and ulna parallel to each other</a:t>
            </a:r>
          </a:p>
          <a:p>
            <a:pPr lvl="0" rtl="0">
              <a:spcBef>
                <a:spcPts val="0"/>
              </a:spcBef>
              <a:buNone/>
            </a:pPr>
            <a:r>
              <a:rPr lang="en" b="1">
                <a:solidFill>
                  <a:srgbClr val="9900FF"/>
                </a:solidFill>
              </a:rPr>
              <a:t>on pronotion : radius across ulna  انو الريدديس تسير على الالنا</a:t>
            </a:r>
          </a:p>
          <a:p>
            <a:pPr lvl="0" rtl="0">
              <a:spcBef>
                <a:spcPts val="0"/>
              </a:spcBef>
              <a:buNone/>
            </a:pPr>
            <a:endParaRPr b="1">
              <a:solidFill>
                <a:srgbClr val="9900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a:solidFill>
                  <a:srgbClr val="9900FF"/>
                </a:solidFill>
              </a:rPr>
              <a:t>deep branch of radial = posterior interosseous nerve</a:t>
            </a:r>
          </a:p>
          <a:p>
            <a:pPr rtl="0">
              <a:spcBef>
                <a:spcPts val="0"/>
              </a:spcBef>
              <a:buNone/>
            </a:pPr>
            <a:r>
              <a:rPr lang="en" b="1">
                <a:solidFill>
                  <a:srgbClr val="9900FF"/>
                </a:solidFill>
              </a:rPr>
              <a:t>-brachioradialis stopon steloid process of radius and doesnot cross the wrist </a:t>
            </a:r>
          </a:p>
          <a:p>
            <a:pPr rtl="1">
              <a:spcBef>
                <a:spcPts val="0"/>
              </a:spcBef>
              <a:buNone/>
            </a:pPr>
            <a:r>
              <a:rPr lang="en" b="1">
                <a:solidFill>
                  <a:srgbClr val="9900FF"/>
                </a:solidFill>
              </a:rPr>
              <a:t>عشان نربط مع المحاضرة السابقة الريديل نيرف موجود في triceps and half of brachilis in arm </a:t>
            </a:r>
          </a:p>
          <a:p>
            <a:pPr rtl="1">
              <a:spcBef>
                <a:spcPts val="0"/>
              </a:spcBef>
              <a:buNone/>
            </a:pPr>
            <a:endParaRPr b="1">
              <a:solidFill>
                <a:srgbClr val="9900F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b="1">
              <a:solidFill>
                <a:srgbClr val="9900FF"/>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-For these topic the origin and insegne are not required but everything else such as the name of the muscle, nerve supply and action are extremely important </a:t>
            </a:r>
          </a:p>
          <a:p>
            <a:pPr rtl="0">
              <a:spcBef>
                <a:spcPts val="0"/>
              </a:spcBef>
              <a:buNone/>
            </a:pPr>
            <a:endParaRPr>
              <a:solidFill>
                <a:schemeClr val="dk1"/>
              </a:solidFill>
            </a:endParaRPr>
          </a:p>
          <a:p>
            <a:pPr>
              <a:spcBef>
                <a:spcPts val="0"/>
              </a:spcBef>
              <a:buNone/>
            </a:pPr>
            <a:endParaRPr b="1">
              <a:solidFill>
                <a:srgbClr val="99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600"/>
              </a:spcBef>
              <a:buClr>
                <a:schemeClr val="dk1"/>
              </a:buClr>
              <a:buSzPct val="100000"/>
              <a:buFont typeface="Arial"/>
              <a:buNone/>
            </a:pPr>
            <a:r>
              <a:rPr lang="en"/>
              <a:t>Prof. Saeed Abuel Makarem advised us to use the image on slide 5 to memorise the superficial flexor group  </a:t>
            </a:r>
          </a:p>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b="1">
              <a:solidFill>
                <a:srgbClr val="99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b="1">
              <a:solidFill>
                <a:srgbClr val="9900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775354"/>
            <a:ext cx="7772400" cy="1224900"/>
          </a:xfrm>
          <a:prstGeom prst="rect">
            <a:avLst/>
          </a:prstGeom>
          <a:noFill/>
          <a:ln>
            <a:noFill/>
          </a:ln>
        </p:spPr>
        <p:txBody>
          <a:bodyPr lIns="91425" tIns="91425" rIns="91425" bIns="91425" anchor="ctr" anchorCtr="0"/>
          <a:lstStyle>
            <a:lvl1pPr marL="0" marR="0" indent="0" algn="ctr" rtl="1">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238500"/>
            <a:ext cx="6400799" cy="1460700"/>
          </a:xfrm>
          <a:prstGeom prst="rect">
            <a:avLst/>
          </a:prstGeom>
          <a:noFill/>
          <a:ln>
            <a:noFill/>
          </a:ln>
        </p:spPr>
        <p:txBody>
          <a:bodyPr lIns="91425" tIns="91425" rIns="91425" bIns="91425" anchor="t" anchorCtr="0"/>
          <a:lstStyle>
            <a:lvl1pPr marL="0" marR="0" indent="0" algn="ctr" rtl="1">
              <a:spcBef>
                <a:spcPts val="640"/>
              </a:spcBef>
              <a:buClr>
                <a:srgbClr val="888888"/>
              </a:buClr>
              <a:buFont typeface="Arial"/>
              <a:buNone/>
              <a:defRPr/>
            </a:lvl1pPr>
            <a:lvl2pPr marL="457200" marR="0" indent="0" algn="ctr" rtl="1">
              <a:spcBef>
                <a:spcPts val="560"/>
              </a:spcBef>
              <a:buClr>
                <a:srgbClr val="888888"/>
              </a:buClr>
              <a:buFont typeface="Arial"/>
              <a:buNone/>
              <a:defRPr/>
            </a:lvl2pPr>
            <a:lvl3pPr marL="914400" marR="0" indent="0" algn="ctr" rtl="1">
              <a:spcBef>
                <a:spcPts val="480"/>
              </a:spcBef>
              <a:buClr>
                <a:srgbClr val="888888"/>
              </a:buClr>
              <a:buFont typeface="Arial"/>
              <a:buNone/>
              <a:defRPr/>
            </a:lvl3pPr>
            <a:lvl4pPr marL="1371600" marR="0" indent="0" algn="ctr" rtl="1">
              <a:spcBef>
                <a:spcPts val="400"/>
              </a:spcBef>
              <a:buClr>
                <a:srgbClr val="888888"/>
              </a:buClr>
              <a:buFont typeface="Arial"/>
              <a:buNone/>
              <a:defRPr/>
            </a:lvl4pPr>
            <a:lvl5pPr marL="1828800" marR="0" indent="0" algn="ctr" rtl="1">
              <a:spcBef>
                <a:spcPts val="400"/>
              </a:spcBef>
              <a:buClr>
                <a:srgbClr val="888888"/>
              </a:buClr>
              <a:buFont typeface="Arial"/>
              <a:buNone/>
              <a:defRPr/>
            </a:lvl5pPr>
            <a:lvl6pPr marL="2286000" marR="0" indent="0" algn="ctr" rtl="1">
              <a:spcBef>
                <a:spcPts val="400"/>
              </a:spcBef>
              <a:buClr>
                <a:srgbClr val="888888"/>
              </a:buClr>
              <a:buFont typeface="Arial"/>
              <a:buNone/>
              <a:defRPr/>
            </a:lvl6pPr>
            <a:lvl7pPr marL="2743200" marR="0" indent="0" algn="ctr" rtl="1">
              <a:spcBef>
                <a:spcPts val="400"/>
              </a:spcBef>
              <a:buClr>
                <a:srgbClr val="888888"/>
              </a:buClr>
              <a:buFont typeface="Arial"/>
              <a:buNone/>
              <a:defRPr/>
            </a:lvl7pPr>
            <a:lvl8pPr marL="3200400" marR="0" indent="0" algn="ctr" rtl="1">
              <a:spcBef>
                <a:spcPts val="400"/>
              </a:spcBef>
              <a:buClr>
                <a:srgbClr val="888888"/>
              </a:buClr>
              <a:buFont typeface="Arial"/>
              <a:buNone/>
              <a:defRPr/>
            </a:lvl8pPr>
            <a:lvl9pPr marL="3657600" marR="0" indent="0" algn="ctr" rtl="1">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4" name="Shape 14"/>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5" name="Shape 15"/>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عنوان ونص عمودي">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686199" y="-895500"/>
            <a:ext cx="3771600" cy="8229600"/>
          </a:xfrm>
          <a:prstGeom prst="rect">
            <a:avLst/>
          </a:prstGeom>
          <a:noFill/>
          <a:ln>
            <a:noFill/>
          </a:ln>
        </p:spPr>
        <p:txBody>
          <a:bodyPr lIns="91425" tIns="91425" rIns="91425" bIns="91425" anchor="t" anchorCtr="0"/>
          <a:lstStyle>
            <a:lvl1pPr marL="342900" indent="-139700" algn="r" rtl="1">
              <a:spcBef>
                <a:spcPts val="640"/>
              </a:spcBef>
              <a:buClr>
                <a:schemeClr val="dk1"/>
              </a:buClr>
              <a:buFont typeface="Arial"/>
              <a:buChar char="•"/>
              <a:defRPr/>
            </a:lvl1pPr>
            <a:lvl2pPr marL="742950" indent="-107950" algn="r" rtl="1">
              <a:spcBef>
                <a:spcPts val="560"/>
              </a:spcBef>
              <a:buClr>
                <a:schemeClr val="dk1"/>
              </a:buClr>
              <a:buFont typeface="Arial"/>
              <a:buChar char="–"/>
              <a:defRPr/>
            </a:lvl2pPr>
            <a:lvl3pPr marL="1143000" indent="-76200" algn="r" rtl="1">
              <a:spcBef>
                <a:spcPts val="480"/>
              </a:spcBef>
              <a:buClr>
                <a:schemeClr val="dk1"/>
              </a:buClr>
              <a:buFont typeface="Arial"/>
              <a:buChar char="•"/>
              <a:defRPr/>
            </a:lvl3pPr>
            <a:lvl4pPr marL="1600200" indent="-101600" algn="r" rtl="1">
              <a:spcBef>
                <a:spcPts val="400"/>
              </a:spcBef>
              <a:buClr>
                <a:schemeClr val="dk1"/>
              </a:buClr>
              <a:buFont typeface="Arial"/>
              <a:buChar char="–"/>
              <a:defRPr/>
            </a:lvl4pPr>
            <a:lvl5pPr marL="2057400" indent="-101600" algn="r" rtl="1">
              <a:spcBef>
                <a:spcPts val="400"/>
              </a:spcBef>
              <a:buClr>
                <a:schemeClr val="dk1"/>
              </a:buClr>
              <a:buFont typeface="Arial"/>
              <a:buChar char="»"/>
              <a:defRPr/>
            </a:lvl5pPr>
            <a:lvl6pPr marL="2514600" indent="-101600" algn="r" rtl="1">
              <a:spcBef>
                <a:spcPts val="400"/>
              </a:spcBef>
              <a:buClr>
                <a:schemeClr val="dk1"/>
              </a:buClr>
              <a:buFont typeface="Arial"/>
              <a:buChar char="•"/>
              <a:defRPr/>
            </a:lvl6pPr>
            <a:lvl7pPr marL="2971800" indent="-101600" algn="r" rtl="1">
              <a:spcBef>
                <a:spcPts val="400"/>
              </a:spcBef>
              <a:buClr>
                <a:schemeClr val="dk1"/>
              </a:buClr>
              <a:buFont typeface="Arial"/>
              <a:buChar char="•"/>
              <a:defRPr/>
            </a:lvl7pPr>
            <a:lvl8pPr marL="3429000" indent="-101600" algn="r" rtl="1">
              <a:spcBef>
                <a:spcPts val="400"/>
              </a:spcBef>
              <a:buClr>
                <a:schemeClr val="dk1"/>
              </a:buClr>
              <a:buFont typeface="Arial"/>
              <a:buChar char="•"/>
              <a:defRPr/>
            </a:lvl8pPr>
            <a:lvl9pPr marL="3886200" indent="-101600" algn="r" rtl="1">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1" name="Shape 71"/>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2" name="Shape 72"/>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عنوان ونص عموديان">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5220000" y="1638264"/>
            <a:ext cx="4876199" cy="20574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029000" y="-342934"/>
            <a:ext cx="4876199" cy="6019799"/>
          </a:xfrm>
          <a:prstGeom prst="rect">
            <a:avLst/>
          </a:prstGeom>
          <a:noFill/>
          <a:ln>
            <a:noFill/>
          </a:ln>
        </p:spPr>
        <p:txBody>
          <a:bodyPr lIns="91425" tIns="91425" rIns="91425" bIns="91425" anchor="t" anchorCtr="0"/>
          <a:lstStyle>
            <a:lvl1pPr marL="342900" indent="-139700" algn="r" rtl="1">
              <a:spcBef>
                <a:spcPts val="640"/>
              </a:spcBef>
              <a:buClr>
                <a:schemeClr val="dk1"/>
              </a:buClr>
              <a:buFont typeface="Arial"/>
              <a:buChar char="•"/>
              <a:defRPr/>
            </a:lvl1pPr>
            <a:lvl2pPr marL="742950" indent="-107950" algn="r" rtl="1">
              <a:spcBef>
                <a:spcPts val="560"/>
              </a:spcBef>
              <a:buClr>
                <a:schemeClr val="dk1"/>
              </a:buClr>
              <a:buFont typeface="Arial"/>
              <a:buChar char="–"/>
              <a:defRPr/>
            </a:lvl2pPr>
            <a:lvl3pPr marL="1143000" indent="-76200" algn="r" rtl="1">
              <a:spcBef>
                <a:spcPts val="480"/>
              </a:spcBef>
              <a:buClr>
                <a:schemeClr val="dk1"/>
              </a:buClr>
              <a:buFont typeface="Arial"/>
              <a:buChar char="•"/>
              <a:defRPr/>
            </a:lvl3pPr>
            <a:lvl4pPr marL="1600200" indent="-101600" algn="r" rtl="1">
              <a:spcBef>
                <a:spcPts val="400"/>
              </a:spcBef>
              <a:buClr>
                <a:schemeClr val="dk1"/>
              </a:buClr>
              <a:buFont typeface="Arial"/>
              <a:buChar char="–"/>
              <a:defRPr/>
            </a:lvl4pPr>
            <a:lvl5pPr marL="2057400" indent="-101600" algn="r" rtl="1">
              <a:spcBef>
                <a:spcPts val="400"/>
              </a:spcBef>
              <a:buClr>
                <a:schemeClr val="dk1"/>
              </a:buClr>
              <a:buFont typeface="Arial"/>
              <a:buChar char="»"/>
              <a:defRPr/>
            </a:lvl5pPr>
            <a:lvl6pPr marL="2514600" indent="-101600" algn="r" rtl="1">
              <a:spcBef>
                <a:spcPts val="400"/>
              </a:spcBef>
              <a:buClr>
                <a:schemeClr val="dk1"/>
              </a:buClr>
              <a:buFont typeface="Arial"/>
              <a:buChar char="•"/>
              <a:defRPr/>
            </a:lvl6pPr>
            <a:lvl7pPr marL="2971800" indent="-101600" algn="r" rtl="1">
              <a:spcBef>
                <a:spcPts val="400"/>
              </a:spcBef>
              <a:buClr>
                <a:schemeClr val="dk1"/>
              </a:buClr>
              <a:buFont typeface="Arial"/>
              <a:buChar char="•"/>
              <a:defRPr/>
            </a:lvl7pPr>
            <a:lvl8pPr marL="3429000" indent="-101600" algn="r" rtl="1">
              <a:spcBef>
                <a:spcPts val="400"/>
              </a:spcBef>
              <a:buClr>
                <a:schemeClr val="dk1"/>
              </a:buClr>
              <a:buFont typeface="Arial"/>
              <a:buChar char="•"/>
              <a:defRPr/>
            </a:lvl8pPr>
            <a:lvl9pPr marL="3886200" indent="-101600" algn="r" rtl="1">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7" name="Shape 77"/>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8" name="Shape 78"/>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فارغ">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8" name="Shape 18"/>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9" name="Shape 19"/>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333500"/>
            <a:ext cx="8229600" cy="3771600"/>
          </a:xfrm>
          <a:prstGeom prst="rect">
            <a:avLst/>
          </a:prstGeom>
          <a:noFill/>
          <a:ln>
            <a:noFill/>
          </a:ln>
        </p:spPr>
        <p:txBody>
          <a:bodyPr lIns="91425" tIns="91425" rIns="91425" bIns="91425" anchor="t" anchorCtr="0"/>
          <a:lstStyle>
            <a:lvl1pPr marL="342900" indent="-139700" algn="r" rtl="1">
              <a:spcBef>
                <a:spcPts val="640"/>
              </a:spcBef>
              <a:buClr>
                <a:schemeClr val="dk1"/>
              </a:buClr>
              <a:buFont typeface="Arial"/>
              <a:buChar char="•"/>
              <a:defRPr/>
            </a:lvl1pPr>
            <a:lvl2pPr marL="742950" indent="-107950" algn="r" rtl="1">
              <a:spcBef>
                <a:spcPts val="560"/>
              </a:spcBef>
              <a:buClr>
                <a:schemeClr val="dk1"/>
              </a:buClr>
              <a:buFont typeface="Arial"/>
              <a:buChar char="–"/>
              <a:defRPr/>
            </a:lvl2pPr>
            <a:lvl3pPr marL="1143000" indent="-76200" algn="r" rtl="1">
              <a:spcBef>
                <a:spcPts val="480"/>
              </a:spcBef>
              <a:buClr>
                <a:schemeClr val="dk1"/>
              </a:buClr>
              <a:buFont typeface="Arial"/>
              <a:buChar char="•"/>
              <a:defRPr/>
            </a:lvl3pPr>
            <a:lvl4pPr marL="1600200" indent="-101600" algn="r" rtl="1">
              <a:spcBef>
                <a:spcPts val="400"/>
              </a:spcBef>
              <a:buClr>
                <a:schemeClr val="dk1"/>
              </a:buClr>
              <a:buFont typeface="Arial"/>
              <a:buChar char="–"/>
              <a:defRPr/>
            </a:lvl4pPr>
            <a:lvl5pPr marL="2057400" indent="-101600" algn="r" rtl="1">
              <a:spcBef>
                <a:spcPts val="400"/>
              </a:spcBef>
              <a:buClr>
                <a:schemeClr val="dk1"/>
              </a:buClr>
              <a:buFont typeface="Arial"/>
              <a:buChar char="»"/>
              <a:defRPr/>
            </a:lvl5pPr>
            <a:lvl6pPr marL="2514600" indent="-101600" algn="r" rtl="1">
              <a:spcBef>
                <a:spcPts val="400"/>
              </a:spcBef>
              <a:buClr>
                <a:schemeClr val="dk1"/>
              </a:buClr>
              <a:buFont typeface="Arial"/>
              <a:buChar char="•"/>
              <a:defRPr/>
            </a:lvl6pPr>
            <a:lvl7pPr marL="2971800" indent="-101600" algn="r" rtl="1">
              <a:spcBef>
                <a:spcPts val="400"/>
              </a:spcBef>
              <a:buClr>
                <a:schemeClr val="dk1"/>
              </a:buClr>
              <a:buFont typeface="Arial"/>
              <a:buChar char="•"/>
              <a:defRPr/>
            </a:lvl7pPr>
            <a:lvl8pPr marL="3429000" indent="-101600" algn="r" rtl="1">
              <a:spcBef>
                <a:spcPts val="400"/>
              </a:spcBef>
              <a:buClr>
                <a:schemeClr val="dk1"/>
              </a:buClr>
              <a:buFont typeface="Arial"/>
              <a:buChar char="•"/>
              <a:defRPr/>
            </a:lvl8pPr>
            <a:lvl9pPr marL="3886200" indent="-101600" algn="r" rtl="1">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24" name="Shape 24"/>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25" name="Shape 25"/>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عنوان المقطع">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3672416"/>
            <a:ext cx="7772400" cy="1134900"/>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422260"/>
            <a:ext cx="7772400" cy="12501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0" name="Shape 30"/>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1" name="Shape 31"/>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محتويين">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333500"/>
            <a:ext cx="4038599" cy="377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333500"/>
            <a:ext cx="4038599" cy="377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7" name="Shape 37"/>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8" name="Shape 38"/>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مقارنة">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279260"/>
            <a:ext cx="4040099" cy="5330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1812395"/>
            <a:ext cx="4040099" cy="3292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279260"/>
            <a:ext cx="4041900" cy="5330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1812395"/>
            <a:ext cx="4041900" cy="3292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46" name="Shape 46"/>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47" name="Shape 47"/>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عنوان فقط">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1" name="Shape 51"/>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2" name="Shape 52"/>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محتوى ذو تسمية توضيحية">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7541"/>
            <a:ext cx="3008399" cy="968400"/>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27541"/>
            <a:ext cx="5111699" cy="487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195916"/>
            <a:ext cx="3008399" cy="39092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8" name="Shape 58"/>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9" name="Shape 59"/>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صورة ذو تسمية توضيحية">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000500"/>
            <a:ext cx="5486399" cy="472199"/>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510645"/>
            <a:ext cx="5486399" cy="3429000"/>
          </a:xfrm>
          <a:prstGeom prst="rect">
            <a:avLst/>
          </a:prstGeom>
          <a:noFill/>
          <a:ln>
            <a:noFill/>
          </a:ln>
        </p:spPr>
      </p:sp>
      <p:sp>
        <p:nvSpPr>
          <p:cNvPr id="63" name="Shape 63"/>
          <p:cNvSpPr txBox="1">
            <a:spLocks noGrp="1"/>
          </p:cNvSpPr>
          <p:nvPr>
            <p:ph type="body" idx="1"/>
          </p:nvPr>
        </p:nvSpPr>
        <p:spPr>
          <a:xfrm>
            <a:off x="1792288" y="4472781"/>
            <a:ext cx="5486399" cy="670800"/>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65" name="Shape 65"/>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66" name="Shape 66"/>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marL="0" marR="0" indent="0" algn="ctr" rtl="1">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333500"/>
            <a:ext cx="8229600" cy="3771600"/>
          </a:xfrm>
          <a:prstGeom prst="rect">
            <a:avLst/>
          </a:prstGeom>
          <a:noFill/>
          <a:ln>
            <a:noFill/>
          </a:ln>
        </p:spPr>
        <p:txBody>
          <a:bodyPr lIns="91425" tIns="91425" rIns="91425" bIns="91425" anchor="t" anchorCtr="0"/>
          <a:lstStyle>
            <a:lvl1pPr marL="342900" marR="0" indent="-139700" algn="r" rtl="1">
              <a:spcBef>
                <a:spcPts val="640"/>
              </a:spcBef>
              <a:buClr>
                <a:schemeClr val="dk1"/>
              </a:buClr>
              <a:buFont typeface="Arial"/>
              <a:buChar char="•"/>
              <a:defRPr/>
            </a:lvl1pPr>
            <a:lvl2pPr marL="742950" marR="0" indent="-107950" algn="r" rtl="1">
              <a:spcBef>
                <a:spcPts val="560"/>
              </a:spcBef>
              <a:buClr>
                <a:schemeClr val="dk1"/>
              </a:buClr>
              <a:buFont typeface="Arial"/>
              <a:buChar char="–"/>
              <a:defRPr/>
            </a:lvl2pPr>
            <a:lvl3pPr marL="1143000" marR="0" indent="-76200" algn="r" rtl="1">
              <a:spcBef>
                <a:spcPts val="480"/>
              </a:spcBef>
              <a:buClr>
                <a:schemeClr val="dk1"/>
              </a:buClr>
              <a:buFont typeface="Arial"/>
              <a:buChar char="•"/>
              <a:defRPr/>
            </a:lvl3pPr>
            <a:lvl4pPr marL="1600200" marR="0" indent="-101600" algn="r" rtl="1">
              <a:spcBef>
                <a:spcPts val="400"/>
              </a:spcBef>
              <a:buClr>
                <a:schemeClr val="dk1"/>
              </a:buClr>
              <a:buFont typeface="Arial"/>
              <a:buChar char="–"/>
              <a:defRPr/>
            </a:lvl4pPr>
            <a:lvl5pPr marL="2057400" marR="0" indent="-101600" algn="r" rtl="1">
              <a:spcBef>
                <a:spcPts val="400"/>
              </a:spcBef>
              <a:buClr>
                <a:schemeClr val="dk1"/>
              </a:buClr>
              <a:buFont typeface="Arial"/>
              <a:buChar char="»"/>
              <a:defRPr/>
            </a:lvl5pPr>
            <a:lvl6pPr marL="2514600" marR="0" indent="-101600" algn="r" rtl="1">
              <a:spcBef>
                <a:spcPts val="400"/>
              </a:spcBef>
              <a:buClr>
                <a:schemeClr val="dk1"/>
              </a:buClr>
              <a:buFont typeface="Arial"/>
              <a:buChar char="•"/>
              <a:defRPr/>
            </a:lvl6pPr>
            <a:lvl7pPr marL="2971800" marR="0" indent="-101600" algn="r" rtl="1">
              <a:spcBef>
                <a:spcPts val="400"/>
              </a:spcBef>
              <a:buClr>
                <a:schemeClr val="dk1"/>
              </a:buClr>
              <a:buFont typeface="Arial"/>
              <a:buChar char="•"/>
              <a:defRPr/>
            </a:lvl7pPr>
            <a:lvl8pPr marL="3429000" marR="0" indent="-101600" algn="r" rtl="1">
              <a:spcBef>
                <a:spcPts val="400"/>
              </a:spcBef>
              <a:buClr>
                <a:schemeClr val="dk1"/>
              </a:buClr>
              <a:buFont typeface="Arial"/>
              <a:buChar char="•"/>
              <a:defRPr/>
            </a:lvl8pPr>
            <a:lvl9pPr marL="3886200" marR="0" indent="-101600" algn="r" rtl="1">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8" name="Shape 8"/>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9" name="Shape 9"/>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youtu.be/BjIab-huqgU" TargetMode="External"/><Relationship Id="rId5" Type="http://schemas.openxmlformats.org/officeDocument/2006/relationships/hyperlink" Target="http://youtu.be/7F4dHDwwvhQ"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9"/>
        <p:cNvGrpSpPr/>
        <p:nvPr/>
      </p:nvGrpSpPr>
      <p:grpSpPr>
        <a:xfrm>
          <a:off x="0" y="0"/>
          <a:ext cx="0" cy="0"/>
          <a:chOff x="0" y="0"/>
          <a:chExt cx="0" cy="0"/>
        </a:xfrm>
      </p:grpSpPr>
      <p:cxnSp>
        <p:nvCxnSpPr>
          <p:cNvPr id="80" name="Shape 80"/>
          <p:cNvCxnSpPr/>
          <p:nvPr/>
        </p:nvCxnSpPr>
        <p:spPr>
          <a:xfrm>
            <a:off x="8833047" y="56859"/>
            <a:ext cx="0" cy="5534099"/>
          </a:xfrm>
          <a:prstGeom prst="straightConnector1">
            <a:avLst/>
          </a:prstGeom>
          <a:noFill/>
          <a:ln w="38100" cap="flat">
            <a:solidFill>
              <a:srgbClr val="76A5AF"/>
            </a:solidFill>
            <a:prstDash val="solid"/>
            <a:round/>
            <a:headEnd type="none" w="med" len="med"/>
            <a:tailEnd type="none" w="med" len="med"/>
          </a:ln>
        </p:spPr>
      </p:cxnSp>
      <p:cxnSp>
        <p:nvCxnSpPr>
          <p:cNvPr id="81" name="Shape 81"/>
          <p:cNvCxnSpPr/>
          <p:nvPr/>
        </p:nvCxnSpPr>
        <p:spPr>
          <a:xfrm>
            <a:off x="8702307" y="584712"/>
            <a:ext cx="13199" cy="3448800"/>
          </a:xfrm>
          <a:prstGeom prst="straightConnector1">
            <a:avLst/>
          </a:prstGeom>
          <a:noFill/>
          <a:ln w="38100" cap="flat">
            <a:solidFill>
              <a:srgbClr val="DD286C"/>
            </a:solidFill>
            <a:prstDash val="solid"/>
            <a:round/>
            <a:headEnd type="none" w="med" len="med"/>
            <a:tailEnd type="none" w="med" len="med"/>
          </a:ln>
        </p:spPr>
      </p:cxnSp>
      <p:sp>
        <p:nvSpPr>
          <p:cNvPr id="82" name="Shape 82"/>
          <p:cNvSpPr/>
          <p:nvPr/>
        </p:nvSpPr>
        <p:spPr>
          <a:xfrm>
            <a:off x="1616113" y="2081701"/>
            <a:ext cx="6552600" cy="1266599"/>
          </a:xfrm>
          <a:prstGeom prst="rect">
            <a:avLst/>
          </a:prstGeom>
          <a:noFill/>
          <a:ln w="28575" cap="flat">
            <a:solidFill>
              <a:srgbClr val="DD286C"/>
            </a:solidFill>
            <a:prstDash val="solid"/>
            <a:round/>
            <a:headEnd type="none" w="med" len="med"/>
            <a:tailEnd type="none" w="med" len="med"/>
          </a:ln>
        </p:spPr>
        <p:txBody>
          <a:bodyPr lIns="91425" tIns="45700" rIns="91425" bIns="45700" anchor="ctr" anchorCtr="0">
            <a:noAutofit/>
          </a:bodyPr>
          <a:lstStyle/>
          <a:p>
            <a:pPr marL="0" marR="0" lvl="0" indent="0" algn="ctr" rtl="1">
              <a:spcBef>
                <a:spcPts val="0"/>
              </a:spcBef>
              <a:buSzPct val="25000"/>
              <a:buNone/>
            </a:pPr>
            <a:r>
              <a:rPr lang="en" sz="4500" b="1">
                <a:solidFill>
                  <a:srgbClr val="632423"/>
                </a:solidFill>
                <a:latin typeface="Impact"/>
                <a:ea typeface="Impact"/>
                <a:cs typeface="Impact"/>
                <a:sym typeface="Impact"/>
              </a:rPr>
              <a:t>Forearm</a:t>
            </a:r>
          </a:p>
          <a:p>
            <a:pPr marL="0" marR="0" lvl="0" indent="0" algn="ctr" rtl="1">
              <a:spcBef>
                <a:spcPts val="0"/>
              </a:spcBef>
              <a:buSzPct val="25000"/>
              <a:buNone/>
            </a:pPr>
            <a:r>
              <a:rPr lang="en" sz="1800" b="1">
                <a:solidFill>
                  <a:srgbClr val="7F7F7F"/>
                </a:solidFill>
                <a:latin typeface="Calibri"/>
                <a:ea typeface="Calibri"/>
                <a:cs typeface="Calibri"/>
                <a:sym typeface="Calibri"/>
              </a:rPr>
              <a:t>Anatomy Team 434</a:t>
            </a:r>
          </a:p>
        </p:txBody>
      </p:sp>
      <p:sp>
        <p:nvSpPr>
          <p:cNvPr id="83" name="Shape 83"/>
          <p:cNvSpPr/>
          <p:nvPr/>
        </p:nvSpPr>
        <p:spPr>
          <a:xfrm>
            <a:off x="318200" y="3981105"/>
            <a:ext cx="2747399" cy="1539000"/>
          </a:xfrm>
          <a:prstGeom prst="rect">
            <a:avLst/>
          </a:prstGeom>
          <a:noFill/>
          <a:ln w="25400" cap="flat">
            <a:solidFill>
              <a:srgbClr val="76A5AF"/>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 sz="2400" b="1" strike="noStrike" cap="none" baseline="0">
                <a:solidFill>
                  <a:srgbClr val="3F3151"/>
                </a:solidFill>
                <a:latin typeface="Calibri"/>
                <a:ea typeface="Calibri"/>
                <a:cs typeface="Calibri"/>
                <a:sym typeface="Calibri"/>
              </a:rPr>
              <a:t>Color </a:t>
            </a:r>
            <a:r>
              <a:rPr lang="en" sz="2400" b="1" i="1" u="sng">
                <a:solidFill>
                  <a:srgbClr val="3F3151"/>
                </a:solidFill>
                <a:latin typeface="Calibri"/>
                <a:ea typeface="Calibri"/>
                <a:cs typeface="Calibri"/>
                <a:sym typeface="Calibri"/>
              </a:rPr>
              <a:t>Index:</a:t>
            </a:r>
            <a:r>
              <a:rPr lang="en" sz="2400" b="1">
                <a:solidFill>
                  <a:srgbClr val="3F3151"/>
                </a:solidFill>
                <a:latin typeface="Calibri"/>
                <a:ea typeface="Calibri"/>
                <a:cs typeface="Calibri"/>
                <a:sym typeface="Calibri"/>
              </a:rPr>
              <a:t> </a:t>
            </a:r>
          </a:p>
          <a:p>
            <a:pPr marL="457200" marR="0" lvl="0" indent="-457200" algn="l" rtl="0">
              <a:spcBef>
                <a:spcPts val="400"/>
              </a:spcBef>
              <a:buClr>
                <a:srgbClr val="953734"/>
              </a:buClr>
              <a:buSzPct val="100000"/>
              <a:buFont typeface="Noto Symbol"/>
              <a:buChar char="▪"/>
            </a:pPr>
            <a:r>
              <a:rPr lang="en" sz="2000" b="1">
                <a:solidFill>
                  <a:srgbClr val="953734"/>
                </a:solidFill>
                <a:latin typeface="Calibri"/>
                <a:ea typeface="Calibri"/>
                <a:cs typeface="Calibri"/>
                <a:sym typeface="Calibri"/>
              </a:rPr>
              <a:t>I</a:t>
            </a:r>
            <a:r>
              <a:rPr lang="en" sz="2000" b="1" i="0" u="none" strike="noStrike" cap="none" baseline="0">
                <a:solidFill>
                  <a:srgbClr val="953734"/>
                </a:solidFill>
                <a:latin typeface="Calibri"/>
                <a:ea typeface="Calibri"/>
                <a:cs typeface="Calibri"/>
                <a:sym typeface="Calibri"/>
              </a:rPr>
              <a:t>mportant Point</a:t>
            </a:r>
            <a:r>
              <a:rPr lang="en" sz="2000" b="1">
                <a:solidFill>
                  <a:srgbClr val="953734"/>
                </a:solidFill>
                <a:latin typeface="Calibri"/>
                <a:ea typeface="Calibri"/>
                <a:cs typeface="Calibri"/>
                <a:sym typeface="Calibri"/>
              </a:rPr>
              <a:t>s </a:t>
            </a:r>
          </a:p>
          <a:p>
            <a:pPr marL="457200" marR="0" lvl="0" indent="-457200" algn="l" rtl="0">
              <a:spcBef>
                <a:spcPts val="400"/>
              </a:spcBef>
              <a:buClr>
                <a:srgbClr val="7F7F7F"/>
              </a:buClr>
              <a:buSzPct val="100000"/>
              <a:buFont typeface="Noto Symbol"/>
              <a:buChar char="▪"/>
            </a:pPr>
            <a:r>
              <a:rPr lang="en" sz="2000" b="1">
                <a:solidFill>
                  <a:srgbClr val="7F7F7F"/>
                </a:solidFill>
                <a:latin typeface="Calibri"/>
                <a:ea typeface="Calibri"/>
                <a:cs typeface="Calibri"/>
                <a:sym typeface="Calibri"/>
              </a:rPr>
              <a:t>Helping notes</a:t>
            </a:r>
          </a:p>
          <a:p>
            <a:pPr marL="457200" marR="0" lvl="0" indent="-457200" algn="l" rtl="0">
              <a:spcBef>
                <a:spcPts val="400"/>
              </a:spcBef>
              <a:buClr>
                <a:srgbClr val="D4783C"/>
              </a:buClr>
              <a:buSzPct val="100000"/>
              <a:buFont typeface="Calibri"/>
              <a:buChar char="▪"/>
            </a:pPr>
            <a:r>
              <a:rPr lang="en" sz="2000" b="1">
                <a:solidFill>
                  <a:srgbClr val="D4783C"/>
                </a:solidFill>
                <a:latin typeface="Calibri"/>
                <a:ea typeface="Calibri"/>
                <a:cs typeface="Calibri"/>
                <a:sym typeface="Calibri"/>
              </a:rPr>
              <a:t>Explanation </a:t>
            </a:r>
          </a:p>
        </p:txBody>
      </p:sp>
      <p:pic>
        <p:nvPicPr>
          <p:cNvPr id="84" name="Shape 84"/>
          <p:cNvPicPr preferRelativeResize="0"/>
          <p:nvPr/>
        </p:nvPicPr>
        <p:blipFill>
          <a:blip r:embed="rId3">
            <a:alphaModFix/>
          </a:blip>
          <a:stretch>
            <a:fillRect/>
          </a:stretch>
        </p:blipFill>
        <p:spPr>
          <a:xfrm>
            <a:off x="304800" y="56944"/>
            <a:ext cx="2312525" cy="2809875"/>
          </a:xfrm>
          <a:prstGeom prst="rect">
            <a:avLst/>
          </a:prstGeom>
          <a:noFill/>
          <a:ln>
            <a:noFill/>
          </a:ln>
        </p:spPr>
      </p:pic>
      <p:sp>
        <p:nvSpPr>
          <p:cNvPr id="85" name="Shape 85"/>
          <p:cNvSpPr txBox="1"/>
          <p:nvPr/>
        </p:nvSpPr>
        <p:spPr>
          <a:xfrm>
            <a:off x="5999275" y="4057305"/>
            <a:ext cx="2833799" cy="1539000"/>
          </a:xfrm>
          <a:prstGeom prst="rect">
            <a:avLst/>
          </a:prstGeom>
          <a:noFill/>
          <a:ln>
            <a:noFill/>
          </a:ln>
        </p:spPr>
        <p:txBody>
          <a:bodyPr lIns="91425" tIns="91425" rIns="91425" bIns="91425" anchor="ctr" anchorCtr="0">
            <a:noAutofit/>
          </a:bodyPr>
          <a:lstStyle/>
          <a:p>
            <a:pPr marL="457200" lvl="0" indent="-330200" algn="ctr" rtl="0">
              <a:lnSpc>
                <a:spcPct val="115000"/>
              </a:lnSpc>
              <a:spcBef>
                <a:spcPts val="0"/>
              </a:spcBef>
              <a:buNone/>
            </a:pPr>
            <a:endParaRPr>
              <a:solidFill>
                <a:srgbClr val="6D9EEB"/>
              </a:solidFill>
            </a:endParaRPr>
          </a:p>
        </p:txBody>
      </p:sp>
      <p:sp>
        <p:nvSpPr>
          <p:cNvPr id="86" name="Shape 86"/>
          <p:cNvSpPr/>
          <p:nvPr/>
        </p:nvSpPr>
        <p:spPr>
          <a:xfrm>
            <a:off x="5864275" y="4057305"/>
            <a:ext cx="2833799" cy="1539000"/>
          </a:xfrm>
          <a:prstGeom prst="rect">
            <a:avLst/>
          </a:prstGeom>
          <a:noFill/>
          <a:ln w="25400" cap="flat">
            <a:solidFill>
              <a:srgbClr val="76A5AF"/>
            </a:solidFill>
            <a:prstDash val="solid"/>
            <a:round/>
            <a:headEnd type="none" w="med" len="med"/>
            <a:tailEnd type="none" w="med" len="med"/>
          </a:ln>
        </p:spPr>
        <p:txBody>
          <a:bodyPr lIns="91425" tIns="45700" rIns="91425" bIns="45700" anchor="ctr" anchorCtr="0">
            <a:noAutofit/>
          </a:bodyPr>
          <a:lstStyle/>
          <a:p>
            <a:pPr marL="457200" lvl="0" indent="-330200" algn="ctr" rtl="0">
              <a:lnSpc>
                <a:spcPct val="115000"/>
              </a:lnSpc>
              <a:spcBef>
                <a:spcPts val="0"/>
              </a:spcBef>
              <a:buClr>
                <a:srgbClr val="D4783C"/>
              </a:buClr>
              <a:buFont typeface="Calibri"/>
              <a:buNone/>
            </a:pPr>
            <a:r>
              <a:rPr lang="en" b="1">
                <a:solidFill>
                  <a:srgbClr val="45818E"/>
                </a:solidFill>
              </a:rPr>
              <a:t>If you have any complaint or suggestion please don’t hesitate to contact us on:</a:t>
            </a:r>
          </a:p>
          <a:p>
            <a:pPr marL="457200" lvl="0" indent="-330200" algn="ctr" rtl="0">
              <a:lnSpc>
                <a:spcPct val="115000"/>
              </a:lnSpc>
              <a:spcBef>
                <a:spcPts val="0"/>
              </a:spcBef>
              <a:buClr>
                <a:srgbClr val="D4783C"/>
              </a:buClr>
              <a:buFont typeface="Calibri"/>
              <a:buNone/>
            </a:pPr>
            <a:r>
              <a:rPr lang="en">
                <a:solidFill>
                  <a:srgbClr val="6D9EEB"/>
                </a:solidFill>
              </a:rPr>
              <a:t>AnatomyTeam434@gmail.com</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3063450" y="1141275"/>
            <a:ext cx="2372399" cy="26600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14" name="Shape 214"/>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215" name="Shape 215"/>
          <p:cNvSpPr txBox="1">
            <a:spLocks noGrp="1"/>
          </p:cNvSpPr>
          <p:nvPr>
            <p:ph type="title"/>
          </p:nvPr>
        </p:nvSpPr>
        <p:spPr>
          <a:xfrm>
            <a:off x="2144750" y="0"/>
            <a:ext cx="4351500" cy="604199"/>
          </a:xfrm>
          <a:prstGeom prst="rect">
            <a:avLst/>
          </a:prstGeom>
        </p:spPr>
        <p:txBody>
          <a:bodyPr lIns="91425" tIns="91425" rIns="91425" bIns="91425" anchor="ctr" anchorCtr="0">
            <a:noAutofit/>
          </a:bodyPr>
          <a:lstStyle/>
          <a:p>
            <a:pPr lvl="0" rtl="0">
              <a:lnSpc>
                <a:spcPct val="115000"/>
              </a:lnSpc>
              <a:spcBef>
                <a:spcPts val="0"/>
              </a:spcBef>
              <a:buNone/>
            </a:pPr>
            <a:r>
              <a:rPr lang="en" sz="1800" b="1">
                <a:solidFill>
                  <a:schemeClr val="dk2"/>
                </a:solidFill>
                <a:latin typeface="Georgia"/>
                <a:ea typeface="Georgia"/>
                <a:cs typeface="Georgia"/>
                <a:sym typeface="Georgia"/>
              </a:rPr>
              <a:t>Movement of the Flexors </a:t>
            </a:r>
          </a:p>
        </p:txBody>
      </p:sp>
      <p:sp>
        <p:nvSpPr>
          <p:cNvPr id="216" name="Shape 216"/>
          <p:cNvSpPr txBox="1"/>
          <p:nvPr/>
        </p:nvSpPr>
        <p:spPr>
          <a:xfrm>
            <a:off x="1263125" y="803075"/>
            <a:ext cx="1411200" cy="523800"/>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accent4"/>
                </a:solidFill>
                <a:latin typeface="Shadows Into Light"/>
                <a:ea typeface="Shadows Into Light"/>
                <a:cs typeface="Shadows Into Light"/>
                <a:sym typeface="Shadows Into Light"/>
              </a:rPr>
              <a:t>Supination</a:t>
            </a:r>
          </a:p>
        </p:txBody>
      </p:sp>
      <p:sp>
        <p:nvSpPr>
          <p:cNvPr id="217" name="Shape 217"/>
          <p:cNvSpPr txBox="1"/>
          <p:nvPr/>
        </p:nvSpPr>
        <p:spPr>
          <a:xfrm>
            <a:off x="5839775" y="803075"/>
            <a:ext cx="1263000" cy="523800"/>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accent4"/>
                </a:solidFill>
                <a:latin typeface="Shadows Into Light"/>
                <a:ea typeface="Shadows Into Light"/>
                <a:cs typeface="Shadows Into Light"/>
                <a:sym typeface="Shadows Into Light"/>
              </a:rPr>
              <a:t>Pronation </a:t>
            </a:r>
          </a:p>
        </p:txBody>
      </p:sp>
      <p:sp>
        <p:nvSpPr>
          <p:cNvPr id="218" name="Shape 218"/>
          <p:cNvSpPr/>
          <p:nvPr/>
        </p:nvSpPr>
        <p:spPr>
          <a:xfrm>
            <a:off x="315650" y="1815875"/>
            <a:ext cx="2518500" cy="1808700"/>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accent1"/>
                </a:solidFill>
                <a:latin typeface="Georgia"/>
                <a:ea typeface="Georgia"/>
                <a:cs typeface="Georgia"/>
                <a:sym typeface="Georgia"/>
              </a:rPr>
              <a:t>Muscles that produce supination:</a:t>
            </a:r>
          </a:p>
          <a:p>
            <a:pPr lvl="0" rtl="0">
              <a:spcBef>
                <a:spcPts val="0"/>
              </a:spcBef>
              <a:buNone/>
            </a:pPr>
            <a:endParaRPr sz="1800">
              <a:latin typeface="Georgia"/>
              <a:ea typeface="Georgia"/>
              <a:cs typeface="Georgia"/>
              <a:sym typeface="Georgia"/>
            </a:endParaRPr>
          </a:p>
          <a:p>
            <a:pPr lvl="0" rtl="0">
              <a:spcBef>
                <a:spcPts val="0"/>
              </a:spcBef>
              <a:buNone/>
            </a:pPr>
            <a:r>
              <a:rPr lang="en" sz="1800">
                <a:solidFill>
                  <a:schemeClr val="accent5"/>
                </a:solidFill>
                <a:latin typeface="Georgia"/>
                <a:ea typeface="Georgia"/>
                <a:cs typeface="Georgia"/>
                <a:sym typeface="Georgia"/>
              </a:rPr>
              <a:t>&gt; Biceps brachii</a:t>
            </a:r>
          </a:p>
          <a:p>
            <a:pPr lvl="0" rtl="0">
              <a:spcBef>
                <a:spcPts val="0"/>
              </a:spcBef>
              <a:buNone/>
            </a:pPr>
            <a:r>
              <a:rPr lang="en" sz="1800">
                <a:solidFill>
                  <a:schemeClr val="accent5"/>
                </a:solidFill>
                <a:latin typeface="Georgia"/>
                <a:ea typeface="Georgia"/>
                <a:cs typeface="Georgia"/>
                <a:sym typeface="Georgia"/>
              </a:rPr>
              <a:t>&gt; Supinator </a:t>
            </a:r>
          </a:p>
        </p:txBody>
      </p:sp>
      <p:sp>
        <p:nvSpPr>
          <p:cNvPr id="219" name="Shape 219"/>
          <p:cNvSpPr/>
          <p:nvPr/>
        </p:nvSpPr>
        <p:spPr>
          <a:xfrm>
            <a:off x="62375" y="4171100"/>
            <a:ext cx="3812700" cy="662699"/>
          </a:xfrm>
          <a:prstGeom prst="roundRect">
            <a:avLst>
              <a:gd name="adj" fmla="val 16667"/>
            </a:avLst>
          </a:prstGeom>
          <a:solidFill>
            <a:schemeClr val="lt2"/>
          </a:solidFill>
          <a:ln w="19050" cap="flat">
            <a:solidFill>
              <a:schemeClr val="accent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100" b="1">
                <a:solidFill>
                  <a:srgbClr val="888888"/>
                </a:solidFill>
              </a:rPr>
              <a:t>the biceps produces the supination movement when the elbow is flexed but it does not act to produce the movement when the elbow is extended. The supinator muscle does the movement in this case.</a:t>
            </a:r>
          </a:p>
        </p:txBody>
      </p:sp>
      <p:cxnSp>
        <p:nvCxnSpPr>
          <p:cNvPr id="220" name="Shape 220"/>
          <p:cNvCxnSpPr>
            <a:stCxn id="216" idx="2"/>
            <a:endCxn id="218" idx="0"/>
          </p:cNvCxnSpPr>
          <p:nvPr/>
        </p:nvCxnSpPr>
        <p:spPr>
          <a:xfrm rot="5400000">
            <a:off x="1527275" y="1374425"/>
            <a:ext cx="489000" cy="393900"/>
          </a:xfrm>
          <a:prstGeom prst="curvedConnector3">
            <a:avLst>
              <a:gd name="adj1" fmla="val 50000"/>
            </a:avLst>
          </a:prstGeom>
          <a:noFill/>
          <a:ln w="19050" cap="flat">
            <a:solidFill>
              <a:schemeClr val="accent1"/>
            </a:solidFill>
            <a:prstDash val="solid"/>
            <a:round/>
            <a:headEnd type="none" w="lg" len="lg"/>
            <a:tailEnd type="none" w="lg" len="lg"/>
          </a:ln>
        </p:spPr>
      </p:cxnSp>
      <p:sp>
        <p:nvSpPr>
          <p:cNvPr id="221" name="Shape 221"/>
          <p:cNvSpPr/>
          <p:nvPr/>
        </p:nvSpPr>
        <p:spPr>
          <a:xfrm>
            <a:off x="5665150" y="1815875"/>
            <a:ext cx="2518500" cy="1808700"/>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chemeClr val="accent1"/>
                </a:solidFill>
                <a:latin typeface="Georgia"/>
                <a:ea typeface="Georgia"/>
                <a:cs typeface="Georgia"/>
                <a:sym typeface="Georgia"/>
              </a:rPr>
              <a:t>Muscles that produce pronation:</a:t>
            </a:r>
          </a:p>
          <a:p>
            <a:pPr lvl="0" rtl="0">
              <a:spcBef>
                <a:spcPts val="0"/>
              </a:spcBef>
              <a:buNone/>
            </a:pPr>
            <a:endParaRPr sz="1800">
              <a:latin typeface="Georgia"/>
              <a:ea typeface="Georgia"/>
              <a:cs typeface="Georgia"/>
              <a:sym typeface="Georgia"/>
            </a:endParaRPr>
          </a:p>
          <a:p>
            <a:pPr lvl="0" rtl="0">
              <a:spcBef>
                <a:spcPts val="0"/>
              </a:spcBef>
              <a:buNone/>
            </a:pPr>
            <a:r>
              <a:rPr lang="en" sz="1700">
                <a:solidFill>
                  <a:schemeClr val="accent5"/>
                </a:solidFill>
                <a:latin typeface="Georgia"/>
                <a:ea typeface="Georgia"/>
                <a:cs typeface="Georgia"/>
                <a:sym typeface="Georgia"/>
              </a:rPr>
              <a:t>&gt; Pronator teres</a:t>
            </a:r>
          </a:p>
          <a:p>
            <a:pPr lvl="0" rtl="0">
              <a:spcBef>
                <a:spcPts val="0"/>
              </a:spcBef>
              <a:buNone/>
            </a:pPr>
            <a:r>
              <a:rPr lang="en" sz="1700">
                <a:solidFill>
                  <a:schemeClr val="accent5"/>
                </a:solidFill>
                <a:latin typeface="Georgia"/>
                <a:ea typeface="Georgia"/>
                <a:cs typeface="Georgia"/>
                <a:sym typeface="Georgia"/>
              </a:rPr>
              <a:t>&gt; Pronator quadratus</a:t>
            </a:r>
          </a:p>
        </p:txBody>
      </p:sp>
      <p:cxnSp>
        <p:nvCxnSpPr>
          <p:cNvPr id="222" name="Shape 222"/>
          <p:cNvCxnSpPr>
            <a:stCxn id="217" idx="2"/>
            <a:endCxn id="221" idx="0"/>
          </p:cNvCxnSpPr>
          <p:nvPr/>
        </p:nvCxnSpPr>
        <p:spPr>
          <a:xfrm rot="-5400000" flipH="1">
            <a:off x="6453275" y="1344875"/>
            <a:ext cx="489000" cy="453000"/>
          </a:xfrm>
          <a:prstGeom prst="curvedConnector3">
            <a:avLst>
              <a:gd name="adj1" fmla="val 50000"/>
            </a:avLst>
          </a:prstGeom>
          <a:noFill/>
          <a:ln w="19050" cap="flat">
            <a:solidFill>
              <a:schemeClr val="accent1"/>
            </a:solidFill>
            <a:prstDash val="solid"/>
            <a:round/>
            <a:headEnd type="none" w="lg" len="lg"/>
            <a:tailEnd type="none" w="lg" len="lg"/>
          </a:ln>
        </p:spPr>
      </p:cxnSp>
      <p:pic>
        <p:nvPicPr>
          <p:cNvPr id="223" name="Shape 223"/>
          <p:cNvPicPr preferRelativeResize="0"/>
          <p:nvPr/>
        </p:nvPicPr>
        <p:blipFill>
          <a:blip r:embed="rId3">
            <a:alphaModFix/>
          </a:blip>
          <a:stretch>
            <a:fillRect/>
          </a:stretch>
        </p:blipFill>
        <p:spPr>
          <a:xfrm>
            <a:off x="3096675" y="1167650"/>
            <a:ext cx="2301250" cy="2594199"/>
          </a:xfrm>
          <a:prstGeom prst="rect">
            <a:avLst/>
          </a:prstGeom>
          <a:noFill/>
          <a:ln>
            <a:noFill/>
          </a:ln>
        </p:spPr>
      </p:pic>
      <p:sp>
        <p:nvSpPr>
          <p:cNvPr id="224" name="Shape 224"/>
          <p:cNvSpPr/>
          <p:nvPr/>
        </p:nvSpPr>
        <p:spPr>
          <a:xfrm>
            <a:off x="1158628" y="5301845"/>
            <a:ext cx="6135600" cy="369000"/>
          </a:xfrm>
          <a:prstGeom prst="roundRect">
            <a:avLst>
              <a:gd name="adj" fmla="val 16667"/>
            </a:avLst>
          </a:prstGeom>
          <a:solidFill>
            <a:schemeClr val="lt2"/>
          </a:solidFill>
          <a:ln w="19050" cap="flat">
            <a:solidFill>
              <a:srgbClr val="888888"/>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100000"/>
              <a:buFont typeface="Arial"/>
              <a:buNone/>
            </a:pPr>
            <a:r>
              <a:rPr lang="en" sz="1100">
                <a:solidFill>
                  <a:srgbClr val="888888"/>
                </a:solidFill>
                <a:latin typeface="Georgia"/>
                <a:ea typeface="Georgia"/>
                <a:cs typeface="Georgia"/>
                <a:sym typeface="Georgia"/>
              </a:rPr>
              <a:t>Biceps brachii is a strong supinator </a:t>
            </a:r>
          </a:p>
          <a:p>
            <a:pPr lvl="0" rtl="0">
              <a:spcBef>
                <a:spcPts val="0"/>
              </a:spcBef>
              <a:buClr>
                <a:schemeClr val="dk1"/>
              </a:buClr>
              <a:buSzPct val="100000"/>
              <a:buFont typeface="Arial"/>
              <a:buNone/>
            </a:pPr>
            <a:r>
              <a:rPr lang="en" sz="1100" b="1">
                <a:solidFill>
                  <a:srgbClr val="888888"/>
                </a:solidFill>
                <a:latin typeface="Georgia"/>
                <a:ea typeface="Georgia"/>
                <a:cs typeface="Georgia"/>
                <a:sym typeface="Georgia"/>
              </a:rPr>
              <a:t>On supination:</a:t>
            </a:r>
            <a:r>
              <a:rPr lang="en" sz="1100">
                <a:solidFill>
                  <a:srgbClr val="888888"/>
                </a:solidFill>
                <a:latin typeface="Georgia"/>
                <a:ea typeface="Georgia"/>
                <a:cs typeface="Georgia"/>
                <a:sym typeface="Georgia"/>
              </a:rPr>
              <a:t> radius and ulna parallel to each other </a:t>
            </a:r>
            <a:r>
              <a:rPr lang="en" sz="1100" b="1">
                <a:solidFill>
                  <a:srgbClr val="888888"/>
                </a:solidFill>
                <a:latin typeface="Georgia"/>
                <a:ea typeface="Georgia"/>
                <a:cs typeface="Georgia"/>
                <a:sym typeface="Georgia"/>
              </a:rPr>
              <a:t>On pronation:</a:t>
            </a:r>
            <a:r>
              <a:rPr lang="en" sz="1100">
                <a:solidFill>
                  <a:srgbClr val="888888"/>
                </a:solidFill>
                <a:latin typeface="Georgia"/>
                <a:ea typeface="Georgia"/>
                <a:cs typeface="Georgia"/>
                <a:sym typeface="Georgia"/>
              </a:rPr>
              <a:t> radius across ulna  </a:t>
            </a:r>
          </a:p>
        </p:txBody>
      </p:sp>
      <p:sp>
        <p:nvSpPr>
          <p:cNvPr id="225" name="Shape 225"/>
          <p:cNvSpPr/>
          <p:nvPr/>
        </p:nvSpPr>
        <p:spPr>
          <a:xfrm>
            <a:off x="4527850" y="3960950"/>
            <a:ext cx="1578900" cy="10830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b="1">
                <a:solidFill>
                  <a:schemeClr val="accent1"/>
                </a:solidFill>
                <a:latin typeface="Georgia"/>
                <a:ea typeface="Georgia"/>
                <a:cs typeface="Georgia"/>
                <a:sym typeface="Georgia"/>
              </a:rPr>
              <a:t>NB. </a:t>
            </a:r>
            <a:r>
              <a:rPr lang="en" sz="1200" b="1">
                <a:solidFill>
                  <a:schemeClr val="accent2"/>
                </a:solidFill>
                <a:latin typeface="Georgia"/>
                <a:ea typeface="Georgia"/>
                <a:cs typeface="Georgia"/>
                <a:sym typeface="Georgia"/>
              </a:rPr>
              <a:t>Brachioradialis  put the forearm in midprone- position.</a:t>
            </a:r>
          </a:p>
        </p:txBody>
      </p:sp>
      <p:sp>
        <p:nvSpPr>
          <p:cNvPr id="226" name="Shape 226"/>
          <p:cNvSpPr/>
          <p:nvPr/>
        </p:nvSpPr>
        <p:spPr>
          <a:xfrm>
            <a:off x="6396475" y="3960950"/>
            <a:ext cx="1578900" cy="10830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100" b="1">
                <a:solidFill>
                  <a:schemeClr val="accent1"/>
                </a:solidFill>
                <a:latin typeface="Georgia"/>
                <a:ea typeface="Georgia"/>
                <a:cs typeface="Georgia"/>
                <a:sym typeface="Georgia"/>
              </a:rPr>
              <a:t>It occurs in the </a:t>
            </a:r>
            <a:r>
              <a:rPr lang="en" sz="1100" b="1" u="sng">
                <a:solidFill>
                  <a:schemeClr val="accent1"/>
                </a:solidFill>
                <a:latin typeface="Georgia"/>
                <a:ea typeface="Georgia"/>
                <a:cs typeface="Georgia"/>
                <a:sym typeface="Georgia"/>
              </a:rPr>
              <a:t>superior and  inferior radioulnar joints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p:nvPr/>
        </p:nvSpPr>
        <p:spPr>
          <a:xfrm>
            <a:off x="3246600" y="1310475"/>
            <a:ext cx="2042400" cy="2910900"/>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2" name="Shape 232"/>
          <p:cNvSpPr txBox="1">
            <a:spLocks noGrp="1"/>
          </p:cNvSpPr>
          <p:nvPr>
            <p:ph type="title"/>
          </p:nvPr>
        </p:nvSpPr>
        <p:spPr>
          <a:xfrm>
            <a:off x="2841175" y="0"/>
            <a:ext cx="3150599" cy="694499"/>
          </a:xfrm>
          <a:prstGeom prst="rect">
            <a:avLst/>
          </a:prstGeom>
        </p:spPr>
        <p:txBody>
          <a:bodyPr lIns="91425" tIns="91425" rIns="91425" bIns="91425" anchor="ctr" anchorCtr="0">
            <a:noAutofit/>
          </a:bodyPr>
          <a:lstStyle/>
          <a:p>
            <a:pPr lvl="0" algn="l" rtl="0">
              <a:lnSpc>
                <a:spcPct val="115000"/>
              </a:lnSpc>
              <a:spcBef>
                <a:spcPts val="0"/>
              </a:spcBef>
              <a:buNone/>
            </a:pPr>
            <a:r>
              <a:rPr lang="en" sz="1800" b="1">
                <a:solidFill>
                  <a:schemeClr val="dk2"/>
                </a:solidFill>
                <a:latin typeface="Georgia"/>
                <a:ea typeface="Georgia"/>
                <a:cs typeface="Georgia"/>
                <a:sym typeface="Georgia"/>
              </a:rPr>
              <a:t>Posterior compartment</a:t>
            </a:r>
          </a:p>
        </p:txBody>
      </p:sp>
      <p:cxnSp>
        <p:nvCxnSpPr>
          <p:cNvPr id="233" name="Shape 233"/>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234" name="Shape 234"/>
          <p:cNvSpPr/>
          <p:nvPr/>
        </p:nvSpPr>
        <p:spPr>
          <a:xfrm>
            <a:off x="304075" y="1639550"/>
            <a:ext cx="2276699" cy="25814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buClr>
                <a:schemeClr val="dk1"/>
              </a:buClr>
              <a:buSzPct val="68750"/>
              <a:buFont typeface="Arial"/>
              <a:buNone/>
            </a:pPr>
            <a:r>
              <a:rPr lang="en" sz="1600" b="1" u="sng">
                <a:solidFill>
                  <a:schemeClr val="accent1"/>
                </a:solidFill>
                <a:latin typeface="Shadows Into Light"/>
                <a:ea typeface="Shadows Into Light"/>
                <a:cs typeface="Shadows Into Light"/>
                <a:sym typeface="Shadows Into Light"/>
              </a:rPr>
              <a:t>Superficial Lateral group (2)</a:t>
            </a:r>
          </a:p>
          <a:p>
            <a:pPr lvl="0" rtl="0">
              <a:lnSpc>
                <a:spcPct val="115000"/>
              </a:lnSpc>
              <a:spcBef>
                <a:spcPts val="0"/>
              </a:spcBef>
              <a:buClr>
                <a:schemeClr val="dk1"/>
              </a:buClr>
              <a:buFont typeface="Arial"/>
              <a:buNone/>
            </a:pPr>
            <a:endParaRPr sz="1800" b="1" u="sng">
              <a:solidFill>
                <a:schemeClr val="accent1"/>
              </a:solidFill>
              <a:latin typeface="Shadows Into Light"/>
              <a:ea typeface="Shadows Into Light"/>
              <a:cs typeface="Shadows Into Light"/>
              <a:sym typeface="Shadows Into Light"/>
            </a:endParaRPr>
          </a:p>
          <a:p>
            <a:pPr lvl="0" rtl="0">
              <a:lnSpc>
                <a:spcPct val="150000"/>
              </a:lnSpc>
              <a:spcBef>
                <a:spcPts val="0"/>
              </a:spcBef>
              <a:buClr>
                <a:schemeClr val="dk1"/>
              </a:buClr>
              <a:buSzPct val="78571"/>
              <a:buFont typeface="Arial"/>
              <a:buNone/>
            </a:pPr>
            <a:r>
              <a:rPr lang="en" b="1">
                <a:solidFill>
                  <a:schemeClr val="accent6"/>
                </a:solidFill>
                <a:latin typeface="Georgia"/>
                <a:ea typeface="Georgia"/>
                <a:cs typeface="Georgia"/>
                <a:sym typeface="Georgia"/>
              </a:rPr>
              <a:t>&gt; Brachioradialis    </a:t>
            </a:r>
          </a:p>
          <a:p>
            <a:pPr lvl="0" rtl="0">
              <a:lnSpc>
                <a:spcPct val="115000"/>
              </a:lnSpc>
              <a:spcBef>
                <a:spcPts val="0"/>
              </a:spcBef>
              <a:buClr>
                <a:schemeClr val="dk1"/>
              </a:buClr>
              <a:buSzPct val="78571"/>
              <a:buFont typeface="Arial"/>
              <a:buNone/>
            </a:pPr>
            <a:r>
              <a:rPr lang="en" b="1">
                <a:solidFill>
                  <a:schemeClr val="accent6"/>
                </a:solidFill>
                <a:latin typeface="Georgia"/>
                <a:ea typeface="Georgia"/>
                <a:cs typeface="Georgia"/>
                <a:sym typeface="Georgia"/>
              </a:rPr>
              <a:t>&gt; Extensor carpi radialis longus</a:t>
            </a:r>
          </a:p>
        </p:txBody>
      </p:sp>
      <p:sp>
        <p:nvSpPr>
          <p:cNvPr id="235" name="Shape 235"/>
          <p:cNvSpPr/>
          <p:nvPr/>
        </p:nvSpPr>
        <p:spPr>
          <a:xfrm>
            <a:off x="5744000" y="1639550"/>
            <a:ext cx="2215199" cy="27438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Clr>
                <a:schemeClr val="dk1"/>
              </a:buClr>
              <a:buSzPct val="68750"/>
              <a:buFont typeface="Arial"/>
              <a:buNone/>
            </a:pPr>
            <a:r>
              <a:rPr lang="en" sz="1600" b="1" u="sng">
                <a:solidFill>
                  <a:schemeClr val="accent1"/>
                </a:solidFill>
                <a:latin typeface="Shadows Into Light"/>
                <a:ea typeface="Shadows Into Light"/>
                <a:cs typeface="Shadows Into Light"/>
                <a:sym typeface="Shadows Into Light"/>
              </a:rPr>
              <a:t>Superficial group (5)</a:t>
            </a:r>
          </a:p>
          <a:p>
            <a:pPr lvl="0" algn="ctr" rtl="0">
              <a:lnSpc>
                <a:spcPct val="115000"/>
              </a:lnSpc>
              <a:spcBef>
                <a:spcPts val="0"/>
              </a:spcBef>
              <a:buClr>
                <a:schemeClr val="dk1"/>
              </a:buClr>
              <a:buFont typeface="Arial"/>
              <a:buNone/>
            </a:pPr>
            <a:endParaRPr sz="1600" b="1" u="sng">
              <a:solidFill>
                <a:schemeClr val="accent1"/>
              </a:solidFill>
              <a:latin typeface="Shadows Into Light"/>
              <a:ea typeface="Shadows Into Light"/>
              <a:cs typeface="Shadows Into Light"/>
              <a:sym typeface="Shadows Into Light"/>
            </a:endParaRPr>
          </a:p>
          <a:p>
            <a:pPr lvl="0" rtl="0">
              <a:lnSpc>
                <a:spcPct val="115000"/>
              </a:lnSpc>
              <a:spcBef>
                <a:spcPts val="0"/>
              </a:spcBef>
              <a:buNone/>
            </a:pPr>
            <a:r>
              <a:rPr lang="en" b="1">
                <a:solidFill>
                  <a:schemeClr val="accent6"/>
                </a:solidFill>
                <a:latin typeface="Georgia"/>
                <a:ea typeface="Georgia"/>
                <a:cs typeface="Georgia"/>
                <a:sym typeface="Georgia"/>
              </a:rPr>
              <a:t>&gt; Radialis brevis                                &gt;</a:t>
            </a:r>
            <a:r>
              <a:rPr lang="en" sz="1300" b="1">
                <a:solidFill>
                  <a:schemeClr val="accent6"/>
                </a:solidFill>
                <a:latin typeface="Georgia"/>
                <a:ea typeface="Georgia"/>
                <a:cs typeface="Georgia"/>
                <a:sym typeface="Georgia"/>
              </a:rPr>
              <a:t> Extensor digitorum</a:t>
            </a:r>
          </a:p>
          <a:p>
            <a:pPr lvl="0" rtl="0">
              <a:lnSpc>
                <a:spcPct val="115000"/>
              </a:lnSpc>
              <a:spcBef>
                <a:spcPts val="0"/>
              </a:spcBef>
              <a:buNone/>
            </a:pPr>
            <a:r>
              <a:rPr lang="en" b="1">
                <a:solidFill>
                  <a:schemeClr val="accent6"/>
                </a:solidFill>
                <a:latin typeface="Georgia"/>
                <a:ea typeface="Georgia"/>
                <a:cs typeface="Georgia"/>
                <a:sym typeface="Georgia"/>
              </a:rPr>
              <a:t>&gt; Extensor digiti minimi                                          &gt; Extensor carpi ulnaris</a:t>
            </a:r>
            <a:r>
              <a:rPr lang="en">
                <a:solidFill>
                  <a:schemeClr val="accent6"/>
                </a:solidFill>
                <a:latin typeface="Georgia"/>
                <a:ea typeface="Georgia"/>
                <a:cs typeface="Georgia"/>
                <a:sym typeface="Georgia"/>
              </a:rPr>
              <a:t>                                      &gt; </a:t>
            </a:r>
            <a:r>
              <a:rPr lang="en" b="1">
                <a:solidFill>
                  <a:schemeClr val="accent6"/>
                </a:solidFill>
                <a:latin typeface="Georgia"/>
                <a:ea typeface="Georgia"/>
                <a:cs typeface="Georgia"/>
                <a:sym typeface="Georgia"/>
              </a:rPr>
              <a:t>Anconeus</a:t>
            </a:r>
          </a:p>
        </p:txBody>
      </p:sp>
      <p:pic>
        <p:nvPicPr>
          <p:cNvPr id="236" name="Shape 236"/>
          <p:cNvPicPr preferRelativeResize="0"/>
          <p:nvPr/>
        </p:nvPicPr>
        <p:blipFill rotWithShape="1">
          <a:blip r:embed="rId3">
            <a:alphaModFix/>
          </a:blip>
          <a:srcRect l="56493" t="21303" r="23704" b="27644"/>
          <a:stretch/>
        </p:blipFill>
        <p:spPr>
          <a:xfrm>
            <a:off x="3300275" y="1345912"/>
            <a:ext cx="1945401" cy="2839976"/>
          </a:xfrm>
          <a:prstGeom prst="rect">
            <a:avLst/>
          </a:prstGeom>
          <a:noFill/>
          <a:ln>
            <a:noFill/>
          </a:ln>
        </p:spPr>
      </p:pic>
      <p:sp>
        <p:nvSpPr>
          <p:cNvPr id="237" name="Shape 237"/>
          <p:cNvSpPr/>
          <p:nvPr/>
        </p:nvSpPr>
        <p:spPr>
          <a:xfrm>
            <a:off x="2321000" y="4513750"/>
            <a:ext cx="3423000" cy="534000"/>
          </a:xfrm>
          <a:prstGeom prst="roundRect">
            <a:avLst>
              <a:gd name="adj" fmla="val 16667"/>
            </a:avLst>
          </a:prstGeom>
          <a:solidFill>
            <a:schemeClr val="lt2"/>
          </a:solidFill>
          <a:ln w="28575" cap="flat">
            <a:solidFill>
              <a:schemeClr val="accent5"/>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Clr>
                <a:schemeClr val="dk1"/>
              </a:buClr>
              <a:buSzPct val="68750"/>
              <a:buFont typeface="Arial"/>
              <a:buNone/>
            </a:pPr>
            <a:r>
              <a:rPr lang="en" sz="1600" b="1">
                <a:solidFill>
                  <a:schemeClr val="accent2"/>
                </a:solidFill>
                <a:latin typeface="Georgia"/>
                <a:ea typeface="Georgia"/>
                <a:cs typeface="Georgia"/>
                <a:sym typeface="Georgia"/>
              </a:rPr>
              <a:t>Common Extensor Origin</a:t>
            </a:r>
          </a:p>
          <a:p>
            <a:pPr lvl="0" algn="ctr" rtl="0">
              <a:lnSpc>
                <a:spcPct val="115000"/>
              </a:lnSpc>
              <a:spcBef>
                <a:spcPts val="0"/>
              </a:spcBef>
              <a:buClr>
                <a:schemeClr val="dk1"/>
              </a:buClr>
              <a:buSzPct val="68750"/>
              <a:buFont typeface="Arial"/>
              <a:buNone/>
            </a:pPr>
            <a:r>
              <a:rPr lang="en" sz="1600" b="1">
                <a:solidFill>
                  <a:schemeClr val="accent1"/>
                </a:solidFill>
                <a:latin typeface="Georgia"/>
                <a:ea typeface="Georgia"/>
                <a:cs typeface="Georgia"/>
                <a:sym typeface="Georgia"/>
              </a:rPr>
              <a:t>(front of lateral epicondyle)</a:t>
            </a:r>
          </a:p>
        </p:txBody>
      </p:sp>
      <p:sp>
        <p:nvSpPr>
          <p:cNvPr id="238" name="Shape 238"/>
          <p:cNvSpPr txBox="1"/>
          <p:nvPr/>
        </p:nvSpPr>
        <p:spPr>
          <a:xfrm>
            <a:off x="2321000" y="677700"/>
            <a:ext cx="3423001" cy="489300"/>
          </a:xfrm>
          <a:prstGeom prst="rect">
            <a:avLst/>
          </a:prstGeom>
          <a:noFill/>
          <a:ln>
            <a:noFill/>
          </a:ln>
        </p:spPr>
        <p:txBody>
          <a:bodyPr lIns="91425" tIns="91425" rIns="91425" bIns="91425" anchor="t" anchorCtr="0">
            <a:noAutofit/>
          </a:bodyPr>
          <a:lstStyle/>
          <a:p>
            <a:pPr lvl="0" rtl="0">
              <a:spcBef>
                <a:spcPts val="0"/>
              </a:spcBef>
              <a:buNone/>
            </a:pPr>
            <a:r>
              <a:rPr lang="en" sz="2400" b="1">
                <a:solidFill>
                  <a:schemeClr val="accent4"/>
                </a:solidFill>
                <a:latin typeface="Shadows Into Light"/>
                <a:ea typeface="Shadows Into Light"/>
                <a:cs typeface="Shadows Into Light"/>
                <a:sym typeface="Shadows Into Light"/>
              </a:rPr>
              <a:t> Superficial group (7) </a:t>
            </a:r>
          </a:p>
        </p:txBody>
      </p:sp>
      <p:cxnSp>
        <p:nvCxnSpPr>
          <p:cNvPr id="239" name="Shape 239"/>
          <p:cNvCxnSpPr>
            <a:stCxn id="238" idx="1"/>
            <a:endCxn id="234" idx="0"/>
          </p:cNvCxnSpPr>
          <p:nvPr/>
        </p:nvCxnSpPr>
        <p:spPr>
          <a:xfrm rot="10800000" flipV="1">
            <a:off x="1442426" y="922350"/>
            <a:ext cx="878575" cy="717200"/>
          </a:xfrm>
          <a:prstGeom prst="curvedConnector2">
            <a:avLst/>
          </a:prstGeom>
          <a:noFill/>
          <a:ln w="19050" cap="flat">
            <a:solidFill>
              <a:schemeClr val="accent4"/>
            </a:solidFill>
            <a:prstDash val="solid"/>
            <a:round/>
            <a:headEnd type="none" w="lg" len="lg"/>
            <a:tailEnd type="none" w="lg" len="lg"/>
          </a:ln>
        </p:spPr>
      </p:cxnSp>
      <p:cxnSp>
        <p:nvCxnSpPr>
          <p:cNvPr id="240" name="Shape 240"/>
          <p:cNvCxnSpPr>
            <a:stCxn id="238" idx="3"/>
            <a:endCxn id="235" idx="0"/>
          </p:cNvCxnSpPr>
          <p:nvPr/>
        </p:nvCxnSpPr>
        <p:spPr>
          <a:xfrm>
            <a:off x="5744001" y="922350"/>
            <a:ext cx="1107599" cy="717200"/>
          </a:xfrm>
          <a:prstGeom prst="curvedConnector2">
            <a:avLst/>
          </a:prstGeom>
          <a:noFill/>
          <a:ln w="19050" cap="flat">
            <a:solidFill>
              <a:schemeClr val="accent4"/>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cxnSp>
        <p:nvCxnSpPr>
          <p:cNvPr id="245" name="Shape 245"/>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246" name="Shape 246"/>
          <p:cNvSpPr txBox="1">
            <a:spLocks noGrp="1"/>
          </p:cNvSpPr>
          <p:nvPr>
            <p:ph type="title"/>
          </p:nvPr>
        </p:nvSpPr>
        <p:spPr>
          <a:xfrm>
            <a:off x="2874650" y="105925"/>
            <a:ext cx="2347799" cy="441600"/>
          </a:xfrm>
          <a:prstGeom prst="rect">
            <a:avLst/>
          </a:prstGeom>
        </p:spPr>
        <p:txBody>
          <a:bodyPr lIns="91425" tIns="91425" rIns="91425" bIns="91425" anchor="ctr" anchorCtr="0">
            <a:noAutofit/>
          </a:bodyPr>
          <a:lstStyle/>
          <a:p>
            <a:pPr lvl="0" rtl="0">
              <a:spcBef>
                <a:spcPts val="0"/>
              </a:spcBef>
              <a:buNone/>
            </a:pPr>
            <a:r>
              <a:rPr lang="en" sz="1800" b="1">
                <a:solidFill>
                  <a:schemeClr val="dk2"/>
                </a:solidFill>
                <a:latin typeface="Georgia"/>
                <a:ea typeface="Georgia"/>
                <a:cs typeface="Georgia"/>
                <a:sym typeface="Georgia"/>
              </a:rPr>
              <a:t>Superficial Group</a:t>
            </a:r>
          </a:p>
        </p:txBody>
      </p:sp>
      <p:sp>
        <p:nvSpPr>
          <p:cNvPr id="247" name="Shape 247"/>
          <p:cNvSpPr/>
          <p:nvPr/>
        </p:nvSpPr>
        <p:spPr>
          <a:xfrm>
            <a:off x="102200" y="1079300"/>
            <a:ext cx="3310199" cy="34838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600"/>
              </a:spcBef>
              <a:buNone/>
            </a:pPr>
            <a:r>
              <a:rPr lang="en" b="1" u="sng" dirty="0">
                <a:solidFill>
                  <a:schemeClr val="accent3"/>
                </a:solidFill>
                <a:latin typeface="Georgia"/>
                <a:ea typeface="Georgia"/>
                <a:cs typeface="Georgia"/>
                <a:sym typeface="Georgia"/>
              </a:rPr>
              <a:t>Superficial group: (7) muscles</a:t>
            </a:r>
          </a:p>
          <a:p>
            <a:pPr lvl="0" rtl="0">
              <a:lnSpc>
                <a:spcPct val="90000"/>
              </a:lnSpc>
              <a:spcBef>
                <a:spcPts val="600"/>
              </a:spcBef>
              <a:buClr>
                <a:schemeClr val="dk1"/>
              </a:buClr>
              <a:buSzPct val="78571"/>
              <a:buFont typeface="Arial"/>
              <a:buNone/>
            </a:pPr>
            <a:r>
              <a:rPr lang="en" b="1" dirty="0">
                <a:solidFill>
                  <a:schemeClr val="accent3"/>
                </a:solidFill>
                <a:latin typeface="Georgia"/>
                <a:ea typeface="Georgia"/>
                <a:cs typeface="Georgia"/>
                <a:sym typeface="Georgia"/>
              </a:rPr>
              <a:t> </a:t>
            </a:r>
            <a:r>
              <a:rPr lang="en" b="1" u="sng" dirty="0">
                <a:solidFill>
                  <a:schemeClr val="accent3"/>
                </a:solidFill>
                <a:latin typeface="Georgia"/>
                <a:ea typeface="Georgia"/>
                <a:cs typeface="Georgia"/>
                <a:sym typeface="Georgia"/>
              </a:rPr>
              <a:t>(from lateral to medial)</a:t>
            </a:r>
            <a:r>
              <a:rPr lang="en" b="1" dirty="0">
                <a:solidFill>
                  <a:schemeClr val="accent3"/>
                </a:solidFill>
                <a:latin typeface="Georgia"/>
                <a:ea typeface="Georgia"/>
                <a:cs typeface="Georgia"/>
                <a:sym typeface="Georgia"/>
              </a:rPr>
              <a:t> :</a:t>
            </a:r>
          </a:p>
          <a:p>
            <a:pPr lvl="0" rtl="0">
              <a:lnSpc>
                <a:spcPct val="90000"/>
              </a:lnSpc>
              <a:spcBef>
                <a:spcPts val="600"/>
              </a:spcBef>
              <a:buNone/>
            </a:pPr>
            <a:r>
              <a:rPr lang="en" b="1" dirty="0">
                <a:solidFill>
                  <a:schemeClr val="accent3"/>
                </a:solidFill>
                <a:latin typeface="Georgia"/>
                <a:ea typeface="Georgia"/>
                <a:cs typeface="Georgia"/>
                <a:sym typeface="Georgia"/>
              </a:rPr>
              <a:t>1/</a:t>
            </a:r>
            <a:r>
              <a:rPr lang="en" b="1" dirty="0">
                <a:solidFill>
                  <a:schemeClr val="accent4"/>
                </a:solidFill>
                <a:latin typeface="Georgia"/>
                <a:ea typeface="Georgia"/>
                <a:cs typeface="Georgia"/>
                <a:sym typeface="Georgia"/>
              </a:rPr>
              <a:t> Brachioradialis, (BR).                          </a:t>
            </a:r>
            <a:r>
              <a:rPr lang="en" b="1" dirty="0">
                <a:solidFill>
                  <a:schemeClr val="accent3"/>
                </a:solidFill>
                <a:latin typeface="Georgia"/>
                <a:ea typeface="Georgia"/>
                <a:cs typeface="Georgia"/>
                <a:sym typeface="Georgia"/>
              </a:rPr>
              <a:t>2/</a:t>
            </a:r>
            <a:r>
              <a:rPr lang="en" b="1" dirty="0">
                <a:solidFill>
                  <a:schemeClr val="accent4"/>
                </a:solidFill>
                <a:latin typeface="Georgia"/>
                <a:ea typeface="Georgia"/>
                <a:cs typeface="Georgia"/>
                <a:sym typeface="Georgia"/>
              </a:rPr>
              <a:t> Extensor carpi radialis longus, (ECRL). </a:t>
            </a:r>
          </a:p>
          <a:p>
            <a:pPr lvl="0" rtl="0">
              <a:lnSpc>
                <a:spcPct val="90000"/>
              </a:lnSpc>
              <a:spcBef>
                <a:spcPts val="600"/>
              </a:spcBef>
              <a:buNone/>
            </a:pPr>
            <a:r>
              <a:rPr lang="en" b="1" dirty="0">
                <a:solidFill>
                  <a:schemeClr val="accent3"/>
                </a:solidFill>
                <a:latin typeface="Georgia"/>
                <a:ea typeface="Georgia"/>
                <a:cs typeface="Georgia"/>
                <a:sym typeface="Georgia"/>
              </a:rPr>
              <a:t>3/ </a:t>
            </a:r>
            <a:r>
              <a:rPr lang="en" b="1" dirty="0">
                <a:solidFill>
                  <a:schemeClr val="accent4"/>
                </a:solidFill>
                <a:latin typeface="Georgia"/>
                <a:ea typeface="Georgia"/>
                <a:cs typeface="Georgia"/>
                <a:sym typeface="Georgia"/>
              </a:rPr>
              <a:t>Extensor carpi radialis brevis, (ECRB).</a:t>
            </a:r>
          </a:p>
          <a:p>
            <a:pPr lvl="0" rtl="0">
              <a:lnSpc>
                <a:spcPct val="90000"/>
              </a:lnSpc>
              <a:spcBef>
                <a:spcPts val="600"/>
              </a:spcBef>
              <a:buClr>
                <a:schemeClr val="dk1"/>
              </a:buClr>
              <a:buSzPct val="78571"/>
              <a:buFont typeface="Arial"/>
              <a:buNone/>
            </a:pPr>
            <a:r>
              <a:rPr lang="en" b="1" dirty="0">
                <a:solidFill>
                  <a:schemeClr val="accent3"/>
                </a:solidFill>
                <a:latin typeface="Georgia"/>
                <a:ea typeface="Georgia"/>
                <a:cs typeface="Georgia"/>
                <a:sym typeface="Georgia"/>
              </a:rPr>
              <a:t>4/ </a:t>
            </a:r>
            <a:r>
              <a:rPr lang="en" b="1" dirty="0">
                <a:solidFill>
                  <a:schemeClr val="accent4"/>
                </a:solidFill>
                <a:latin typeface="Georgia"/>
                <a:ea typeface="Georgia"/>
                <a:cs typeface="Georgia"/>
                <a:sym typeface="Georgia"/>
              </a:rPr>
              <a:t>Extensor digitorum,  (ED).</a:t>
            </a:r>
          </a:p>
          <a:p>
            <a:pPr lvl="0" algn="l" rtl="0">
              <a:lnSpc>
                <a:spcPct val="90000"/>
              </a:lnSpc>
              <a:spcBef>
                <a:spcPts val="600"/>
              </a:spcBef>
              <a:buNone/>
            </a:pPr>
            <a:r>
              <a:rPr lang="en" b="1" dirty="0">
                <a:solidFill>
                  <a:schemeClr val="accent3"/>
                </a:solidFill>
                <a:latin typeface="Georgia"/>
                <a:ea typeface="Georgia"/>
                <a:cs typeface="Georgia"/>
                <a:sym typeface="Georgia"/>
              </a:rPr>
              <a:t>5/</a:t>
            </a:r>
            <a:r>
              <a:rPr lang="en" b="1" dirty="0">
                <a:solidFill>
                  <a:schemeClr val="accent4"/>
                </a:solidFill>
                <a:latin typeface="Georgia"/>
                <a:ea typeface="Georgia"/>
                <a:cs typeface="Georgia"/>
                <a:sym typeface="Georgia"/>
              </a:rPr>
              <a:t> Extensor digiti minimi, (EDM).   </a:t>
            </a:r>
          </a:p>
          <a:p>
            <a:pPr lvl="0" rtl="0">
              <a:lnSpc>
                <a:spcPct val="90000"/>
              </a:lnSpc>
              <a:spcBef>
                <a:spcPts val="600"/>
              </a:spcBef>
              <a:buClr>
                <a:schemeClr val="dk1"/>
              </a:buClr>
              <a:buSzPct val="78571"/>
              <a:buFont typeface="Arial"/>
              <a:buNone/>
            </a:pPr>
            <a:r>
              <a:rPr lang="en" b="1" dirty="0">
                <a:solidFill>
                  <a:schemeClr val="accent3"/>
                </a:solidFill>
                <a:latin typeface="Georgia"/>
                <a:ea typeface="Georgia"/>
                <a:cs typeface="Georgia"/>
                <a:sym typeface="Georgia"/>
              </a:rPr>
              <a:t>6/</a:t>
            </a:r>
            <a:r>
              <a:rPr lang="en" b="1" dirty="0">
                <a:solidFill>
                  <a:schemeClr val="accent4"/>
                </a:solidFill>
                <a:latin typeface="Georgia"/>
                <a:ea typeface="Georgia"/>
                <a:cs typeface="Georgia"/>
                <a:sym typeface="Georgia"/>
              </a:rPr>
              <a:t>Extensor carpi ulnaris, (ECU).                                       </a:t>
            </a:r>
            <a:r>
              <a:rPr lang="en" b="1" dirty="0" smtClean="0">
                <a:solidFill>
                  <a:schemeClr val="accent3"/>
                </a:solidFill>
                <a:latin typeface="Georgia"/>
                <a:ea typeface="Georgia"/>
                <a:cs typeface="Georgia"/>
                <a:sym typeface="Georgia"/>
              </a:rPr>
              <a:t>7</a:t>
            </a:r>
            <a:r>
              <a:rPr lang="en-US" b="1" dirty="0" smtClean="0">
                <a:solidFill>
                  <a:schemeClr val="accent3"/>
                </a:solidFill>
                <a:latin typeface="Georgia"/>
                <a:ea typeface="Georgia"/>
                <a:cs typeface="Georgia"/>
                <a:sym typeface="Georgia"/>
              </a:rPr>
              <a:t>\</a:t>
            </a:r>
            <a:r>
              <a:rPr lang="en" b="1" dirty="0" smtClean="0">
                <a:solidFill>
                  <a:schemeClr val="accent4"/>
                </a:solidFill>
                <a:latin typeface="Georgia"/>
                <a:ea typeface="Georgia"/>
                <a:cs typeface="Georgia"/>
                <a:sym typeface="Georgia"/>
              </a:rPr>
              <a:t>Anconeus</a:t>
            </a:r>
            <a:r>
              <a:rPr lang="en" b="1" dirty="0">
                <a:solidFill>
                  <a:schemeClr val="accent4"/>
                </a:solidFill>
                <a:latin typeface="Georgia"/>
                <a:ea typeface="Georgia"/>
                <a:cs typeface="Georgia"/>
                <a:sym typeface="Georgia"/>
              </a:rPr>
              <a:t>, (An).</a:t>
            </a:r>
          </a:p>
        </p:txBody>
      </p:sp>
      <p:sp>
        <p:nvSpPr>
          <p:cNvPr id="248" name="Shape 248"/>
          <p:cNvSpPr/>
          <p:nvPr/>
        </p:nvSpPr>
        <p:spPr>
          <a:xfrm>
            <a:off x="3808575" y="875275"/>
            <a:ext cx="2033700" cy="1124100"/>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r>
              <a:rPr lang="en" b="1">
                <a:solidFill>
                  <a:schemeClr val="accent5"/>
                </a:solidFill>
                <a:latin typeface="Georgia"/>
                <a:ea typeface="Georgia"/>
                <a:cs typeface="Georgia"/>
                <a:sym typeface="Georgia"/>
              </a:rPr>
              <a:t>All arises from the </a:t>
            </a:r>
            <a:r>
              <a:rPr lang="en" b="1">
                <a:solidFill>
                  <a:schemeClr val="accent2"/>
                </a:solidFill>
                <a:latin typeface="Georgia"/>
                <a:ea typeface="Georgia"/>
                <a:cs typeface="Georgia"/>
                <a:sym typeface="Georgia"/>
              </a:rPr>
              <a:t>common extensor origin</a:t>
            </a:r>
            <a:r>
              <a:rPr lang="en" b="1">
                <a:solidFill>
                  <a:schemeClr val="accent5"/>
                </a:solidFill>
                <a:latin typeface="Georgia"/>
                <a:ea typeface="Georgia"/>
                <a:cs typeface="Georgia"/>
                <a:sym typeface="Georgia"/>
              </a:rPr>
              <a:t>, EXCEPT, 2 (</a:t>
            </a:r>
            <a:r>
              <a:rPr lang="en" b="1">
                <a:solidFill>
                  <a:schemeClr val="accent2"/>
                </a:solidFill>
                <a:latin typeface="Georgia"/>
                <a:ea typeface="Georgia"/>
                <a:cs typeface="Georgia"/>
                <a:sym typeface="Georgia"/>
              </a:rPr>
              <a:t>BR &amp; ECRL</a:t>
            </a:r>
            <a:r>
              <a:rPr lang="en" b="1">
                <a:solidFill>
                  <a:schemeClr val="accent5"/>
                </a:solidFill>
                <a:latin typeface="Georgia"/>
                <a:ea typeface="Georgia"/>
                <a:cs typeface="Georgia"/>
                <a:sym typeface="Georgia"/>
              </a:rPr>
              <a:t>).</a:t>
            </a:r>
          </a:p>
        </p:txBody>
      </p:sp>
      <p:sp>
        <p:nvSpPr>
          <p:cNvPr id="249" name="Shape 249"/>
          <p:cNvSpPr/>
          <p:nvPr/>
        </p:nvSpPr>
        <p:spPr>
          <a:xfrm>
            <a:off x="3808575" y="2259200"/>
            <a:ext cx="2033700" cy="1124100"/>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u="sng">
                <a:solidFill>
                  <a:schemeClr val="accent5"/>
                </a:solidFill>
                <a:latin typeface="Georgia"/>
                <a:ea typeface="Georgia"/>
                <a:cs typeface="Georgia"/>
                <a:sym typeface="Georgia"/>
              </a:rPr>
              <a:t>All cross the wrist </a:t>
            </a:r>
            <a:r>
              <a:rPr lang="en" b="1">
                <a:solidFill>
                  <a:schemeClr val="accent5"/>
                </a:solidFill>
                <a:latin typeface="Georgia"/>
                <a:ea typeface="Georgia"/>
                <a:cs typeface="Georgia"/>
                <a:sym typeface="Georgia"/>
              </a:rPr>
              <a:t>EXCEPT,  one, </a:t>
            </a:r>
            <a:r>
              <a:rPr lang="en" b="1" u="sng">
                <a:solidFill>
                  <a:schemeClr val="accent2"/>
                </a:solidFill>
                <a:latin typeface="Georgia"/>
                <a:ea typeface="Georgia"/>
                <a:cs typeface="Georgia"/>
                <a:sym typeface="Georgia"/>
              </a:rPr>
              <a:t>brachioradialis</a:t>
            </a:r>
            <a:r>
              <a:rPr lang="en" b="1">
                <a:solidFill>
                  <a:schemeClr val="accent5"/>
                </a:solidFill>
                <a:latin typeface="Georgia"/>
                <a:ea typeface="Georgia"/>
                <a:cs typeface="Georgia"/>
                <a:sym typeface="Georgia"/>
              </a:rPr>
              <a:t>.</a:t>
            </a:r>
          </a:p>
        </p:txBody>
      </p:sp>
      <p:sp>
        <p:nvSpPr>
          <p:cNvPr id="250" name="Shape 250"/>
          <p:cNvSpPr/>
          <p:nvPr/>
        </p:nvSpPr>
        <p:spPr>
          <a:xfrm>
            <a:off x="3835775" y="3516825"/>
            <a:ext cx="2033700" cy="1383899"/>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a:solidFill>
                  <a:schemeClr val="accent5"/>
                </a:solidFill>
                <a:latin typeface="Georgia"/>
                <a:ea typeface="Georgia"/>
                <a:cs typeface="Georgia"/>
                <a:sym typeface="Georgia"/>
              </a:rPr>
              <a:t>All supplied by </a:t>
            </a:r>
            <a:r>
              <a:rPr lang="en" b="1" u="sng">
                <a:solidFill>
                  <a:schemeClr val="accent2"/>
                </a:solidFill>
                <a:latin typeface="Georgia"/>
                <a:ea typeface="Georgia"/>
                <a:cs typeface="Georgia"/>
                <a:sym typeface="Georgia"/>
              </a:rPr>
              <a:t>deep branch of radial  nerve</a:t>
            </a:r>
            <a:r>
              <a:rPr lang="en" b="1">
                <a:solidFill>
                  <a:schemeClr val="accent5"/>
                </a:solidFill>
                <a:latin typeface="Georgia"/>
                <a:ea typeface="Georgia"/>
                <a:cs typeface="Georgia"/>
                <a:sym typeface="Georgia"/>
              </a:rPr>
              <a:t>, </a:t>
            </a:r>
            <a:r>
              <a:rPr lang="en" b="1" u="sng">
                <a:solidFill>
                  <a:schemeClr val="accent5"/>
                </a:solidFill>
                <a:latin typeface="Georgia"/>
                <a:ea typeface="Georgia"/>
                <a:cs typeface="Georgia"/>
                <a:sym typeface="Georgia"/>
              </a:rPr>
              <a:t>EXCEPT</a:t>
            </a:r>
            <a:r>
              <a:rPr lang="en" b="1">
                <a:solidFill>
                  <a:schemeClr val="accent5"/>
                </a:solidFill>
                <a:latin typeface="Georgia"/>
                <a:ea typeface="Georgia"/>
                <a:cs typeface="Georgia"/>
                <a:sym typeface="Georgia"/>
              </a:rPr>
              <a:t> </a:t>
            </a:r>
            <a:r>
              <a:rPr lang="en" b="1" u="sng">
                <a:solidFill>
                  <a:schemeClr val="accent2"/>
                </a:solidFill>
                <a:latin typeface="Georgia"/>
                <a:ea typeface="Georgia"/>
                <a:cs typeface="Georgia"/>
                <a:sym typeface="Georgia"/>
              </a:rPr>
              <a:t>ABE </a:t>
            </a:r>
            <a:r>
              <a:rPr lang="en" b="1">
                <a:solidFill>
                  <a:schemeClr val="accent5"/>
                </a:solidFill>
                <a:latin typeface="Georgia"/>
                <a:ea typeface="Georgia"/>
                <a:cs typeface="Georgia"/>
                <a:sym typeface="Georgia"/>
              </a:rPr>
              <a:t>are</a:t>
            </a:r>
            <a:r>
              <a:rPr lang="en" b="1" u="sng">
                <a:solidFill>
                  <a:schemeClr val="accent2"/>
                </a:solidFill>
                <a:latin typeface="Georgia"/>
                <a:ea typeface="Georgia"/>
                <a:cs typeface="Georgia"/>
                <a:sym typeface="Georgia"/>
              </a:rPr>
              <a:t> </a:t>
            </a:r>
            <a:r>
              <a:rPr lang="en" b="1">
                <a:solidFill>
                  <a:schemeClr val="accent5"/>
                </a:solidFill>
                <a:latin typeface="Georgia"/>
                <a:ea typeface="Georgia"/>
                <a:cs typeface="Georgia"/>
                <a:sym typeface="Georgia"/>
              </a:rPr>
              <a:t>supplied by the</a:t>
            </a:r>
            <a:r>
              <a:rPr lang="en" b="1" u="sng">
                <a:solidFill>
                  <a:schemeClr val="accent2"/>
                </a:solidFill>
                <a:latin typeface="Georgia"/>
                <a:ea typeface="Georgia"/>
                <a:cs typeface="Georgia"/>
                <a:sym typeface="Georgia"/>
              </a:rPr>
              <a:t> radial nerve</a:t>
            </a:r>
          </a:p>
        </p:txBody>
      </p:sp>
      <p:cxnSp>
        <p:nvCxnSpPr>
          <p:cNvPr id="251" name="Shape 251"/>
          <p:cNvCxnSpPr>
            <a:stCxn id="247" idx="3"/>
            <a:endCxn id="248" idx="1"/>
          </p:cNvCxnSpPr>
          <p:nvPr/>
        </p:nvCxnSpPr>
        <p:spPr>
          <a:xfrm rot="10800000" flipH="1">
            <a:off x="3412399" y="1437349"/>
            <a:ext cx="396300" cy="1383900"/>
          </a:xfrm>
          <a:prstGeom prst="curvedConnector3">
            <a:avLst>
              <a:gd name="adj1" fmla="val 49984"/>
            </a:avLst>
          </a:prstGeom>
          <a:noFill/>
          <a:ln w="19050" cap="flat">
            <a:solidFill>
              <a:schemeClr val="dk2"/>
            </a:solidFill>
            <a:prstDash val="solid"/>
            <a:round/>
            <a:headEnd type="none" w="lg" len="lg"/>
            <a:tailEnd type="none" w="lg" len="lg"/>
          </a:ln>
        </p:spPr>
      </p:cxnSp>
      <p:cxnSp>
        <p:nvCxnSpPr>
          <p:cNvPr id="252" name="Shape 252"/>
          <p:cNvCxnSpPr>
            <a:stCxn id="247" idx="3"/>
            <a:endCxn id="249" idx="1"/>
          </p:cNvCxnSpPr>
          <p:nvPr/>
        </p:nvCxnSpPr>
        <p:spPr>
          <a:xfrm>
            <a:off x="3412399" y="2821249"/>
            <a:ext cx="396300" cy="600"/>
          </a:xfrm>
          <a:prstGeom prst="curvedConnector3">
            <a:avLst>
              <a:gd name="adj1" fmla="val 49984"/>
            </a:avLst>
          </a:prstGeom>
          <a:noFill/>
          <a:ln w="19050" cap="flat">
            <a:solidFill>
              <a:schemeClr val="dk2"/>
            </a:solidFill>
            <a:prstDash val="solid"/>
            <a:round/>
            <a:headEnd type="none" w="lg" len="lg"/>
            <a:tailEnd type="none" w="lg" len="lg"/>
          </a:ln>
        </p:spPr>
      </p:cxnSp>
      <p:cxnSp>
        <p:nvCxnSpPr>
          <p:cNvPr id="253" name="Shape 253"/>
          <p:cNvCxnSpPr>
            <a:stCxn id="247" idx="3"/>
            <a:endCxn id="250" idx="1"/>
          </p:cNvCxnSpPr>
          <p:nvPr/>
        </p:nvCxnSpPr>
        <p:spPr>
          <a:xfrm>
            <a:off x="3412399" y="2821249"/>
            <a:ext cx="423300" cy="1387500"/>
          </a:xfrm>
          <a:prstGeom prst="curvedConnector3">
            <a:avLst>
              <a:gd name="adj1" fmla="val 50009"/>
            </a:avLst>
          </a:prstGeom>
          <a:noFill/>
          <a:ln w="19050" cap="flat">
            <a:solidFill>
              <a:schemeClr val="dk2"/>
            </a:solidFill>
            <a:prstDash val="solid"/>
            <a:round/>
            <a:headEnd type="none" w="lg" len="lg"/>
            <a:tailEnd type="none" w="lg" len="lg"/>
          </a:ln>
        </p:spPr>
      </p:cxnSp>
      <p:sp>
        <p:nvSpPr>
          <p:cNvPr id="254" name="Shape 254"/>
          <p:cNvSpPr txBox="1"/>
          <p:nvPr/>
        </p:nvSpPr>
        <p:spPr>
          <a:xfrm>
            <a:off x="6050225" y="3473525"/>
            <a:ext cx="1753199" cy="564899"/>
          </a:xfrm>
          <a:prstGeom prst="rect">
            <a:avLst/>
          </a:prstGeom>
          <a:noFill/>
          <a:ln>
            <a:noFill/>
          </a:ln>
        </p:spPr>
        <p:txBody>
          <a:bodyPr lIns="91425" tIns="91425" rIns="91425" bIns="91425" anchor="ctr" anchorCtr="0">
            <a:noAutofit/>
          </a:bodyPr>
          <a:lstStyle/>
          <a:p>
            <a:pPr lvl="0" rtl="0">
              <a:spcBef>
                <a:spcPts val="0"/>
              </a:spcBef>
              <a:buNone/>
            </a:pPr>
            <a:r>
              <a:rPr lang="en" b="1" u="sng">
                <a:solidFill>
                  <a:schemeClr val="accent3"/>
                </a:solidFill>
                <a:latin typeface="Georgia"/>
                <a:ea typeface="Georgia"/>
                <a:cs typeface="Georgia"/>
                <a:sym typeface="Georgia"/>
              </a:rPr>
              <a:t>A, Anconeus</a:t>
            </a:r>
          </a:p>
        </p:txBody>
      </p:sp>
      <p:sp>
        <p:nvSpPr>
          <p:cNvPr id="255" name="Shape 255"/>
          <p:cNvSpPr txBox="1"/>
          <p:nvPr/>
        </p:nvSpPr>
        <p:spPr>
          <a:xfrm>
            <a:off x="6050225" y="3926325"/>
            <a:ext cx="2213999" cy="564899"/>
          </a:xfrm>
          <a:prstGeom prst="rect">
            <a:avLst/>
          </a:prstGeom>
          <a:noFill/>
          <a:ln>
            <a:noFill/>
          </a:ln>
        </p:spPr>
        <p:txBody>
          <a:bodyPr lIns="91425" tIns="91425" rIns="91425" bIns="91425" anchor="ctr" anchorCtr="0">
            <a:noAutofit/>
          </a:bodyPr>
          <a:lstStyle/>
          <a:p>
            <a:pPr lvl="0" rtl="0">
              <a:spcBef>
                <a:spcPts val="0"/>
              </a:spcBef>
              <a:buNone/>
            </a:pPr>
            <a:r>
              <a:rPr lang="en" b="1" u="sng">
                <a:solidFill>
                  <a:schemeClr val="accent3"/>
                </a:solidFill>
              </a:rPr>
              <a:t>B, Brachioradialis</a:t>
            </a:r>
          </a:p>
        </p:txBody>
      </p:sp>
      <p:sp>
        <p:nvSpPr>
          <p:cNvPr id="256" name="Shape 256"/>
          <p:cNvSpPr txBox="1"/>
          <p:nvPr/>
        </p:nvSpPr>
        <p:spPr>
          <a:xfrm>
            <a:off x="6050225" y="4491225"/>
            <a:ext cx="2119499" cy="537300"/>
          </a:xfrm>
          <a:prstGeom prst="rect">
            <a:avLst/>
          </a:prstGeom>
          <a:noFill/>
          <a:ln>
            <a:noFill/>
          </a:ln>
        </p:spPr>
        <p:txBody>
          <a:bodyPr lIns="91425" tIns="91425" rIns="91425" bIns="91425" anchor="ctr" anchorCtr="0">
            <a:noAutofit/>
          </a:bodyPr>
          <a:lstStyle/>
          <a:p>
            <a:pPr lvl="0" algn="l" rtl="0">
              <a:spcBef>
                <a:spcPts val="0"/>
              </a:spcBef>
              <a:buNone/>
            </a:pPr>
            <a:r>
              <a:rPr lang="en" b="1" u="sng">
                <a:solidFill>
                  <a:schemeClr val="accent3"/>
                </a:solidFill>
              </a:rPr>
              <a:t>E, Extensor carpi radialis longus</a:t>
            </a:r>
          </a:p>
        </p:txBody>
      </p:sp>
      <p:cxnSp>
        <p:nvCxnSpPr>
          <p:cNvPr id="257" name="Shape 257"/>
          <p:cNvCxnSpPr>
            <a:stCxn id="250" idx="3"/>
            <a:endCxn id="256" idx="1"/>
          </p:cNvCxnSpPr>
          <p:nvPr/>
        </p:nvCxnSpPr>
        <p:spPr>
          <a:xfrm>
            <a:off x="5869475" y="4208774"/>
            <a:ext cx="180600" cy="551100"/>
          </a:xfrm>
          <a:prstGeom prst="curvedConnector3">
            <a:avLst>
              <a:gd name="adj1" fmla="val 49959"/>
            </a:avLst>
          </a:prstGeom>
          <a:noFill/>
          <a:ln w="19050" cap="flat">
            <a:solidFill>
              <a:schemeClr val="dk2"/>
            </a:solidFill>
            <a:prstDash val="solid"/>
            <a:round/>
            <a:headEnd type="none" w="lg" len="lg"/>
            <a:tailEnd type="none" w="lg" len="lg"/>
          </a:ln>
        </p:spPr>
      </p:cxnSp>
      <p:cxnSp>
        <p:nvCxnSpPr>
          <p:cNvPr id="258" name="Shape 258"/>
          <p:cNvCxnSpPr>
            <a:stCxn id="250" idx="3"/>
            <a:endCxn id="255" idx="1"/>
          </p:cNvCxnSpPr>
          <p:nvPr/>
        </p:nvCxnSpPr>
        <p:spPr>
          <a:xfrm>
            <a:off x="5869475" y="4208774"/>
            <a:ext cx="180600" cy="600"/>
          </a:xfrm>
          <a:prstGeom prst="curvedConnector3">
            <a:avLst>
              <a:gd name="adj1" fmla="val 49959"/>
            </a:avLst>
          </a:prstGeom>
          <a:noFill/>
          <a:ln w="19050" cap="flat">
            <a:solidFill>
              <a:schemeClr val="dk2"/>
            </a:solidFill>
            <a:prstDash val="solid"/>
            <a:round/>
            <a:headEnd type="none" w="lg" len="lg"/>
            <a:tailEnd type="none" w="lg" len="lg"/>
          </a:ln>
        </p:spPr>
      </p:cxnSp>
      <p:cxnSp>
        <p:nvCxnSpPr>
          <p:cNvPr id="259" name="Shape 259"/>
          <p:cNvCxnSpPr>
            <a:stCxn id="250" idx="3"/>
            <a:endCxn id="254" idx="1"/>
          </p:cNvCxnSpPr>
          <p:nvPr/>
        </p:nvCxnSpPr>
        <p:spPr>
          <a:xfrm rot="10800000" flipH="1">
            <a:off x="5869475" y="3756074"/>
            <a:ext cx="180600" cy="452700"/>
          </a:xfrm>
          <a:prstGeom prst="curvedConnector3">
            <a:avLst>
              <a:gd name="adj1" fmla="val 49959"/>
            </a:avLst>
          </a:prstGeom>
          <a:noFill/>
          <a:ln w="19050" cap="flat">
            <a:solidFill>
              <a:schemeClr val="dk2"/>
            </a:solidFill>
            <a:prstDash val="solid"/>
            <a:round/>
            <a:headEnd type="none" w="lg" len="lg"/>
            <a:tailEnd type="none" w="lg" len="lg"/>
          </a:ln>
        </p:spPr>
      </p:cxnSp>
      <p:sp>
        <p:nvSpPr>
          <p:cNvPr id="260" name="Shape 260"/>
          <p:cNvSpPr/>
          <p:nvPr/>
        </p:nvSpPr>
        <p:spPr>
          <a:xfrm>
            <a:off x="6238450" y="1163900"/>
            <a:ext cx="2033700" cy="1930799"/>
          </a:xfrm>
          <a:prstGeom prst="roundRect">
            <a:avLst>
              <a:gd name="adj" fmla="val 16667"/>
            </a:avLst>
          </a:prstGeom>
          <a:solidFill>
            <a:schemeClr val="lt2"/>
          </a:solidFill>
          <a:ln w="28575" cap="flat">
            <a:solidFill>
              <a:srgbClr val="888888"/>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sz="1100" b="1">
                <a:solidFill>
                  <a:srgbClr val="888888"/>
                </a:solidFill>
                <a:latin typeface="Georgia"/>
                <a:ea typeface="Georgia"/>
                <a:cs typeface="Georgia"/>
                <a:sym typeface="Georgia"/>
              </a:rPr>
              <a:t>Deep branch of radial = posterior interosseous nerve</a:t>
            </a:r>
          </a:p>
          <a:p>
            <a:pPr rtl="0">
              <a:spcBef>
                <a:spcPts val="0"/>
              </a:spcBef>
              <a:buNone/>
            </a:pPr>
            <a:endParaRPr sz="1100" b="1">
              <a:solidFill>
                <a:srgbClr val="888888"/>
              </a:solidFill>
              <a:latin typeface="Georgia"/>
              <a:ea typeface="Georgia"/>
              <a:cs typeface="Georgia"/>
              <a:sym typeface="Georgia"/>
            </a:endParaRPr>
          </a:p>
          <a:p>
            <a:pPr>
              <a:spcBef>
                <a:spcPts val="0"/>
              </a:spcBef>
              <a:buNone/>
            </a:pPr>
            <a:r>
              <a:rPr lang="en" sz="1100" b="1">
                <a:solidFill>
                  <a:srgbClr val="888888"/>
                </a:solidFill>
                <a:latin typeface="Georgia"/>
                <a:ea typeface="Georgia"/>
                <a:cs typeface="Georgia"/>
                <a:sym typeface="Georgia"/>
              </a:rPr>
              <a:t>عشان نربط مع المحاضرة السابقة radial nerve  found with the triceps and half of brachialis in the arm </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4421725" y="1508550"/>
            <a:ext cx="884099" cy="2097300"/>
          </a:xfrm>
          <a:prstGeom prst="rect">
            <a:avLst/>
          </a:prstGeom>
          <a:solidFill>
            <a:schemeClr val="lt2"/>
          </a:solidFill>
          <a:ln w="19050" cap="flat">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6" name="Shape 266"/>
          <p:cNvSpPr/>
          <p:nvPr/>
        </p:nvSpPr>
        <p:spPr>
          <a:xfrm>
            <a:off x="3235650" y="1520350"/>
            <a:ext cx="884099" cy="2097300"/>
          </a:xfrm>
          <a:prstGeom prst="rect">
            <a:avLst/>
          </a:prstGeom>
          <a:solidFill>
            <a:schemeClr val="lt2"/>
          </a:solidFill>
          <a:ln w="19050" cap="flat">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7" name="Shape 267"/>
          <p:cNvSpPr txBox="1">
            <a:spLocks noGrp="1"/>
          </p:cNvSpPr>
          <p:nvPr>
            <p:ph type="title"/>
          </p:nvPr>
        </p:nvSpPr>
        <p:spPr>
          <a:xfrm>
            <a:off x="2751375" y="0"/>
            <a:ext cx="3237900" cy="698699"/>
          </a:xfrm>
          <a:prstGeom prst="rect">
            <a:avLst/>
          </a:prstGeom>
        </p:spPr>
        <p:txBody>
          <a:bodyPr lIns="91425" tIns="91425" rIns="91425" bIns="91425" anchor="ctr" anchorCtr="0">
            <a:noAutofit/>
          </a:bodyPr>
          <a:lstStyle/>
          <a:p>
            <a:pPr algn="l">
              <a:spcBef>
                <a:spcPts val="0"/>
              </a:spcBef>
              <a:buNone/>
            </a:pPr>
            <a:r>
              <a:rPr lang="en" sz="1800" b="1">
                <a:solidFill>
                  <a:schemeClr val="dk2"/>
                </a:solidFill>
                <a:latin typeface="Georgia"/>
                <a:ea typeface="Georgia"/>
                <a:cs typeface="Georgia"/>
                <a:sym typeface="Georgia"/>
              </a:rPr>
              <a:t>Superficial Lateral group  </a:t>
            </a:r>
          </a:p>
        </p:txBody>
      </p:sp>
      <p:sp>
        <p:nvSpPr>
          <p:cNvPr id="268" name="Shape 268"/>
          <p:cNvSpPr/>
          <p:nvPr/>
        </p:nvSpPr>
        <p:spPr>
          <a:xfrm>
            <a:off x="251525" y="756275"/>
            <a:ext cx="2633399" cy="36332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600"/>
              </a:spcBef>
              <a:buClr>
                <a:schemeClr val="dk1"/>
              </a:buClr>
              <a:buSzPct val="55000"/>
              <a:buFont typeface="Arial"/>
              <a:buNone/>
            </a:pPr>
            <a:r>
              <a:rPr lang="en" sz="2000" b="1">
                <a:solidFill>
                  <a:schemeClr val="accent4"/>
                </a:solidFill>
                <a:latin typeface="Shadows Into Light"/>
                <a:ea typeface="Shadows Into Light"/>
                <a:cs typeface="Shadows Into Light"/>
                <a:sym typeface="Shadows Into Light"/>
              </a:rPr>
              <a:t>    Brachioradialis </a:t>
            </a:r>
          </a:p>
          <a:p>
            <a:pPr lvl="0" rtl="0">
              <a:lnSpc>
                <a:spcPct val="115000"/>
              </a:lnSpc>
              <a:spcBef>
                <a:spcPts val="500"/>
              </a:spcBef>
              <a:buClr>
                <a:schemeClr val="dk1"/>
              </a:buClr>
              <a:buSzPct val="78571"/>
              <a:buFont typeface="Arial"/>
              <a:buNone/>
            </a:pPr>
            <a:r>
              <a:rPr lang="en" b="1" u="sng">
                <a:solidFill>
                  <a:schemeClr val="accent1"/>
                </a:solidFill>
                <a:latin typeface="Georgia"/>
                <a:ea typeface="Georgia"/>
                <a:cs typeface="Georgia"/>
                <a:sym typeface="Georgia"/>
              </a:rPr>
              <a:t>Origin:</a:t>
            </a:r>
            <a:r>
              <a:rPr lang="en" b="1">
                <a:solidFill>
                  <a:schemeClr val="accent1"/>
                </a:solidFill>
                <a:latin typeface="Georgia"/>
                <a:ea typeface="Georgia"/>
                <a:cs typeface="Georgia"/>
                <a:sym typeface="Georgia"/>
              </a:rPr>
              <a:t> </a:t>
            </a:r>
            <a:r>
              <a:rPr lang="en" b="1">
                <a:solidFill>
                  <a:schemeClr val="accent5"/>
                </a:solidFill>
                <a:latin typeface="Georgia"/>
                <a:ea typeface="Georgia"/>
                <a:cs typeface="Georgia"/>
                <a:sym typeface="Georgia"/>
              </a:rPr>
              <a:t>Lateral supracondylar ridge of humerus</a:t>
            </a:r>
          </a:p>
          <a:p>
            <a:pPr lvl="0" rtl="0">
              <a:lnSpc>
                <a:spcPct val="115000"/>
              </a:lnSpc>
              <a:spcBef>
                <a:spcPts val="500"/>
              </a:spcBef>
              <a:buClr>
                <a:schemeClr val="dk1"/>
              </a:buClr>
              <a:buSzPct val="78571"/>
              <a:buFont typeface="Arial"/>
              <a:buNone/>
            </a:pPr>
            <a:r>
              <a:rPr lang="en" b="1" u="sng">
                <a:solidFill>
                  <a:schemeClr val="accent1"/>
                </a:solidFill>
                <a:latin typeface="Georgia"/>
                <a:ea typeface="Georgia"/>
                <a:cs typeface="Georgia"/>
                <a:sym typeface="Georgia"/>
              </a:rPr>
              <a:t>Insertion:</a:t>
            </a:r>
            <a:r>
              <a:rPr lang="en" b="1">
                <a:solidFill>
                  <a:schemeClr val="accent1"/>
                </a:solidFill>
                <a:latin typeface="Georgia"/>
                <a:ea typeface="Georgia"/>
                <a:cs typeface="Georgia"/>
                <a:sym typeface="Georgia"/>
              </a:rPr>
              <a:t> </a:t>
            </a:r>
            <a:r>
              <a:rPr lang="en" b="1">
                <a:solidFill>
                  <a:schemeClr val="accent5"/>
                </a:solidFill>
                <a:latin typeface="Georgia"/>
                <a:ea typeface="Georgia"/>
                <a:cs typeface="Georgia"/>
                <a:sym typeface="Georgia"/>
              </a:rPr>
              <a:t>Base of </a:t>
            </a:r>
            <a:r>
              <a:rPr lang="en" b="1" u="sng">
                <a:solidFill>
                  <a:schemeClr val="accent5"/>
                </a:solidFill>
                <a:latin typeface="Georgia"/>
                <a:ea typeface="Georgia"/>
                <a:cs typeface="Georgia"/>
                <a:sym typeface="Georgia"/>
              </a:rPr>
              <a:t>styloid process of radius</a:t>
            </a:r>
          </a:p>
          <a:p>
            <a:pPr lvl="0" rtl="0">
              <a:lnSpc>
                <a:spcPct val="115000"/>
              </a:lnSpc>
              <a:spcBef>
                <a:spcPts val="500"/>
              </a:spcBef>
              <a:buClr>
                <a:schemeClr val="dk1"/>
              </a:buClr>
              <a:buSzPct val="78571"/>
              <a:buFont typeface="Arial"/>
              <a:buNone/>
            </a:pPr>
            <a:r>
              <a:rPr lang="en" b="1" u="sng">
                <a:solidFill>
                  <a:schemeClr val="accent1"/>
                </a:solidFill>
                <a:latin typeface="Georgia"/>
                <a:ea typeface="Georgia"/>
                <a:cs typeface="Georgia"/>
                <a:sym typeface="Georgia"/>
              </a:rPr>
              <a:t>Action:</a:t>
            </a:r>
            <a:r>
              <a:rPr lang="en" b="1">
                <a:solidFill>
                  <a:schemeClr val="accent1"/>
                </a:solidFill>
                <a:latin typeface="Georgia"/>
                <a:ea typeface="Georgia"/>
                <a:cs typeface="Georgia"/>
                <a:sym typeface="Georgia"/>
              </a:rPr>
              <a:t> </a:t>
            </a:r>
            <a:r>
              <a:rPr lang="en" b="1">
                <a:solidFill>
                  <a:schemeClr val="accent5"/>
                </a:solidFill>
                <a:latin typeface="Georgia"/>
                <a:ea typeface="Georgia"/>
                <a:cs typeface="Georgia"/>
                <a:sym typeface="Georgia"/>
              </a:rPr>
              <a:t>Flexes forearm; (elbow).</a:t>
            </a:r>
          </a:p>
          <a:p>
            <a:pPr lvl="0" rtl="0">
              <a:lnSpc>
                <a:spcPct val="115000"/>
              </a:lnSpc>
              <a:spcBef>
                <a:spcPts val="500"/>
              </a:spcBef>
              <a:buClr>
                <a:schemeClr val="dk1"/>
              </a:buClr>
              <a:buSzPct val="78571"/>
              <a:buFont typeface="Arial"/>
              <a:buNone/>
            </a:pPr>
            <a:r>
              <a:rPr lang="en" b="1">
                <a:solidFill>
                  <a:schemeClr val="accent1"/>
                </a:solidFill>
                <a:latin typeface="Georgia"/>
                <a:ea typeface="Georgia"/>
                <a:cs typeface="Georgia"/>
                <a:sym typeface="Georgia"/>
              </a:rPr>
              <a:t>Rotates forearm to the </a:t>
            </a:r>
            <a:r>
              <a:rPr lang="en" b="1">
                <a:solidFill>
                  <a:schemeClr val="accent2"/>
                </a:solidFill>
                <a:latin typeface="Georgia"/>
                <a:ea typeface="Georgia"/>
                <a:cs typeface="Georgia"/>
                <a:sym typeface="Georgia"/>
              </a:rPr>
              <a:t>midprone </a:t>
            </a:r>
            <a:r>
              <a:rPr lang="en" b="1">
                <a:solidFill>
                  <a:schemeClr val="accent1"/>
                </a:solidFill>
                <a:latin typeface="Georgia"/>
                <a:ea typeface="Georgia"/>
                <a:cs typeface="Georgia"/>
                <a:sym typeface="Georgia"/>
              </a:rPr>
              <a:t>position.</a:t>
            </a:r>
          </a:p>
        </p:txBody>
      </p:sp>
      <p:sp>
        <p:nvSpPr>
          <p:cNvPr id="269" name="Shape 269"/>
          <p:cNvSpPr/>
          <p:nvPr/>
        </p:nvSpPr>
        <p:spPr>
          <a:xfrm>
            <a:off x="5607800" y="756275"/>
            <a:ext cx="2633399" cy="36332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600"/>
              </a:spcBef>
              <a:buClr>
                <a:schemeClr val="dk1"/>
              </a:buClr>
              <a:buSzPct val="55000"/>
              <a:buFont typeface="Arial"/>
              <a:buNone/>
            </a:pPr>
            <a:r>
              <a:rPr lang="en" sz="2000" b="1">
                <a:solidFill>
                  <a:schemeClr val="accent4"/>
                </a:solidFill>
                <a:latin typeface="Shadows Into Light"/>
                <a:ea typeface="Shadows Into Light"/>
                <a:cs typeface="Shadows Into Light"/>
                <a:sym typeface="Shadows Into Light"/>
              </a:rPr>
              <a:t>Extensor Carpi  radialis longus </a:t>
            </a:r>
          </a:p>
          <a:p>
            <a:pPr lvl="0" rtl="0">
              <a:lnSpc>
                <a:spcPct val="115000"/>
              </a:lnSpc>
              <a:spcBef>
                <a:spcPts val="600"/>
              </a:spcBef>
              <a:buClr>
                <a:schemeClr val="dk1"/>
              </a:buClr>
              <a:buSzPct val="78571"/>
              <a:buFont typeface="Arial"/>
              <a:buNone/>
            </a:pPr>
            <a:r>
              <a:rPr lang="en" b="1" u="sng">
                <a:solidFill>
                  <a:schemeClr val="accent1"/>
                </a:solidFill>
                <a:latin typeface="Georgia"/>
                <a:ea typeface="Georgia"/>
                <a:cs typeface="Georgia"/>
                <a:sym typeface="Georgia"/>
              </a:rPr>
              <a:t>Origin:</a:t>
            </a:r>
            <a:r>
              <a:rPr lang="en" b="1">
                <a:solidFill>
                  <a:schemeClr val="accent1"/>
                </a:solidFill>
                <a:latin typeface="Georgia"/>
                <a:ea typeface="Georgia"/>
                <a:cs typeface="Georgia"/>
                <a:sym typeface="Georgia"/>
              </a:rPr>
              <a:t> </a:t>
            </a:r>
            <a:r>
              <a:rPr lang="en" b="1">
                <a:solidFill>
                  <a:schemeClr val="accent5"/>
                </a:solidFill>
                <a:latin typeface="Georgia"/>
                <a:ea typeface="Georgia"/>
                <a:cs typeface="Georgia"/>
                <a:sym typeface="Georgia"/>
              </a:rPr>
              <a:t>Lateral supracondylar ridge of humerus</a:t>
            </a:r>
          </a:p>
          <a:p>
            <a:pPr lvl="0" rtl="0">
              <a:lnSpc>
                <a:spcPct val="115000"/>
              </a:lnSpc>
              <a:spcBef>
                <a:spcPts val="500"/>
              </a:spcBef>
              <a:buClr>
                <a:schemeClr val="dk1"/>
              </a:buClr>
              <a:buSzPct val="78571"/>
              <a:buFont typeface="Arial"/>
              <a:buNone/>
            </a:pPr>
            <a:r>
              <a:rPr lang="en" b="1" u="sng">
                <a:solidFill>
                  <a:schemeClr val="accent1"/>
                </a:solidFill>
                <a:latin typeface="Georgia"/>
                <a:ea typeface="Georgia"/>
                <a:cs typeface="Georgia"/>
                <a:sym typeface="Georgia"/>
              </a:rPr>
              <a:t>Insertion:</a:t>
            </a:r>
            <a:r>
              <a:rPr lang="en" b="1">
                <a:solidFill>
                  <a:schemeClr val="accent1"/>
                </a:solidFill>
                <a:latin typeface="Georgia"/>
                <a:ea typeface="Georgia"/>
                <a:cs typeface="Georgia"/>
                <a:sym typeface="Georgia"/>
              </a:rPr>
              <a:t> </a:t>
            </a:r>
            <a:r>
              <a:rPr lang="en" b="1">
                <a:solidFill>
                  <a:schemeClr val="accent5"/>
                </a:solidFill>
                <a:latin typeface="Georgia"/>
                <a:ea typeface="Georgia"/>
                <a:cs typeface="Georgia"/>
                <a:sym typeface="Georgia"/>
              </a:rPr>
              <a:t>Posterior surface of </a:t>
            </a:r>
            <a:r>
              <a:rPr lang="en" b="1" u="sng">
                <a:solidFill>
                  <a:schemeClr val="accent5"/>
                </a:solidFill>
                <a:latin typeface="Georgia"/>
                <a:ea typeface="Georgia"/>
                <a:cs typeface="Georgia"/>
                <a:sym typeface="Georgia"/>
              </a:rPr>
              <a:t>base of 2</a:t>
            </a:r>
            <a:r>
              <a:rPr lang="en" b="1" u="sng" baseline="30000">
                <a:solidFill>
                  <a:schemeClr val="accent5"/>
                </a:solidFill>
                <a:latin typeface="Georgia"/>
                <a:ea typeface="Georgia"/>
                <a:cs typeface="Georgia"/>
                <a:sym typeface="Georgia"/>
              </a:rPr>
              <a:t>nd</a:t>
            </a:r>
            <a:r>
              <a:rPr lang="en" b="1" u="sng">
                <a:solidFill>
                  <a:schemeClr val="accent5"/>
                </a:solidFill>
                <a:latin typeface="Georgia"/>
                <a:ea typeface="Georgia"/>
                <a:cs typeface="Georgia"/>
                <a:sym typeface="Georgia"/>
              </a:rPr>
              <a:t> metacarpal bone</a:t>
            </a:r>
          </a:p>
          <a:p>
            <a:pPr lvl="0" rtl="0">
              <a:lnSpc>
                <a:spcPct val="115000"/>
              </a:lnSpc>
              <a:spcBef>
                <a:spcPts val="500"/>
              </a:spcBef>
              <a:buClr>
                <a:schemeClr val="dk1"/>
              </a:buClr>
              <a:buSzPct val="78571"/>
              <a:buFont typeface="Arial"/>
              <a:buNone/>
            </a:pPr>
            <a:r>
              <a:rPr lang="en" b="1" u="sng">
                <a:solidFill>
                  <a:schemeClr val="accent1"/>
                </a:solidFill>
                <a:latin typeface="Georgia"/>
                <a:ea typeface="Georgia"/>
                <a:cs typeface="Georgia"/>
                <a:sym typeface="Georgia"/>
              </a:rPr>
              <a:t>Action:</a:t>
            </a:r>
            <a:r>
              <a:rPr lang="en" b="1">
                <a:solidFill>
                  <a:schemeClr val="accent1"/>
                </a:solidFill>
                <a:latin typeface="Georgia"/>
                <a:ea typeface="Georgia"/>
                <a:cs typeface="Georgia"/>
                <a:sym typeface="Georgia"/>
              </a:rPr>
              <a:t> </a:t>
            </a:r>
            <a:r>
              <a:rPr lang="en" b="1">
                <a:solidFill>
                  <a:schemeClr val="accent5"/>
                </a:solidFill>
                <a:latin typeface="Georgia"/>
                <a:ea typeface="Georgia"/>
                <a:cs typeface="Georgia"/>
                <a:sym typeface="Georgia"/>
              </a:rPr>
              <a:t>Extends and abducts hand at wrist joint</a:t>
            </a:r>
          </a:p>
        </p:txBody>
      </p:sp>
      <p:cxnSp>
        <p:nvCxnSpPr>
          <p:cNvPr id="270" name="Shape 270"/>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pic>
        <p:nvPicPr>
          <p:cNvPr id="271" name="Shape 271"/>
          <p:cNvPicPr preferRelativeResize="0"/>
          <p:nvPr/>
        </p:nvPicPr>
        <p:blipFill>
          <a:blip r:embed="rId3">
            <a:alphaModFix/>
          </a:blip>
          <a:stretch>
            <a:fillRect/>
          </a:stretch>
        </p:blipFill>
        <p:spPr>
          <a:xfrm>
            <a:off x="3259925" y="1535950"/>
            <a:ext cx="825525" cy="2042500"/>
          </a:xfrm>
          <a:prstGeom prst="rect">
            <a:avLst/>
          </a:prstGeom>
          <a:noFill/>
          <a:ln>
            <a:noFill/>
          </a:ln>
        </p:spPr>
      </p:pic>
      <p:pic>
        <p:nvPicPr>
          <p:cNvPr id="272" name="Shape 272"/>
          <p:cNvPicPr preferRelativeResize="0"/>
          <p:nvPr/>
        </p:nvPicPr>
        <p:blipFill rotWithShape="1">
          <a:blip r:embed="rId4">
            <a:alphaModFix/>
          </a:blip>
          <a:srcRect t="4021" b="25798"/>
          <a:stretch/>
        </p:blipFill>
        <p:spPr>
          <a:xfrm>
            <a:off x="4458175" y="1535950"/>
            <a:ext cx="825524" cy="2042499"/>
          </a:xfrm>
          <a:prstGeom prst="rect">
            <a:avLst/>
          </a:prstGeom>
          <a:noFill/>
          <a:ln>
            <a:noFill/>
          </a:ln>
        </p:spPr>
      </p:pic>
      <p:cxnSp>
        <p:nvCxnSpPr>
          <p:cNvPr id="273" name="Shape 273"/>
          <p:cNvCxnSpPr>
            <a:stCxn id="268" idx="3"/>
            <a:endCxn id="271" idx="1"/>
          </p:cNvCxnSpPr>
          <p:nvPr/>
        </p:nvCxnSpPr>
        <p:spPr>
          <a:xfrm rot="10800000" flipH="1">
            <a:off x="2884924" y="2557324"/>
            <a:ext cx="375000" cy="15600"/>
          </a:xfrm>
          <a:prstGeom prst="curvedConnector3">
            <a:avLst>
              <a:gd name="adj1" fmla="val 50000"/>
            </a:avLst>
          </a:prstGeom>
          <a:noFill/>
          <a:ln w="19050" cap="flat">
            <a:solidFill>
              <a:schemeClr val="accent3"/>
            </a:solidFill>
            <a:prstDash val="solid"/>
            <a:round/>
            <a:headEnd type="none" w="lg" len="lg"/>
            <a:tailEnd type="none" w="lg" len="lg"/>
          </a:ln>
        </p:spPr>
      </p:cxnSp>
      <p:cxnSp>
        <p:nvCxnSpPr>
          <p:cNvPr id="274" name="Shape 274"/>
          <p:cNvCxnSpPr>
            <a:stCxn id="269" idx="1"/>
            <a:endCxn id="272" idx="3"/>
          </p:cNvCxnSpPr>
          <p:nvPr/>
        </p:nvCxnSpPr>
        <p:spPr>
          <a:xfrm rot="10800000">
            <a:off x="5283800" y="2557324"/>
            <a:ext cx="324000" cy="15600"/>
          </a:xfrm>
          <a:prstGeom prst="curvedConnector3">
            <a:avLst>
              <a:gd name="adj1" fmla="val 50015"/>
            </a:avLst>
          </a:prstGeom>
          <a:noFill/>
          <a:ln w="19050" cap="flat">
            <a:solidFill>
              <a:schemeClr val="accent3"/>
            </a:solidFill>
            <a:prstDash val="solid"/>
            <a:round/>
            <a:headEnd type="none" w="lg" len="lg"/>
            <a:tailEnd type="none" w="lg" len="lg"/>
          </a:ln>
        </p:spPr>
      </p:cxnSp>
      <p:sp>
        <p:nvSpPr>
          <p:cNvPr id="275" name="Shape 275"/>
          <p:cNvSpPr/>
          <p:nvPr/>
        </p:nvSpPr>
        <p:spPr>
          <a:xfrm>
            <a:off x="974600" y="4530400"/>
            <a:ext cx="2900399" cy="486300"/>
          </a:xfrm>
          <a:prstGeom prst="roundRect">
            <a:avLst>
              <a:gd name="adj" fmla="val 16667"/>
            </a:avLst>
          </a:prstGeom>
          <a:solidFill>
            <a:schemeClr val="lt2"/>
          </a:solidFill>
          <a:ln w="19050" cap="flat">
            <a:solidFill>
              <a:srgbClr val="888888"/>
            </a:solidFill>
            <a:prstDash val="solid"/>
            <a:round/>
            <a:headEnd type="none" w="med" len="med"/>
            <a:tailEnd type="none" w="med" len="med"/>
          </a:ln>
        </p:spPr>
        <p:txBody>
          <a:bodyPr lIns="91425" tIns="91425" rIns="91425" bIns="91425" anchor="ctr" anchorCtr="0">
            <a:noAutofit/>
          </a:bodyPr>
          <a:lstStyle/>
          <a:p>
            <a:pPr lvl="0">
              <a:spcBef>
                <a:spcPts val="0"/>
              </a:spcBef>
              <a:buClr>
                <a:schemeClr val="dk1"/>
              </a:buClr>
              <a:buSzPct val="100000"/>
              <a:buFont typeface="Arial"/>
              <a:buNone/>
            </a:pPr>
            <a:r>
              <a:rPr lang="en" sz="1100" b="1">
                <a:solidFill>
                  <a:srgbClr val="888888"/>
                </a:solidFill>
                <a:latin typeface="Georgia"/>
                <a:ea typeface="Georgia"/>
                <a:cs typeface="Georgia"/>
                <a:sym typeface="Georgia"/>
              </a:rPr>
              <a:t>Brachioradialis is the only one that does </a:t>
            </a:r>
            <a:r>
              <a:rPr lang="en" sz="1100" b="1">
                <a:solidFill>
                  <a:schemeClr val="accent2"/>
                </a:solidFill>
                <a:latin typeface="Georgia"/>
                <a:ea typeface="Georgia"/>
                <a:cs typeface="Georgia"/>
                <a:sym typeface="Georgia"/>
              </a:rPr>
              <a:t>flexion </a:t>
            </a:r>
            <a:r>
              <a:rPr lang="en" sz="1100" b="1">
                <a:solidFill>
                  <a:srgbClr val="888888"/>
                </a:solidFill>
                <a:latin typeface="Georgia"/>
                <a:ea typeface="Georgia"/>
                <a:cs typeface="Georgia"/>
                <a:sym typeface="Georgia"/>
              </a:rPr>
              <a:t>from the extensors </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6978075" y="3524125"/>
            <a:ext cx="1105499" cy="1563600"/>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1" name="Shape 281"/>
          <p:cNvSpPr/>
          <p:nvPr/>
        </p:nvSpPr>
        <p:spPr>
          <a:xfrm>
            <a:off x="5146400" y="3126550"/>
            <a:ext cx="883800" cy="18476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2" name="Shape 282"/>
          <p:cNvSpPr/>
          <p:nvPr/>
        </p:nvSpPr>
        <p:spPr>
          <a:xfrm>
            <a:off x="2916300" y="3594300"/>
            <a:ext cx="1208999" cy="14933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3" name="Shape 283"/>
          <p:cNvSpPr/>
          <p:nvPr/>
        </p:nvSpPr>
        <p:spPr>
          <a:xfrm>
            <a:off x="904425" y="3126475"/>
            <a:ext cx="968099" cy="18476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4" name="Shape 284"/>
          <p:cNvSpPr txBox="1">
            <a:spLocks noGrp="1"/>
          </p:cNvSpPr>
          <p:nvPr>
            <p:ph type="title"/>
          </p:nvPr>
        </p:nvSpPr>
        <p:spPr>
          <a:xfrm>
            <a:off x="1745100" y="70725"/>
            <a:ext cx="5653800" cy="952800"/>
          </a:xfrm>
          <a:prstGeom prst="rect">
            <a:avLst/>
          </a:prstGeom>
        </p:spPr>
        <p:txBody>
          <a:bodyPr lIns="91425" tIns="91425" rIns="91425" bIns="91425" anchor="ctr" anchorCtr="0">
            <a:noAutofit/>
          </a:bodyPr>
          <a:lstStyle/>
          <a:p>
            <a:pPr algn="l">
              <a:spcBef>
                <a:spcPts val="0"/>
              </a:spcBef>
              <a:buNone/>
            </a:pPr>
            <a:r>
              <a:rPr lang="en" sz="2400" b="1">
                <a:solidFill>
                  <a:srgbClr val="003399"/>
                </a:solidFill>
                <a:latin typeface="Georgia"/>
                <a:ea typeface="Georgia"/>
                <a:cs typeface="Georgia"/>
                <a:sym typeface="Georgia"/>
              </a:rPr>
              <a:t>Insertion of the Superficial Group</a:t>
            </a:r>
            <a:r>
              <a:rPr lang="en" sz="3200" b="1">
                <a:solidFill>
                  <a:srgbClr val="003399"/>
                </a:solidFill>
                <a:latin typeface="Comic Sans MS"/>
                <a:ea typeface="Comic Sans MS"/>
                <a:cs typeface="Comic Sans MS"/>
                <a:sym typeface="Comic Sans MS"/>
              </a:rPr>
              <a:t> </a:t>
            </a:r>
          </a:p>
        </p:txBody>
      </p:sp>
      <p:cxnSp>
        <p:nvCxnSpPr>
          <p:cNvPr id="285" name="Shape 285"/>
          <p:cNvCxnSpPr/>
          <p:nvPr/>
        </p:nvCxnSpPr>
        <p:spPr>
          <a:xfrm rot="10800000" flipH="1">
            <a:off x="296575" y="1023524"/>
            <a:ext cx="7594199" cy="11100"/>
          </a:xfrm>
          <a:prstGeom prst="straightConnector1">
            <a:avLst/>
          </a:prstGeom>
          <a:noFill/>
          <a:ln w="28575" cap="flat">
            <a:solidFill>
              <a:schemeClr val="dk2"/>
            </a:solidFill>
            <a:prstDash val="solid"/>
            <a:round/>
            <a:headEnd type="none" w="lg" len="lg"/>
            <a:tailEnd type="none" w="lg" len="lg"/>
          </a:ln>
        </p:spPr>
      </p:cxnSp>
      <p:sp>
        <p:nvSpPr>
          <p:cNvPr id="286" name="Shape 286"/>
          <p:cNvSpPr/>
          <p:nvPr/>
        </p:nvSpPr>
        <p:spPr>
          <a:xfrm>
            <a:off x="457200" y="5332950"/>
            <a:ext cx="2489999" cy="280799"/>
          </a:xfrm>
          <a:prstGeom prst="roundRect">
            <a:avLst>
              <a:gd name="adj" fmla="val 16667"/>
            </a:avLst>
          </a:prstGeom>
          <a:solidFill>
            <a:schemeClr val="lt2"/>
          </a:solidFill>
          <a:ln w="19050" cap="flat">
            <a:solidFill>
              <a:srgbClr val="888888"/>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solidFill>
                  <a:srgbClr val="888888"/>
                </a:solidFill>
                <a:latin typeface="Georgia"/>
                <a:ea typeface="Georgia"/>
                <a:cs typeface="Georgia"/>
                <a:sym typeface="Georgia"/>
              </a:rPr>
              <a:t>Anconeus wasn’t mentioned</a:t>
            </a:r>
          </a:p>
        </p:txBody>
      </p:sp>
      <p:sp>
        <p:nvSpPr>
          <p:cNvPr id="287" name="Shape 287"/>
          <p:cNvSpPr/>
          <p:nvPr/>
        </p:nvSpPr>
        <p:spPr>
          <a:xfrm>
            <a:off x="457200" y="1231850"/>
            <a:ext cx="1832400" cy="18164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 sz="1800" b="1">
                <a:solidFill>
                  <a:schemeClr val="accent5"/>
                </a:solidFill>
                <a:latin typeface="Shadows Into Light"/>
                <a:ea typeface="Shadows Into Light"/>
                <a:cs typeface="Shadows Into Light"/>
                <a:sym typeface="Shadows Into Light"/>
              </a:rPr>
              <a:t>Extensor carpi radialis brevis</a:t>
            </a:r>
          </a:p>
          <a:p>
            <a:pPr lvl="0" algn="ctr" rtl="0">
              <a:lnSpc>
                <a:spcPct val="115000"/>
              </a:lnSpc>
              <a:spcBef>
                <a:spcPts val="0"/>
              </a:spcBef>
              <a:buNone/>
            </a:pPr>
            <a:endParaRPr sz="1800" b="1" u="sng">
              <a:solidFill>
                <a:schemeClr val="accent5"/>
              </a:solidFill>
              <a:latin typeface="Shadows Into Light"/>
              <a:ea typeface="Shadows Into Light"/>
              <a:cs typeface="Shadows Into Light"/>
              <a:sym typeface="Shadows Into Light"/>
            </a:endParaRPr>
          </a:p>
          <a:p>
            <a:pPr lvl="0" algn="ctr" rtl="0">
              <a:lnSpc>
                <a:spcPct val="115000"/>
              </a:lnSpc>
              <a:spcBef>
                <a:spcPts val="0"/>
              </a:spcBef>
              <a:buClr>
                <a:schemeClr val="dk1"/>
              </a:buClr>
              <a:buSzPct val="78571"/>
              <a:buFont typeface="Arial"/>
              <a:buNone/>
            </a:pPr>
            <a:r>
              <a:rPr lang="en" b="1">
                <a:solidFill>
                  <a:schemeClr val="accent6"/>
                </a:solidFill>
                <a:latin typeface="Georgia"/>
                <a:ea typeface="Georgia"/>
                <a:cs typeface="Georgia"/>
                <a:sym typeface="Georgia"/>
              </a:rPr>
              <a:t>Base of 3</a:t>
            </a:r>
            <a:r>
              <a:rPr lang="en" b="1" baseline="30000">
                <a:solidFill>
                  <a:schemeClr val="accent6"/>
                </a:solidFill>
                <a:latin typeface="Georgia"/>
                <a:ea typeface="Georgia"/>
                <a:cs typeface="Georgia"/>
                <a:sym typeface="Georgia"/>
              </a:rPr>
              <a:t>rd</a:t>
            </a:r>
            <a:r>
              <a:rPr lang="en" b="1">
                <a:solidFill>
                  <a:schemeClr val="accent6"/>
                </a:solidFill>
                <a:latin typeface="Georgia"/>
                <a:ea typeface="Georgia"/>
                <a:cs typeface="Georgia"/>
                <a:sym typeface="Georgia"/>
              </a:rPr>
              <a:t> metacarpal bone.</a:t>
            </a:r>
          </a:p>
        </p:txBody>
      </p:sp>
      <p:sp>
        <p:nvSpPr>
          <p:cNvPr id="288" name="Shape 288"/>
          <p:cNvSpPr/>
          <p:nvPr/>
        </p:nvSpPr>
        <p:spPr>
          <a:xfrm>
            <a:off x="4671700" y="1231850"/>
            <a:ext cx="1832400" cy="18164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 sz="1800" b="1">
                <a:solidFill>
                  <a:schemeClr val="accent5"/>
                </a:solidFill>
                <a:latin typeface="Shadows Into Light"/>
                <a:ea typeface="Shadows Into Light"/>
                <a:cs typeface="Shadows Into Light"/>
                <a:sym typeface="Shadows Into Light"/>
              </a:rPr>
              <a:t>Extensor digiti minimi</a:t>
            </a:r>
          </a:p>
          <a:p>
            <a:pPr lvl="0" algn="ctr" rtl="0">
              <a:lnSpc>
                <a:spcPct val="115000"/>
              </a:lnSpc>
              <a:spcBef>
                <a:spcPts val="0"/>
              </a:spcBef>
              <a:buNone/>
            </a:pPr>
            <a:endParaRPr sz="1800" b="1" u="sng">
              <a:solidFill>
                <a:schemeClr val="accent5"/>
              </a:solidFill>
              <a:latin typeface="Shadows Into Light"/>
              <a:ea typeface="Shadows Into Light"/>
              <a:cs typeface="Shadows Into Light"/>
              <a:sym typeface="Shadows Into Light"/>
            </a:endParaRPr>
          </a:p>
          <a:p>
            <a:pPr lvl="0" algn="ctr" rtl="0">
              <a:lnSpc>
                <a:spcPct val="115000"/>
              </a:lnSpc>
              <a:spcBef>
                <a:spcPts val="0"/>
              </a:spcBef>
              <a:buNone/>
            </a:pPr>
            <a:r>
              <a:rPr lang="en" b="1">
                <a:solidFill>
                  <a:schemeClr val="accent6"/>
                </a:solidFill>
                <a:latin typeface="Georgia"/>
                <a:ea typeface="Georgia"/>
                <a:cs typeface="Georgia"/>
                <a:sym typeface="Georgia"/>
              </a:rPr>
              <a:t>Extensor expansion of the little finger</a:t>
            </a:r>
          </a:p>
        </p:txBody>
      </p:sp>
      <p:sp>
        <p:nvSpPr>
          <p:cNvPr id="289" name="Shape 289"/>
          <p:cNvSpPr/>
          <p:nvPr/>
        </p:nvSpPr>
        <p:spPr>
          <a:xfrm>
            <a:off x="2580037" y="1598275"/>
            <a:ext cx="1832400" cy="18164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 sz="1800" b="1">
                <a:solidFill>
                  <a:schemeClr val="accent5"/>
                </a:solidFill>
                <a:latin typeface="Shadows Into Light"/>
                <a:ea typeface="Shadows Into Light"/>
                <a:cs typeface="Shadows Into Light"/>
                <a:sym typeface="Shadows Into Light"/>
              </a:rPr>
              <a:t>Extensor digitorum</a:t>
            </a:r>
          </a:p>
          <a:p>
            <a:pPr lvl="0" algn="ctr" rtl="0">
              <a:lnSpc>
                <a:spcPct val="115000"/>
              </a:lnSpc>
              <a:spcBef>
                <a:spcPts val="0"/>
              </a:spcBef>
              <a:buNone/>
            </a:pPr>
            <a:endParaRPr sz="1800" b="1" u="sng">
              <a:solidFill>
                <a:schemeClr val="accent5"/>
              </a:solidFill>
              <a:latin typeface="Shadows Into Light"/>
              <a:ea typeface="Shadows Into Light"/>
              <a:cs typeface="Shadows Into Light"/>
              <a:sym typeface="Shadows Into Light"/>
            </a:endParaRPr>
          </a:p>
          <a:p>
            <a:pPr lvl="0" algn="ctr" rtl="0">
              <a:lnSpc>
                <a:spcPct val="115000"/>
              </a:lnSpc>
              <a:spcBef>
                <a:spcPts val="0"/>
              </a:spcBef>
              <a:buNone/>
            </a:pPr>
            <a:r>
              <a:rPr lang="en" sz="1300" b="1">
                <a:solidFill>
                  <a:schemeClr val="accent6"/>
                </a:solidFill>
                <a:latin typeface="Georgia"/>
                <a:ea typeface="Georgia"/>
                <a:cs typeface="Georgia"/>
                <a:sym typeface="Georgia"/>
              </a:rPr>
              <a:t>Extensor expansion of the medial 4 fingers</a:t>
            </a:r>
          </a:p>
        </p:txBody>
      </p:sp>
      <p:sp>
        <p:nvSpPr>
          <p:cNvPr id="290" name="Shape 290"/>
          <p:cNvSpPr/>
          <p:nvPr/>
        </p:nvSpPr>
        <p:spPr>
          <a:xfrm>
            <a:off x="6647800" y="1598275"/>
            <a:ext cx="1832400" cy="18164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 sz="1800" b="1">
                <a:solidFill>
                  <a:schemeClr val="accent5"/>
                </a:solidFill>
                <a:latin typeface="Shadows Into Light"/>
                <a:ea typeface="Shadows Into Light"/>
                <a:cs typeface="Shadows Into Light"/>
                <a:sym typeface="Shadows Into Light"/>
              </a:rPr>
              <a:t>Extensor carpi ulnaris</a:t>
            </a:r>
          </a:p>
          <a:p>
            <a:pPr lvl="0" algn="ctr" rtl="0">
              <a:lnSpc>
                <a:spcPct val="115000"/>
              </a:lnSpc>
              <a:spcBef>
                <a:spcPts val="0"/>
              </a:spcBef>
              <a:buNone/>
            </a:pPr>
            <a:endParaRPr sz="1800" b="1" u="sng">
              <a:solidFill>
                <a:schemeClr val="accent5"/>
              </a:solidFill>
              <a:latin typeface="Shadows Into Light"/>
              <a:ea typeface="Shadows Into Light"/>
              <a:cs typeface="Shadows Into Light"/>
              <a:sym typeface="Shadows Into Light"/>
            </a:endParaRPr>
          </a:p>
          <a:p>
            <a:pPr lvl="0" algn="ctr" rtl="0">
              <a:lnSpc>
                <a:spcPct val="115000"/>
              </a:lnSpc>
              <a:spcBef>
                <a:spcPts val="0"/>
              </a:spcBef>
              <a:buNone/>
            </a:pPr>
            <a:r>
              <a:rPr lang="en" b="1">
                <a:solidFill>
                  <a:schemeClr val="accent6"/>
                </a:solidFill>
                <a:latin typeface="Georgia"/>
                <a:ea typeface="Georgia"/>
                <a:cs typeface="Georgia"/>
                <a:sym typeface="Georgia"/>
              </a:rPr>
              <a:t>Base of 5th metacarpal bone.</a:t>
            </a:r>
          </a:p>
        </p:txBody>
      </p:sp>
      <p:pic>
        <p:nvPicPr>
          <p:cNvPr id="291" name="Shape 291"/>
          <p:cNvPicPr preferRelativeResize="0"/>
          <p:nvPr/>
        </p:nvPicPr>
        <p:blipFill>
          <a:blip r:embed="rId3">
            <a:alphaModFix/>
          </a:blip>
          <a:stretch>
            <a:fillRect/>
          </a:stretch>
        </p:blipFill>
        <p:spPr>
          <a:xfrm>
            <a:off x="931525" y="3165450"/>
            <a:ext cx="883775" cy="1769873"/>
          </a:xfrm>
          <a:prstGeom prst="rect">
            <a:avLst/>
          </a:prstGeom>
          <a:noFill/>
          <a:ln>
            <a:noFill/>
          </a:ln>
        </p:spPr>
      </p:pic>
      <p:pic>
        <p:nvPicPr>
          <p:cNvPr id="292" name="Shape 292"/>
          <p:cNvPicPr preferRelativeResize="0"/>
          <p:nvPr/>
        </p:nvPicPr>
        <p:blipFill>
          <a:blip r:embed="rId4">
            <a:alphaModFix/>
          </a:blip>
          <a:stretch>
            <a:fillRect/>
          </a:stretch>
        </p:blipFill>
        <p:spPr>
          <a:xfrm>
            <a:off x="2947161" y="3634648"/>
            <a:ext cx="1155399" cy="1412714"/>
          </a:xfrm>
          <a:prstGeom prst="rect">
            <a:avLst/>
          </a:prstGeom>
          <a:noFill/>
          <a:ln>
            <a:noFill/>
          </a:ln>
        </p:spPr>
      </p:pic>
      <p:pic>
        <p:nvPicPr>
          <p:cNvPr id="293" name="Shape 293"/>
          <p:cNvPicPr preferRelativeResize="0"/>
          <p:nvPr/>
        </p:nvPicPr>
        <p:blipFill>
          <a:blip r:embed="rId5">
            <a:alphaModFix/>
          </a:blip>
          <a:stretch>
            <a:fillRect/>
          </a:stretch>
        </p:blipFill>
        <p:spPr>
          <a:xfrm>
            <a:off x="5177200" y="3165450"/>
            <a:ext cx="815749" cy="1769873"/>
          </a:xfrm>
          <a:prstGeom prst="rect">
            <a:avLst/>
          </a:prstGeom>
          <a:noFill/>
          <a:ln>
            <a:noFill/>
          </a:ln>
        </p:spPr>
      </p:pic>
      <p:pic>
        <p:nvPicPr>
          <p:cNvPr id="294" name="Shape 294"/>
          <p:cNvPicPr preferRelativeResize="0"/>
          <p:nvPr/>
        </p:nvPicPr>
        <p:blipFill>
          <a:blip r:embed="rId6">
            <a:alphaModFix/>
          </a:blip>
          <a:stretch>
            <a:fillRect/>
          </a:stretch>
        </p:blipFill>
        <p:spPr>
          <a:xfrm>
            <a:off x="7011750" y="3563001"/>
            <a:ext cx="1023784" cy="1459424"/>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cxnSp>
        <p:nvCxnSpPr>
          <p:cNvPr id="299" name="Shape 299"/>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300" name="Shape 300"/>
          <p:cNvSpPr txBox="1">
            <a:spLocks noGrp="1"/>
          </p:cNvSpPr>
          <p:nvPr>
            <p:ph type="title"/>
          </p:nvPr>
        </p:nvSpPr>
        <p:spPr>
          <a:xfrm>
            <a:off x="3352825" y="105925"/>
            <a:ext cx="1636799" cy="441600"/>
          </a:xfrm>
          <a:prstGeom prst="rect">
            <a:avLst/>
          </a:prstGeom>
        </p:spPr>
        <p:txBody>
          <a:bodyPr lIns="91425" tIns="91425" rIns="91425" bIns="91425" anchor="ctr" anchorCtr="0">
            <a:noAutofit/>
          </a:bodyPr>
          <a:lstStyle/>
          <a:p>
            <a:pPr lvl="0" rtl="0">
              <a:spcBef>
                <a:spcPts val="0"/>
              </a:spcBef>
              <a:buNone/>
            </a:pPr>
            <a:r>
              <a:rPr lang="en" sz="1800" b="1">
                <a:solidFill>
                  <a:srgbClr val="351C75"/>
                </a:solidFill>
                <a:latin typeface="Georgia"/>
                <a:ea typeface="Georgia"/>
                <a:cs typeface="Georgia"/>
                <a:sym typeface="Georgia"/>
              </a:rPr>
              <a:t>Deep Group </a:t>
            </a:r>
          </a:p>
        </p:txBody>
      </p:sp>
      <p:sp>
        <p:nvSpPr>
          <p:cNvPr id="301" name="Shape 301"/>
          <p:cNvSpPr/>
          <p:nvPr/>
        </p:nvSpPr>
        <p:spPr>
          <a:xfrm>
            <a:off x="382050" y="951200"/>
            <a:ext cx="4163399" cy="30954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Clr>
                <a:schemeClr val="dk1"/>
              </a:buClr>
              <a:buSzPct val="45833"/>
              <a:buFont typeface="Arial"/>
              <a:buNone/>
            </a:pPr>
            <a:r>
              <a:rPr lang="en" sz="2400" b="1">
                <a:solidFill>
                  <a:schemeClr val="accent4"/>
                </a:solidFill>
                <a:latin typeface="Shadows Into Light"/>
                <a:ea typeface="Shadows Into Light"/>
                <a:cs typeface="Shadows Into Light"/>
                <a:sym typeface="Shadows Into Light"/>
              </a:rPr>
              <a:t>5 muscles (3 to thumb + 1 to index + supinator)</a:t>
            </a:r>
          </a:p>
          <a:p>
            <a:pPr lvl="0" rtl="0">
              <a:lnSpc>
                <a:spcPct val="90000"/>
              </a:lnSpc>
              <a:spcBef>
                <a:spcPts val="0"/>
              </a:spcBef>
              <a:buClr>
                <a:schemeClr val="dk1"/>
              </a:buClr>
              <a:buSzPct val="61111"/>
              <a:buFont typeface="Arial"/>
              <a:buNone/>
            </a:pPr>
            <a:r>
              <a:rPr lang="en" sz="1800" b="1">
                <a:solidFill>
                  <a:schemeClr val="accent5"/>
                </a:solidFill>
                <a:latin typeface="Georgia"/>
                <a:ea typeface="Georgia"/>
                <a:cs typeface="Georgia"/>
                <a:sym typeface="Georgia"/>
              </a:rPr>
              <a:t> </a:t>
            </a:r>
            <a:r>
              <a:rPr lang="en" sz="1800" b="1">
                <a:solidFill>
                  <a:schemeClr val="accent4"/>
                </a:solidFill>
                <a:latin typeface="Georgia"/>
                <a:ea typeface="Georgia"/>
                <a:cs typeface="Georgia"/>
                <a:sym typeface="Georgia"/>
              </a:rPr>
              <a:t> 1- </a:t>
            </a:r>
            <a:r>
              <a:rPr lang="en" sz="1800" b="1">
                <a:solidFill>
                  <a:schemeClr val="accent5"/>
                </a:solidFill>
                <a:latin typeface="Georgia"/>
                <a:ea typeface="Georgia"/>
                <a:cs typeface="Georgia"/>
                <a:sym typeface="Georgia"/>
              </a:rPr>
              <a:t>Abductor pollicis longus, (APL).</a:t>
            </a:r>
          </a:p>
          <a:p>
            <a:pPr lvl="0" rtl="0">
              <a:lnSpc>
                <a:spcPct val="90000"/>
              </a:lnSpc>
              <a:spcBef>
                <a:spcPts val="0"/>
              </a:spcBef>
              <a:buClr>
                <a:schemeClr val="dk1"/>
              </a:buClr>
              <a:buSzPct val="61111"/>
              <a:buFont typeface="Arial"/>
              <a:buNone/>
            </a:pPr>
            <a:r>
              <a:rPr lang="en" sz="1800" b="1">
                <a:solidFill>
                  <a:schemeClr val="accent5"/>
                </a:solidFill>
                <a:latin typeface="Georgia"/>
                <a:ea typeface="Georgia"/>
                <a:cs typeface="Georgia"/>
                <a:sym typeface="Georgia"/>
              </a:rPr>
              <a:t>  </a:t>
            </a:r>
            <a:r>
              <a:rPr lang="en" sz="1800" b="1">
                <a:solidFill>
                  <a:schemeClr val="accent4"/>
                </a:solidFill>
                <a:latin typeface="Georgia"/>
                <a:ea typeface="Georgia"/>
                <a:cs typeface="Georgia"/>
                <a:sym typeface="Georgia"/>
              </a:rPr>
              <a:t>2-</a:t>
            </a:r>
            <a:r>
              <a:rPr lang="en" sz="1800" b="1">
                <a:solidFill>
                  <a:schemeClr val="accent5"/>
                </a:solidFill>
                <a:latin typeface="Georgia"/>
                <a:ea typeface="Georgia"/>
                <a:cs typeface="Georgia"/>
                <a:sym typeface="Georgia"/>
              </a:rPr>
              <a:t> Extensor pollicis brevis, (EPB).</a:t>
            </a:r>
          </a:p>
          <a:p>
            <a:pPr lvl="0" rtl="0">
              <a:lnSpc>
                <a:spcPct val="90000"/>
              </a:lnSpc>
              <a:spcBef>
                <a:spcPts val="0"/>
              </a:spcBef>
              <a:buClr>
                <a:schemeClr val="dk1"/>
              </a:buClr>
              <a:buSzPct val="61111"/>
              <a:buFont typeface="Arial"/>
              <a:buNone/>
            </a:pPr>
            <a:r>
              <a:rPr lang="en" sz="1800" b="1">
                <a:solidFill>
                  <a:schemeClr val="accent5"/>
                </a:solidFill>
                <a:latin typeface="Georgia"/>
                <a:ea typeface="Georgia"/>
                <a:cs typeface="Georgia"/>
                <a:sym typeface="Georgia"/>
              </a:rPr>
              <a:t>  </a:t>
            </a:r>
            <a:r>
              <a:rPr lang="en" sz="1800" b="1">
                <a:solidFill>
                  <a:schemeClr val="accent4"/>
                </a:solidFill>
                <a:latin typeface="Georgia"/>
                <a:ea typeface="Georgia"/>
                <a:cs typeface="Georgia"/>
                <a:sym typeface="Georgia"/>
              </a:rPr>
              <a:t>3-</a:t>
            </a:r>
            <a:r>
              <a:rPr lang="en" sz="1800" b="1">
                <a:solidFill>
                  <a:schemeClr val="accent5"/>
                </a:solidFill>
                <a:latin typeface="Georgia"/>
                <a:ea typeface="Georgia"/>
                <a:cs typeface="Georgia"/>
                <a:sym typeface="Georgia"/>
              </a:rPr>
              <a:t> Extensor pollicis longus, (EPL).</a:t>
            </a:r>
          </a:p>
          <a:p>
            <a:pPr lvl="0" rtl="0">
              <a:lnSpc>
                <a:spcPct val="90000"/>
              </a:lnSpc>
              <a:spcBef>
                <a:spcPts val="0"/>
              </a:spcBef>
              <a:buClr>
                <a:schemeClr val="dk1"/>
              </a:buClr>
              <a:buSzPct val="61111"/>
              <a:buFont typeface="Arial"/>
              <a:buNone/>
            </a:pPr>
            <a:r>
              <a:rPr lang="en" sz="1800" b="1">
                <a:solidFill>
                  <a:schemeClr val="accent5"/>
                </a:solidFill>
                <a:latin typeface="Georgia"/>
                <a:ea typeface="Georgia"/>
                <a:cs typeface="Georgia"/>
                <a:sym typeface="Georgia"/>
              </a:rPr>
              <a:t>  </a:t>
            </a:r>
            <a:r>
              <a:rPr lang="en" sz="1800" b="1">
                <a:solidFill>
                  <a:schemeClr val="accent4"/>
                </a:solidFill>
                <a:latin typeface="Georgia"/>
                <a:ea typeface="Georgia"/>
                <a:cs typeface="Georgia"/>
                <a:sym typeface="Georgia"/>
              </a:rPr>
              <a:t>4-</a:t>
            </a:r>
            <a:r>
              <a:rPr lang="en" sz="1800" b="1">
                <a:solidFill>
                  <a:schemeClr val="accent5"/>
                </a:solidFill>
                <a:latin typeface="Georgia"/>
                <a:ea typeface="Georgia"/>
                <a:cs typeface="Georgia"/>
                <a:sym typeface="Georgia"/>
              </a:rPr>
              <a:t> Extensor indicis (EI).</a:t>
            </a:r>
          </a:p>
          <a:p>
            <a:pPr lvl="0" rtl="0">
              <a:lnSpc>
                <a:spcPct val="90000"/>
              </a:lnSpc>
              <a:spcBef>
                <a:spcPts val="0"/>
              </a:spcBef>
              <a:buClr>
                <a:schemeClr val="dk1"/>
              </a:buClr>
              <a:buSzPct val="61111"/>
              <a:buFont typeface="Arial"/>
              <a:buNone/>
            </a:pPr>
            <a:r>
              <a:rPr lang="en" sz="1800" b="1">
                <a:solidFill>
                  <a:schemeClr val="accent5"/>
                </a:solidFill>
                <a:latin typeface="Georgia"/>
                <a:ea typeface="Georgia"/>
                <a:cs typeface="Georgia"/>
                <a:sym typeface="Georgia"/>
              </a:rPr>
              <a:t>  </a:t>
            </a:r>
            <a:r>
              <a:rPr lang="en" sz="1800" b="1">
                <a:solidFill>
                  <a:schemeClr val="accent4"/>
                </a:solidFill>
                <a:latin typeface="Georgia"/>
                <a:ea typeface="Georgia"/>
                <a:cs typeface="Georgia"/>
                <a:sym typeface="Georgia"/>
              </a:rPr>
              <a:t>5- </a:t>
            </a:r>
            <a:r>
              <a:rPr lang="en" sz="1800" b="1">
                <a:solidFill>
                  <a:schemeClr val="accent5"/>
                </a:solidFill>
                <a:latin typeface="Georgia"/>
                <a:ea typeface="Georgia"/>
                <a:cs typeface="Georgia"/>
                <a:sym typeface="Georgia"/>
              </a:rPr>
              <a:t>Supinator.</a:t>
            </a:r>
          </a:p>
        </p:txBody>
      </p:sp>
      <p:sp>
        <p:nvSpPr>
          <p:cNvPr id="302" name="Shape 302"/>
          <p:cNvSpPr/>
          <p:nvPr/>
        </p:nvSpPr>
        <p:spPr>
          <a:xfrm>
            <a:off x="945975" y="4413550"/>
            <a:ext cx="6791100" cy="506099"/>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0"/>
              </a:spcBef>
              <a:buClr>
                <a:schemeClr val="dk1"/>
              </a:buClr>
              <a:buSzPct val="78571"/>
              <a:buFont typeface="Arial"/>
              <a:buNone/>
            </a:pPr>
            <a:r>
              <a:rPr lang="en" b="1">
                <a:solidFill>
                  <a:schemeClr val="accent3"/>
                </a:solidFill>
                <a:latin typeface="Georgia"/>
                <a:ea typeface="Georgia"/>
                <a:cs typeface="Georgia"/>
                <a:sym typeface="Georgia"/>
              </a:rPr>
              <a:t>All back muscles of forearm are supplied by </a:t>
            </a:r>
            <a:r>
              <a:rPr lang="en" b="1" u="sng">
                <a:solidFill>
                  <a:schemeClr val="accent2"/>
                </a:solidFill>
                <a:latin typeface="Georgia"/>
                <a:ea typeface="Georgia"/>
                <a:cs typeface="Georgia"/>
                <a:sym typeface="Georgia"/>
              </a:rPr>
              <a:t>posterior interosseous nerve</a:t>
            </a:r>
            <a:r>
              <a:rPr lang="en" b="1">
                <a:solidFill>
                  <a:schemeClr val="accent3"/>
                </a:solidFill>
                <a:latin typeface="Georgia"/>
                <a:ea typeface="Georgia"/>
                <a:cs typeface="Georgia"/>
                <a:sym typeface="Georgia"/>
              </a:rPr>
              <a:t> </a:t>
            </a:r>
            <a:r>
              <a:rPr lang="en" b="1" u="sng">
                <a:solidFill>
                  <a:schemeClr val="accent3"/>
                </a:solidFill>
                <a:latin typeface="Georgia"/>
                <a:ea typeface="Georgia"/>
                <a:cs typeface="Georgia"/>
                <a:sym typeface="Georgia"/>
              </a:rPr>
              <a:t>except</a:t>
            </a:r>
            <a:r>
              <a:rPr lang="en" b="1">
                <a:solidFill>
                  <a:schemeClr val="accent3"/>
                </a:solidFill>
                <a:latin typeface="Georgia"/>
                <a:ea typeface="Georgia"/>
                <a:cs typeface="Georgia"/>
                <a:sym typeface="Georgia"/>
              </a:rPr>
              <a:t>, ABE by </a:t>
            </a:r>
            <a:r>
              <a:rPr lang="en" b="1" u="sng">
                <a:solidFill>
                  <a:schemeClr val="accent2"/>
                </a:solidFill>
                <a:latin typeface="Georgia"/>
                <a:ea typeface="Georgia"/>
                <a:cs typeface="Georgia"/>
                <a:sym typeface="Georgia"/>
              </a:rPr>
              <a:t>Radial nerve</a:t>
            </a:r>
          </a:p>
        </p:txBody>
      </p:sp>
      <p:pic>
        <p:nvPicPr>
          <p:cNvPr id="303" name="Shape 303"/>
          <p:cNvPicPr preferRelativeResize="0"/>
          <p:nvPr/>
        </p:nvPicPr>
        <p:blipFill rotWithShape="1">
          <a:blip r:embed="rId3">
            <a:alphaModFix/>
          </a:blip>
          <a:srcRect l="50017" t="21587" r="34685" b="27594"/>
          <a:stretch/>
        </p:blipFill>
        <p:spPr>
          <a:xfrm>
            <a:off x="5504500" y="766950"/>
            <a:ext cx="1870751" cy="3495949"/>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p:nvPr/>
        </p:nvSpPr>
        <p:spPr>
          <a:xfrm>
            <a:off x="5028900" y="2143050"/>
            <a:ext cx="2214299" cy="1685099"/>
          </a:xfrm>
          <a:prstGeom prst="rect">
            <a:avLst/>
          </a:prstGeom>
          <a:solidFill>
            <a:schemeClr val="lt2"/>
          </a:solidFill>
          <a:ln w="19050" cap="flat">
            <a:solidFill>
              <a:schemeClr val="accent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9" name="Shape 309"/>
          <p:cNvSpPr/>
          <p:nvPr/>
        </p:nvSpPr>
        <p:spPr>
          <a:xfrm>
            <a:off x="608150" y="2242175"/>
            <a:ext cx="4046399" cy="1373400"/>
          </a:xfrm>
          <a:prstGeom prst="rect">
            <a:avLst/>
          </a:prstGeom>
          <a:solidFill>
            <a:schemeClr val="lt2"/>
          </a:solidFill>
          <a:ln w="19050" cap="flat">
            <a:solidFill>
              <a:schemeClr val="accent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10" name="Shape 310"/>
          <p:cNvSpPr txBox="1">
            <a:spLocks noGrp="1"/>
          </p:cNvSpPr>
          <p:nvPr>
            <p:ph type="title"/>
          </p:nvPr>
        </p:nvSpPr>
        <p:spPr>
          <a:xfrm>
            <a:off x="2297525" y="-2"/>
            <a:ext cx="4147799" cy="760199"/>
          </a:xfrm>
          <a:prstGeom prst="rect">
            <a:avLst/>
          </a:prstGeom>
        </p:spPr>
        <p:txBody>
          <a:bodyPr lIns="91425" tIns="91425" rIns="91425" bIns="91425" anchor="ctr" anchorCtr="0">
            <a:noAutofit/>
          </a:bodyPr>
          <a:lstStyle/>
          <a:p>
            <a:pPr lvl="0" rtl="0">
              <a:lnSpc>
                <a:spcPct val="115000"/>
              </a:lnSpc>
              <a:spcBef>
                <a:spcPts val="0"/>
              </a:spcBef>
              <a:buNone/>
            </a:pPr>
            <a:r>
              <a:rPr lang="en" sz="1800" b="1">
                <a:solidFill>
                  <a:schemeClr val="dk2"/>
                </a:solidFill>
                <a:latin typeface="Georgia"/>
                <a:ea typeface="Georgia"/>
                <a:cs typeface="Georgia"/>
                <a:sym typeface="Georgia"/>
              </a:rPr>
              <a:t>Dorsal Extensor Expansion </a:t>
            </a:r>
          </a:p>
        </p:txBody>
      </p:sp>
      <p:cxnSp>
        <p:nvCxnSpPr>
          <p:cNvPr id="311" name="Shape 311"/>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pic>
        <p:nvPicPr>
          <p:cNvPr id="312" name="Shape 312"/>
          <p:cNvPicPr preferRelativeResize="0"/>
          <p:nvPr/>
        </p:nvPicPr>
        <p:blipFill rotWithShape="1">
          <a:blip r:embed="rId3">
            <a:alphaModFix/>
          </a:blip>
          <a:srcRect l="37890" t="30735" r="23390" b="44951"/>
          <a:stretch/>
        </p:blipFill>
        <p:spPr>
          <a:xfrm>
            <a:off x="647150" y="2277875"/>
            <a:ext cx="3952924" cy="1301999"/>
          </a:xfrm>
          <a:prstGeom prst="rect">
            <a:avLst/>
          </a:prstGeom>
          <a:noFill/>
          <a:ln>
            <a:noFill/>
          </a:ln>
        </p:spPr>
      </p:pic>
      <p:sp>
        <p:nvSpPr>
          <p:cNvPr id="313" name="Shape 313"/>
          <p:cNvSpPr/>
          <p:nvPr/>
        </p:nvSpPr>
        <p:spPr>
          <a:xfrm>
            <a:off x="809050" y="834250"/>
            <a:ext cx="6513899" cy="1122599"/>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Clr>
                <a:schemeClr val="dk1"/>
              </a:buClr>
              <a:buSzPct val="68750"/>
              <a:buFont typeface="Arial"/>
              <a:buNone/>
            </a:pPr>
            <a:r>
              <a:rPr lang="en" sz="1600" b="1" u="sng">
                <a:solidFill>
                  <a:schemeClr val="accent5"/>
                </a:solidFill>
                <a:latin typeface="Georgia"/>
                <a:ea typeface="Georgia"/>
                <a:cs typeface="Georgia"/>
                <a:sym typeface="Georgia"/>
              </a:rPr>
              <a:t>It is formed on the dorsum of medial 4 fingers by</a:t>
            </a:r>
            <a:r>
              <a:rPr lang="en" sz="1600" b="1">
                <a:solidFill>
                  <a:schemeClr val="accent5"/>
                </a:solidFill>
                <a:latin typeface="Georgia"/>
                <a:ea typeface="Georgia"/>
                <a:cs typeface="Georgia"/>
                <a:sym typeface="Georgia"/>
              </a:rPr>
              <a:t>: the union of </a:t>
            </a:r>
            <a:r>
              <a:rPr lang="en" sz="1600" b="1" u="sng">
                <a:solidFill>
                  <a:schemeClr val="accent5"/>
                </a:solidFill>
                <a:latin typeface="Georgia"/>
                <a:ea typeface="Georgia"/>
                <a:cs typeface="Georgia"/>
                <a:sym typeface="Georgia"/>
              </a:rPr>
              <a:t>the tendons of</a:t>
            </a:r>
            <a:r>
              <a:rPr lang="en" sz="1600" b="1">
                <a:solidFill>
                  <a:schemeClr val="accent5"/>
                </a:solidFill>
                <a:latin typeface="Georgia"/>
                <a:ea typeface="Georgia"/>
                <a:cs typeface="Georgia"/>
                <a:sym typeface="Georgia"/>
              </a:rPr>
              <a:t>: </a:t>
            </a:r>
            <a:r>
              <a:rPr lang="en" sz="1600" b="1">
                <a:solidFill>
                  <a:srgbClr val="953734"/>
                </a:solidFill>
                <a:latin typeface="Georgia"/>
                <a:ea typeface="Georgia"/>
                <a:cs typeface="Georgia"/>
                <a:sym typeface="Georgia"/>
              </a:rPr>
              <a:t>Extensor digitorum, Extensor digiti minimi, Extensor indicis</a:t>
            </a:r>
            <a:r>
              <a:rPr lang="en" sz="1600" b="1">
                <a:solidFill>
                  <a:srgbClr val="003399"/>
                </a:solidFill>
                <a:latin typeface="Georgia"/>
                <a:ea typeface="Georgia"/>
                <a:cs typeface="Georgia"/>
                <a:sym typeface="Georgia"/>
              </a:rPr>
              <a:t>,  </a:t>
            </a:r>
            <a:r>
              <a:rPr lang="en" sz="1600" b="1">
                <a:solidFill>
                  <a:schemeClr val="accent5"/>
                </a:solidFill>
                <a:latin typeface="Georgia"/>
                <a:ea typeface="Georgia"/>
                <a:cs typeface="Georgia"/>
                <a:sym typeface="Georgia"/>
              </a:rPr>
              <a:t>palmar and dorsal </a:t>
            </a:r>
            <a:r>
              <a:rPr lang="en" sz="1600" b="1">
                <a:solidFill>
                  <a:srgbClr val="003399"/>
                </a:solidFill>
                <a:latin typeface="Georgia"/>
                <a:ea typeface="Georgia"/>
                <a:cs typeface="Georgia"/>
                <a:sym typeface="Georgia"/>
              </a:rPr>
              <a:t> </a:t>
            </a:r>
            <a:r>
              <a:rPr lang="en" sz="1600" b="1">
                <a:solidFill>
                  <a:srgbClr val="953734"/>
                </a:solidFill>
                <a:latin typeface="Georgia"/>
                <a:ea typeface="Georgia"/>
                <a:cs typeface="Georgia"/>
                <a:sym typeface="Georgia"/>
              </a:rPr>
              <a:t>interossei </a:t>
            </a:r>
            <a:r>
              <a:rPr lang="en" sz="1600" b="1">
                <a:solidFill>
                  <a:srgbClr val="003399"/>
                </a:solidFill>
                <a:latin typeface="Georgia"/>
                <a:ea typeface="Georgia"/>
                <a:cs typeface="Georgia"/>
                <a:sym typeface="Georgia"/>
              </a:rPr>
              <a:t> </a:t>
            </a:r>
            <a:r>
              <a:rPr lang="en" sz="1600" b="1">
                <a:solidFill>
                  <a:schemeClr val="accent5"/>
                </a:solidFill>
                <a:latin typeface="Georgia"/>
                <a:ea typeface="Georgia"/>
                <a:cs typeface="Georgia"/>
                <a:sym typeface="Georgia"/>
              </a:rPr>
              <a:t>and </a:t>
            </a:r>
            <a:r>
              <a:rPr lang="en" sz="1600" b="1">
                <a:solidFill>
                  <a:srgbClr val="953734"/>
                </a:solidFill>
                <a:latin typeface="Georgia"/>
                <a:ea typeface="Georgia"/>
                <a:cs typeface="Georgia"/>
                <a:sym typeface="Georgia"/>
              </a:rPr>
              <a:t>lumbricals</a:t>
            </a:r>
            <a:r>
              <a:rPr lang="en" sz="1600" b="1">
                <a:solidFill>
                  <a:srgbClr val="003399"/>
                </a:solidFill>
                <a:latin typeface="Georgia"/>
                <a:ea typeface="Georgia"/>
                <a:cs typeface="Georgia"/>
                <a:sym typeface="Georgia"/>
              </a:rPr>
              <a:t> </a:t>
            </a:r>
            <a:r>
              <a:rPr lang="en" sz="1600" b="1">
                <a:solidFill>
                  <a:schemeClr val="accent5"/>
                </a:solidFill>
                <a:latin typeface="Georgia"/>
                <a:ea typeface="Georgia"/>
                <a:cs typeface="Georgia"/>
                <a:sym typeface="Georgia"/>
              </a:rPr>
              <a:t>muscles.</a:t>
            </a:r>
          </a:p>
        </p:txBody>
      </p:sp>
      <p:sp>
        <p:nvSpPr>
          <p:cNvPr id="314" name="Shape 314"/>
          <p:cNvSpPr/>
          <p:nvPr/>
        </p:nvSpPr>
        <p:spPr>
          <a:xfrm>
            <a:off x="198850" y="3900900"/>
            <a:ext cx="7734299" cy="977699"/>
          </a:xfrm>
          <a:prstGeom prst="roundRect">
            <a:avLst>
              <a:gd name="adj" fmla="val 16667"/>
            </a:avLst>
          </a:prstGeom>
          <a:solidFill>
            <a:schemeClr val="lt2"/>
          </a:solidFill>
          <a:ln w="28575" cap="flat">
            <a:solidFill>
              <a:schemeClr val="accent3"/>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0"/>
              </a:spcBef>
              <a:buNone/>
            </a:pPr>
            <a:r>
              <a:rPr lang="en" sz="1600" b="1">
                <a:solidFill>
                  <a:schemeClr val="accent4"/>
                </a:solidFill>
                <a:latin typeface="Georgia"/>
                <a:ea typeface="Georgia"/>
                <a:cs typeface="Georgia"/>
                <a:sym typeface="Georgia"/>
              </a:rPr>
              <a:t>All these tendons unite to form </a:t>
            </a:r>
            <a:r>
              <a:rPr lang="en" sz="1600" b="1" u="sng">
                <a:solidFill>
                  <a:schemeClr val="accent4"/>
                </a:solidFill>
                <a:latin typeface="Georgia"/>
                <a:ea typeface="Georgia"/>
                <a:cs typeface="Georgia"/>
                <a:sym typeface="Georgia"/>
              </a:rPr>
              <a:t>one tendon </a:t>
            </a:r>
            <a:r>
              <a:rPr lang="en" sz="1600" b="1">
                <a:solidFill>
                  <a:schemeClr val="accent4"/>
                </a:solidFill>
                <a:latin typeface="Georgia"/>
                <a:ea typeface="Georgia"/>
                <a:cs typeface="Georgia"/>
                <a:sym typeface="Georgia"/>
              </a:rPr>
              <a:t>which </a:t>
            </a:r>
            <a:r>
              <a:rPr lang="en" sz="1600" b="1" u="sng">
                <a:solidFill>
                  <a:schemeClr val="accent2"/>
                </a:solidFill>
                <a:latin typeface="Georgia"/>
                <a:ea typeface="Georgia"/>
                <a:cs typeface="Georgia"/>
                <a:sym typeface="Georgia"/>
              </a:rPr>
              <a:t>divides into 3 slips</a:t>
            </a:r>
            <a:r>
              <a:rPr lang="en" sz="1600" b="1">
                <a:solidFill>
                  <a:schemeClr val="accent4"/>
                </a:solidFill>
                <a:latin typeface="Georgia"/>
                <a:ea typeface="Georgia"/>
                <a:cs typeface="Georgia"/>
                <a:sym typeface="Georgia"/>
              </a:rPr>
              <a:t>, a </a:t>
            </a:r>
            <a:r>
              <a:rPr lang="en" sz="1600" b="1" u="sng">
                <a:solidFill>
                  <a:schemeClr val="accent4"/>
                </a:solidFill>
                <a:latin typeface="Georgia"/>
                <a:ea typeface="Georgia"/>
                <a:cs typeface="Georgia"/>
                <a:sym typeface="Georgia"/>
              </a:rPr>
              <a:t>median one attached to </a:t>
            </a:r>
            <a:r>
              <a:rPr lang="en" sz="1600" b="1" u="sng">
                <a:solidFill>
                  <a:schemeClr val="accent2"/>
                </a:solidFill>
                <a:latin typeface="Georgia"/>
                <a:ea typeface="Georgia"/>
                <a:cs typeface="Georgia"/>
                <a:sym typeface="Georgia"/>
              </a:rPr>
              <a:t>middle phalanges</a:t>
            </a:r>
            <a:r>
              <a:rPr lang="en" sz="1600" b="1">
                <a:solidFill>
                  <a:schemeClr val="accent4"/>
                </a:solidFill>
                <a:latin typeface="Georgia"/>
                <a:ea typeface="Georgia"/>
                <a:cs typeface="Georgia"/>
                <a:sym typeface="Georgia"/>
              </a:rPr>
              <a:t> and </a:t>
            </a:r>
            <a:r>
              <a:rPr lang="en" sz="1600" b="1" u="sng">
                <a:solidFill>
                  <a:schemeClr val="accent4"/>
                </a:solidFill>
                <a:latin typeface="Georgia"/>
                <a:ea typeface="Georgia"/>
                <a:cs typeface="Georgia"/>
                <a:sym typeface="Georgia"/>
              </a:rPr>
              <a:t>2 lateral attached to the</a:t>
            </a:r>
            <a:r>
              <a:rPr lang="en" sz="1600" b="1">
                <a:solidFill>
                  <a:schemeClr val="accent4"/>
                </a:solidFill>
                <a:latin typeface="Georgia"/>
                <a:ea typeface="Georgia"/>
                <a:cs typeface="Georgia"/>
                <a:sym typeface="Georgia"/>
              </a:rPr>
              <a:t> </a:t>
            </a:r>
            <a:r>
              <a:rPr lang="en" sz="1600" b="1" u="sng">
                <a:solidFill>
                  <a:schemeClr val="accent2"/>
                </a:solidFill>
                <a:latin typeface="Georgia"/>
                <a:ea typeface="Georgia"/>
                <a:cs typeface="Georgia"/>
                <a:sym typeface="Georgia"/>
              </a:rPr>
              <a:t>terminal phalanges</a:t>
            </a:r>
            <a:r>
              <a:rPr lang="en" sz="1600" b="1" u="sng">
                <a:solidFill>
                  <a:schemeClr val="accent4"/>
                </a:solidFill>
                <a:latin typeface="Georgia"/>
                <a:ea typeface="Georgia"/>
                <a:cs typeface="Georgia"/>
                <a:sym typeface="Georgia"/>
              </a:rPr>
              <a:t>.</a:t>
            </a:r>
          </a:p>
        </p:txBody>
      </p:sp>
      <p:pic>
        <p:nvPicPr>
          <p:cNvPr id="315" name="Shape 315"/>
          <p:cNvPicPr preferRelativeResize="0"/>
          <p:nvPr/>
        </p:nvPicPr>
        <p:blipFill>
          <a:blip r:embed="rId4">
            <a:alphaModFix/>
          </a:blip>
          <a:stretch>
            <a:fillRect/>
          </a:stretch>
        </p:blipFill>
        <p:spPr>
          <a:xfrm>
            <a:off x="5061250" y="2175650"/>
            <a:ext cx="2144700" cy="1608525"/>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319800" y="638225"/>
            <a:ext cx="4437900" cy="4214699"/>
          </a:xfrm>
          <a:prstGeom prst="rect">
            <a:avLst/>
          </a:prstGeom>
        </p:spPr>
        <p:txBody>
          <a:bodyPr lIns="91425" tIns="91425" rIns="91425" bIns="91425" anchor="t" anchorCtr="0">
            <a:noAutofit/>
          </a:bodyPr>
          <a:lstStyle/>
          <a:p>
            <a:pPr marL="0" lvl="0" indent="0" algn="l" rtl="0">
              <a:lnSpc>
                <a:spcPct val="115000"/>
              </a:lnSpc>
              <a:spcBef>
                <a:spcPts val="0"/>
              </a:spcBef>
              <a:buNone/>
            </a:pPr>
            <a:r>
              <a:rPr lang="en" sz="1100" dirty="0">
                <a:solidFill>
                  <a:srgbClr val="980000"/>
                </a:solidFill>
                <a:latin typeface="Georgia"/>
                <a:ea typeface="Georgia"/>
                <a:cs typeface="Georgia"/>
                <a:sym typeface="Georgia"/>
              </a:rPr>
              <a:t>1- Which muscle is related to common flexor origin ?   </a:t>
            </a:r>
          </a:p>
          <a:p>
            <a:pPr marL="0" lvl="0" indent="0" algn="l"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A. Flexor digitorum profundus.</a:t>
            </a:r>
          </a:p>
          <a:p>
            <a:pPr marL="0" lvl="0" indent="0" algn="l"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B. Flexor pollicis longus.</a:t>
            </a:r>
          </a:p>
          <a:p>
            <a:pPr marL="0" lvl="0" indent="0" algn="l"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C. Pronator quadratus.</a:t>
            </a:r>
          </a:p>
          <a:p>
            <a:pPr marL="0" lvl="0" indent="0" algn="l"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D. Pronator teres. </a:t>
            </a:r>
          </a:p>
          <a:p>
            <a:pPr marL="0" lvl="0" indent="0" algn="l" rtl="0">
              <a:lnSpc>
                <a:spcPct val="115000"/>
              </a:lnSpc>
              <a:spcBef>
                <a:spcPts val="0"/>
              </a:spcBef>
              <a:buNone/>
            </a:pPr>
            <a:r>
              <a:rPr lang="en" sz="1100" dirty="0">
                <a:solidFill>
                  <a:srgbClr val="980000"/>
                </a:solidFill>
                <a:latin typeface="Georgia"/>
                <a:ea typeface="Georgia"/>
                <a:cs typeface="Georgia"/>
                <a:sym typeface="Georgia"/>
              </a:rPr>
              <a:t>2- Which muscle supply by the ulnar nerve ?     </a:t>
            </a:r>
            <a:r>
              <a:rPr lang="en" sz="1100" dirty="0">
                <a:solidFill>
                  <a:schemeClr val="dk1"/>
                </a:solidFill>
                <a:latin typeface="Georgia"/>
                <a:ea typeface="Georgia"/>
                <a:cs typeface="Georgia"/>
                <a:sym typeface="Georgia"/>
              </a:rPr>
              <a:t>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A- Pronator teres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B- Flexor carpi radialis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C-Palmaris longus                                                          </a:t>
            </a:r>
          </a:p>
          <a:p>
            <a:pPr marL="0" lvl="0" indent="0" algn="l"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D-Flexor carpi ulnaris </a:t>
            </a:r>
          </a:p>
          <a:p>
            <a:pPr marL="0" lvl="0" indent="0" algn="l" rtl="0">
              <a:lnSpc>
                <a:spcPct val="115000"/>
              </a:lnSpc>
              <a:spcBef>
                <a:spcPts val="0"/>
              </a:spcBef>
              <a:buNone/>
            </a:pPr>
            <a:r>
              <a:rPr lang="en" sz="1100" dirty="0">
                <a:solidFill>
                  <a:schemeClr val="dk1"/>
                </a:solidFill>
                <a:latin typeface="Georgia"/>
                <a:ea typeface="Georgia"/>
                <a:cs typeface="Georgia"/>
                <a:sym typeface="Georgia"/>
              </a:rPr>
              <a:t>3- </a:t>
            </a:r>
            <a:r>
              <a:rPr lang="en" sz="1100" dirty="0">
                <a:solidFill>
                  <a:srgbClr val="980000"/>
                </a:solidFill>
                <a:latin typeface="Georgia"/>
                <a:ea typeface="Georgia"/>
                <a:cs typeface="Georgia"/>
                <a:sym typeface="Georgia"/>
              </a:rPr>
              <a:t>all these muscle cross the wrist joint except ? </a:t>
            </a:r>
            <a:r>
              <a:rPr lang="en" sz="1100" dirty="0">
                <a:solidFill>
                  <a:schemeClr val="dk1"/>
                </a:solidFill>
                <a:latin typeface="Georgia"/>
                <a:ea typeface="Georgia"/>
                <a:cs typeface="Georgia"/>
                <a:sym typeface="Georgia"/>
              </a:rPr>
              <a:t>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A- Flexor carpi ulnaris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B- Pronator teres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C- Flexor carpi radialis                                         </a:t>
            </a:r>
          </a:p>
          <a:p>
            <a:pPr marL="0" lvl="0" indent="0" algn="l"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D- Palmaris longus</a:t>
            </a:r>
          </a:p>
          <a:p>
            <a:pPr marL="0" lvl="0" indent="0" algn="l" rtl="0">
              <a:lnSpc>
                <a:spcPct val="115000"/>
              </a:lnSpc>
              <a:spcBef>
                <a:spcPts val="0"/>
              </a:spcBef>
              <a:buClr>
                <a:schemeClr val="dk1"/>
              </a:buClr>
              <a:buSzPct val="100000"/>
              <a:buFont typeface="Arial"/>
              <a:buNone/>
            </a:pPr>
            <a:r>
              <a:rPr lang="en" sz="1100" dirty="0">
                <a:solidFill>
                  <a:srgbClr val="980000"/>
                </a:solidFill>
                <a:latin typeface="Georgia"/>
                <a:ea typeface="Georgia"/>
                <a:cs typeface="Georgia"/>
                <a:sym typeface="Georgia"/>
              </a:rPr>
              <a:t>4- All back muscles of forearm are supplied by posterior interosseous nerve except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A- EPL by Radial nerve</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B- ABE by Radial nerve. </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C- EI by ulnar nerve.</a:t>
            </a:r>
          </a:p>
          <a:p>
            <a:pPr marL="0" lvl="0" indent="0" algn="l" rtl="0">
              <a:lnSpc>
                <a:spcPct val="115000"/>
              </a:lnSpc>
              <a:spcBef>
                <a:spcPts val="0"/>
              </a:spcBef>
              <a:buNone/>
            </a:pPr>
            <a:r>
              <a:rPr lang="en" sz="1100" dirty="0">
                <a:solidFill>
                  <a:schemeClr val="accent3"/>
                </a:solidFill>
                <a:latin typeface="Georgia"/>
                <a:ea typeface="Georgia"/>
                <a:cs typeface="Georgia"/>
                <a:sym typeface="Georgia"/>
              </a:rPr>
              <a:t>D- EPL by ulnar nerve</a:t>
            </a:r>
          </a:p>
        </p:txBody>
      </p:sp>
      <p:sp>
        <p:nvSpPr>
          <p:cNvPr id="321" name="Shape 321"/>
          <p:cNvSpPr txBox="1"/>
          <p:nvPr/>
        </p:nvSpPr>
        <p:spPr>
          <a:xfrm>
            <a:off x="-125300" y="-31050"/>
            <a:ext cx="1737300" cy="6318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DD286C"/>
                </a:solidFill>
                <a:latin typeface="Comic Sans MS"/>
                <a:ea typeface="Comic Sans MS"/>
                <a:cs typeface="Comic Sans MS"/>
                <a:sym typeface="Comic Sans MS"/>
              </a:rPr>
              <a:t>MCQ</a:t>
            </a:r>
          </a:p>
        </p:txBody>
      </p:sp>
      <p:cxnSp>
        <p:nvCxnSpPr>
          <p:cNvPr id="322" name="Shape 322"/>
          <p:cNvCxnSpPr/>
          <p:nvPr/>
        </p:nvCxnSpPr>
        <p:spPr>
          <a:xfrm>
            <a:off x="58625" y="521675"/>
            <a:ext cx="7898400" cy="0"/>
          </a:xfrm>
          <a:prstGeom prst="straightConnector1">
            <a:avLst/>
          </a:prstGeom>
          <a:noFill/>
          <a:ln w="28575" cap="flat">
            <a:solidFill>
              <a:srgbClr val="20124D"/>
            </a:solidFill>
            <a:prstDash val="solid"/>
            <a:round/>
            <a:headEnd type="none" w="lg" len="lg"/>
            <a:tailEnd type="none" w="lg" len="lg"/>
          </a:ln>
        </p:spPr>
      </p:cxnSp>
      <p:pic>
        <p:nvPicPr>
          <p:cNvPr id="323" name="Shape 323"/>
          <p:cNvPicPr preferRelativeResize="0"/>
          <p:nvPr/>
        </p:nvPicPr>
        <p:blipFill>
          <a:blip r:embed="rId3">
            <a:alphaModFix/>
          </a:blip>
          <a:stretch>
            <a:fillRect/>
          </a:stretch>
        </p:blipFill>
        <p:spPr>
          <a:xfrm>
            <a:off x="1359524" y="0"/>
            <a:ext cx="575039" cy="569674"/>
          </a:xfrm>
          <a:prstGeom prst="rect">
            <a:avLst/>
          </a:prstGeom>
          <a:noFill/>
          <a:ln>
            <a:noFill/>
          </a:ln>
        </p:spPr>
      </p:pic>
      <p:sp>
        <p:nvSpPr>
          <p:cNvPr id="325" name="Shape 325"/>
          <p:cNvSpPr txBox="1"/>
          <p:nvPr/>
        </p:nvSpPr>
        <p:spPr>
          <a:xfrm>
            <a:off x="4675325" y="482472"/>
            <a:ext cx="3802200" cy="46101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100" dirty="0">
                <a:solidFill>
                  <a:srgbClr val="980000"/>
                </a:solidFill>
                <a:latin typeface="Georgia"/>
                <a:ea typeface="Georgia"/>
                <a:cs typeface="Georgia"/>
                <a:sym typeface="Georgia"/>
              </a:rPr>
              <a:t>5) The Common Extensor Origin is ?</a:t>
            </a:r>
          </a:p>
          <a:p>
            <a:pPr lvl="0" rtl="0">
              <a:lnSpc>
                <a:spcPct val="115000"/>
              </a:lnSpc>
              <a:spcBef>
                <a:spcPts val="0"/>
              </a:spcBef>
              <a:buNone/>
            </a:pPr>
            <a:r>
              <a:rPr lang="en" sz="1100" dirty="0">
                <a:solidFill>
                  <a:schemeClr val="accent3"/>
                </a:solidFill>
                <a:latin typeface="Georgia"/>
                <a:ea typeface="Georgia"/>
                <a:cs typeface="Georgia"/>
                <a:sym typeface="Georgia"/>
              </a:rPr>
              <a:t>A- front of lateral epicondyle 	</a:t>
            </a:r>
          </a:p>
          <a:p>
            <a:pPr lvl="0" rtl="0">
              <a:lnSpc>
                <a:spcPct val="115000"/>
              </a:lnSpc>
              <a:spcBef>
                <a:spcPts val="0"/>
              </a:spcBef>
              <a:buNone/>
            </a:pPr>
            <a:r>
              <a:rPr lang="en" sz="1100" dirty="0">
                <a:solidFill>
                  <a:schemeClr val="accent3"/>
                </a:solidFill>
                <a:latin typeface="Georgia"/>
                <a:ea typeface="Georgia"/>
                <a:cs typeface="Georgia"/>
                <a:sym typeface="Georgia"/>
              </a:rPr>
              <a:t>B- front of medial epicondyle		</a:t>
            </a:r>
          </a:p>
          <a:p>
            <a:pPr lvl="0"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C- back of medial epicondyle		</a:t>
            </a:r>
          </a:p>
          <a:p>
            <a:pPr lvl="0" rtl="0">
              <a:lnSpc>
                <a:spcPct val="115000"/>
              </a:lnSpc>
              <a:spcBef>
                <a:spcPts val="0"/>
              </a:spcBef>
              <a:buNone/>
            </a:pPr>
            <a:r>
              <a:rPr lang="en" sz="1100" dirty="0">
                <a:solidFill>
                  <a:schemeClr val="accent3"/>
                </a:solidFill>
                <a:latin typeface="Georgia"/>
                <a:ea typeface="Georgia"/>
                <a:cs typeface="Georgia"/>
                <a:sym typeface="Georgia"/>
              </a:rPr>
              <a:t>D- back of lateral epicondyle 	</a:t>
            </a:r>
          </a:p>
          <a:p>
            <a:pPr lvl="0" rtl="0">
              <a:lnSpc>
                <a:spcPct val="115000"/>
              </a:lnSpc>
              <a:spcBef>
                <a:spcPts val="0"/>
              </a:spcBef>
              <a:buNone/>
            </a:pPr>
            <a:r>
              <a:rPr lang="en" sz="1100" dirty="0">
                <a:solidFill>
                  <a:srgbClr val="980000"/>
                </a:solidFill>
                <a:latin typeface="Georgia"/>
                <a:ea typeface="Georgia"/>
                <a:cs typeface="Georgia"/>
                <a:sym typeface="Georgia"/>
              </a:rPr>
              <a:t>6- What is the action of Flexor Carpi Ulnaris ?</a:t>
            </a:r>
          </a:p>
          <a:p>
            <a:pPr lvl="0" rtl="0">
              <a:lnSpc>
                <a:spcPct val="115000"/>
              </a:lnSpc>
              <a:spcBef>
                <a:spcPts val="0"/>
              </a:spcBef>
              <a:buNone/>
            </a:pPr>
            <a:r>
              <a:rPr lang="en" sz="1100" dirty="0">
                <a:solidFill>
                  <a:schemeClr val="accent3"/>
                </a:solidFill>
                <a:latin typeface="Georgia"/>
                <a:ea typeface="Georgia"/>
                <a:cs typeface="Georgia"/>
                <a:sym typeface="Georgia"/>
              </a:rPr>
              <a:t>A-Flexion and adduction of the hand. </a:t>
            </a:r>
          </a:p>
          <a:p>
            <a:pPr lvl="0" rtl="0">
              <a:lnSpc>
                <a:spcPct val="115000"/>
              </a:lnSpc>
              <a:spcBef>
                <a:spcPts val="0"/>
              </a:spcBef>
              <a:buNone/>
            </a:pPr>
            <a:r>
              <a:rPr lang="en" sz="1100" dirty="0">
                <a:solidFill>
                  <a:schemeClr val="accent3"/>
                </a:solidFill>
                <a:latin typeface="Georgia"/>
                <a:ea typeface="Georgia"/>
                <a:cs typeface="Georgia"/>
                <a:sym typeface="Georgia"/>
              </a:rPr>
              <a:t>B-pronation &amp; flexion of hand.		</a:t>
            </a:r>
          </a:p>
          <a:p>
            <a:pPr lvl="0" rtl="0">
              <a:lnSpc>
                <a:spcPct val="115000"/>
              </a:lnSpc>
              <a:spcBef>
                <a:spcPts val="0"/>
              </a:spcBef>
              <a:buNone/>
            </a:pPr>
            <a:r>
              <a:rPr lang="en" sz="1100" dirty="0">
                <a:solidFill>
                  <a:schemeClr val="accent3"/>
                </a:solidFill>
                <a:latin typeface="Georgia"/>
                <a:ea typeface="Georgia"/>
                <a:cs typeface="Georgia"/>
                <a:sym typeface="Georgia"/>
              </a:rPr>
              <a:t>C-Flexion &amp; abduction of the hand</a:t>
            </a:r>
            <a:r>
              <a:rPr lang="en" sz="1100" dirty="0" smtClean="0">
                <a:solidFill>
                  <a:schemeClr val="accent3"/>
                </a:solidFill>
                <a:latin typeface="Georgia"/>
                <a:ea typeface="Georgia"/>
                <a:cs typeface="Georgia"/>
                <a:sym typeface="Georgia"/>
              </a:rPr>
              <a:t>.</a:t>
            </a:r>
            <a:r>
              <a:rPr lang="en" sz="1100" dirty="0">
                <a:solidFill>
                  <a:schemeClr val="accent3"/>
                </a:solidFill>
                <a:latin typeface="Georgia"/>
                <a:ea typeface="Georgia"/>
                <a:cs typeface="Georgia"/>
                <a:sym typeface="Georgia"/>
              </a:rPr>
              <a:t>	 </a:t>
            </a:r>
          </a:p>
          <a:p>
            <a:pPr lvl="0" rtl="0">
              <a:lnSpc>
                <a:spcPct val="115000"/>
              </a:lnSpc>
              <a:spcBef>
                <a:spcPts val="0"/>
              </a:spcBef>
              <a:buNone/>
            </a:pPr>
            <a:r>
              <a:rPr lang="en" sz="1100" dirty="0">
                <a:solidFill>
                  <a:schemeClr val="accent3"/>
                </a:solidFill>
                <a:latin typeface="Georgia"/>
                <a:ea typeface="Georgia"/>
                <a:cs typeface="Georgia"/>
                <a:sym typeface="Georgia"/>
              </a:rPr>
              <a:t>D-Extends and abducts hand at wrist joint. 	</a:t>
            </a:r>
          </a:p>
          <a:p>
            <a:pPr lvl="0" rtl="0">
              <a:lnSpc>
                <a:spcPct val="115000"/>
              </a:lnSpc>
              <a:spcBef>
                <a:spcPts val="0"/>
              </a:spcBef>
              <a:buNone/>
            </a:pPr>
            <a:r>
              <a:rPr lang="en" sz="1100" dirty="0">
                <a:solidFill>
                  <a:srgbClr val="980000"/>
                </a:solidFill>
                <a:latin typeface="Georgia"/>
                <a:ea typeface="Georgia"/>
                <a:cs typeface="Georgia"/>
                <a:sym typeface="Georgia"/>
              </a:rPr>
              <a:t>7- Which muscle is supplied by median nerve ?</a:t>
            </a:r>
          </a:p>
          <a:p>
            <a:pPr lvl="0" rtl="0">
              <a:lnSpc>
                <a:spcPct val="115000"/>
              </a:lnSpc>
              <a:spcBef>
                <a:spcPts val="0"/>
              </a:spcBef>
              <a:buNone/>
            </a:pPr>
            <a:r>
              <a:rPr lang="en" sz="1100" dirty="0">
                <a:solidFill>
                  <a:schemeClr val="accent3"/>
                </a:solidFill>
                <a:latin typeface="Georgia"/>
                <a:ea typeface="Georgia"/>
                <a:cs typeface="Georgia"/>
                <a:sym typeface="Georgia"/>
              </a:rPr>
              <a:t>A- Anconeus</a:t>
            </a:r>
            <a:r>
              <a:rPr lang="en" sz="1100" dirty="0" smtClean="0">
                <a:solidFill>
                  <a:schemeClr val="accent3"/>
                </a:solidFill>
                <a:latin typeface="Georgia"/>
                <a:ea typeface="Georgia"/>
                <a:cs typeface="Georgia"/>
                <a:sym typeface="Georgia"/>
              </a:rPr>
              <a:t>.</a:t>
            </a:r>
            <a:r>
              <a:rPr lang="en" sz="1100" dirty="0">
                <a:solidFill>
                  <a:schemeClr val="accent3"/>
                </a:solidFill>
                <a:latin typeface="Georgia"/>
                <a:ea typeface="Georgia"/>
                <a:cs typeface="Georgia"/>
                <a:sym typeface="Georgia"/>
              </a:rPr>
              <a:t>			</a:t>
            </a:r>
          </a:p>
          <a:p>
            <a:pPr lvl="0" rtl="0">
              <a:lnSpc>
                <a:spcPct val="115000"/>
              </a:lnSpc>
              <a:spcBef>
                <a:spcPts val="0"/>
              </a:spcBef>
              <a:buNone/>
            </a:pPr>
            <a:r>
              <a:rPr lang="en" sz="1100" dirty="0">
                <a:solidFill>
                  <a:schemeClr val="accent3"/>
                </a:solidFill>
                <a:latin typeface="Georgia"/>
                <a:ea typeface="Georgia"/>
                <a:cs typeface="Georgia"/>
                <a:sym typeface="Georgia"/>
              </a:rPr>
              <a:t>B- Brachioradialis</a:t>
            </a:r>
            <a:r>
              <a:rPr lang="en" sz="1100" dirty="0" smtClean="0">
                <a:solidFill>
                  <a:schemeClr val="accent3"/>
                </a:solidFill>
                <a:latin typeface="Georgia"/>
                <a:ea typeface="Georgia"/>
                <a:cs typeface="Georgia"/>
                <a:sym typeface="Georgia"/>
              </a:rPr>
              <a:t>.</a:t>
            </a:r>
            <a:r>
              <a:rPr lang="en" sz="1100" dirty="0">
                <a:solidFill>
                  <a:schemeClr val="accent3"/>
                </a:solidFill>
                <a:latin typeface="Georgia"/>
                <a:ea typeface="Georgia"/>
                <a:cs typeface="Georgia"/>
                <a:sym typeface="Georgia"/>
              </a:rPr>
              <a:t>		</a:t>
            </a:r>
          </a:p>
          <a:p>
            <a:pPr lvl="0" rtl="0">
              <a:lnSpc>
                <a:spcPct val="115000"/>
              </a:lnSpc>
              <a:spcBef>
                <a:spcPts val="0"/>
              </a:spcBef>
              <a:buNone/>
            </a:pPr>
            <a:r>
              <a:rPr lang="en" sz="1100" dirty="0">
                <a:solidFill>
                  <a:schemeClr val="accent3"/>
                </a:solidFill>
                <a:latin typeface="Georgia"/>
                <a:ea typeface="Georgia"/>
                <a:cs typeface="Georgia"/>
                <a:sym typeface="Georgia"/>
              </a:rPr>
              <a:t>C- Extensor carpi radialis longus.	</a:t>
            </a:r>
          </a:p>
          <a:p>
            <a:pPr lvl="0"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D- Flexor digitorum superficialis. </a:t>
            </a:r>
          </a:p>
          <a:p>
            <a:pPr lvl="0" rtl="0">
              <a:lnSpc>
                <a:spcPct val="115000"/>
              </a:lnSpc>
              <a:spcBef>
                <a:spcPts val="0"/>
              </a:spcBef>
              <a:buClr>
                <a:schemeClr val="dk1"/>
              </a:buClr>
              <a:buSzPct val="100000"/>
              <a:buFont typeface="Arial"/>
              <a:buNone/>
            </a:pPr>
            <a:r>
              <a:rPr lang="en" sz="1100" dirty="0">
                <a:solidFill>
                  <a:srgbClr val="980000"/>
                </a:solidFill>
                <a:latin typeface="Georgia"/>
                <a:ea typeface="Georgia"/>
                <a:cs typeface="Georgia"/>
                <a:sym typeface="Georgia"/>
              </a:rPr>
              <a:t>8- What is the action of extensor carpi radialis longus in hand at wrist joint ?</a:t>
            </a:r>
          </a:p>
          <a:p>
            <a:pPr lvl="0"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A- extension  and adduction</a:t>
            </a:r>
          </a:p>
          <a:p>
            <a:pPr lvl="0"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B- flexion  and abduction  </a:t>
            </a:r>
          </a:p>
          <a:p>
            <a:pPr lvl="0"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C- flexion and adduction</a:t>
            </a:r>
          </a:p>
          <a:p>
            <a:pPr lvl="0" rtl="0">
              <a:lnSpc>
                <a:spcPct val="115000"/>
              </a:lnSpc>
              <a:spcBef>
                <a:spcPts val="0"/>
              </a:spcBef>
              <a:buClr>
                <a:schemeClr val="dk1"/>
              </a:buClr>
              <a:buSzPct val="100000"/>
              <a:buFont typeface="Arial"/>
              <a:buNone/>
            </a:pPr>
            <a:r>
              <a:rPr lang="en" sz="1100" dirty="0">
                <a:solidFill>
                  <a:schemeClr val="accent3"/>
                </a:solidFill>
                <a:latin typeface="Georgia"/>
                <a:ea typeface="Georgia"/>
                <a:cs typeface="Georgia"/>
                <a:sym typeface="Georgia"/>
              </a:rPr>
              <a:t>D- extension  and abduction </a:t>
            </a:r>
          </a:p>
        </p:txBody>
      </p:sp>
      <p:sp>
        <p:nvSpPr>
          <p:cNvPr id="326" name="Shape 326"/>
          <p:cNvSpPr txBox="1"/>
          <p:nvPr/>
        </p:nvSpPr>
        <p:spPr>
          <a:xfrm>
            <a:off x="7957025" y="140350"/>
            <a:ext cx="717899" cy="1509000"/>
          </a:xfrm>
          <a:prstGeom prst="rect">
            <a:avLst/>
          </a:prstGeom>
          <a:noFill/>
          <a:ln>
            <a:noFill/>
          </a:ln>
        </p:spPr>
        <p:txBody>
          <a:bodyPr lIns="91425" tIns="91425" rIns="91425" bIns="91425" anchor="t" anchorCtr="0">
            <a:noAutofit/>
          </a:bodyPr>
          <a:lstStyle/>
          <a:p>
            <a:pPr rtl="0">
              <a:spcBef>
                <a:spcPts val="0"/>
              </a:spcBef>
              <a:buNone/>
            </a:pPr>
            <a:r>
              <a:rPr lang="en" sz="1000">
                <a:solidFill>
                  <a:srgbClr val="999999"/>
                </a:solidFill>
              </a:rPr>
              <a:t>Answers:</a:t>
            </a:r>
          </a:p>
          <a:p>
            <a:pPr algn="ctr" rtl="0">
              <a:spcBef>
                <a:spcPts val="0"/>
              </a:spcBef>
              <a:buNone/>
            </a:pPr>
            <a:r>
              <a:rPr lang="en" sz="1000">
                <a:solidFill>
                  <a:srgbClr val="999999"/>
                </a:solidFill>
              </a:rPr>
              <a:t>1) D</a:t>
            </a:r>
          </a:p>
          <a:p>
            <a:pPr algn="ctr" rtl="0">
              <a:spcBef>
                <a:spcPts val="0"/>
              </a:spcBef>
              <a:buNone/>
            </a:pPr>
            <a:r>
              <a:rPr lang="en" sz="1000">
                <a:solidFill>
                  <a:srgbClr val="999999"/>
                </a:solidFill>
              </a:rPr>
              <a:t>2) D</a:t>
            </a:r>
          </a:p>
          <a:p>
            <a:pPr algn="ctr" rtl="0">
              <a:spcBef>
                <a:spcPts val="0"/>
              </a:spcBef>
              <a:buNone/>
            </a:pPr>
            <a:r>
              <a:rPr lang="en" sz="1000">
                <a:solidFill>
                  <a:srgbClr val="999999"/>
                </a:solidFill>
              </a:rPr>
              <a:t>3) B</a:t>
            </a:r>
          </a:p>
          <a:p>
            <a:pPr algn="ctr" rtl="0">
              <a:spcBef>
                <a:spcPts val="0"/>
              </a:spcBef>
              <a:buNone/>
            </a:pPr>
            <a:r>
              <a:rPr lang="en" sz="1000">
                <a:solidFill>
                  <a:srgbClr val="999999"/>
                </a:solidFill>
              </a:rPr>
              <a:t>4) B</a:t>
            </a:r>
          </a:p>
          <a:p>
            <a:pPr algn="ctr" rtl="0">
              <a:spcBef>
                <a:spcPts val="0"/>
              </a:spcBef>
              <a:buNone/>
            </a:pPr>
            <a:r>
              <a:rPr lang="en" sz="1000">
                <a:solidFill>
                  <a:srgbClr val="999999"/>
                </a:solidFill>
              </a:rPr>
              <a:t>5) A</a:t>
            </a:r>
          </a:p>
          <a:p>
            <a:pPr algn="ctr" rtl="0">
              <a:spcBef>
                <a:spcPts val="0"/>
              </a:spcBef>
              <a:buNone/>
            </a:pPr>
            <a:r>
              <a:rPr lang="en" sz="1000">
                <a:solidFill>
                  <a:srgbClr val="999999"/>
                </a:solidFill>
              </a:rPr>
              <a:t>6) A</a:t>
            </a:r>
          </a:p>
          <a:p>
            <a:pPr algn="ctr" rtl="0">
              <a:spcBef>
                <a:spcPts val="0"/>
              </a:spcBef>
              <a:buNone/>
            </a:pPr>
            <a:r>
              <a:rPr lang="en" sz="1000">
                <a:solidFill>
                  <a:srgbClr val="999999"/>
                </a:solidFill>
              </a:rPr>
              <a:t>7) D</a:t>
            </a:r>
          </a:p>
          <a:p>
            <a:pPr lvl="0" algn="ctr">
              <a:spcBef>
                <a:spcPts val="0"/>
              </a:spcBef>
              <a:buNone/>
            </a:pPr>
            <a:r>
              <a:rPr lang="en" sz="1000">
                <a:solidFill>
                  <a:srgbClr val="999999"/>
                </a:solidFill>
              </a:rPr>
              <a:t>8) D</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3">
            <a:alphaModFix/>
          </a:blip>
          <a:srcRect/>
          <a:stretch/>
        </p:blipFill>
        <p:spPr>
          <a:xfrm>
            <a:off x="5481603" y="990603"/>
            <a:ext cx="2904925" cy="3154300"/>
          </a:xfrm>
          <a:prstGeom prst="rect">
            <a:avLst/>
          </a:prstGeom>
          <a:noFill/>
          <a:ln>
            <a:noFill/>
          </a:ln>
        </p:spPr>
      </p:pic>
      <p:pic>
        <p:nvPicPr>
          <p:cNvPr id="332" name="Shape 332"/>
          <p:cNvPicPr preferRelativeResize="0"/>
          <p:nvPr/>
        </p:nvPicPr>
        <p:blipFill>
          <a:blip r:embed="rId4">
            <a:alphaModFix/>
          </a:blip>
          <a:stretch>
            <a:fillRect/>
          </a:stretch>
        </p:blipFill>
        <p:spPr>
          <a:xfrm>
            <a:off x="333550" y="800550"/>
            <a:ext cx="4803275" cy="3402300"/>
          </a:xfrm>
          <a:prstGeom prst="rect">
            <a:avLst/>
          </a:prstGeom>
          <a:noFill/>
          <a:ln>
            <a:noFill/>
          </a:ln>
        </p:spPr>
      </p:pic>
      <p:sp>
        <p:nvSpPr>
          <p:cNvPr id="333" name="Shape 333"/>
          <p:cNvSpPr/>
          <p:nvPr/>
        </p:nvSpPr>
        <p:spPr>
          <a:xfrm>
            <a:off x="322450" y="789425"/>
            <a:ext cx="4847700" cy="3457800"/>
          </a:xfrm>
          <a:prstGeom prst="rect">
            <a:avLst/>
          </a:prstGeom>
          <a:noFill/>
          <a:ln w="38100" cap="flat">
            <a:solidFill>
              <a:srgbClr val="783F0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228600" y="1402000"/>
            <a:ext cx="7741499" cy="3271499"/>
          </a:xfrm>
          <a:prstGeom prst="rect">
            <a:avLst/>
          </a:prstGeom>
          <a:noFill/>
          <a:ln w="19050" cap="flat">
            <a:solidFill>
              <a:srgbClr val="1C4587"/>
            </a:solidFill>
            <a:prstDash val="solid"/>
            <a:round/>
            <a:headEnd type="none" w="med" len="med"/>
            <a:tailEnd type="none" w="med" len="med"/>
          </a:ln>
        </p:spPr>
        <p:txBody>
          <a:bodyPr lIns="91425" tIns="91425" rIns="91425" bIns="91425" anchor="ctr" anchorCtr="0">
            <a:noAutofit/>
          </a:bodyPr>
          <a:lstStyle/>
          <a:p>
            <a:pPr marL="457200" lvl="0" indent="-317500" rtl="0">
              <a:lnSpc>
                <a:spcPct val="115000"/>
              </a:lnSpc>
              <a:spcBef>
                <a:spcPts val="600"/>
              </a:spcBef>
              <a:buClr>
                <a:srgbClr val="000000"/>
              </a:buClr>
              <a:buSzPct val="100000"/>
              <a:buFont typeface="Georgia"/>
              <a:buChar char="●"/>
            </a:pPr>
            <a:r>
              <a:rPr lang="en" b="1">
                <a:solidFill>
                  <a:srgbClr val="6FA8DC"/>
                </a:solidFill>
                <a:latin typeface="Georgia"/>
                <a:ea typeface="Georgia"/>
                <a:cs typeface="Georgia"/>
                <a:sym typeface="Georgia"/>
              </a:rPr>
              <a:t>List the </a:t>
            </a:r>
            <a:r>
              <a:rPr lang="en" b="1">
                <a:solidFill>
                  <a:srgbClr val="0B5394"/>
                </a:solidFill>
                <a:latin typeface="Georgia"/>
                <a:ea typeface="Georgia"/>
                <a:cs typeface="Georgia"/>
                <a:sym typeface="Georgia"/>
              </a:rPr>
              <a:t>names of the Flexors Group</a:t>
            </a:r>
            <a:r>
              <a:rPr lang="en" b="1">
                <a:solidFill>
                  <a:srgbClr val="6FA8DC"/>
                </a:solidFill>
                <a:latin typeface="Georgia"/>
                <a:ea typeface="Georgia"/>
                <a:cs typeface="Georgia"/>
                <a:sym typeface="Georgia"/>
              </a:rPr>
              <a:t> of Forearm (superficial &amp; deep muscles).</a:t>
            </a:r>
          </a:p>
          <a:p>
            <a:pPr marL="457200" lvl="0" indent="-317500" rtl="0">
              <a:lnSpc>
                <a:spcPct val="115000"/>
              </a:lnSpc>
              <a:spcBef>
                <a:spcPts val="600"/>
              </a:spcBef>
              <a:buClr>
                <a:srgbClr val="000000"/>
              </a:buClr>
              <a:buSzPct val="100000"/>
              <a:buFont typeface="Georgia"/>
              <a:buChar char="●"/>
            </a:pPr>
            <a:r>
              <a:rPr lang="en" b="1">
                <a:solidFill>
                  <a:srgbClr val="6FA8DC"/>
                </a:solidFill>
                <a:latin typeface="Georgia"/>
                <a:ea typeface="Georgia"/>
                <a:cs typeface="Georgia"/>
                <a:sym typeface="Georgia"/>
              </a:rPr>
              <a:t>Identify the </a:t>
            </a:r>
            <a:r>
              <a:rPr lang="en" b="1">
                <a:solidFill>
                  <a:srgbClr val="0B5394"/>
                </a:solidFill>
                <a:latin typeface="Georgia"/>
                <a:ea typeface="Georgia"/>
                <a:cs typeface="Georgia"/>
                <a:sym typeface="Georgia"/>
              </a:rPr>
              <a:t>common flexor origin</a:t>
            </a:r>
            <a:r>
              <a:rPr lang="en" b="1">
                <a:solidFill>
                  <a:srgbClr val="6FA8DC"/>
                </a:solidFill>
                <a:latin typeface="Georgia"/>
                <a:ea typeface="Georgia"/>
                <a:cs typeface="Georgia"/>
                <a:sym typeface="Georgia"/>
              </a:rPr>
              <a:t> of flexor muscles and their  </a:t>
            </a:r>
            <a:r>
              <a:rPr lang="en" b="1">
                <a:solidFill>
                  <a:srgbClr val="0B5394"/>
                </a:solidFill>
                <a:latin typeface="Georgia"/>
                <a:ea typeface="Georgia"/>
                <a:cs typeface="Georgia"/>
                <a:sym typeface="Georgia"/>
              </a:rPr>
              <a:t>innervation &amp; movements.</a:t>
            </a:r>
          </a:p>
          <a:p>
            <a:pPr marL="457200" lvl="0" indent="-317500" rtl="0">
              <a:lnSpc>
                <a:spcPct val="115000"/>
              </a:lnSpc>
              <a:spcBef>
                <a:spcPts val="600"/>
              </a:spcBef>
              <a:buClr>
                <a:srgbClr val="000000"/>
              </a:buClr>
              <a:buSzPct val="100000"/>
              <a:buFont typeface="Georgia"/>
              <a:buChar char="●"/>
            </a:pPr>
            <a:r>
              <a:rPr lang="en" b="1">
                <a:solidFill>
                  <a:srgbClr val="6FA8DC"/>
                </a:solidFill>
                <a:latin typeface="Georgia"/>
                <a:ea typeface="Georgia"/>
                <a:cs typeface="Georgia"/>
                <a:sym typeface="Georgia"/>
              </a:rPr>
              <a:t>Identify </a:t>
            </a:r>
            <a:r>
              <a:rPr lang="en" b="1">
                <a:solidFill>
                  <a:srgbClr val="0B5394"/>
                </a:solidFill>
                <a:latin typeface="Georgia"/>
                <a:ea typeface="Georgia"/>
                <a:cs typeface="Georgia"/>
                <a:sym typeface="Georgia"/>
              </a:rPr>
              <a:t>supination and pronation</a:t>
            </a:r>
            <a:r>
              <a:rPr lang="en" b="1">
                <a:solidFill>
                  <a:srgbClr val="6FA8DC"/>
                </a:solidFill>
                <a:latin typeface="Georgia"/>
                <a:ea typeface="Georgia"/>
                <a:cs typeface="Georgia"/>
                <a:sym typeface="Georgia"/>
              </a:rPr>
              <a:t> and list the muscles produced these 2 movements.</a:t>
            </a:r>
          </a:p>
          <a:p>
            <a:pPr marL="457200" lvl="0" indent="-317500" rtl="0">
              <a:lnSpc>
                <a:spcPct val="115000"/>
              </a:lnSpc>
              <a:spcBef>
                <a:spcPts val="600"/>
              </a:spcBef>
              <a:buClr>
                <a:srgbClr val="000000"/>
              </a:buClr>
              <a:buSzPct val="100000"/>
              <a:buFont typeface="Georgia"/>
              <a:buChar char="●"/>
            </a:pPr>
            <a:r>
              <a:rPr lang="en" b="1">
                <a:solidFill>
                  <a:srgbClr val="6FA8DC"/>
                </a:solidFill>
                <a:latin typeface="Georgia"/>
                <a:ea typeface="Georgia"/>
                <a:cs typeface="Georgia"/>
                <a:sym typeface="Georgia"/>
              </a:rPr>
              <a:t>List the </a:t>
            </a:r>
            <a:r>
              <a:rPr lang="en" b="1">
                <a:solidFill>
                  <a:srgbClr val="0B5394"/>
                </a:solidFill>
                <a:latin typeface="Georgia"/>
                <a:ea typeface="Georgia"/>
                <a:cs typeface="Georgia"/>
                <a:sym typeface="Georgia"/>
              </a:rPr>
              <a:t>names of the Extensor Group</a:t>
            </a:r>
            <a:r>
              <a:rPr lang="en" b="1">
                <a:solidFill>
                  <a:srgbClr val="6FA8DC"/>
                </a:solidFill>
                <a:latin typeface="Georgia"/>
                <a:ea typeface="Georgia"/>
                <a:cs typeface="Georgia"/>
                <a:sym typeface="Georgia"/>
              </a:rPr>
              <a:t> of Forearm (superficial &amp; deep muscles).</a:t>
            </a:r>
          </a:p>
          <a:p>
            <a:pPr marL="457200" lvl="0" indent="-317500" rtl="0">
              <a:lnSpc>
                <a:spcPct val="115000"/>
              </a:lnSpc>
              <a:spcBef>
                <a:spcPts val="600"/>
              </a:spcBef>
              <a:buClr>
                <a:srgbClr val="000000"/>
              </a:buClr>
              <a:buSzPct val="100000"/>
              <a:buFont typeface="Georgia"/>
              <a:buChar char="●"/>
            </a:pPr>
            <a:r>
              <a:rPr lang="en" b="1">
                <a:solidFill>
                  <a:srgbClr val="6FA8DC"/>
                </a:solidFill>
                <a:latin typeface="Georgia"/>
                <a:ea typeface="Georgia"/>
                <a:cs typeface="Georgia"/>
                <a:sym typeface="Georgia"/>
              </a:rPr>
              <a:t>Identify the </a:t>
            </a:r>
            <a:r>
              <a:rPr lang="en" b="1">
                <a:solidFill>
                  <a:srgbClr val="0B5394"/>
                </a:solidFill>
                <a:latin typeface="Georgia"/>
                <a:ea typeface="Georgia"/>
                <a:cs typeface="Georgia"/>
                <a:sym typeface="Georgia"/>
              </a:rPr>
              <a:t>common extensor origin</a:t>
            </a:r>
            <a:r>
              <a:rPr lang="en" b="1">
                <a:solidFill>
                  <a:srgbClr val="6FA8DC"/>
                </a:solidFill>
                <a:latin typeface="Georgia"/>
                <a:ea typeface="Georgia"/>
                <a:cs typeface="Georgia"/>
                <a:sym typeface="Georgia"/>
              </a:rPr>
              <a:t> of extensor muscles and their</a:t>
            </a:r>
            <a:r>
              <a:rPr lang="en" b="1">
                <a:solidFill>
                  <a:srgbClr val="0B5394"/>
                </a:solidFill>
                <a:latin typeface="Georgia"/>
                <a:ea typeface="Georgia"/>
                <a:cs typeface="Georgia"/>
                <a:sym typeface="Georgia"/>
              </a:rPr>
              <a:t> innervation &amp; movements.</a:t>
            </a:r>
          </a:p>
          <a:p>
            <a:pPr marL="0" lvl="0" indent="0" rtl="0">
              <a:lnSpc>
                <a:spcPct val="115000"/>
              </a:lnSpc>
              <a:spcBef>
                <a:spcPts val="600"/>
              </a:spcBef>
              <a:buClr>
                <a:srgbClr val="0070C0"/>
              </a:buClr>
              <a:buNone/>
            </a:pPr>
            <a:endParaRPr sz="1200" b="1">
              <a:solidFill>
                <a:srgbClr val="A61C00"/>
              </a:solidFill>
              <a:latin typeface="Comic Sans MS"/>
              <a:ea typeface="Comic Sans MS"/>
              <a:cs typeface="Comic Sans MS"/>
              <a:sym typeface="Comic Sans MS"/>
            </a:endParaRPr>
          </a:p>
          <a:p>
            <a:pPr marL="0" lvl="0" indent="0" rtl="0">
              <a:lnSpc>
                <a:spcPct val="115000"/>
              </a:lnSpc>
              <a:spcBef>
                <a:spcPts val="600"/>
              </a:spcBef>
              <a:buClr>
                <a:srgbClr val="0070C0"/>
              </a:buClr>
              <a:buNone/>
            </a:pPr>
            <a:endParaRPr sz="2400" b="1">
              <a:solidFill>
                <a:srgbClr val="99FF33"/>
              </a:solidFill>
            </a:endParaRPr>
          </a:p>
        </p:txBody>
      </p:sp>
      <p:sp>
        <p:nvSpPr>
          <p:cNvPr id="92" name="Shape 92"/>
          <p:cNvSpPr txBox="1"/>
          <p:nvPr/>
        </p:nvSpPr>
        <p:spPr>
          <a:xfrm>
            <a:off x="2949000" y="131000"/>
            <a:ext cx="2864099" cy="848700"/>
          </a:xfrm>
          <a:prstGeom prst="rect">
            <a:avLst/>
          </a:prstGeom>
          <a:noFill/>
          <a:ln>
            <a:noFill/>
          </a:ln>
        </p:spPr>
        <p:txBody>
          <a:bodyPr lIns="91425" tIns="91425" rIns="91425" bIns="91425" anchor="t" anchorCtr="0">
            <a:noAutofit/>
          </a:bodyPr>
          <a:lstStyle/>
          <a:p>
            <a:pPr lvl="0" algn="ctr" rtl="0">
              <a:spcBef>
                <a:spcPts val="0"/>
              </a:spcBef>
              <a:buNone/>
            </a:pPr>
            <a:r>
              <a:rPr lang="en" sz="4000" b="1">
                <a:solidFill>
                  <a:srgbClr val="351C75"/>
                </a:solidFill>
                <a:latin typeface="Calibri"/>
                <a:ea typeface="Calibri"/>
                <a:cs typeface="Calibri"/>
                <a:sym typeface="Calibri"/>
              </a:rPr>
              <a:t>OBJECTIVES</a:t>
            </a:r>
          </a:p>
        </p:txBody>
      </p:sp>
      <p:cxnSp>
        <p:nvCxnSpPr>
          <p:cNvPr id="93" name="Shape 93"/>
          <p:cNvCxnSpPr/>
          <p:nvPr/>
        </p:nvCxnSpPr>
        <p:spPr>
          <a:xfrm>
            <a:off x="91350" y="891795"/>
            <a:ext cx="7949400" cy="0"/>
          </a:xfrm>
          <a:prstGeom prst="straightConnector1">
            <a:avLst/>
          </a:prstGeom>
          <a:noFill/>
          <a:ln w="28575" cap="flat">
            <a:solidFill>
              <a:srgbClr val="1F497D"/>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3571775" y="1093075"/>
            <a:ext cx="1136099" cy="2659500"/>
          </a:xfrm>
          <a:prstGeom prst="rect">
            <a:avLst/>
          </a:prstGeom>
          <a:solidFill>
            <a:schemeClr val="lt2"/>
          </a:solidFill>
          <a:ln w="19050" cap="flat">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 name="Shape 99"/>
          <p:cNvSpPr txBox="1">
            <a:spLocks noGrp="1"/>
          </p:cNvSpPr>
          <p:nvPr>
            <p:ph type="title"/>
          </p:nvPr>
        </p:nvSpPr>
        <p:spPr>
          <a:xfrm>
            <a:off x="2964575" y="19946"/>
            <a:ext cx="2543099" cy="595500"/>
          </a:xfrm>
          <a:prstGeom prst="rect">
            <a:avLst/>
          </a:prstGeom>
        </p:spPr>
        <p:txBody>
          <a:bodyPr lIns="91425" tIns="91425" rIns="91425" bIns="91425" anchor="ctr" anchorCtr="0">
            <a:noAutofit/>
          </a:bodyPr>
          <a:lstStyle/>
          <a:p>
            <a:pPr>
              <a:spcBef>
                <a:spcPts val="0"/>
              </a:spcBef>
              <a:buNone/>
            </a:pPr>
            <a:r>
              <a:rPr lang="en" sz="2400" b="1">
                <a:solidFill>
                  <a:schemeClr val="accent1"/>
                </a:solidFill>
                <a:latin typeface="Georgia"/>
                <a:ea typeface="Georgia"/>
                <a:cs typeface="Georgia"/>
                <a:sym typeface="Georgia"/>
              </a:rPr>
              <a:t>Introduction </a:t>
            </a:r>
          </a:p>
        </p:txBody>
      </p:sp>
      <p:sp>
        <p:nvSpPr>
          <p:cNvPr id="100" name="Shape 100"/>
          <p:cNvSpPr txBox="1">
            <a:spLocks noGrp="1"/>
          </p:cNvSpPr>
          <p:nvPr>
            <p:ph type="body" idx="1"/>
          </p:nvPr>
        </p:nvSpPr>
        <p:spPr>
          <a:xfrm>
            <a:off x="-2686750" y="1315975"/>
            <a:ext cx="4012199" cy="3771600"/>
          </a:xfrm>
          <a:prstGeom prst="rect">
            <a:avLst/>
          </a:prstGeom>
        </p:spPr>
        <p:txBody>
          <a:bodyPr lIns="91425" tIns="91425" rIns="91425" bIns="91425" anchor="t" anchorCtr="0">
            <a:noAutofit/>
          </a:bodyPr>
          <a:lstStyle/>
          <a:p>
            <a:pPr marL="0" lvl="0" indent="0" rtl="0">
              <a:lnSpc>
                <a:spcPct val="115000"/>
              </a:lnSpc>
              <a:spcBef>
                <a:spcPts val="500"/>
              </a:spcBef>
              <a:buNone/>
            </a:pPr>
            <a:endParaRPr sz="1800" b="1">
              <a:solidFill>
                <a:srgbClr val="888888"/>
              </a:solidFill>
            </a:endParaRPr>
          </a:p>
          <a:p>
            <a:pPr marL="0" lvl="0" indent="0" rtl="0">
              <a:lnSpc>
                <a:spcPct val="115000"/>
              </a:lnSpc>
              <a:spcBef>
                <a:spcPts val="500"/>
              </a:spcBef>
              <a:buNone/>
            </a:pPr>
            <a:endParaRPr sz="2000">
              <a:solidFill>
                <a:srgbClr val="D4783C"/>
              </a:solidFill>
            </a:endParaRPr>
          </a:p>
          <a:p>
            <a:pPr marL="0" lvl="0" indent="0" rtl="0">
              <a:lnSpc>
                <a:spcPct val="115000"/>
              </a:lnSpc>
              <a:spcBef>
                <a:spcPts val="500"/>
              </a:spcBef>
              <a:buClr>
                <a:schemeClr val="dk1"/>
              </a:buClr>
              <a:buFont typeface="Arial"/>
              <a:buNone/>
            </a:pPr>
            <a:endParaRPr sz="1800">
              <a:solidFill>
                <a:srgbClr val="A4C2F4"/>
              </a:solidFill>
            </a:endParaRPr>
          </a:p>
          <a:p>
            <a:pPr>
              <a:spcBef>
                <a:spcPts val="0"/>
              </a:spcBef>
              <a:buNone/>
            </a:pPr>
            <a:endParaRPr/>
          </a:p>
        </p:txBody>
      </p:sp>
      <p:cxnSp>
        <p:nvCxnSpPr>
          <p:cNvPr id="101" name="Shape 101"/>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102" name="Shape 102"/>
          <p:cNvSpPr/>
          <p:nvPr/>
        </p:nvSpPr>
        <p:spPr>
          <a:xfrm>
            <a:off x="142875" y="1554400"/>
            <a:ext cx="2594100" cy="1964399"/>
          </a:xfrm>
          <a:prstGeom prst="roundRect">
            <a:avLst>
              <a:gd name="adj" fmla="val 16667"/>
            </a:avLst>
          </a:prstGeom>
          <a:solidFill>
            <a:schemeClr val="lt2"/>
          </a:solidFill>
          <a:ln w="28575" cap="flat">
            <a:solidFill>
              <a:schemeClr val="accent5"/>
            </a:solidFill>
            <a:prstDash val="solid"/>
            <a:round/>
            <a:headEnd type="none" w="med" len="med"/>
            <a:tailEnd type="none" w="med" len="med"/>
          </a:ln>
        </p:spPr>
        <p:txBody>
          <a:bodyPr lIns="91425" tIns="91425" rIns="91425" bIns="91425" anchor="ctr" anchorCtr="0">
            <a:noAutofit/>
          </a:bodyPr>
          <a:lstStyle/>
          <a:p>
            <a:pPr lvl="0" algn="l" rtl="0">
              <a:lnSpc>
                <a:spcPct val="115000"/>
              </a:lnSpc>
              <a:spcBef>
                <a:spcPts val="600"/>
              </a:spcBef>
              <a:buNone/>
            </a:pPr>
            <a:r>
              <a:rPr lang="en" b="1">
                <a:solidFill>
                  <a:srgbClr val="D4783C"/>
                </a:solidFill>
                <a:latin typeface="Georgia"/>
                <a:ea typeface="Georgia"/>
                <a:cs typeface="Georgia"/>
                <a:sym typeface="Georgia"/>
              </a:rPr>
              <a:t>It extends from </a:t>
            </a:r>
            <a:r>
              <a:rPr lang="en" b="1" u="sng">
                <a:solidFill>
                  <a:srgbClr val="D4783C"/>
                </a:solidFill>
                <a:latin typeface="Georgia"/>
                <a:ea typeface="Georgia"/>
                <a:cs typeface="Georgia"/>
                <a:sym typeface="Georgia"/>
              </a:rPr>
              <a:t>elbow</a:t>
            </a:r>
            <a:r>
              <a:rPr lang="en" b="1">
                <a:solidFill>
                  <a:srgbClr val="D4783C"/>
                </a:solidFill>
                <a:latin typeface="Georgia"/>
                <a:ea typeface="Georgia"/>
                <a:cs typeface="Georgia"/>
                <a:sym typeface="Georgia"/>
              </a:rPr>
              <a:t> to </a:t>
            </a:r>
            <a:r>
              <a:rPr lang="en" b="1" u="sng">
                <a:solidFill>
                  <a:srgbClr val="D4783C"/>
                </a:solidFill>
                <a:latin typeface="Georgia"/>
                <a:ea typeface="Georgia"/>
                <a:cs typeface="Georgia"/>
                <a:sym typeface="Georgia"/>
              </a:rPr>
              <a:t>wrist</a:t>
            </a:r>
          </a:p>
          <a:p>
            <a:pPr lvl="0" algn="l" rtl="0">
              <a:lnSpc>
                <a:spcPct val="115000"/>
              </a:lnSpc>
              <a:spcBef>
                <a:spcPts val="600"/>
              </a:spcBef>
              <a:buClr>
                <a:schemeClr val="dk1"/>
              </a:buClr>
              <a:buFont typeface="Arial"/>
              <a:buNone/>
            </a:pPr>
            <a:endParaRPr b="1" u="sng">
              <a:solidFill>
                <a:srgbClr val="D4783C"/>
              </a:solidFill>
              <a:latin typeface="Georgia"/>
              <a:ea typeface="Georgia"/>
              <a:cs typeface="Georgia"/>
              <a:sym typeface="Georgia"/>
            </a:endParaRPr>
          </a:p>
          <a:p>
            <a:pPr lvl="0" algn="l" rtl="0">
              <a:lnSpc>
                <a:spcPct val="115000"/>
              </a:lnSpc>
              <a:spcBef>
                <a:spcPts val="500"/>
              </a:spcBef>
              <a:buClr>
                <a:schemeClr val="dk1"/>
              </a:buClr>
              <a:buSzPct val="78571"/>
              <a:buFont typeface="Arial"/>
              <a:buNone/>
            </a:pPr>
            <a:r>
              <a:rPr lang="en" b="1">
                <a:solidFill>
                  <a:srgbClr val="D4783C"/>
                </a:solidFill>
                <a:latin typeface="Georgia"/>
                <a:ea typeface="Georgia"/>
                <a:cs typeface="Georgia"/>
                <a:sym typeface="Georgia"/>
              </a:rPr>
              <a:t>It posses </a:t>
            </a:r>
            <a:r>
              <a:rPr lang="en" b="1" u="sng">
                <a:solidFill>
                  <a:srgbClr val="D4783C"/>
                </a:solidFill>
                <a:latin typeface="Georgia"/>
                <a:ea typeface="Georgia"/>
                <a:cs typeface="Georgia"/>
                <a:sym typeface="Georgia"/>
              </a:rPr>
              <a:t>two bones</a:t>
            </a:r>
            <a:r>
              <a:rPr lang="en" b="1">
                <a:solidFill>
                  <a:srgbClr val="D4783C"/>
                </a:solidFill>
                <a:latin typeface="Georgia"/>
                <a:ea typeface="Georgia"/>
                <a:cs typeface="Georgia"/>
                <a:sym typeface="Georgia"/>
              </a:rPr>
              <a:t> </a:t>
            </a:r>
            <a:r>
              <a:rPr lang="en" b="1">
                <a:solidFill>
                  <a:srgbClr val="953734"/>
                </a:solidFill>
                <a:latin typeface="Georgia"/>
                <a:ea typeface="Georgia"/>
                <a:cs typeface="Georgia"/>
                <a:sym typeface="Georgia"/>
              </a:rPr>
              <a:t>radius</a:t>
            </a:r>
            <a:r>
              <a:rPr lang="en" b="1">
                <a:solidFill>
                  <a:srgbClr val="D4783C"/>
                </a:solidFill>
                <a:latin typeface="Georgia"/>
                <a:ea typeface="Georgia"/>
                <a:cs typeface="Georgia"/>
                <a:sym typeface="Georgia"/>
              </a:rPr>
              <a:t> laterally &amp; </a:t>
            </a:r>
            <a:r>
              <a:rPr lang="en" b="1">
                <a:solidFill>
                  <a:srgbClr val="953734"/>
                </a:solidFill>
                <a:latin typeface="Georgia"/>
                <a:ea typeface="Georgia"/>
                <a:cs typeface="Georgia"/>
                <a:sym typeface="Georgia"/>
              </a:rPr>
              <a:t>Ulna</a:t>
            </a:r>
            <a:r>
              <a:rPr lang="en" b="1">
                <a:solidFill>
                  <a:srgbClr val="D4783C"/>
                </a:solidFill>
                <a:latin typeface="Georgia"/>
                <a:ea typeface="Georgia"/>
                <a:cs typeface="Georgia"/>
                <a:sym typeface="Georgia"/>
              </a:rPr>
              <a:t> medially.</a:t>
            </a:r>
          </a:p>
        </p:txBody>
      </p:sp>
      <p:sp>
        <p:nvSpPr>
          <p:cNvPr id="103" name="Shape 103"/>
          <p:cNvSpPr/>
          <p:nvPr/>
        </p:nvSpPr>
        <p:spPr>
          <a:xfrm>
            <a:off x="648675" y="3987525"/>
            <a:ext cx="4906200" cy="8952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b="1">
                <a:solidFill>
                  <a:srgbClr val="888888"/>
                </a:solidFill>
                <a:latin typeface="Georgia"/>
                <a:ea typeface="Georgia"/>
                <a:cs typeface="Georgia"/>
                <a:sym typeface="Georgia"/>
              </a:rPr>
              <a:t>The ulna and radius are connected by three structures: superior radioulnar joint, inferior radioulnar joint and the interosseous membrane.</a:t>
            </a:r>
          </a:p>
        </p:txBody>
      </p:sp>
      <p:sp>
        <p:nvSpPr>
          <p:cNvPr id="104" name="Shape 104"/>
          <p:cNvSpPr/>
          <p:nvPr/>
        </p:nvSpPr>
        <p:spPr>
          <a:xfrm>
            <a:off x="5542625" y="1554400"/>
            <a:ext cx="2702700" cy="1964399"/>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500"/>
              </a:spcBef>
              <a:buClr>
                <a:schemeClr val="dk1"/>
              </a:buClr>
              <a:buSzPct val="78571"/>
              <a:buFont typeface="Arial"/>
              <a:buNone/>
            </a:pPr>
            <a:r>
              <a:rPr lang="en" b="1">
                <a:solidFill>
                  <a:srgbClr val="D4783C"/>
                </a:solidFill>
                <a:latin typeface="Georgia"/>
                <a:ea typeface="Georgia"/>
                <a:cs typeface="Georgia"/>
                <a:sym typeface="Georgia"/>
              </a:rPr>
              <a:t>This membrane allows movement of </a:t>
            </a:r>
            <a:r>
              <a:rPr lang="en" b="1" u="sng">
                <a:solidFill>
                  <a:srgbClr val="953734"/>
                </a:solidFill>
                <a:latin typeface="Georgia"/>
                <a:ea typeface="Georgia"/>
                <a:cs typeface="Georgia"/>
                <a:sym typeface="Georgia"/>
              </a:rPr>
              <a:t>Pronation</a:t>
            </a:r>
            <a:r>
              <a:rPr lang="en" b="1">
                <a:solidFill>
                  <a:srgbClr val="953734"/>
                </a:solidFill>
                <a:latin typeface="Georgia"/>
                <a:ea typeface="Georgia"/>
                <a:cs typeface="Georgia"/>
                <a:sym typeface="Georgia"/>
              </a:rPr>
              <a:t> and </a:t>
            </a:r>
            <a:r>
              <a:rPr lang="en" b="1" u="sng">
                <a:solidFill>
                  <a:srgbClr val="953734"/>
                </a:solidFill>
                <a:latin typeface="Georgia"/>
                <a:ea typeface="Georgia"/>
                <a:cs typeface="Georgia"/>
                <a:sym typeface="Georgia"/>
              </a:rPr>
              <a:t>Supination</a:t>
            </a:r>
            <a:r>
              <a:rPr lang="en" b="1">
                <a:solidFill>
                  <a:srgbClr val="953734"/>
                </a:solidFill>
                <a:latin typeface="Georgia"/>
                <a:ea typeface="Georgia"/>
                <a:cs typeface="Georgia"/>
                <a:sym typeface="Georgia"/>
              </a:rPr>
              <a:t> </a:t>
            </a:r>
            <a:r>
              <a:rPr lang="en" b="1">
                <a:solidFill>
                  <a:srgbClr val="D4783C"/>
                </a:solidFill>
                <a:latin typeface="Georgia"/>
                <a:ea typeface="Georgia"/>
                <a:cs typeface="Georgia"/>
                <a:sym typeface="Georgia"/>
              </a:rPr>
              <a:t>. </a:t>
            </a:r>
          </a:p>
          <a:p>
            <a:pPr lvl="0" rtl="0">
              <a:lnSpc>
                <a:spcPct val="115000"/>
              </a:lnSpc>
              <a:spcBef>
                <a:spcPts val="500"/>
              </a:spcBef>
              <a:buClr>
                <a:schemeClr val="dk1"/>
              </a:buClr>
              <a:buSzPct val="78571"/>
              <a:buFont typeface="Arial"/>
              <a:buNone/>
            </a:pPr>
            <a:r>
              <a:rPr lang="en">
                <a:solidFill>
                  <a:srgbClr val="D4783C"/>
                </a:solidFill>
                <a:latin typeface="Georgia"/>
                <a:ea typeface="Georgia"/>
                <a:cs typeface="Georgia"/>
                <a:sym typeface="Georgia"/>
              </a:rPr>
              <a:t>Also, it gives origin for the deep muscles.</a:t>
            </a:r>
          </a:p>
        </p:txBody>
      </p:sp>
      <p:sp>
        <p:nvSpPr>
          <p:cNvPr id="105" name="Shape 105"/>
          <p:cNvSpPr txBox="1"/>
          <p:nvPr/>
        </p:nvSpPr>
        <p:spPr>
          <a:xfrm>
            <a:off x="4836850" y="701500"/>
            <a:ext cx="2246699" cy="365699"/>
          </a:xfrm>
          <a:prstGeom prst="rect">
            <a:avLst/>
          </a:prstGeom>
          <a:noFill/>
          <a:ln>
            <a:noFill/>
          </a:ln>
        </p:spPr>
        <p:txBody>
          <a:bodyPr lIns="91425" tIns="91425" rIns="91425" bIns="91425" anchor="t" anchorCtr="0">
            <a:noAutofit/>
          </a:bodyPr>
          <a:lstStyle/>
          <a:p>
            <a:pPr>
              <a:spcBef>
                <a:spcPts val="0"/>
              </a:spcBef>
              <a:buNone/>
            </a:pPr>
            <a:r>
              <a:rPr lang="en" sz="1800" b="1">
                <a:solidFill>
                  <a:schemeClr val="accent4"/>
                </a:solidFill>
                <a:latin typeface="Shadows Into Light"/>
                <a:ea typeface="Shadows Into Light"/>
                <a:cs typeface="Shadows Into Light"/>
                <a:sym typeface="Shadows Into Light"/>
              </a:rPr>
              <a:t>Interosseous membrane</a:t>
            </a:r>
          </a:p>
        </p:txBody>
      </p:sp>
      <p:cxnSp>
        <p:nvCxnSpPr>
          <p:cNvPr id="106" name="Shape 106"/>
          <p:cNvCxnSpPr>
            <a:stCxn id="105" idx="2"/>
            <a:endCxn id="104" idx="0"/>
          </p:cNvCxnSpPr>
          <p:nvPr/>
        </p:nvCxnSpPr>
        <p:spPr>
          <a:xfrm rot="-5400000" flipH="1">
            <a:off x="6183549" y="843850"/>
            <a:ext cx="487200" cy="933900"/>
          </a:xfrm>
          <a:prstGeom prst="curvedConnector3">
            <a:avLst>
              <a:gd name="adj1" fmla="val 50000"/>
            </a:avLst>
          </a:prstGeom>
          <a:noFill/>
          <a:ln w="19050" cap="flat">
            <a:solidFill>
              <a:schemeClr val="accent4"/>
            </a:solidFill>
            <a:prstDash val="solid"/>
            <a:round/>
            <a:headEnd type="none" w="lg" len="lg"/>
            <a:tailEnd type="none" w="lg" len="lg"/>
          </a:ln>
        </p:spPr>
      </p:cxnSp>
      <p:sp>
        <p:nvSpPr>
          <p:cNvPr id="107" name="Shape 107"/>
          <p:cNvSpPr txBox="1"/>
          <p:nvPr/>
        </p:nvSpPr>
        <p:spPr>
          <a:xfrm>
            <a:off x="1024225" y="604350"/>
            <a:ext cx="2212199" cy="578400"/>
          </a:xfrm>
          <a:prstGeom prst="rect">
            <a:avLst/>
          </a:prstGeom>
          <a:noFill/>
          <a:ln>
            <a:noFill/>
          </a:ln>
        </p:spPr>
        <p:txBody>
          <a:bodyPr lIns="91425" tIns="91425" rIns="91425" bIns="91425" anchor="t" anchorCtr="0">
            <a:noAutofit/>
          </a:bodyPr>
          <a:lstStyle/>
          <a:p>
            <a:pPr lvl="0" rtl="0">
              <a:lnSpc>
                <a:spcPct val="115000"/>
              </a:lnSpc>
              <a:spcBef>
                <a:spcPts val="600"/>
              </a:spcBef>
              <a:buClr>
                <a:schemeClr val="dk1"/>
              </a:buClr>
              <a:buSzPct val="45833"/>
              <a:buFont typeface="Arial"/>
              <a:buNone/>
            </a:pPr>
            <a:r>
              <a:rPr lang="en" sz="2400" b="1">
                <a:solidFill>
                  <a:srgbClr val="D4783C"/>
                </a:solidFill>
                <a:latin typeface="Shadows Into Light"/>
                <a:ea typeface="Shadows Into Light"/>
                <a:cs typeface="Shadows Into Light"/>
                <a:sym typeface="Shadows Into Light"/>
              </a:rPr>
              <a:t>  </a:t>
            </a:r>
            <a:r>
              <a:rPr lang="en" sz="2400" b="1">
                <a:solidFill>
                  <a:schemeClr val="accent5"/>
                </a:solidFill>
                <a:latin typeface="Shadows Into Light"/>
                <a:ea typeface="Shadows Into Light"/>
                <a:cs typeface="Shadows Into Light"/>
                <a:sym typeface="Shadows Into Light"/>
              </a:rPr>
              <a:t>The forearm </a:t>
            </a:r>
          </a:p>
          <a:p>
            <a:pPr>
              <a:spcBef>
                <a:spcPts val="0"/>
              </a:spcBef>
              <a:buNone/>
            </a:pPr>
            <a:endParaRPr/>
          </a:p>
        </p:txBody>
      </p:sp>
      <p:cxnSp>
        <p:nvCxnSpPr>
          <p:cNvPr id="108" name="Shape 108"/>
          <p:cNvCxnSpPr>
            <a:stCxn id="107" idx="2"/>
            <a:endCxn id="102" idx="0"/>
          </p:cNvCxnSpPr>
          <p:nvPr/>
        </p:nvCxnSpPr>
        <p:spPr>
          <a:xfrm rot="5400000">
            <a:off x="1599324" y="1023450"/>
            <a:ext cx="371700" cy="690300"/>
          </a:xfrm>
          <a:prstGeom prst="curvedConnector3">
            <a:avLst>
              <a:gd name="adj1" fmla="val 49993"/>
            </a:avLst>
          </a:prstGeom>
          <a:noFill/>
          <a:ln w="19050" cap="flat">
            <a:solidFill>
              <a:schemeClr val="accent5"/>
            </a:solidFill>
            <a:prstDash val="solid"/>
            <a:round/>
            <a:headEnd type="none" w="lg" len="lg"/>
            <a:tailEnd type="none" w="lg" len="lg"/>
          </a:ln>
        </p:spPr>
      </p:cxnSp>
      <p:pic>
        <p:nvPicPr>
          <p:cNvPr id="109" name="Shape 109"/>
          <p:cNvPicPr preferRelativeResize="0"/>
          <p:nvPr/>
        </p:nvPicPr>
        <p:blipFill>
          <a:blip r:embed="rId3">
            <a:alphaModFix/>
          </a:blip>
          <a:stretch>
            <a:fillRect/>
          </a:stretch>
        </p:blipFill>
        <p:spPr>
          <a:xfrm>
            <a:off x="3614175" y="1122087"/>
            <a:ext cx="1051249" cy="2601474"/>
          </a:xfrm>
          <a:prstGeom prst="rect">
            <a:avLst/>
          </a:prstGeom>
          <a:noFill/>
          <a:ln>
            <a:noFill/>
          </a:ln>
        </p:spPr>
      </p:pic>
      <p:sp>
        <p:nvSpPr>
          <p:cNvPr id="110" name="Shape 110"/>
          <p:cNvSpPr/>
          <p:nvPr/>
        </p:nvSpPr>
        <p:spPr>
          <a:xfrm>
            <a:off x="6178500" y="3952950"/>
            <a:ext cx="1890899" cy="1063499"/>
          </a:xfrm>
          <a:prstGeom prst="roundRect">
            <a:avLst>
              <a:gd name="adj" fmla="val 16667"/>
            </a:avLst>
          </a:prstGeom>
          <a:solidFill>
            <a:schemeClr val="lt2"/>
          </a:solidFill>
          <a:ln w="19050" cap="flat">
            <a:solidFill>
              <a:schemeClr val="accent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solidFill>
                  <a:schemeClr val="accent4"/>
                </a:solidFill>
                <a:latin typeface="Georgia"/>
                <a:ea typeface="Georgia"/>
                <a:cs typeface="Georgia"/>
                <a:sym typeface="Georgia"/>
              </a:rPr>
              <a:t>Anterior compartment visual video:</a:t>
            </a:r>
          </a:p>
          <a:p>
            <a:pPr lvl="0" rtl="0">
              <a:spcBef>
                <a:spcPts val="0"/>
              </a:spcBef>
              <a:buNone/>
            </a:pPr>
            <a:r>
              <a:rPr lang="en" sz="800" u="sng">
                <a:solidFill>
                  <a:schemeClr val="accent4"/>
                </a:solidFill>
                <a:latin typeface="Georgia"/>
                <a:ea typeface="Georgia"/>
                <a:cs typeface="Georgia"/>
                <a:sym typeface="Georgia"/>
                <a:hlinkClick r:id="rId4"/>
              </a:rPr>
              <a:t>http://youtu.be/BjIab-huqgU</a:t>
            </a:r>
          </a:p>
          <a:p>
            <a:pPr lvl="0" rtl="0">
              <a:spcBef>
                <a:spcPts val="0"/>
              </a:spcBef>
              <a:buClr>
                <a:schemeClr val="dk1"/>
              </a:buClr>
              <a:buSzPct val="91666"/>
              <a:buFont typeface="Arial"/>
              <a:buNone/>
            </a:pPr>
            <a:r>
              <a:rPr lang="en" sz="1200">
                <a:solidFill>
                  <a:schemeClr val="accent4"/>
                </a:solidFill>
                <a:latin typeface="Georgia"/>
                <a:ea typeface="Georgia"/>
                <a:cs typeface="Georgia"/>
                <a:sym typeface="Georgia"/>
              </a:rPr>
              <a:t>Posterior compartment visual video:</a:t>
            </a:r>
          </a:p>
          <a:p>
            <a:pPr lvl="0">
              <a:spcBef>
                <a:spcPts val="0"/>
              </a:spcBef>
              <a:buClr>
                <a:schemeClr val="dk1"/>
              </a:buClr>
              <a:buSzPct val="137500"/>
              <a:buFont typeface="Arial"/>
              <a:buNone/>
            </a:pPr>
            <a:r>
              <a:rPr lang="en" sz="800" u="sng">
                <a:solidFill>
                  <a:schemeClr val="accent4"/>
                </a:solidFill>
                <a:latin typeface="Georgia"/>
                <a:ea typeface="Georgia"/>
                <a:cs typeface="Georgia"/>
                <a:sym typeface="Georgia"/>
                <a:hlinkClick r:id="rId5"/>
              </a:rPr>
              <a:t>http://youtu.be/7F4dHDwwvhQ</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p:nvPr/>
        </p:nvSpPr>
        <p:spPr>
          <a:xfrm>
            <a:off x="705775" y="920950"/>
            <a:ext cx="2573400" cy="2011799"/>
          </a:xfrm>
          <a:prstGeom prst="rect">
            <a:avLst/>
          </a:prstGeom>
          <a:solidFill>
            <a:schemeClr val="lt2"/>
          </a:solidFill>
          <a:ln w="19050" cap="flat">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 name="Shape 116"/>
          <p:cNvSpPr txBox="1">
            <a:spLocks noGrp="1"/>
          </p:cNvSpPr>
          <p:nvPr>
            <p:ph type="title"/>
          </p:nvPr>
        </p:nvSpPr>
        <p:spPr>
          <a:xfrm>
            <a:off x="1661775" y="67900"/>
            <a:ext cx="5191799" cy="463499"/>
          </a:xfrm>
          <a:prstGeom prst="rect">
            <a:avLst/>
          </a:prstGeom>
        </p:spPr>
        <p:txBody>
          <a:bodyPr lIns="91425" tIns="91425" rIns="91425" bIns="91425" anchor="ctr" anchorCtr="0">
            <a:noAutofit/>
          </a:bodyPr>
          <a:lstStyle/>
          <a:p>
            <a:pPr lvl="0" rtl="0">
              <a:lnSpc>
                <a:spcPct val="115000"/>
              </a:lnSpc>
              <a:spcBef>
                <a:spcPts val="0"/>
              </a:spcBef>
              <a:buNone/>
            </a:pPr>
            <a:r>
              <a:rPr lang="en" sz="1800" b="1">
                <a:solidFill>
                  <a:schemeClr val="accent1"/>
                </a:solidFill>
                <a:latin typeface="Georgia"/>
                <a:ea typeface="Georgia"/>
                <a:cs typeface="Georgia"/>
                <a:sym typeface="Georgia"/>
              </a:rPr>
              <a:t>Fascial Compartments of the Forearm</a:t>
            </a:r>
          </a:p>
        </p:txBody>
      </p:sp>
      <p:cxnSp>
        <p:nvCxnSpPr>
          <p:cNvPr id="117" name="Shape 117"/>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118" name="Shape 118"/>
          <p:cNvSpPr/>
          <p:nvPr/>
        </p:nvSpPr>
        <p:spPr>
          <a:xfrm>
            <a:off x="292650" y="3227600"/>
            <a:ext cx="2668200" cy="1769700"/>
          </a:xfrm>
          <a:prstGeom prst="roundRect">
            <a:avLst>
              <a:gd name="adj" fmla="val 16667"/>
            </a:avLst>
          </a:prstGeom>
          <a:solidFill>
            <a:schemeClr val="lt2"/>
          </a:solidFill>
          <a:ln w="28575" cap="flat">
            <a:solidFill>
              <a:schemeClr val="accent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b="1">
                <a:solidFill>
                  <a:schemeClr val="accent5"/>
                </a:solidFill>
                <a:latin typeface="Georgia"/>
                <a:ea typeface="Georgia"/>
                <a:cs typeface="Georgia"/>
                <a:sym typeface="Georgia"/>
              </a:rPr>
              <a:t>The forearm is enclosed in a sheath of deep fascia, which is attached to the  </a:t>
            </a:r>
            <a:r>
              <a:rPr lang="en" b="1" u="sng">
                <a:solidFill>
                  <a:srgbClr val="953734"/>
                </a:solidFill>
                <a:latin typeface="Georgia"/>
                <a:ea typeface="Georgia"/>
                <a:cs typeface="Georgia"/>
                <a:sym typeface="Georgia"/>
              </a:rPr>
              <a:t>posterior border of the ulna</a:t>
            </a:r>
            <a:r>
              <a:rPr lang="en" b="1" u="sng">
                <a:solidFill>
                  <a:srgbClr val="D4783C"/>
                </a:solidFill>
                <a:latin typeface="Georgia"/>
                <a:ea typeface="Georgia"/>
                <a:cs typeface="Georgia"/>
                <a:sym typeface="Georgia"/>
              </a:rPr>
              <a:t> </a:t>
            </a:r>
          </a:p>
        </p:txBody>
      </p:sp>
      <p:sp>
        <p:nvSpPr>
          <p:cNvPr id="119" name="Shape 119"/>
          <p:cNvSpPr/>
          <p:nvPr/>
        </p:nvSpPr>
        <p:spPr>
          <a:xfrm>
            <a:off x="4630525" y="885400"/>
            <a:ext cx="3332700" cy="1859100"/>
          </a:xfrm>
          <a:prstGeom prst="roundRect">
            <a:avLst>
              <a:gd name="adj" fmla="val 16667"/>
            </a:avLst>
          </a:prstGeom>
          <a:solidFill>
            <a:schemeClr val="lt2"/>
          </a:solidFill>
          <a:ln w="28575" cap="flat">
            <a:solidFill>
              <a:schemeClr val="accent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b="1">
                <a:solidFill>
                  <a:schemeClr val="accent6"/>
                </a:solidFill>
                <a:latin typeface="Georgia"/>
                <a:ea typeface="Georgia"/>
                <a:cs typeface="Georgia"/>
                <a:sym typeface="Georgia"/>
              </a:rPr>
              <a:t>This fascial sheath, together with the interosseous membrane &amp; fibrous intermuscular septa,</a:t>
            </a:r>
            <a:r>
              <a:rPr lang="en" b="1">
                <a:solidFill>
                  <a:srgbClr val="D4783C"/>
                </a:solidFill>
                <a:latin typeface="Georgia"/>
                <a:ea typeface="Georgia"/>
                <a:cs typeface="Georgia"/>
                <a:sym typeface="Georgia"/>
              </a:rPr>
              <a:t> </a:t>
            </a:r>
            <a:r>
              <a:rPr lang="en" b="1" u="sng">
                <a:solidFill>
                  <a:schemeClr val="accent6"/>
                </a:solidFill>
                <a:latin typeface="Georgia"/>
                <a:ea typeface="Georgia"/>
                <a:cs typeface="Georgia"/>
                <a:sym typeface="Georgia"/>
              </a:rPr>
              <a:t>divides the forearm </a:t>
            </a:r>
            <a:r>
              <a:rPr lang="en" b="1">
                <a:solidFill>
                  <a:schemeClr val="accent6"/>
                </a:solidFill>
                <a:latin typeface="Georgia"/>
                <a:ea typeface="Georgia"/>
                <a:cs typeface="Georgia"/>
                <a:sym typeface="Georgia"/>
              </a:rPr>
              <a:t>into several </a:t>
            </a:r>
            <a:r>
              <a:rPr lang="en" b="1" u="sng">
                <a:solidFill>
                  <a:srgbClr val="953734"/>
                </a:solidFill>
                <a:latin typeface="Georgia"/>
                <a:ea typeface="Georgia"/>
                <a:cs typeface="Georgia"/>
                <a:sym typeface="Georgia"/>
              </a:rPr>
              <a:t>compartments,</a:t>
            </a:r>
            <a:r>
              <a:rPr lang="en" b="1">
                <a:solidFill>
                  <a:srgbClr val="953734"/>
                </a:solidFill>
                <a:latin typeface="Georgia"/>
                <a:ea typeface="Georgia"/>
                <a:cs typeface="Georgia"/>
                <a:sym typeface="Georgia"/>
              </a:rPr>
              <a:t> </a:t>
            </a:r>
            <a:r>
              <a:rPr lang="en" b="1">
                <a:solidFill>
                  <a:schemeClr val="accent6"/>
                </a:solidFill>
                <a:latin typeface="Georgia"/>
                <a:ea typeface="Georgia"/>
                <a:cs typeface="Georgia"/>
                <a:sym typeface="Georgia"/>
              </a:rPr>
              <a:t>each having its own</a:t>
            </a:r>
          </a:p>
        </p:txBody>
      </p:sp>
      <p:sp>
        <p:nvSpPr>
          <p:cNvPr id="120" name="Shape 120"/>
          <p:cNvSpPr/>
          <p:nvPr/>
        </p:nvSpPr>
        <p:spPr>
          <a:xfrm>
            <a:off x="3250250" y="4057425"/>
            <a:ext cx="1471799" cy="533700"/>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solidFill>
                  <a:schemeClr val="accent4"/>
                </a:solidFill>
                <a:latin typeface="Georgia"/>
                <a:ea typeface="Georgia"/>
                <a:cs typeface="Georgia"/>
                <a:sym typeface="Georgia"/>
              </a:rPr>
              <a:t>Muscles</a:t>
            </a:r>
          </a:p>
        </p:txBody>
      </p:sp>
      <p:sp>
        <p:nvSpPr>
          <p:cNvPr id="121" name="Shape 121"/>
          <p:cNvSpPr/>
          <p:nvPr/>
        </p:nvSpPr>
        <p:spPr>
          <a:xfrm>
            <a:off x="4953487" y="4057425"/>
            <a:ext cx="1471799" cy="533700"/>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solidFill>
                  <a:schemeClr val="accent4"/>
                </a:solidFill>
                <a:latin typeface="Georgia"/>
                <a:ea typeface="Georgia"/>
                <a:cs typeface="Georgia"/>
                <a:sym typeface="Georgia"/>
              </a:rPr>
              <a:t>Nerves</a:t>
            </a:r>
          </a:p>
        </p:txBody>
      </p:sp>
      <p:sp>
        <p:nvSpPr>
          <p:cNvPr id="122" name="Shape 122"/>
          <p:cNvSpPr/>
          <p:nvPr/>
        </p:nvSpPr>
        <p:spPr>
          <a:xfrm>
            <a:off x="6613675" y="4057425"/>
            <a:ext cx="1471799" cy="533700"/>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solidFill>
                  <a:schemeClr val="accent4"/>
                </a:solidFill>
                <a:latin typeface="Georgia"/>
                <a:ea typeface="Georgia"/>
                <a:cs typeface="Georgia"/>
                <a:sym typeface="Georgia"/>
              </a:rPr>
              <a:t>Blood supply</a:t>
            </a:r>
          </a:p>
        </p:txBody>
      </p:sp>
      <p:cxnSp>
        <p:nvCxnSpPr>
          <p:cNvPr id="123" name="Shape 123"/>
          <p:cNvCxnSpPr>
            <a:stCxn id="119" idx="2"/>
            <a:endCxn id="120" idx="0"/>
          </p:cNvCxnSpPr>
          <p:nvPr/>
        </p:nvCxnSpPr>
        <p:spPr>
          <a:xfrm rot="5400000">
            <a:off x="4485175" y="2245600"/>
            <a:ext cx="1312800" cy="2310600"/>
          </a:xfrm>
          <a:prstGeom prst="curvedConnector3">
            <a:avLst>
              <a:gd name="adj1" fmla="val 50005"/>
            </a:avLst>
          </a:prstGeom>
          <a:noFill/>
          <a:ln w="19050" cap="flat">
            <a:solidFill>
              <a:schemeClr val="dk2"/>
            </a:solidFill>
            <a:prstDash val="solid"/>
            <a:round/>
            <a:headEnd type="none" w="lg" len="lg"/>
            <a:tailEnd type="none" w="lg" len="lg"/>
          </a:ln>
        </p:spPr>
      </p:cxnSp>
      <p:cxnSp>
        <p:nvCxnSpPr>
          <p:cNvPr id="124" name="Shape 124"/>
          <p:cNvCxnSpPr>
            <a:stCxn id="119" idx="2"/>
            <a:endCxn id="121" idx="0"/>
          </p:cNvCxnSpPr>
          <p:nvPr/>
        </p:nvCxnSpPr>
        <p:spPr>
          <a:xfrm rot="5400000">
            <a:off x="5336725" y="3097150"/>
            <a:ext cx="1312800" cy="607500"/>
          </a:xfrm>
          <a:prstGeom prst="curvedConnector3">
            <a:avLst>
              <a:gd name="adj1" fmla="val 50005"/>
            </a:avLst>
          </a:prstGeom>
          <a:noFill/>
          <a:ln w="19050" cap="flat">
            <a:solidFill>
              <a:schemeClr val="dk2"/>
            </a:solidFill>
            <a:prstDash val="solid"/>
            <a:round/>
            <a:headEnd type="none" w="lg" len="lg"/>
            <a:tailEnd type="none" w="lg" len="lg"/>
          </a:ln>
        </p:spPr>
      </p:cxnSp>
      <p:cxnSp>
        <p:nvCxnSpPr>
          <p:cNvPr id="125" name="Shape 125"/>
          <p:cNvCxnSpPr>
            <a:stCxn id="119" idx="2"/>
            <a:endCxn id="122" idx="0"/>
          </p:cNvCxnSpPr>
          <p:nvPr/>
        </p:nvCxnSpPr>
        <p:spPr>
          <a:xfrm rot="-5400000" flipH="1">
            <a:off x="6166825" y="2874550"/>
            <a:ext cx="1312800" cy="1052700"/>
          </a:xfrm>
          <a:prstGeom prst="curvedConnector3">
            <a:avLst>
              <a:gd name="adj1" fmla="val 50005"/>
            </a:avLst>
          </a:prstGeom>
          <a:noFill/>
          <a:ln w="19050" cap="flat">
            <a:solidFill>
              <a:schemeClr val="dk2"/>
            </a:solidFill>
            <a:prstDash val="solid"/>
            <a:round/>
            <a:headEnd type="none" w="lg" len="lg"/>
            <a:tailEnd type="none" w="lg" len="lg"/>
          </a:ln>
        </p:spPr>
      </p:cxnSp>
      <p:pic>
        <p:nvPicPr>
          <p:cNvPr id="126" name="Shape 126"/>
          <p:cNvPicPr preferRelativeResize="0"/>
          <p:nvPr/>
        </p:nvPicPr>
        <p:blipFill>
          <a:blip r:embed="rId3">
            <a:alphaModFix/>
          </a:blip>
          <a:stretch>
            <a:fillRect/>
          </a:stretch>
        </p:blipFill>
        <p:spPr>
          <a:xfrm>
            <a:off x="710749" y="949550"/>
            <a:ext cx="2534049" cy="194394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p:nvPr/>
        </p:nvSpPr>
        <p:spPr>
          <a:xfrm>
            <a:off x="6038725" y="955425"/>
            <a:ext cx="2506500" cy="18201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2" name="Shape 132"/>
          <p:cNvSpPr txBox="1">
            <a:spLocks noGrp="1"/>
          </p:cNvSpPr>
          <p:nvPr>
            <p:ph type="title"/>
          </p:nvPr>
        </p:nvSpPr>
        <p:spPr>
          <a:xfrm>
            <a:off x="3079575" y="77449"/>
            <a:ext cx="2356199" cy="649800"/>
          </a:xfrm>
          <a:prstGeom prst="rect">
            <a:avLst/>
          </a:prstGeom>
        </p:spPr>
        <p:txBody>
          <a:bodyPr lIns="91425" tIns="91425" rIns="91425" bIns="91425" anchor="ctr" anchorCtr="0">
            <a:noAutofit/>
          </a:bodyPr>
          <a:lstStyle/>
          <a:p>
            <a:pPr lvl="0" rtl="0">
              <a:lnSpc>
                <a:spcPct val="115000"/>
              </a:lnSpc>
              <a:spcBef>
                <a:spcPts val="0"/>
              </a:spcBef>
              <a:buClr>
                <a:schemeClr val="dk1"/>
              </a:buClr>
              <a:buSzPct val="61111"/>
              <a:buFont typeface="Arial"/>
              <a:buNone/>
            </a:pPr>
            <a:r>
              <a:rPr lang="en" sz="1800" b="1">
                <a:solidFill>
                  <a:schemeClr val="dk2"/>
                </a:solidFill>
                <a:latin typeface="Georgia"/>
                <a:ea typeface="Georgia"/>
                <a:cs typeface="Georgia"/>
                <a:sym typeface="Georgia"/>
              </a:rPr>
              <a:t>Flexor group</a:t>
            </a:r>
          </a:p>
          <a:p>
            <a:pPr>
              <a:spcBef>
                <a:spcPts val="0"/>
              </a:spcBef>
              <a:buNone/>
            </a:pPr>
            <a:endParaRPr sz="1800">
              <a:solidFill>
                <a:srgbClr val="DD286C"/>
              </a:solidFill>
              <a:latin typeface="Comic Sans MS"/>
              <a:ea typeface="Comic Sans MS"/>
              <a:cs typeface="Comic Sans MS"/>
              <a:sym typeface="Comic Sans MS"/>
            </a:endParaRPr>
          </a:p>
        </p:txBody>
      </p:sp>
      <p:cxnSp>
        <p:nvCxnSpPr>
          <p:cNvPr id="133" name="Shape 133"/>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134" name="Shape 134"/>
          <p:cNvSpPr/>
          <p:nvPr/>
        </p:nvSpPr>
        <p:spPr>
          <a:xfrm>
            <a:off x="202100" y="1049100"/>
            <a:ext cx="5588700" cy="1211099"/>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0"/>
              </a:spcBef>
              <a:buClr>
                <a:schemeClr val="dk1"/>
              </a:buClr>
              <a:buSzPct val="78571"/>
              <a:buFont typeface="Arial"/>
              <a:buNone/>
            </a:pPr>
            <a:r>
              <a:rPr lang="en" b="1" u="sng">
                <a:solidFill>
                  <a:schemeClr val="accent5"/>
                </a:solidFill>
                <a:latin typeface="Georgia"/>
                <a:ea typeface="Georgia"/>
                <a:cs typeface="Georgia"/>
                <a:sym typeface="Georgia"/>
              </a:rPr>
              <a:t>These  muscles</a:t>
            </a:r>
            <a:r>
              <a:rPr lang="en" b="1">
                <a:solidFill>
                  <a:schemeClr val="accent5"/>
                </a:solidFill>
                <a:latin typeface="Georgia"/>
                <a:ea typeface="Georgia"/>
                <a:cs typeface="Georgia"/>
                <a:sym typeface="Georgia"/>
              </a:rPr>
              <a:t>: 8</a:t>
            </a:r>
          </a:p>
          <a:p>
            <a:pPr lvl="0" rtl="0">
              <a:lnSpc>
                <a:spcPct val="90000"/>
              </a:lnSpc>
              <a:spcBef>
                <a:spcPts val="0"/>
              </a:spcBef>
              <a:buClr>
                <a:schemeClr val="dk1"/>
              </a:buClr>
              <a:buSzPct val="78571"/>
              <a:buFont typeface="Arial"/>
              <a:buNone/>
            </a:pPr>
            <a:r>
              <a:rPr lang="en">
                <a:solidFill>
                  <a:schemeClr val="accent5"/>
                </a:solidFill>
                <a:latin typeface="Georgia"/>
                <a:ea typeface="Georgia"/>
                <a:cs typeface="Georgia"/>
                <a:sym typeface="Georgia"/>
              </a:rPr>
              <a:t>Act on the </a:t>
            </a:r>
            <a:r>
              <a:rPr lang="en" u="sng">
                <a:solidFill>
                  <a:schemeClr val="accent2"/>
                </a:solidFill>
                <a:latin typeface="Georgia"/>
                <a:ea typeface="Georgia"/>
                <a:cs typeface="Georgia"/>
                <a:sym typeface="Georgia"/>
              </a:rPr>
              <a:t>elbow </a:t>
            </a:r>
            <a:r>
              <a:rPr lang="en">
                <a:solidFill>
                  <a:schemeClr val="accent2"/>
                </a:solidFill>
                <a:latin typeface="Georgia"/>
                <a:ea typeface="Georgia"/>
                <a:cs typeface="Georgia"/>
                <a:sym typeface="Georgia"/>
              </a:rPr>
              <a:t>&amp; </a:t>
            </a:r>
            <a:r>
              <a:rPr lang="en" u="sng">
                <a:solidFill>
                  <a:schemeClr val="accent2"/>
                </a:solidFill>
                <a:latin typeface="Georgia"/>
                <a:ea typeface="Georgia"/>
                <a:cs typeface="Georgia"/>
                <a:sym typeface="Georgia"/>
              </a:rPr>
              <a:t>wrist</a:t>
            </a:r>
            <a:r>
              <a:rPr lang="en">
                <a:solidFill>
                  <a:schemeClr val="accent2"/>
                </a:solidFill>
                <a:latin typeface="Georgia"/>
                <a:ea typeface="Georgia"/>
                <a:cs typeface="Georgia"/>
                <a:sym typeface="Georgia"/>
              </a:rPr>
              <a:t> </a:t>
            </a:r>
            <a:r>
              <a:rPr lang="en">
                <a:solidFill>
                  <a:schemeClr val="accent5"/>
                </a:solidFill>
                <a:latin typeface="Georgia"/>
                <a:ea typeface="Georgia"/>
                <a:cs typeface="Georgia"/>
                <a:sym typeface="Georgia"/>
              </a:rPr>
              <a:t>joints and those of the</a:t>
            </a:r>
            <a:r>
              <a:rPr lang="en">
                <a:solidFill>
                  <a:schemeClr val="accent2"/>
                </a:solidFill>
                <a:latin typeface="Georgia"/>
                <a:ea typeface="Georgia"/>
                <a:cs typeface="Georgia"/>
                <a:sym typeface="Georgia"/>
              </a:rPr>
              <a:t> </a:t>
            </a:r>
            <a:r>
              <a:rPr lang="en" u="sng">
                <a:solidFill>
                  <a:schemeClr val="accent2"/>
                </a:solidFill>
                <a:latin typeface="Georgia"/>
                <a:ea typeface="Georgia"/>
                <a:cs typeface="Georgia"/>
                <a:sym typeface="Georgia"/>
              </a:rPr>
              <a:t>fingers.</a:t>
            </a:r>
          </a:p>
          <a:p>
            <a:pPr lvl="0" rtl="0">
              <a:lnSpc>
                <a:spcPct val="90000"/>
              </a:lnSpc>
              <a:spcBef>
                <a:spcPts val="0"/>
              </a:spcBef>
              <a:buClr>
                <a:schemeClr val="dk1"/>
              </a:buClr>
              <a:buSzPct val="78571"/>
              <a:buFont typeface="Arial"/>
              <a:buNone/>
            </a:pPr>
            <a:r>
              <a:rPr lang="en">
                <a:solidFill>
                  <a:schemeClr val="accent5"/>
                </a:solidFill>
                <a:latin typeface="Georgia"/>
                <a:ea typeface="Georgia"/>
                <a:cs typeface="Georgia"/>
                <a:sym typeface="Georgia"/>
              </a:rPr>
              <a:t>Form fleshy masses in the </a:t>
            </a:r>
            <a:r>
              <a:rPr lang="en" u="sng">
                <a:solidFill>
                  <a:schemeClr val="accent2"/>
                </a:solidFill>
                <a:latin typeface="Georgia"/>
                <a:ea typeface="Georgia"/>
                <a:cs typeface="Georgia"/>
                <a:sym typeface="Georgia"/>
              </a:rPr>
              <a:t>proximal part</a:t>
            </a:r>
            <a:r>
              <a:rPr lang="en">
                <a:solidFill>
                  <a:schemeClr val="accent2"/>
                </a:solidFill>
                <a:latin typeface="Georgia"/>
                <a:ea typeface="Georgia"/>
                <a:cs typeface="Georgia"/>
                <a:sym typeface="Georgia"/>
              </a:rPr>
              <a:t> </a:t>
            </a:r>
            <a:r>
              <a:rPr lang="en">
                <a:solidFill>
                  <a:schemeClr val="accent5"/>
                </a:solidFill>
                <a:latin typeface="Georgia"/>
                <a:ea typeface="Georgia"/>
                <a:cs typeface="Georgia"/>
                <a:sym typeface="Georgia"/>
              </a:rPr>
              <a:t>and become tendinous in the </a:t>
            </a:r>
            <a:r>
              <a:rPr lang="en" u="sng">
                <a:solidFill>
                  <a:schemeClr val="accent2"/>
                </a:solidFill>
                <a:latin typeface="Georgia"/>
                <a:ea typeface="Georgia"/>
                <a:cs typeface="Georgia"/>
                <a:sym typeface="Georgia"/>
              </a:rPr>
              <a:t>distal part</a:t>
            </a:r>
            <a:r>
              <a:rPr lang="en">
                <a:solidFill>
                  <a:schemeClr val="accent5"/>
                </a:solidFill>
                <a:latin typeface="Georgia"/>
                <a:ea typeface="Georgia"/>
                <a:cs typeface="Georgia"/>
                <a:sym typeface="Georgia"/>
              </a:rPr>
              <a:t> of the forearm.</a:t>
            </a:r>
          </a:p>
          <a:p>
            <a:pPr lvl="0" algn="ctr" rtl="0">
              <a:lnSpc>
                <a:spcPct val="90000"/>
              </a:lnSpc>
              <a:spcBef>
                <a:spcPts val="0"/>
              </a:spcBef>
              <a:buNone/>
            </a:pPr>
            <a:r>
              <a:rPr lang="en">
                <a:solidFill>
                  <a:schemeClr val="accent6"/>
                </a:solidFill>
                <a:latin typeface="Georgia"/>
                <a:ea typeface="Georgia"/>
                <a:cs typeface="Georgia"/>
                <a:sym typeface="Georgia"/>
              </a:rPr>
              <a:t>Arranged in </a:t>
            </a:r>
            <a:r>
              <a:rPr lang="en" u="sng">
                <a:solidFill>
                  <a:schemeClr val="accent6"/>
                </a:solidFill>
                <a:latin typeface="Georgia"/>
                <a:ea typeface="Georgia"/>
                <a:cs typeface="Georgia"/>
                <a:sym typeface="Georgia"/>
              </a:rPr>
              <a:t>three</a:t>
            </a:r>
            <a:r>
              <a:rPr lang="en">
                <a:solidFill>
                  <a:schemeClr val="accent6"/>
                </a:solidFill>
                <a:latin typeface="Georgia"/>
                <a:ea typeface="Georgia"/>
                <a:cs typeface="Georgia"/>
                <a:sym typeface="Georgia"/>
              </a:rPr>
              <a:t> groups:</a:t>
            </a:r>
          </a:p>
        </p:txBody>
      </p:sp>
      <p:sp>
        <p:nvSpPr>
          <p:cNvPr id="135" name="Shape 135"/>
          <p:cNvSpPr/>
          <p:nvPr/>
        </p:nvSpPr>
        <p:spPr>
          <a:xfrm>
            <a:off x="142875" y="3339450"/>
            <a:ext cx="2318699" cy="1704900"/>
          </a:xfrm>
          <a:prstGeom prst="roundRect">
            <a:avLst>
              <a:gd name="adj" fmla="val 16667"/>
            </a:avLst>
          </a:prstGeom>
          <a:solidFill>
            <a:schemeClr val="lt2"/>
          </a:solidFill>
          <a:ln w="28575" cap="flat">
            <a:solidFill>
              <a:schemeClr val="accent2"/>
            </a:solidFill>
            <a:prstDash val="solid"/>
            <a:round/>
            <a:headEnd type="none" w="med" len="med"/>
            <a:tailEnd type="none" w="med" len="med"/>
          </a:ln>
        </p:spPr>
        <p:txBody>
          <a:bodyPr lIns="91425" tIns="91425" rIns="91425" bIns="91425" anchor="ctr" anchorCtr="0">
            <a:noAutofit/>
          </a:bodyPr>
          <a:lstStyle/>
          <a:p>
            <a:pPr lvl="0" algn="ctr" rtl="0">
              <a:lnSpc>
                <a:spcPct val="90000"/>
              </a:lnSpc>
              <a:spcBef>
                <a:spcPts val="600"/>
              </a:spcBef>
              <a:buClr>
                <a:schemeClr val="dk1"/>
              </a:buClr>
              <a:buSzPct val="61111"/>
              <a:buFont typeface="Arial"/>
              <a:buNone/>
            </a:pPr>
            <a:r>
              <a:rPr lang="en" sz="1800" b="1">
                <a:solidFill>
                  <a:schemeClr val="accent4"/>
                </a:solidFill>
              </a:rPr>
              <a:t>Superficial: 4</a:t>
            </a:r>
          </a:p>
          <a:p>
            <a:pPr lvl="0" rtl="0">
              <a:lnSpc>
                <a:spcPct val="90000"/>
              </a:lnSpc>
              <a:spcBef>
                <a:spcPts val="600"/>
              </a:spcBef>
              <a:buClr>
                <a:schemeClr val="dk1"/>
              </a:buClr>
              <a:buSzPct val="78571"/>
              <a:buFont typeface="Arial"/>
              <a:buNone/>
            </a:pPr>
            <a:r>
              <a:rPr lang="en" b="1">
                <a:solidFill>
                  <a:schemeClr val="accent5"/>
                </a:solidFill>
                <a:latin typeface="Georgia"/>
                <a:ea typeface="Georgia"/>
                <a:cs typeface="Georgia"/>
                <a:sym typeface="Georgia"/>
              </a:rPr>
              <a:t>Pronator teres</a:t>
            </a:r>
          </a:p>
          <a:p>
            <a:pPr lvl="0" rtl="0">
              <a:lnSpc>
                <a:spcPct val="90000"/>
              </a:lnSpc>
              <a:spcBef>
                <a:spcPts val="600"/>
              </a:spcBef>
              <a:buClr>
                <a:schemeClr val="dk1"/>
              </a:buClr>
              <a:buSzPct val="78571"/>
              <a:buFont typeface="Arial"/>
              <a:buNone/>
            </a:pPr>
            <a:r>
              <a:rPr lang="en" b="1">
                <a:solidFill>
                  <a:schemeClr val="accent5"/>
                </a:solidFill>
                <a:latin typeface="Georgia"/>
                <a:ea typeface="Georgia"/>
                <a:cs typeface="Georgia"/>
                <a:sym typeface="Georgia"/>
              </a:rPr>
              <a:t>Flexor carpi radialis</a:t>
            </a:r>
          </a:p>
          <a:p>
            <a:pPr lvl="0" rtl="0">
              <a:lnSpc>
                <a:spcPct val="90000"/>
              </a:lnSpc>
              <a:spcBef>
                <a:spcPts val="600"/>
              </a:spcBef>
              <a:buClr>
                <a:schemeClr val="dk1"/>
              </a:buClr>
              <a:buSzPct val="78571"/>
              <a:buFont typeface="Arial"/>
              <a:buNone/>
            </a:pPr>
            <a:r>
              <a:rPr lang="en" b="1">
                <a:solidFill>
                  <a:schemeClr val="accent5"/>
                </a:solidFill>
                <a:latin typeface="Georgia"/>
                <a:ea typeface="Georgia"/>
                <a:cs typeface="Georgia"/>
                <a:sym typeface="Georgia"/>
              </a:rPr>
              <a:t>Palmaris longus</a:t>
            </a:r>
          </a:p>
          <a:p>
            <a:pPr lvl="0" rtl="0">
              <a:lnSpc>
                <a:spcPct val="90000"/>
              </a:lnSpc>
              <a:spcBef>
                <a:spcPts val="600"/>
              </a:spcBef>
              <a:buClr>
                <a:schemeClr val="dk1"/>
              </a:buClr>
              <a:buSzPct val="78571"/>
              <a:buFont typeface="Arial"/>
              <a:buNone/>
            </a:pPr>
            <a:r>
              <a:rPr lang="en" b="1">
                <a:solidFill>
                  <a:schemeClr val="accent5"/>
                </a:solidFill>
                <a:latin typeface="Georgia"/>
                <a:ea typeface="Georgia"/>
                <a:cs typeface="Georgia"/>
                <a:sym typeface="Georgia"/>
              </a:rPr>
              <a:t>Flexor carpi ulnaris</a:t>
            </a:r>
          </a:p>
        </p:txBody>
      </p:sp>
      <p:sp>
        <p:nvSpPr>
          <p:cNvPr id="136" name="Shape 136"/>
          <p:cNvSpPr/>
          <p:nvPr/>
        </p:nvSpPr>
        <p:spPr>
          <a:xfrm>
            <a:off x="5575625" y="3339450"/>
            <a:ext cx="2356199" cy="1704900"/>
          </a:xfrm>
          <a:prstGeom prst="roundRect">
            <a:avLst>
              <a:gd name="adj" fmla="val 16667"/>
            </a:avLst>
          </a:prstGeom>
          <a:solidFill>
            <a:schemeClr val="lt2"/>
          </a:solidFill>
          <a:ln w="28575" cap="flat">
            <a:solidFill>
              <a:schemeClr val="accent2"/>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600"/>
              </a:spcBef>
              <a:buNone/>
            </a:pPr>
            <a:r>
              <a:rPr lang="en" sz="1800" b="1">
                <a:solidFill>
                  <a:schemeClr val="accent4"/>
                </a:solidFill>
                <a:latin typeface="Georgia"/>
                <a:ea typeface="Georgia"/>
                <a:cs typeface="Georgia"/>
                <a:sym typeface="Georgia"/>
              </a:rPr>
              <a:t>Deep: 3</a:t>
            </a:r>
          </a:p>
          <a:p>
            <a:pPr lvl="0" rtl="0">
              <a:lnSpc>
                <a:spcPct val="115000"/>
              </a:lnSpc>
              <a:spcBef>
                <a:spcPts val="600"/>
              </a:spcBef>
              <a:buNone/>
            </a:pPr>
            <a:r>
              <a:rPr lang="en" b="1">
                <a:solidFill>
                  <a:schemeClr val="accent5"/>
                </a:solidFill>
                <a:latin typeface="Georgia"/>
                <a:ea typeface="Georgia"/>
                <a:cs typeface="Georgia"/>
                <a:sym typeface="Georgia"/>
              </a:rPr>
              <a:t>Flexor digitorum profundus</a:t>
            </a:r>
          </a:p>
          <a:p>
            <a:pPr lvl="0" rtl="0">
              <a:lnSpc>
                <a:spcPct val="115000"/>
              </a:lnSpc>
              <a:spcBef>
                <a:spcPts val="600"/>
              </a:spcBef>
              <a:buNone/>
            </a:pPr>
            <a:r>
              <a:rPr lang="en" b="1">
                <a:solidFill>
                  <a:schemeClr val="accent5"/>
                </a:solidFill>
                <a:latin typeface="Georgia"/>
                <a:ea typeface="Georgia"/>
                <a:cs typeface="Georgia"/>
                <a:sym typeface="Georgia"/>
              </a:rPr>
              <a:t>Flexor pollicis longus</a:t>
            </a:r>
          </a:p>
          <a:p>
            <a:pPr lvl="0" rtl="0">
              <a:lnSpc>
                <a:spcPct val="115000"/>
              </a:lnSpc>
              <a:spcBef>
                <a:spcPts val="600"/>
              </a:spcBef>
              <a:buNone/>
            </a:pPr>
            <a:r>
              <a:rPr lang="en" b="1">
                <a:solidFill>
                  <a:schemeClr val="accent5"/>
                </a:solidFill>
                <a:latin typeface="Georgia"/>
                <a:ea typeface="Georgia"/>
                <a:cs typeface="Georgia"/>
                <a:sym typeface="Georgia"/>
              </a:rPr>
              <a:t>Pronator quadratus</a:t>
            </a:r>
          </a:p>
        </p:txBody>
      </p:sp>
      <p:sp>
        <p:nvSpPr>
          <p:cNvPr id="137" name="Shape 137"/>
          <p:cNvSpPr/>
          <p:nvPr/>
        </p:nvSpPr>
        <p:spPr>
          <a:xfrm>
            <a:off x="3142450" y="3339450"/>
            <a:ext cx="2144400" cy="1704900"/>
          </a:xfrm>
          <a:prstGeom prst="roundRect">
            <a:avLst>
              <a:gd name="adj" fmla="val 16667"/>
            </a:avLst>
          </a:prstGeom>
          <a:solidFill>
            <a:schemeClr val="lt2"/>
          </a:solidFill>
          <a:ln w="28575" cap="flat">
            <a:solidFill>
              <a:schemeClr val="accent2"/>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600"/>
              </a:spcBef>
              <a:buNone/>
            </a:pPr>
            <a:r>
              <a:rPr lang="en" sz="1800" b="1">
                <a:solidFill>
                  <a:schemeClr val="accent4"/>
                </a:solidFill>
              </a:rPr>
              <a:t>Intermediate: 1</a:t>
            </a:r>
          </a:p>
          <a:p>
            <a:pPr lvl="0" rtl="0">
              <a:lnSpc>
                <a:spcPct val="90000"/>
              </a:lnSpc>
              <a:spcBef>
                <a:spcPts val="600"/>
              </a:spcBef>
              <a:buNone/>
            </a:pPr>
            <a:r>
              <a:rPr lang="en" b="1">
                <a:solidFill>
                  <a:schemeClr val="accent5"/>
                </a:solidFill>
                <a:latin typeface="Georgia"/>
                <a:ea typeface="Georgia"/>
                <a:cs typeface="Georgia"/>
                <a:sym typeface="Georgia"/>
              </a:rPr>
              <a:t>Flexor digitorum superficialis</a:t>
            </a:r>
          </a:p>
          <a:p>
            <a:pPr lvl="0" rtl="0">
              <a:lnSpc>
                <a:spcPct val="90000"/>
              </a:lnSpc>
              <a:spcBef>
                <a:spcPts val="600"/>
              </a:spcBef>
              <a:buNone/>
            </a:pPr>
            <a:endParaRPr sz="1800" b="1">
              <a:solidFill>
                <a:srgbClr val="D4783C"/>
              </a:solidFill>
            </a:endParaRPr>
          </a:p>
        </p:txBody>
      </p:sp>
      <p:cxnSp>
        <p:nvCxnSpPr>
          <p:cNvPr id="138" name="Shape 138"/>
          <p:cNvCxnSpPr>
            <a:stCxn id="134" idx="2"/>
            <a:endCxn id="135" idx="0"/>
          </p:cNvCxnSpPr>
          <p:nvPr/>
        </p:nvCxnSpPr>
        <p:spPr>
          <a:xfrm rot="5400000">
            <a:off x="1609700" y="1952849"/>
            <a:ext cx="1079400" cy="1694100"/>
          </a:xfrm>
          <a:prstGeom prst="curvedConnector3">
            <a:avLst>
              <a:gd name="adj1" fmla="val 49993"/>
            </a:avLst>
          </a:prstGeom>
          <a:noFill/>
          <a:ln w="19050" cap="flat">
            <a:solidFill>
              <a:schemeClr val="dk2"/>
            </a:solidFill>
            <a:prstDash val="solid"/>
            <a:round/>
            <a:headEnd type="none" w="lg" len="lg"/>
            <a:tailEnd type="none" w="lg" len="lg"/>
          </a:ln>
        </p:spPr>
      </p:cxnSp>
      <p:cxnSp>
        <p:nvCxnSpPr>
          <p:cNvPr id="139" name="Shape 139"/>
          <p:cNvCxnSpPr>
            <a:stCxn id="134" idx="2"/>
            <a:endCxn id="137" idx="0"/>
          </p:cNvCxnSpPr>
          <p:nvPr/>
        </p:nvCxnSpPr>
        <p:spPr>
          <a:xfrm rot="-5400000" flipH="1">
            <a:off x="3065900" y="2190749"/>
            <a:ext cx="1079400" cy="1218300"/>
          </a:xfrm>
          <a:prstGeom prst="curvedConnector3">
            <a:avLst>
              <a:gd name="adj1" fmla="val 49993"/>
            </a:avLst>
          </a:prstGeom>
          <a:noFill/>
          <a:ln w="19050" cap="flat">
            <a:solidFill>
              <a:schemeClr val="dk2"/>
            </a:solidFill>
            <a:prstDash val="solid"/>
            <a:round/>
            <a:headEnd type="none" w="lg" len="lg"/>
            <a:tailEnd type="none" w="lg" len="lg"/>
          </a:ln>
        </p:spPr>
      </p:cxnSp>
      <p:cxnSp>
        <p:nvCxnSpPr>
          <p:cNvPr id="140" name="Shape 140"/>
          <p:cNvCxnSpPr>
            <a:stCxn id="134" idx="2"/>
            <a:endCxn id="136" idx="0"/>
          </p:cNvCxnSpPr>
          <p:nvPr/>
        </p:nvCxnSpPr>
        <p:spPr>
          <a:xfrm rot="-5400000" flipH="1">
            <a:off x="4335350" y="921299"/>
            <a:ext cx="1079400" cy="3757200"/>
          </a:xfrm>
          <a:prstGeom prst="curvedConnector3">
            <a:avLst>
              <a:gd name="adj1" fmla="val 49993"/>
            </a:avLst>
          </a:prstGeom>
          <a:noFill/>
          <a:ln w="19050" cap="flat">
            <a:solidFill>
              <a:schemeClr val="dk2"/>
            </a:solidFill>
            <a:prstDash val="solid"/>
            <a:round/>
            <a:headEnd type="none" w="lg" len="lg"/>
            <a:tailEnd type="none" w="lg" len="lg"/>
          </a:ln>
        </p:spPr>
      </p:cxnSp>
      <p:pic>
        <p:nvPicPr>
          <p:cNvPr id="141" name="Shape 141"/>
          <p:cNvPicPr preferRelativeResize="0"/>
          <p:nvPr/>
        </p:nvPicPr>
        <p:blipFill>
          <a:blip r:embed="rId3">
            <a:alphaModFix/>
          </a:blip>
          <a:stretch>
            <a:fillRect/>
          </a:stretch>
        </p:blipFill>
        <p:spPr>
          <a:xfrm>
            <a:off x="6082625" y="988012"/>
            <a:ext cx="2417500" cy="174647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5663350" y="1196375"/>
            <a:ext cx="2108699" cy="29435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7" name="Shape 147"/>
          <p:cNvSpPr txBox="1">
            <a:spLocks noGrp="1"/>
          </p:cNvSpPr>
          <p:nvPr>
            <p:ph type="title"/>
          </p:nvPr>
        </p:nvSpPr>
        <p:spPr>
          <a:xfrm>
            <a:off x="2492925" y="102300"/>
            <a:ext cx="2976300" cy="441600"/>
          </a:xfrm>
          <a:prstGeom prst="rect">
            <a:avLst/>
          </a:prstGeom>
        </p:spPr>
        <p:txBody>
          <a:bodyPr lIns="91425" tIns="91425" rIns="91425" bIns="91425" anchor="ctr" anchorCtr="0">
            <a:noAutofit/>
          </a:bodyPr>
          <a:lstStyle/>
          <a:p>
            <a:pPr>
              <a:spcBef>
                <a:spcPts val="0"/>
              </a:spcBef>
              <a:buNone/>
            </a:pPr>
            <a:r>
              <a:rPr lang="en" sz="1800" b="1">
                <a:solidFill>
                  <a:schemeClr val="dk2"/>
                </a:solidFill>
                <a:latin typeface="Georgia"/>
                <a:ea typeface="Georgia"/>
                <a:cs typeface="Georgia"/>
                <a:sym typeface="Georgia"/>
              </a:rPr>
              <a:t>Superficial Flexors</a:t>
            </a:r>
          </a:p>
        </p:txBody>
      </p:sp>
      <p:sp>
        <p:nvSpPr>
          <p:cNvPr id="148" name="Shape 148"/>
          <p:cNvSpPr txBox="1">
            <a:spLocks noGrp="1"/>
          </p:cNvSpPr>
          <p:nvPr>
            <p:ph type="body" idx="1"/>
          </p:nvPr>
        </p:nvSpPr>
        <p:spPr>
          <a:xfrm>
            <a:off x="302275" y="2056925"/>
            <a:ext cx="3157800" cy="3771600"/>
          </a:xfrm>
          <a:prstGeom prst="rect">
            <a:avLst/>
          </a:prstGeom>
        </p:spPr>
        <p:txBody>
          <a:bodyPr lIns="91425" tIns="91425" rIns="91425" bIns="91425" anchor="t" anchorCtr="0">
            <a:noAutofit/>
          </a:bodyPr>
          <a:lstStyle/>
          <a:p>
            <a:pPr marL="0" indent="0" rtl="0">
              <a:spcBef>
                <a:spcPts val="0"/>
              </a:spcBef>
              <a:buNone/>
            </a:pPr>
            <a:endParaRPr sz="2400" b="1">
              <a:solidFill>
                <a:srgbClr val="953734"/>
              </a:solidFill>
            </a:endParaRPr>
          </a:p>
          <a:p>
            <a:pPr marL="203200" indent="0">
              <a:spcBef>
                <a:spcPts val="0"/>
              </a:spcBef>
              <a:buNone/>
            </a:pPr>
            <a:endParaRPr sz="2400" b="1">
              <a:solidFill>
                <a:srgbClr val="953734"/>
              </a:solidFill>
            </a:endParaRPr>
          </a:p>
        </p:txBody>
      </p:sp>
      <p:cxnSp>
        <p:nvCxnSpPr>
          <p:cNvPr id="149" name="Shape 149"/>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pic>
        <p:nvPicPr>
          <p:cNvPr id="150" name="Shape 150"/>
          <p:cNvPicPr preferRelativeResize="0"/>
          <p:nvPr/>
        </p:nvPicPr>
        <p:blipFill>
          <a:blip r:embed="rId3">
            <a:alphaModFix/>
          </a:blip>
          <a:stretch>
            <a:fillRect/>
          </a:stretch>
        </p:blipFill>
        <p:spPr>
          <a:xfrm>
            <a:off x="5687025" y="1230225"/>
            <a:ext cx="2050049" cy="2858400"/>
          </a:xfrm>
          <a:prstGeom prst="rect">
            <a:avLst/>
          </a:prstGeom>
          <a:noFill/>
          <a:ln>
            <a:noFill/>
          </a:ln>
        </p:spPr>
      </p:pic>
      <p:sp>
        <p:nvSpPr>
          <p:cNvPr id="151" name="Shape 151"/>
          <p:cNvSpPr/>
          <p:nvPr/>
        </p:nvSpPr>
        <p:spPr>
          <a:xfrm>
            <a:off x="3051962" y="2375500"/>
            <a:ext cx="1911900" cy="18765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r>
              <a:rPr lang="en" b="1">
                <a:solidFill>
                  <a:schemeClr val="accent4"/>
                </a:solidFill>
                <a:latin typeface="Georgia"/>
                <a:ea typeface="Georgia"/>
                <a:cs typeface="Georgia"/>
                <a:sym typeface="Georgia"/>
              </a:rPr>
              <a:t>They arise from </a:t>
            </a:r>
            <a:r>
              <a:rPr lang="en" b="1" u="sng">
                <a:solidFill>
                  <a:schemeClr val="accent4"/>
                </a:solidFill>
                <a:latin typeface="Georgia"/>
                <a:ea typeface="Georgia"/>
                <a:cs typeface="Georgia"/>
                <a:sym typeface="Georgia"/>
              </a:rPr>
              <a:t>common flexor origin</a:t>
            </a:r>
            <a:r>
              <a:rPr lang="en" b="1">
                <a:solidFill>
                  <a:schemeClr val="accent4"/>
                </a:solidFill>
                <a:latin typeface="Georgia"/>
                <a:ea typeface="Georgia"/>
                <a:cs typeface="Georgia"/>
                <a:sym typeface="Georgia"/>
              </a:rPr>
              <a:t> (</a:t>
            </a:r>
            <a:r>
              <a:rPr lang="en" b="1">
                <a:solidFill>
                  <a:schemeClr val="accent2"/>
                </a:solidFill>
                <a:latin typeface="Georgia"/>
                <a:ea typeface="Georgia"/>
                <a:cs typeface="Georgia"/>
                <a:sym typeface="Georgia"/>
              </a:rPr>
              <a:t>front of medial  epicondyle</a:t>
            </a:r>
            <a:r>
              <a:rPr lang="en" b="1">
                <a:solidFill>
                  <a:schemeClr val="accent4"/>
                </a:solidFill>
                <a:latin typeface="Georgia"/>
                <a:ea typeface="Georgia"/>
                <a:cs typeface="Georgia"/>
                <a:sym typeface="Georgia"/>
              </a:rPr>
              <a:t>)</a:t>
            </a:r>
          </a:p>
        </p:txBody>
      </p:sp>
      <p:sp>
        <p:nvSpPr>
          <p:cNvPr id="152" name="Shape 152"/>
          <p:cNvSpPr/>
          <p:nvPr/>
        </p:nvSpPr>
        <p:spPr>
          <a:xfrm>
            <a:off x="526050" y="2375500"/>
            <a:ext cx="2050199" cy="18765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700"/>
              </a:spcBef>
              <a:buNone/>
            </a:pPr>
            <a:r>
              <a:rPr lang="en" b="1">
                <a:solidFill>
                  <a:schemeClr val="accent3"/>
                </a:solidFill>
                <a:latin typeface="Georgia"/>
                <a:ea typeface="Georgia"/>
                <a:cs typeface="Georgia"/>
                <a:sym typeface="Georgia"/>
              </a:rPr>
              <a:t>All are supplied by </a:t>
            </a:r>
            <a:r>
              <a:rPr lang="en" b="1">
                <a:solidFill>
                  <a:schemeClr val="accent2"/>
                </a:solidFill>
                <a:latin typeface="Georgia"/>
                <a:ea typeface="Georgia"/>
                <a:cs typeface="Georgia"/>
                <a:sym typeface="Georgia"/>
              </a:rPr>
              <a:t>median nerve </a:t>
            </a:r>
            <a:r>
              <a:rPr lang="en" b="1" u="sng">
                <a:solidFill>
                  <a:schemeClr val="accent3"/>
                </a:solidFill>
                <a:latin typeface="Georgia"/>
                <a:ea typeface="Georgia"/>
                <a:cs typeface="Georgia"/>
                <a:sym typeface="Georgia"/>
              </a:rPr>
              <a:t>except</a:t>
            </a:r>
            <a:r>
              <a:rPr lang="en" b="1">
                <a:solidFill>
                  <a:schemeClr val="accent3"/>
                </a:solidFill>
                <a:latin typeface="Georgia"/>
                <a:ea typeface="Georgia"/>
                <a:cs typeface="Georgia"/>
                <a:sym typeface="Georgia"/>
              </a:rPr>
              <a:t> one, flexor carpi ulnaris, FCU (</a:t>
            </a:r>
            <a:r>
              <a:rPr lang="en" b="1">
                <a:solidFill>
                  <a:schemeClr val="accent2"/>
                </a:solidFill>
                <a:latin typeface="Georgia"/>
                <a:ea typeface="Georgia"/>
                <a:cs typeface="Georgia"/>
                <a:sym typeface="Georgia"/>
              </a:rPr>
              <a:t>ulnar</a:t>
            </a:r>
            <a:r>
              <a:rPr lang="en" b="1">
                <a:solidFill>
                  <a:schemeClr val="accent3"/>
                </a:solidFill>
                <a:latin typeface="Georgia"/>
                <a:ea typeface="Georgia"/>
                <a:cs typeface="Georgia"/>
                <a:sym typeface="Georgia"/>
              </a:rPr>
              <a:t>)</a:t>
            </a:r>
          </a:p>
        </p:txBody>
      </p:sp>
      <p:sp>
        <p:nvSpPr>
          <p:cNvPr id="153" name="Shape 153"/>
          <p:cNvSpPr/>
          <p:nvPr/>
        </p:nvSpPr>
        <p:spPr>
          <a:xfrm>
            <a:off x="1170525" y="1055525"/>
            <a:ext cx="3038399" cy="879900"/>
          </a:xfrm>
          <a:prstGeom prst="roundRect">
            <a:avLst>
              <a:gd name="adj" fmla="val 16667"/>
            </a:avLst>
          </a:prstGeom>
          <a:solidFill>
            <a:schemeClr val="lt2"/>
          </a:solidFill>
          <a:ln w="28575" cap="flat">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r>
              <a:rPr lang="en" b="1">
                <a:solidFill>
                  <a:schemeClr val="accent6"/>
                </a:solidFill>
                <a:latin typeface="Georgia"/>
                <a:ea typeface="Georgia"/>
                <a:cs typeface="Georgia"/>
                <a:sym typeface="Georgia"/>
              </a:rPr>
              <a:t>All cross the wrist joint except one, </a:t>
            </a:r>
            <a:r>
              <a:rPr lang="en" b="1">
                <a:solidFill>
                  <a:schemeClr val="accent2"/>
                </a:solidFill>
                <a:latin typeface="Georgia"/>
                <a:ea typeface="Georgia"/>
                <a:cs typeface="Georgia"/>
                <a:sym typeface="Georgia"/>
              </a:rPr>
              <a:t>pronator teres </a:t>
            </a:r>
          </a:p>
        </p:txBody>
      </p:sp>
      <p:cxnSp>
        <p:nvCxnSpPr>
          <p:cNvPr id="154" name="Shape 154"/>
          <p:cNvCxnSpPr>
            <a:stCxn id="153" idx="1"/>
            <a:endCxn id="152" idx="1"/>
          </p:cNvCxnSpPr>
          <p:nvPr/>
        </p:nvCxnSpPr>
        <p:spPr>
          <a:xfrm flipH="1">
            <a:off x="526125" y="1495475"/>
            <a:ext cx="644400" cy="1818300"/>
          </a:xfrm>
          <a:prstGeom prst="curvedConnector3">
            <a:avLst>
              <a:gd name="adj1" fmla="val 136965"/>
            </a:avLst>
          </a:prstGeom>
          <a:noFill/>
          <a:ln w="19050" cap="flat">
            <a:solidFill>
              <a:schemeClr val="dk2"/>
            </a:solidFill>
            <a:prstDash val="solid"/>
            <a:round/>
            <a:headEnd type="none" w="lg" len="lg"/>
            <a:tailEnd type="none" w="lg" len="lg"/>
          </a:ln>
        </p:spPr>
      </p:cxnSp>
      <p:cxnSp>
        <p:nvCxnSpPr>
          <p:cNvPr id="155" name="Shape 155"/>
          <p:cNvCxnSpPr>
            <a:stCxn id="152" idx="2"/>
            <a:endCxn id="151" idx="2"/>
          </p:cNvCxnSpPr>
          <p:nvPr/>
        </p:nvCxnSpPr>
        <p:spPr>
          <a:xfrm rot="-5400000" flipH="1">
            <a:off x="2779199" y="3023950"/>
            <a:ext cx="600" cy="2456699"/>
          </a:xfrm>
          <a:prstGeom prst="curvedConnector3">
            <a:avLst>
              <a:gd name="adj1" fmla="val 39687500"/>
            </a:avLst>
          </a:prstGeom>
          <a:noFill/>
          <a:ln w="19050" cap="flat">
            <a:solidFill>
              <a:schemeClr val="dk2"/>
            </a:solidFill>
            <a:prstDash val="solid"/>
            <a:round/>
            <a:headEnd type="none" w="lg" len="lg"/>
            <a:tailEnd type="none" w="lg" len="lg"/>
          </a:ln>
        </p:spPr>
      </p:cxnSp>
      <p:cxnSp>
        <p:nvCxnSpPr>
          <p:cNvPr id="156" name="Shape 156"/>
          <p:cNvCxnSpPr>
            <a:stCxn id="151" idx="3"/>
            <a:endCxn id="153" idx="3"/>
          </p:cNvCxnSpPr>
          <p:nvPr/>
        </p:nvCxnSpPr>
        <p:spPr>
          <a:xfrm rot="10800000">
            <a:off x="4209062" y="1495450"/>
            <a:ext cx="754800" cy="1818300"/>
          </a:xfrm>
          <a:prstGeom prst="curvedConnector3">
            <a:avLst>
              <a:gd name="adj1" fmla="val -31548"/>
            </a:avLst>
          </a:prstGeom>
          <a:noFill/>
          <a:ln w="19050" cap="flat">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p:nvPr/>
        </p:nvSpPr>
        <p:spPr>
          <a:xfrm>
            <a:off x="7447925" y="3404025"/>
            <a:ext cx="701999" cy="1265100"/>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2" name="Shape 162"/>
          <p:cNvSpPr/>
          <p:nvPr/>
        </p:nvSpPr>
        <p:spPr>
          <a:xfrm>
            <a:off x="7419175" y="1248000"/>
            <a:ext cx="789900" cy="1317000"/>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3" name="Shape 163"/>
          <p:cNvSpPr/>
          <p:nvPr/>
        </p:nvSpPr>
        <p:spPr>
          <a:xfrm>
            <a:off x="3184575" y="3382525"/>
            <a:ext cx="789900" cy="11963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4" name="Shape 164"/>
          <p:cNvSpPr/>
          <p:nvPr/>
        </p:nvSpPr>
        <p:spPr>
          <a:xfrm>
            <a:off x="3210375" y="1256600"/>
            <a:ext cx="746999" cy="1265100"/>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165"/>
          <p:cNvSpPr txBox="1">
            <a:spLocks noGrp="1"/>
          </p:cNvSpPr>
          <p:nvPr>
            <p:ph type="title"/>
          </p:nvPr>
        </p:nvSpPr>
        <p:spPr>
          <a:xfrm>
            <a:off x="2451825" y="85100"/>
            <a:ext cx="2976300" cy="441600"/>
          </a:xfrm>
          <a:prstGeom prst="rect">
            <a:avLst/>
          </a:prstGeom>
        </p:spPr>
        <p:txBody>
          <a:bodyPr lIns="91425" tIns="91425" rIns="91425" bIns="91425" anchor="ctr" anchorCtr="0">
            <a:noAutofit/>
          </a:bodyPr>
          <a:lstStyle/>
          <a:p>
            <a:pPr lvl="0" rtl="0">
              <a:spcBef>
                <a:spcPts val="0"/>
              </a:spcBef>
              <a:buNone/>
            </a:pPr>
            <a:r>
              <a:rPr lang="en" sz="1800" b="1">
                <a:solidFill>
                  <a:schemeClr val="dk2"/>
                </a:solidFill>
                <a:latin typeface="Georgia"/>
                <a:ea typeface="Georgia"/>
                <a:cs typeface="Georgia"/>
                <a:sym typeface="Georgia"/>
              </a:rPr>
              <a:t>Superficial Flexors</a:t>
            </a:r>
          </a:p>
        </p:txBody>
      </p:sp>
      <p:cxnSp>
        <p:nvCxnSpPr>
          <p:cNvPr id="166" name="Shape 166"/>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167" name="Shape 167"/>
          <p:cNvSpPr/>
          <p:nvPr/>
        </p:nvSpPr>
        <p:spPr>
          <a:xfrm>
            <a:off x="142875" y="1058675"/>
            <a:ext cx="2628600" cy="1833300"/>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700"/>
              </a:spcBef>
              <a:buClr>
                <a:schemeClr val="dk1"/>
              </a:buClr>
              <a:buSzPct val="61111"/>
              <a:buFont typeface="Arial"/>
              <a:buNone/>
            </a:pPr>
            <a:r>
              <a:rPr lang="en" sz="1800" b="1">
                <a:solidFill>
                  <a:schemeClr val="accent4"/>
                </a:solidFill>
              </a:rPr>
              <a:t>         </a:t>
            </a:r>
            <a:r>
              <a:rPr lang="en" sz="1800" b="1">
                <a:solidFill>
                  <a:schemeClr val="accent4"/>
                </a:solidFill>
                <a:latin typeface="Shadows Into Light"/>
                <a:ea typeface="Shadows Into Light"/>
                <a:cs typeface="Shadows Into Light"/>
                <a:sym typeface="Shadows Into Light"/>
              </a:rPr>
              <a:t>Pronator teres</a:t>
            </a:r>
            <a:r>
              <a:rPr lang="en" sz="1800" b="1">
                <a:solidFill>
                  <a:schemeClr val="accent4"/>
                </a:solidFill>
              </a:rPr>
              <a:t> </a:t>
            </a:r>
          </a:p>
          <a:p>
            <a:pPr lvl="0" rtl="0">
              <a:lnSpc>
                <a:spcPct val="90000"/>
              </a:lnSpc>
              <a:spcBef>
                <a:spcPts val="700"/>
              </a:spcBef>
              <a:buClr>
                <a:schemeClr val="dk1"/>
              </a:buClr>
              <a:buSzPct val="78571"/>
              <a:buFont typeface="Arial"/>
              <a:buNone/>
            </a:pPr>
            <a:r>
              <a:rPr lang="en" b="1" u="sng">
                <a:solidFill>
                  <a:schemeClr val="dk2"/>
                </a:solidFill>
                <a:latin typeface="Georgia"/>
                <a:ea typeface="Georgia"/>
                <a:cs typeface="Georgia"/>
                <a:sym typeface="Georgia"/>
              </a:rPr>
              <a:t>Insertion:</a:t>
            </a:r>
            <a:r>
              <a:rPr lang="en" b="1">
                <a:solidFill>
                  <a:schemeClr val="accent5"/>
                </a:solidFill>
                <a:latin typeface="Georgia"/>
                <a:ea typeface="Georgia"/>
                <a:cs typeface="Georgia"/>
                <a:sym typeface="Georgia"/>
              </a:rPr>
              <a:t> middle of lateral surface of radius</a:t>
            </a:r>
          </a:p>
          <a:p>
            <a:pPr lvl="0" rtl="0">
              <a:lnSpc>
                <a:spcPct val="90000"/>
              </a:lnSpc>
              <a:spcBef>
                <a:spcPts val="700"/>
              </a:spcBef>
              <a:buClr>
                <a:schemeClr val="dk1"/>
              </a:buClr>
              <a:buFont typeface="Arial"/>
              <a:buNone/>
            </a:pPr>
            <a:endParaRPr b="1">
              <a:solidFill>
                <a:schemeClr val="accent5"/>
              </a:solidFill>
              <a:latin typeface="Georgia"/>
              <a:ea typeface="Georgia"/>
              <a:cs typeface="Georgia"/>
              <a:sym typeface="Georgia"/>
            </a:endParaRPr>
          </a:p>
          <a:p>
            <a:pPr lvl="0" rtl="0">
              <a:lnSpc>
                <a:spcPct val="90000"/>
              </a:lnSpc>
              <a:spcBef>
                <a:spcPts val="500"/>
              </a:spcBef>
              <a:buClr>
                <a:schemeClr val="dk1"/>
              </a:buClr>
              <a:buSzPct val="78571"/>
              <a:buFont typeface="Arial"/>
              <a:buNone/>
            </a:pPr>
            <a:r>
              <a:rPr lang="en" b="1" u="sng">
                <a:solidFill>
                  <a:schemeClr val="dk2"/>
                </a:solidFill>
                <a:latin typeface="Georgia"/>
                <a:ea typeface="Georgia"/>
                <a:cs typeface="Georgia"/>
                <a:sym typeface="Georgia"/>
              </a:rPr>
              <a:t>Action:</a:t>
            </a:r>
            <a:r>
              <a:rPr lang="en" b="1">
                <a:solidFill>
                  <a:schemeClr val="accent5"/>
                </a:solidFill>
                <a:latin typeface="Georgia"/>
                <a:ea typeface="Georgia"/>
                <a:cs typeface="Georgia"/>
                <a:sym typeface="Georgia"/>
              </a:rPr>
              <a:t> pronation &amp; flexion of forearm </a:t>
            </a:r>
          </a:p>
        </p:txBody>
      </p:sp>
      <p:sp>
        <p:nvSpPr>
          <p:cNvPr id="168" name="Shape 168"/>
          <p:cNvSpPr/>
          <p:nvPr/>
        </p:nvSpPr>
        <p:spPr>
          <a:xfrm>
            <a:off x="142875" y="3141525"/>
            <a:ext cx="2628600" cy="1790100"/>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400"/>
              </a:spcBef>
              <a:buClr>
                <a:schemeClr val="dk1"/>
              </a:buClr>
              <a:buSzPct val="61111"/>
              <a:buFont typeface="Arial"/>
              <a:buNone/>
            </a:pPr>
            <a:r>
              <a:rPr lang="en" sz="1800" b="1">
                <a:solidFill>
                  <a:schemeClr val="accent4"/>
                </a:solidFill>
                <a:latin typeface="Shadows Into Light"/>
                <a:ea typeface="Shadows Into Light"/>
                <a:cs typeface="Shadows Into Light"/>
                <a:sym typeface="Shadows Into Light"/>
              </a:rPr>
              <a:t>  Flexor Carpi Radialis </a:t>
            </a:r>
            <a:r>
              <a:rPr lang="en" b="1" u="sng">
                <a:solidFill>
                  <a:schemeClr val="dk2"/>
                </a:solidFill>
                <a:latin typeface="Georgia"/>
                <a:ea typeface="Georgia"/>
                <a:cs typeface="Georgia"/>
                <a:sym typeface="Georgia"/>
              </a:rPr>
              <a:t>Insertion:</a:t>
            </a:r>
            <a:r>
              <a:rPr lang="en" b="1">
                <a:solidFill>
                  <a:schemeClr val="accent5"/>
                </a:solidFill>
                <a:latin typeface="Georgia"/>
                <a:ea typeface="Georgia"/>
                <a:cs typeface="Georgia"/>
                <a:sym typeface="Georgia"/>
              </a:rPr>
              <a:t> Base of 2</a:t>
            </a:r>
            <a:r>
              <a:rPr lang="en" b="1" baseline="30000">
                <a:solidFill>
                  <a:schemeClr val="accent5"/>
                </a:solidFill>
                <a:latin typeface="Georgia"/>
                <a:ea typeface="Georgia"/>
                <a:cs typeface="Georgia"/>
                <a:sym typeface="Georgia"/>
              </a:rPr>
              <a:t>nd</a:t>
            </a:r>
            <a:r>
              <a:rPr lang="en" b="1">
                <a:solidFill>
                  <a:schemeClr val="accent5"/>
                </a:solidFill>
                <a:latin typeface="Georgia"/>
                <a:ea typeface="Georgia"/>
                <a:cs typeface="Georgia"/>
                <a:sym typeface="Georgia"/>
              </a:rPr>
              <a:t> metacarpal bone</a:t>
            </a:r>
          </a:p>
          <a:p>
            <a:pPr lvl="0" rtl="0">
              <a:lnSpc>
                <a:spcPct val="115000"/>
              </a:lnSpc>
              <a:spcBef>
                <a:spcPts val="400"/>
              </a:spcBef>
              <a:buClr>
                <a:schemeClr val="dk1"/>
              </a:buClr>
              <a:buFont typeface="Arial"/>
              <a:buNone/>
            </a:pPr>
            <a:endParaRPr b="1">
              <a:solidFill>
                <a:schemeClr val="accent5"/>
              </a:solidFill>
              <a:latin typeface="Georgia"/>
              <a:ea typeface="Georgia"/>
              <a:cs typeface="Georgia"/>
              <a:sym typeface="Georgia"/>
            </a:endParaRPr>
          </a:p>
          <a:p>
            <a:pPr lvl="0" rtl="0">
              <a:lnSpc>
                <a:spcPct val="115000"/>
              </a:lnSpc>
              <a:spcBef>
                <a:spcPts val="400"/>
              </a:spcBef>
              <a:buClr>
                <a:schemeClr val="dk1"/>
              </a:buClr>
              <a:buSzPct val="78571"/>
              <a:buFont typeface="Arial"/>
              <a:buNone/>
            </a:pPr>
            <a:r>
              <a:rPr lang="en" b="1" u="sng">
                <a:solidFill>
                  <a:schemeClr val="dk2"/>
                </a:solidFill>
                <a:latin typeface="Georgia"/>
                <a:ea typeface="Georgia"/>
                <a:cs typeface="Georgia"/>
                <a:sym typeface="Georgia"/>
              </a:rPr>
              <a:t>Action</a:t>
            </a:r>
            <a:r>
              <a:rPr lang="en" b="1">
                <a:solidFill>
                  <a:schemeClr val="dk2"/>
                </a:solidFill>
                <a:latin typeface="Georgia"/>
                <a:ea typeface="Georgia"/>
                <a:cs typeface="Georgia"/>
                <a:sym typeface="Georgia"/>
              </a:rPr>
              <a:t>:</a:t>
            </a:r>
            <a:r>
              <a:rPr lang="en" b="1">
                <a:solidFill>
                  <a:schemeClr val="accent5"/>
                </a:solidFill>
                <a:latin typeface="Georgia"/>
                <a:ea typeface="Georgia"/>
                <a:cs typeface="Georgia"/>
                <a:sym typeface="Georgia"/>
              </a:rPr>
              <a:t> Flexion &amp; abduction of the hand</a:t>
            </a:r>
          </a:p>
        </p:txBody>
      </p:sp>
      <p:sp>
        <p:nvSpPr>
          <p:cNvPr id="169" name="Shape 169"/>
          <p:cNvSpPr/>
          <p:nvPr/>
        </p:nvSpPr>
        <p:spPr>
          <a:xfrm>
            <a:off x="4368400" y="3141525"/>
            <a:ext cx="2685600" cy="1790100"/>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700"/>
              </a:spcBef>
              <a:buClr>
                <a:schemeClr val="dk1"/>
              </a:buClr>
              <a:buSzPct val="78571"/>
              <a:buFont typeface="Arial"/>
              <a:buNone/>
            </a:pPr>
            <a:r>
              <a:rPr lang="en">
                <a:solidFill>
                  <a:srgbClr val="E5E5FF"/>
                </a:solidFill>
                <a:latin typeface="Georgia"/>
                <a:ea typeface="Georgia"/>
                <a:cs typeface="Georgia"/>
                <a:sym typeface="Georgia"/>
              </a:rPr>
              <a:t>n      </a:t>
            </a:r>
            <a:r>
              <a:rPr lang="en" sz="1800" b="1">
                <a:solidFill>
                  <a:schemeClr val="accent4"/>
                </a:solidFill>
                <a:latin typeface="Shadows Into Light"/>
                <a:ea typeface="Shadows Into Light"/>
                <a:cs typeface="Shadows Into Light"/>
                <a:sym typeface="Shadows Into Light"/>
              </a:rPr>
              <a:t>Palmaris Longus </a:t>
            </a:r>
            <a:r>
              <a:rPr lang="en" b="1" u="sng">
                <a:solidFill>
                  <a:schemeClr val="dk2"/>
                </a:solidFill>
                <a:latin typeface="Georgia"/>
                <a:ea typeface="Georgia"/>
                <a:cs typeface="Georgia"/>
                <a:sym typeface="Georgia"/>
              </a:rPr>
              <a:t>Insertion:</a:t>
            </a:r>
            <a:r>
              <a:rPr lang="en" b="1">
                <a:solidFill>
                  <a:schemeClr val="accent5"/>
                </a:solidFill>
                <a:latin typeface="Georgia"/>
                <a:ea typeface="Georgia"/>
                <a:cs typeface="Georgia"/>
                <a:sym typeface="Georgia"/>
              </a:rPr>
              <a:t> into the flexor retinaculum &amp; palmar aponeurosis.</a:t>
            </a:r>
          </a:p>
          <a:p>
            <a:pPr lvl="0" rtl="0">
              <a:lnSpc>
                <a:spcPct val="90000"/>
              </a:lnSpc>
              <a:spcBef>
                <a:spcPts val="400"/>
              </a:spcBef>
              <a:buClr>
                <a:schemeClr val="dk1"/>
              </a:buClr>
              <a:buSzPct val="78571"/>
              <a:buFont typeface="Arial"/>
              <a:buNone/>
            </a:pPr>
            <a:r>
              <a:rPr lang="en" b="1" u="sng">
                <a:solidFill>
                  <a:schemeClr val="dk2"/>
                </a:solidFill>
                <a:latin typeface="Georgia"/>
                <a:ea typeface="Georgia"/>
                <a:cs typeface="Georgia"/>
                <a:sym typeface="Georgia"/>
              </a:rPr>
              <a:t>Action:</a:t>
            </a:r>
            <a:r>
              <a:rPr lang="en" b="1">
                <a:solidFill>
                  <a:schemeClr val="dk2"/>
                </a:solidFill>
                <a:latin typeface="Georgia"/>
                <a:ea typeface="Georgia"/>
                <a:cs typeface="Georgia"/>
                <a:sym typeface="Georgia"/>
              </a:rPr>
              <a:t> </a:t>
            </a:r>
            <a:r>
              <a:rPr lang="en" b="1">
                <a:solidFill>
                  <a:schemeClr val="accent5"/>
                </a:solidFill>
                <a:latin typeface="Georgia"/>
                <a:ea typeface="Georgia"/>
                <a:cs typeface="Georgia"/>
                <a:sym typeface="Georgia"/>
              </a:rPr>
              <a:t>Flexes hand &amp; tightens palmar aponeurosis</a:t>
            </a:r>
          </a:p>
        </p:txBody>
      </p:sp>
      <p:sp>
        <p:nvSpPr>
          <p:cNvPr id="170" name="Shape 170"/>
          <p:cNvSpPr/>
          <p:nvPr/>
        </p:nvSpPr>
        <p:spPr>
          <a:xfrm>
            <a:off x="4368400" y="1058675"/>
            <a:ext cx="2685600" cy="1833300"/>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500"/>
              </a:spcBef>
              <a:buClr>
                <a:schemeClr val="dk1"/>
              </a:buClr>
              <a:buSzPct val="61111"/>
              <a:buFont typeface="Arial"/>
              <a:buNone/>
            </a:pPr>
            <a:r>
              <a:rPr lang="en" sz="1800" b="1">
                <a:solidFill>
                  <a:schemeClr val="accent4"/>
                </a:solidFill>
                <a:latin typeface="Shadows Into Light"/>
                <a:ea typeface="Shadows Into Light"/>
                <a:cs typeface="Shadows Into Light"/>
                <a:sym typeface="Shadows Into Light"/>
              </a:rPr>
              <a:t>  Flexor Carpi Ulnaris </a:t>
            </a:r>
            <a:r>
              <a:rPr lang="en" b="1" u="sng">
                <a:solidFill>
                  <a:schemeClr val="dk2"/>
                </a:solidFill>
                <a:latin typeface="Georgia"/>
                <a:ea typeface="Georgia"/>
                <a:cs typeface="Georgia"/>
                <a:sym typeface="Georgia"/>
              </a:rPr>
              <a:t>Insertion:</a:t>
            </a:r>
            <a:r>
              <a:rPr lang="en" b="1">
                <a:solidFill>
                  <a:schemeClr val="accent5"/>
                </a:solidFill>
                <a:latin typeface="Georgia"/>
                <a:ea typeface="Georgia"/>
                <a:cs typeface="Georgia"/>
                <a:sym typeface="Georgia"/>
              </a:rPr>
              <a:t> Pisiform, hook of hamate 5</a:t>
            </a:r>
            <a:r>
              <a:rPr lang="en" b="1" baseline="30000">
                <a:solidFill>
                  <a:schemeClr val="accent5"/>
                </a:solidFill>
                <a:latin typeface="Georgia"/>
                <a:ea typeface="Georgia"/>
                <a:cs typeface="Georgia"/>
                <a:sym typeface="Georgia"/>
              </a:rPr>
              <a:t>th</a:t>
            </a:r>
            <a:r>
              <a:rPr lang="en" b="1">
                <a:solidFill>
                  <a:schemeClr val="accent5"/>
                </a:solidFill>
                <a:latin typeface="Georgia"/>
                <a:ea typeface="Georgia"/>
                <a:cs typeface="Georgia"/>
                <a:sym typeface="Georgia"/>
              </a:rPr>
              <a:t> metacarpal bone.</a:t>
            </a:r>
          </a:p>
          <a:p>
            <a:pPr lvl="0" rtl="0">
              <a:lnSpc>
                <a:spcPct val="115000"/>
              </a:lnSpc>
              <a:spcBef>
                <a:spcPts val="500"/>
              </a:spcBef>
              <a:buClr>
                <a:schemeClr val="dk1"/>
              </a:buClr>
              <a:buSzPct val="78571"/>
              <a:buFont typeface="Arial"/>
              <a:buNone/>
            </a:pPr>
            <a:r>
              <a:rPr lang="en" b="1" u="sng">
                <a:solidFill>
                  <a:schemeClr val="dk2"/>
                </a:solidFill>
                <a:latin typeface="Georgia"/>
                <a:ea typeface="Georgia"/>
                <a:cs typeface="Georgia"/>
                <a:sym typeface="Georgia"/>
              </a:rPr>
              <a:t>Action:</a:t>
            </a:r>
            <a:r>
              <a:rPr lang="en" b="1">
                <a:solidFill>
                  <a:schemeClr val="accent5"/>
                </a:solidFill>
                <a:latin typeface="Georgia"/>
                <a:ea typeface="Georgia"/>
                <a:cs typeface="Georgia"/>
                <a:sym typeface="Georgia"/>
              </a:rPr>
              <a:t> Flexion and adduction of the hand.</a:t>
            </a:r>
          </a:p>
        </p:txBody>
      </p:sp>
      <p:pic>
        <p:nvPicPr>
          <p:cNvPr id="171" name="Shape 171"/>
          <p:cNvPicPr preferRelativeResize="0"/>
          <p:nvPr/>
        </p:nvPicPr>
        <p:blipFill>
          <a:blip r:embed="rId3">
            <a:alphaModFix/>
          </a:blip>
          <a:stretch>
            <a:fillRect/>
          </a:stretch>
        </p:blipFill>
        <p:spPr>
          <a:xfrm>
            <a:off x="3239000" y="1291025"/>
            <a:ext cx="681900" cy="1196250"/>
          </a:xfrm>
          <a:prstGeom prst="rect">
            <a:avLst/>
          </a:prstGeom>
          <a:noFill/>
          <a:ln>
            <a:noFill/>
          </a:ln>
        </p:spPr>
      </p:pic>
      <p:pic>
        <p:nvPicPr>
          <p:cNvPr id="172" name="Shape 172"/>
          <p:cNvPicPr preferRelativeResize="0"/>
          <p:nvPr/>
        </p:nvPicPr>
        <p:blipFill>
          <a:blip r:embed="rId4">
            <a:alphaModFix/>
          </a:blip>
          <a:stretch>
            <a:fillRect/>
          </a:stretch>
        </p:blipFill>
        <p:spPr>
          <a:xfrm>
            <a:off x="3218975" y="3391325"/>
            <a:ext cx="701924" cy="1153957"/>
          </a:xfrm>
          <a:prstGeom prst="rect">
            <a:avLst/>
          </a:prstGeom>
          <a:noFill/>
          <a:ln>
            <a:noFill/>
          </a:ln>
        </p:spPr>
      </p:pic>
      <p:pic>
        <p:nvPicPr>
          <p:cNvPr id="173" name="Shape 173"/>
          <p:cNvPicPr preferRelativeResize="0"/>
          <p:nvPr/>
        </p:nvPicPr>
        <p:blipFill>
          <a:blip r:embed="rId5">
            <a:alphaModFix/>
          </a:blip>
          <a:stretch>
            <a:fillRect/>
          </a:stretch>
        </p:blipFill>
        <p:spPr>
          <a:xfrm>
            <a:off x="7441100" y="1256700"/>
            <a:ext cx="747000" cy="1265125"/>
          </a:xfrm>
          <a:prstGeom prst="rect">
            <a:avLst/>
          </a:prstGeom>
          <a:noFill/>
          <a:ln>
            <a:noFill/>
          </a:ln>
        </p:spPr>
      </p:pic>
      <p:pic>
        <p:nvPicPr>
          <p:cNvPr id="174" name="Shape 174"/>
          <p:cNvPicPr preferRelativeResize="0"/>
          <p:nvPr/>
        </p:nvPicPr>
        <p:blipFill>
          <a:blip r:embed="rId6">
            <a:alphaModFix/>
          </a:blip>
          <a:stretch>
            <a:fillRect/>
          </a:stretch>
        </p:blipFill>
        <p:spPr>
          <a:xfrm>
            <a:off x="7501500" y="3438375"/>
            <a:ext cx="606225" cy="1196399"/>
          </a:xfrm>
          <a:prstGeom prst="rect">
            <a:avLst/>
          </a:prstGeom>
          <a:noFill/>
          <a:ln>
            <a:noFill/>
          </a:ln>
        </p:spPr>
      </p:pic>
      <p:cxnSp>
        <p:nvCxnSpPr>
          <p:cNvPr id="175" name="Shape 175"/>
          <p:cNvCxnSpPr>
            <a:stCxn id="167" idx="3"/>
            <a:endCxn id="164" idx="1"/>
          </p:cNvCxnSpPr>
          <p:nvPr/>
        </p:nvCxnSpPr>
        <p:spPr>
          <a:xfrm rot="10800000" flipH="1">
            <a:off x="2771475" y="1889225"/>
            <a:ext cx="438900" cy="86100"/>
          </a:xfrm>
          <a:prstGeom prst="curvedConnector3">
            <a:avLst>
              <a:gd name="adj1" fmla="val 50000"/>
            </a:avLst>
          </a:prstGeom>
          <a:noFill/>
          <a:ln w="19050" cap="flat">
            <a:solidFill>
              <a:schemeClr val="dk2"/>
            </a:solidFill>
            <a:prstDash val="solid"/>
            <a:round/>
            <a:headEnd type="none" w="lg" len="lg"/>
            <a:tailEnd type="none" w="lg" len="lg"/>
          </a:ln>
        </p:spPr>
      </p:cxnSp>
      <p:cxnSp>
        <p:nvCxnSpPr>
          <p:cNvPr id="176" name="Shape 176"/>
          <p:cNvCxnSpPr>
            <a:stCxn id="168" idx="3"/>
            <a:endCxn id="163" idx="1"/>
          </p:cNvCxnSpPr>
          <p:nvPr/>
        </p:nvCxnSpPr>
        <p:spPr>
          <a:xfrm rot="10800000" flipH="1">
            <a:off x="2771475" y="3980775"/>
            <a:ext cx="413100" cy="55800"/>
          </a:xfrm>
          <a:prstGeom prst="curvedConnector3">
            <a:avLst>
              <a:gd name="adj1" fmla="val 50000"/>
            </a:avLst>
          </a:prstGeom>
          <a:noFill/>
          <a:ln w="19050" cap="flat">
            <a:solidFill>
              <a:schemeClr val="dk2"/>
            </a:solidFill>
            <a:prstDash val="solid"/>
            <a:round/>
            <a:headEnd type="none" w="lg" len="lg"/>
            <a:tailEnd type="none" w="lg" len="lg"/>
          </a:ln>
        </p:spPr>
      </p:cxnSp>
      <p:cxnSp>
        <p:nvCxnSpPr>
          <p:cNvPr id="177" name="Shape 177"/>
          <p:cNvCxnSpPr>
            <a:stCxn id="170" idx="3"/>
            <a:endCxn id="173" idx="1"/>
          </p:cNvCxnSpPr>
          <p:nvPr/>
        </p:nvCxnSpPr>
        <p:spPr>
          <a:xfrm rot="10800000" flipH="1">
            <a:off x="7054000" y="1889225"/>
            <a:ext cx="387000" cy="86100"/>
          </a:xfrm>
          <a:prstGeom prst="curvedConnector3">
            <a:avLst>
              <a:gd name="adj1" fmla="val 50013"/>
            </a:avLst>
          </a:prstGeom>
          <a:noFill/>
          <a:ln w="19050" cap="flat">
            <a:solidFill>
              <a:schemeClr val="dk2"/>
            </a:solidFill>
            <a:prstDash val="solid"/>
            <a:round/>
            <a:headEnd type="none" w="lg" len="lg"/>
            <a:tailEnd type="none" w="lg" len="lg"/>
          </a:ln>
        </p:spPr>
      </p:cxnSp>
      <p:cxnSp>
        <p:nvCxnSpPr>
          <p:cNvPr id="178" name="Shape 178"/>
          <p:cNvCxnSpPr>
            <a:stCxn id="169" idx="3"/>
            <a:endCxn id="161" idx="1"/>
          </p:cNvCxnSpPr>
          <p:nvPr/>
        </p:nvCxnSpPr>
        <p:spPr>
          <a:xfrm>
            <a:off x="7054000" y="4036575"/>
            <a:ext cx="393900" cy="600"/>
          </a:xfrm>
          <a:prstGeom prst="curvedConnector3">
            <a:avLst>
              <a:gd name="adj1" fmla="val 50003"/>
            </a:avLst>
          </a:prstGeom>
          <a:noFill/>
          <a:ln w="19050" cap="flat">
            <a:solidFill>
              <a:schemeClr val="dk2"/>
            </a:solidFill>
            <a:prstDash val="solid"/>
            <a:round/>
            <a:headEnd type="none" w="lg" len="lg"/>
            <a:tailEnd type="none" w="lg" len="lg"/>
          </a:ln>
        </p:spPr>
      </p:cxnSp>
      <p:sp>
        <p:nvSpPr>
          <p:cNvPr id="179" name="Shape 179"/>
          <p:cNvSpPr/>
          <p:nvPr/>
        </p:nvSpPr>
        <p:spPr>
          <a:xfrm>
            <a:off x="525024" y="5293250"/>
            <a:ext cx="2659551" cy="309600"/>
          </a:xfrm>
          <a:prstGeom prst="roundRect">
            <a:avLst>
              <a:gd name="adj" fmla="val 16667"/>
            </a:avLst>
          </a:prstGeom>
          <a:solidFill>
            <a:schemeClr val="lt2"/>
          </a:solidFill>
          <a:ln w="19050" cap="flat">
            <a:solidFill>
              <a:srgbClr val="888888"/>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110000"/>
              <a:buFont typeface="Arial"/>
              <a:buNone/>
            </a:pPr>
            <a:r>
              <a:rPr lang="en" sz="1000" b="1" dirty="0">
                <a:solidFill>
                  <a:srgbClr val="888888"/>
                </a:solidFill>
                <a:latin typeface="Georgia"/>
                <a:ea typeface="Georgia"/>
                <a:cs typeface="Georgia"/>
                <a:sym typeface="Georgia"/>
              </a:rPr>
              <a:t>Radialis  ----&gt; Abduction</a:t>
            </a:r>
          </a:p>
          <a:p>
            <a:pPr lvl="0">
              <a:spcBef>
                <a:spcPts val="0"/>
              </a:spcBef>
              <a:buClr>
                <a:schemeClr val="dk1"/>
              </a:buClr>
              <a:buSzPct val="110000"/>
              <a:buFont typeface="Arial"/>
              <a:buNone/>
            </a:pPr>
            <a:r>
              <a:rPr lang="en" sz="1000" b="1" dirty="0">
                <a:solidFill>
                  <a:srgbClr val="888888"/>
                </a:solidFill>
                <a:latin typeface="Georgia"/>
                <a:ea typeface="Georgia"/>
                <a:cs typeface="Georgia"/>
                <a:sym typeface="Georgia"/>
              </a:rPr>
              <a:t>Ulnaris    ----&gt; Adduction</a:t>
            </a:r>
          </a:p>
        </p:txBody>
      </p:sp>
      <p:sp>
        <p:nvSpPr>
          <p:cNvPr id="180" name="Shape 180"/>
          <p:cNvSpPr txBox="1"/>
          <p:nvPr/>
        </p:nvSpPr>
        <p:spPr>
          <a:xfrm>
            <a:off x="704394" y="2414482"/>
            <a:ext cx="7735199" cy="902399"/>
          </a:xfrm>
          <a:prstGeom prst="rect">
            <a:avLst/>
          </a:prstGeom>
          <a:noFill/>
          <a:ln>
            <a:noFill/>
          </a:ln>
        </p:spPr>
        <p:txBody>
          <a:bodyPr lIns="91425" tIns="91425" rIns="91425" bIns="91425" anchor="t" anchorCtr="0">
            <a:noAutofit/>
          </a:bodyPr>
          <a:lstStyle/>
          <a:p>
            <a:pPr>
              <a:spcBef>
                <a:spcPts val="0"/>
              </a:spcBef>
              <a:buNone/>
            </a:pPr>
            <a:endParaRPr/>
          </a:p>
        </p:txBody>
      </p:sp>
      <p:sp>
        <p:nvSpPr>
          <p:cNvPr id="181" name="Shape 181"/>
          <p:cNvSpPr/>
          <p:nvPr/>
        </p:nvSpPr>
        <p:spPr>
          <a:xfrm>
            <a:off x="7054000" y="4756275"/>
            <a:ext cx="648899" cy="305100"/>
          </a:xfrm>
          <a:prstGeom prst="roundRect">
            <a:avLst>
              <a:gd name="adj" fmla="val 16667"/>
            </a:avLst>
          </a:prstGeom>
          <a:noFill/>
          <a:ln w="19050" cap="flat">
            <a:solidFill>
              <a:srgbClr val="7F7F7F"/>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900">
                <a:solidFill>
                  <a:srgbClr val="7F7F7F"/>
                </a:solidFill>
                <a:latin typeface="Georgia"/>
                <a:ea typeface="Georgia"/>
                <a:cs typeface="Georgia"/>
                <a:sym typeface="Georgia"/>
              </a:rPr>
              <a:t>May be absent</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5792450" y="946750"/>
            <a:ext cx="1850400" cy="3855900"/>
          </a:xfrm>
          <a:prstGeom prst="rect">
            <a:avLst/>
          </a:prstGeom>
          <a:solidFill>
            <a:schemeClr val="lt2"/>
          </a:solidFill>
          <a:ln w="19050" cap="flat">
            <a:solidFill>
              <a:schemeClr val="accent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7" name="Shape 187"/>
          <p:cNvSpPr txBox="1">
            <a:spLocks noGrp="1"/>
          </p:cNvSpPr>
          <p:nvPr>
            <p:ph type="title"/>
          </p:nvPr>
        </p:nvSpPr>
        <p:spPr>
          <a:xfrm>
            <a:off x="2798300" y="-132625"/>
            <a:ext cx="2899499" cy="952800"/>
          </a:xfrm>
          <a:prstGeom prst="rect">
            <a:avLst/>
          </a:prstGeom>
        </p:spPr>
        <p:txBody>
          <a:bodyPr lIns="91425" tIns="91425" rIns="91425" bIns="91425" anchor="ctr" anchorCtr="0">
            <a:noAutofit/>
          </a:bodyPr>
          <a:lstStyle/>
          <a:p>
            <a:pPr algn="l">
              <a:spcBef>
                <a:spcPts val="0"/>
              </a:spcBef>
              <a:buNone/>
            </a:pPr>
            <a:r>
              <a:rPr lang="en" sz="1800" b="1">
                <a:solidFill>
                  <a:srgbClr val="1C4587"/>
                </a:solidFill>
                <a:latin typeface="Georgia"/>
                <a:ea typeface="Georgia"/>
                <a:cs typeface="Georgia"/>
                <a:sym typeface="Georgia"/>
              </a:rPr>
              <a:t>Intermediate Flexor </a:t>
            </a:r>
          </a:p>
        </p:txBody>
      </p:sp>
      <p:sp>
        <p:nvSpPr>
          <p:cNvPr id="188" name="Shape 188"/>
          <p:cNvSpPr/>
          <p:nvPr/>
        </p:nvSpPr>
        <p:spPr>
          <a:xfrm>
            <a:off x="931650" y="1652625"/>
            <a:ext cx="3541800" cy="2805899"/>
          </a:xfrm>
          <a:prstGeom prst="roundRect">
            <a:avLst>
              <a:gd name="adj" fmla="val 16667"/>
            </a:avLst>
          </a:prstGeom>
          <a:solidFill>
            <a:schemeClr val="lt2"/>
          </a:solidFill>
          <a:ln w="28575" cap="flat">
            <a:solidFill>
              <a:schemeClr val="accent4"/>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500"/>
              </a:spcBef>
              <a:buClr>
                <a:schemeClr val="dk1"/>
              </a:buClr>
              <a:buSzPct val="68750"/>
              <a:buFont typeface="Arial"/>
              <a:buNone/>
            </a:pPr>
            <a:r>
              <a:rPr lang="en" sz="1600" b="1" u="sng">
                <a:solidFill>
                  <a:schemeClr val="accent1"/>
                </a:solidFill>
                <a:latin typeface="Georgia"/>
                <a:ea typeface="Georgia"/>
                <a:cs typeface="Georgia"/>
                <a:sym typeface="Georgia"/>
              </a:rPr>
              <a:t>Origin:</a:t>
            </a:r>
          </a:p>
          <a:p>
            <a:pPr lvl="0" rtl="0">
              <a:lnSpc>
                <a:spcPct val="90000"/>
              </a:lnSpc>
              <a:spcBef>
                <a:spcPts val="500"/>
              </a:spcBef>
              <a:buClr>
                <a:schemeClr val="dk1"/>
              </a:buClr>
              <a:buSzPct val="68750"/>
              <a:buFont typeface="Arial"/>
              <a:buNone/>
            </a:pPr>
            <a:r>
              <a:rPr lang="en" sz="1600">
                <a:solidFill>
                  <a:schemeClr val="accent3"/>
                </a:solidFill>
                <a:latin typeface="Georgia"/>
                <a:ea typeface="Georgia"/>
                <a:cs typeface="Georgia"/>
                <a:sym typeface="Georgia"/>
              </a:rPr>
              <a:t>•</a:t>
            </a:r>
            <a:r>
              <a:rPr lang="en" sz="1600" b="1">
                <a:solidFill>
                  <a:schemeClr val="accent3"/>
                </a:solidFill>
                <a:latin typeface="Georgia"/>
                <a:ea typeface="Georgia"/>
                <a:cs typeface="Georgia"/>
                <a:sym typeface="Georgia"/>
              </a:rPr>
              <a:t>Common flexor origin, </a:t>
            </a:r>
          </a:p>
          <a:p>
            <a:pPr lvl="0" rtl="0">
              <a:lnSpc>
                <a:spcPct val="90000"/>
              </a:lnSpc>
              <a:spcBef>
                <a:spcPts val="500"/>
              </a:spcBef>
              <a:buClr>
                <a:schemeClr val="dk1"/>
              </a:buClr>
              <a:buSzPct val="68750"/>
              <a:buFont typeface="Arial"/>
              <a:buNone/>
            </a:pPr>
            <a:r>
              <a:rPr lang="en" sz="1600">
                <a:solidFill>
                  <a:schemeClr val="accent3"/>
                </a:solidFill>
                <a:latin typeface="Georgia"/>
                <a:ea typeface="Georgia"/>
                <a:cs typeface="Georgia"/>
                <a:sym typeface="Georgia"/>
              </a:rPr>
              <a:t>•</a:t>
            </a:r>
            <a:r>
              <a:rPr lang="en" sz="1600" b="1">
                <a:solidFill>
                  <a:schemeClr val="accent3"/>
                </a:solidFill>
                <a:latin typeface="Georgia"/>
                <a:ea typeface="Georgia"/>
                <a:cs typeface="Georgia"/>
                <a:sym typeface="Georgia"/>
              </a:rPr>
              <a:t>Coronoid process of ulna</a:t>
            </a:r>
          </a:p>
          <a:p>
            <a:pPr lvl="0" rtl="0">
              <a:lnSpc>
                <a:spcPct val="90000"/>
              </a:lnSpc>
              <a:spcBef>
                <a:spcPts val="500"/>
              </a:spcBef>
              <a:buClr>
                <a:schemeClr val="dk1"/>
              </a:buClr>
              <a:buSzPct val="68750"/>
              <a:buFont typeface="Arial"/>
              <a:buNone/>
            </a:pPr>
            <a:r>
              <a:rPr lang="en" sz="1600">
                <a:solidFill>
                  <a:schemeClr val="accent3"/>
                </a:solidFill>
                <a:latin typeface="Georgia"/>
                <a:ea typeface="Georgia"/>
                <a:cs typeface="Georgia"/>
                <a:sym typeface="Georgia"/>
              </a:rPr>
              <a:t>•</a:t>
            </a:r>
            <a:r>
              <a:rPr lang="en" sz="1600" b="1">
                <a:solidFill>
                  <a:schemeClr val="accent3"/>
                </a:solidFill>
                <a:latin typeface="Georgia"/>
                <a:ea typeface="Georgia"/>
                <a:cs typeface="Georgia"/>
                <a:sym typeface="Georgia"/>
              </a:rPr>
              <a:t>Anterior surface of radius  </a:t>
            </a:r>
          </a:p>
          <a:p>
            <a:pPr lvl="0" rtl="0">
              <a:lnSpc>
                <a:spcPct val="90000"/>
              </a:lnSpc>
              <a:spcBef>
                <a:spcPts val="500"/>
              </a:spcBef>
              <a:buClr>
                <a:schemeClr val="dk1"/>
              </a:buClr>
              <a:buSzPct val="68750"/>
              <a:buFont typeface="Arial"/>
              <a:buNone/>
            </a:pPr>
            <a:r>
              <a:rPr lang="en" sz="1600" b="1" u="sng">
                <a:solidFill>
                  <a:schemeClr val="accent1"/>
                </a:solidFill>
                <a:latin typeface="Georgia"/>
                <a:ea typeface="Georgia"/>
                <a:cs typeface="Georgia"/>
                <a:sym typeface="Georgia"/>
              </a:rPr>
              <a:t>Insertion:</a:t>
            </a:r>
            <a:r>
              <a:rPr lang="en" sz="1600" b="1">
                <a:solidFill>
                  <a:schemeClr val="accent1"/>
                </a:solidFill>
                <a:latin typeface="Georgia"/>
                <a:ea typeface="Georgia"/>
                <a:cs typeface="Georgia"/>
                <a:sym typeface="Georgia"/>
              </a:rPr>
              <a:t> </a:t>
            </a:r>
            <a:r>
              <a:rPr lang="en" sz="1600" b="1">
                <a:solidFill>
                  <a:schemeClr val="accent3"/>
                </a:solidFill>
                <a:latin typeface="Georgia"/>
                <a:ea typeface="Georgia"/>
                <a:cs typeface="Georgia"/>
                <a:sym typeface="Georgia"/>
              </a:rPr>
              <a:t> base of </a:t>
            </a:r>
            <a:r>
              <a:rPr lang="en" sz="1600" b="1" u="sng">
                <a:solidFill>
                  <a:schemeClr val="accent3"/>
                </a:solidFill>
                <a:latin typeface="Georgia"/>
                <a:ea typeface="Georgia"/>
                <a:cs typeface="Georgia"/>
                <a:sym typeface="Georgia"/>
              </a:rPr>
              <a:t>middle </a:t>
            </a:r>
            <a:r>
              <a:rPr lang="en" sz="1600" b="1">
                <a:solidFill>
                  <a:schemeClr val="accent3"/>
                </a:solidFill>
                <a:latin typeface="Georgia"/>
                <a:ea typeface="Georgia"/>
                <a:cs typeface="Georgia"/>
                <a:sym typeface="Georgia"/>
              </a:rPr>
              <a:t>phalanges of medial 4 fingers.</a:t>
            </a:r>
          </a:p>
          <a:p>
            <a:pPr lvl="0" rtl="0">
              <a:lnSpc>
                <a:spcPct val="90000"/>
              </a:lnSpc>
              <a:spcBef>
                <a:spcPts val="500"/>
              </a:spcBef>
              <a:buClr>
                <a:schemeClr val="dk1"/>
              </a:buClr>
              <a:buSzPct val="68750"/>
              <a:buFont typeface="Arial"/>
              <a:buNone/>
            </a:pPr>
            <a:r>
              <a:rPr lang="en" sz="1600" b="1" u="sng">
                <a:solidFill>
                  <a:schemeClr val="accent1"/>
                </a:solidFill>
                <a:latin typeface="Georgia"/>
                <a:ea typeface="Georgia"/>
                <a:cs typeface="Georgia"/>
                <a:sym typeface="Georgia"/>
              </a:rPr>
              <a:t>Action:</a:t>
            </a:r>
            <a:r>
              <a:rPr lang="en" sz="1600" b="1">
                <a:solidFill>
                  <a:schemeClr val="accent3"/>
                </a:solidFill>
                <a:latin typeface="Georgia"/>
                <a:ea typeface="Georgia"/>
                <a:cs typeface="Georgia"/>
                <a:sym typeface="Georgia"/>
              </a:rPr>
              <a:t>  Flexes middle and  proximal phalanges of the medial 4 fingers, and the hand </a:t>
            </a:r>
          </a:p>
        </p:txBody>
      </p:sp>
      <p:cxnSp>
        <p:nvCxnSpPr>
          <p:cNvPr id="189" name="Shape 189"/>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pic>
        <p:nvPicPr>
          <p:cNvPr id="190" name="Shape 190"/>
          <p:cNvPicPr preferRelativeResize="0"/>
          <p:nvPr/>
        </p:nvPicPr>
        <p:blipFill>
          <a:blip r:embed="rId3">
            <a:alphaModFix/>
          </a:blip>
          <a:stretch>
            <a:fillRect/>
          </a:stretch>
        </p:blipFill>
        <p:spPr>
          <a:xfrm>
            <a:off x="5829375" y="1007000"/>
            <a:ext cx="1765950" cy="3742749"/>
          </a:xfrm>
          <a:prstGeom prst="rect">
            <a:avLst/>
          </a:prstGeom>
          <a:noFill/>
          <a:ln>
            <a:noFill/>
          </a:ln>
        </p:spPr>
      </p:pic>
      <p:sp>
        <p:nvSpPr>
          <p:cNvPr id="191" name="Shape 191"/>
          <p:cNvSpPr txBox="1"/>
          <p:nvPr/>
        </p:nvSpPr>
        <p:spPr>
          <a:xfrm>
            <a:off x="929450" y="730112"/>
            <a:ext cx="3218999" cy="578400"/>
          </a:xfrm>
          <a:prstGeom prst="rect">
            <a:avLst/>
          </a:prstGeom>
          <a:noFill/>
          <a:ln>
            <a:noFill/>
          </a:ln>
        </p:spPr>
        <p:txBody>
          <a:bodyPr lIns="91425" tIns="91425" rIns="91425" bIns="91425" anchor="t" anchorCtr="0">
            <a:noAutofit/>
          </a:bodyPr>
          <a:lstStyle/>
          <a:p>
            <a:pPr>
              <a:spcBef>
                <a:spcPts val="0"/>
              </a:spcBef>
              <a:buNone/>
            </a:pPr>
            <a:r>
              <a:rPr lang="en" sz="2200" b="1">
                <a:solidFill>
                  <a:schemeClr val="accent5"/>
                </a:solidFill>
                <a:latin typeface="Shadows Into Light"/>
                <a:ea typeface="Shadows Into Light"/>
                <a:cs typeface="Shadows Into Light"/>
                <a:sym typeface="Shadows Into Light"/>
              </a:rPr>
              <a:t>Flexor Digitorum Superficialis</a:t>
            </a:r>
          </a:p>
        </p:txBody>
      </p:sp>
      <p:cxnSp>
        <p:nvCxnSpPr>
          <p:cNvPr id="192" name="Shape 192"/>
          <p:cNvCxnSpPr>
            <a:stCxn id="191" idx="2"/>
            <a:endCxn id="188" idx="0"/>
          </p:cNvCxnSpPr>
          <p:nvPr/>
        </p:nvCxnSpPr>
        <p:spPr>
          <a:xfrm rot="-5400000" flipH="1">
            <a:off x="2448649" y="1398812"/>
            <a:ext cx="344100" cy="163500"/>
          </a:xfrm>
          <a:prstGeom prst="curvedConnector3">
            <a:avLst>
              <a:gd name="adj1" fmla="val 50002"/>
            </a:avLst>
          </a:prstGeom>
          <a:noFill/>
          <a:ln w="19050" cap="flat">
            <a:solidFill>
              <a:schemeClr val="accent5"/>
            </a:solidFill>
            <a:prstDash val="solid"/>
            <a:round/>
            <a:headEnd type="none" w="lg" len="lg"/>
            <a:tailEnd type="none" w="lg" len="lg"/>
          </a:ln>
        </p:spPr>
      </p:cxnSp>
      <p:sp>
        <p:nvSpPr>
          <p:cNvPr id="193" name="Shape 193"/>
          <p:cNvSpPr/>
          <p:nvPr/>
        </p:nvSpPr>
        <p:spPr>
          <a:xfrm>
            <a:off x="249600" y="4630525"/>
            <a:ext cx="4905900" cy="378600"/>
          </a:xfrm>
          <a:prstGeom prst="roundRect">
            <a:avLst>
              <a:gd name="adj" fmla="val 16667"/>
            </a:avLst>
          </a:prstGeom>
          <a:solidFill>
            <a:schemeClr val="lt2"/>
          </a:solidFill>
          <a:ln w="19050" cap="flat">
            <a:solidFill>
              <a:srgbClr val="888888"/>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1100" b="1">
                <a:solidFill>
                  <a:srgbClr val="888888"/>
                </a:solidFill>
                <a:latin typeface="Georgia"/>
                <a:ea typeface="Georgia"/>
                <a:cs typeface="Georgia"/>
                <a:sym typeface="Georgia"/>
              </a:rPr>
              <a:t>Digitorum:</a:t>
            </a:r>
            <a:r>
              <a:rPr lang="en" sz="1100">
                <a:solidFill>
                  <a:srgbClr val="888888"/>
                </a:solidFill>
                <a:latin typeface="Georgia"/>
                <a:ea typeface="Georgia"/>
                <a:cs typeface="Georgia"/>
                <a:sym typeface="Georgia"/>
              </a:rPr>
              <a:t> 4 tendons  </a:t>
            </a:r>
            <a:r>
              <a:rPr lang="en" sz="1100" b="1">
                <a:solidFill>
                  <a:srgbClr val="888888"/>
                </a:solidFill>
                <a:latin typeface="Georgia"/>
                <a:ea typeface="Georgia"/>
                <a:cs typeface="Georgia"/>
                <a:sym typeface="Georgia"/>
              </a:rPr>
              <a:t>Flexor Digitorum superficialis:</a:t>
            </a:r>
            <a:r>
              <a:rPr lang="en" sz="1100">
                <a:solidFill>
                  <a:srgbClr val="888888"/>
                </a:solidFill>
                <a:latin typeface="Georgia"/>
                <a:ea typeface="Georgia"/>
                <a:cs typeface="Georgia"/>
                <a:sym typeface="Georgia"/>
              </a:rPr>
              <a:t> middle </a:t>
            </a:r>
            <a:r>
              <a:rPr lang="en" sz="1100" b="1">
                <a:solidFill>
                  <a:srgbClr val="888888"/>
                </a:solidFill>
                <a:latin typeface="Georgia"/>
                <a:ea typeface="Georgia"/>
                <a:cs typeface="Georgia"/>
                <a:sym typeface="Georgia"/>
              </a:rPr>
              <a:t>flexor Digitorum profundus:</a:t>
            </a:r>
            <a:r>
              <a:rPr lang="en" sz="1100">
                <a:solidFill>
                  <a:srgbClr val="888888"/>
                </a:solidFill>
                <a:latin typeface="Georgia"/>
                <a:ea typeface="Georgia"/>
                <a:cs typeface="Georgia"/>
                <a:sym typeface="Georgia"/>
              </a:rPr>
              <a:t> terminal </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6833300" y="3793137"/>
            <a:ext cx="631500" cy="13097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9" name="Shape 199"/>
          <p:cNvSpPr/>
          <p:nvPr/>
        </p:nvSpPr>
        <p:spPr>
          <a:xfrm>
            <a:off x="4123750" y="3793137"/>
            <a:ext cx="631500" cy="13097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0" name="Shape 200"/>
          <p:cNvSpPr/>
          <p:nvPr/>
        </p:nvSpPr>
        <p:spPr>
          <a:xfrm>
            <a:off x="1325450" y="3804800"/>
            <a:ext cx="631500" cy="1309799"/>
          </a:xfrm>
          <a:prstGeom prst="rect">
            <a:avLst/>
          </a:prstGeom>
          <a:solidFill>
            <a:schemeClr val="lt2"/>
          </a:solidFill>
          <a:ln w="19050" cap="flat">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01" name="Shape 201"/>
          <p:cNvCxnSpPr/>
          <p:nvPr/>
        </p:nvCxnSpPr>
        <p:spPr>
          <a:xfrm rot="10800000" flipH="1">
            <a:off x="142875" y="604349"/>
            <a:ext cx="7594199" cy="11100"/>
          </a:xfrm>
          <a:prstGeom prst="straightConnector1">
            <a:avLst/>
          </a:prstGeom>
          <a:noFill/>
          <a:ln w="28575" cap="flat">
            <a:solidFill>
              <a:schemeClr val="dk2"/>
            </a:solidFill>
            <a:prstDash val="solid"/>
            <a:round/>
            <a:headEnd type="none" w="lg" len="lg"/>
            <a:tailEnd type="none" w="lg" len="lg"/>
          </a:ln>
        </p:spPr>
      </p:cxnSp>
      <p:sp>
        <p:nvSpPr>
          <p:cNvPr id="202" name="Shape 202"/>
          <p:cNvSpPr txBox="1">
            <a:spLocks noGrp="1"/>
          </p:cNvSpPr>
          <p:nvPr>
            <p:ph type="title"/>
          </p:nvPr>
        </p:nvSpPr>
        <p:spPr>
          <a:xfrm>
            <a:off x="2887150" y="93675"/>
            <a:ext cx="2833200" cy="441600"/>
          </a:xfrm>
          <a:prstGeom prst="rect">
            <a:avLst/>
          </a:prstGeom>
        </p:spPr>
        <p:txBody>
          <a:bodyPr lIns="91425" tIns="91425" rIns="91425" bIns="91425" anchor="ctr" anchorCtr="0">
            <a:noAutofit/>
          </a:bodyPr>
          <a:lstStyle/>
          <a:p>
            <a:pPr lvl="0" rtl="0">
              <a:spcBef>
                <a:spcPts val="0"/>
              </a:spcBef>
              <a:buNone/>
            </a:pPr>
            <a:r>
              <a:rPr lang="en" sz="1800" b="1">
                <a:solidFill>
                  <a:schemeClr val="dk2"/>
                </a:solidFill>
                <a:latin typeface="Georgia"/>
                <a:ea typeface="Georgia"/>
                <a:cs typeface="Georgia"/>
                <a:sym typeface="Georgia"/>
              </a:rPr>
              <a:t>Deep Flexors</a:t>
            </a:r>
          </a:p>
        </p:txBody>
      </p:sp>
      <p:sp>
        <p:nvSpPr>
          <p:cNvPr id="203" name="Shape 203"/>
          <p:cNvSpPr/>
          <p:nvPr/>
        </p:nvSpPr>
        <p:spPr>
          <a:xfrm>
            <a:off x="292500" y="699625"/>
            <a:ext cx="2676900" cy="2913599"/>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algn="l" rtl="0">
              <a:lnSpc>
                <a:spcPct val="115000"/>
              </a:lnSpc>
              <a:spcBef>
                <a:spcPts val="500"/>
              </a:spcBef>
              <a:buClr>
                <a:schemeClr val="dk1"/>
              </a:buClr>
              <a:buSzPct val="61111"/>
              <a:buFont typeface="Arial"/>
              <a:buNone/>
            </a:pPr>
            <a:r>
              <a:rPr lang="en" sz="1800" b="1">
                <a:solidFill>
                  <a:schemeClr val="accent6"/>
                </a:solidFill>
                <a:latin typeface="Shadows Into Light"/>
                <a:ea typeface="Shadows Into Light"/>
                <a:cs typeface="Shadows Into Light"/>
                <a:sym typeface="Shadows Into Light"/>
              </a:rPr>
              <a:t>Flexor Digitorum Profundus</a:t>
            </a:r>
          </a:p>
          <a:p>
            <a:pPr lvl="0" rtl="0">
              <a:lnSpc>
                <a:spcPct val="115000"/>
              </a:lnSpc>
              <a:spcBef>
                <a:spcPts val="500"/>
              </a:spcBef>
              <a:buClr>
                <a:schemeClr val="dk1"/>
              </a:buClr>
              <a:buSzPct val="78571"/>
              <a:buFont typeface="Arial"/>
              <a:buNone/>
            </a:pPr>
            <a:r>
              <a:rPr lang="en" b="1">
                <a:solidFill>
                  <a:schemeClr val="accent5"/>
                </a:solidFill>
                <a:latin typeface="Georgia"/>
                <a:ea typeface="Georgia"/>
                <a:cs typeface="Georgia"/>
                <a:sym typeface="Georgia"/>
              </a:rPr>
              <a:t>Insertion:</a:t>
            </a:r>
            <a:r>
              <a:rPr lang="en" b="1">
                <a:solidFill>
                  <a:schemeClr val="accent4"/>
                </a:solidFill>
                <a:latin typeface="Georgia"/>
                <a:ea typeface="Georgia"/>
                <a:cs typeface="Georgia"/>
                <a:sym typeface="Georgia"/>
              </a:rPr>
              <a:t> bases of distal phalanges of medial 4 digits</a:t>
            </a:r>
          </a:p>
          <a:p>
            <a:pPr lvl="0" rtl="0">
              <a:lnSpc>
                <a:spcPct val="115000"/>
              </a:lnSpc>
              <a:spcBef>
                <a:spcPts val="500"/>
              </a:spcBef>
              <a:buClr>
                <a:schemeClr val="dk1"/>
              </a:buClr>
              <a:buSzPct val="78571"/>
              <a:buFont typeface="Arial"/>
              <a:buNone/>
            </a:pPr>
            <a:r>
              <a:rPr lang="en" b="1">
                <a:solidFill>
                  <a:schemeClr val="accent5"/>
                </a:solidFill>
                <a:latin typeface="Georgia"/>
                <a:ea typeface="Georgia"/>
                <a:cs typeface="Georgia"/>
                <a:sym typeface="Georgia"/>
              </a:rPr>
              <a:t>Action: </a:t>
            </a:r>
            <a:r>
              <a:rPr lang="en" b="1">
                <a:solidFill>
                  <a:schemeClr val="accent4"/>
                </a:solidFill>
                <a:latin typeface="Georgia"/>
                <a:ea typeface="Georgia"/>
                <a:cs typeface="Georgia"/>
                <a:sym typeface="Georgia"/>
              </a:rPr>
              <a:t>Flexes distal phalanges of medial 4 digits.</a:t>
            </a:r>
          </a:p>
          <a:p>
            <a:pPr lvl="0" rtl="0">
              <a:lnSpc>
                <a:spcPct val="115000"/>
              </a:lnSpc>
              <a:spcBef>
                <a:spcPts val="500"/>
              </a:spcBef>
              <a:buClr>
                <a:schemeClr val="dk1"/>
              </a:buClr>
              <a:buFont typeface="Arial"/>
              <a:buNone/>
            </a:pPr>
            <a:endParaRPr b="1">
              <a:solidFill>
                <a:schemeClr val="accent4"/>
              </a:solidFill>
              <a:latin typeface="Georgia"/>
              <a:ea typeface="Georgia"/>
              <a:cs typeface="Georgia"/>
              <a:sym typeface="Georgia"/>
            </a:endParaRPr>
          </a:p>
          <a:p>
            <a:pPr lvl="0" rtl="0">
              <a:lnSpc>
                <a:spcPct val="115000"/>
              </a:lnSpc>
              <a:spcBef>
                <a:spcPts val="500"/>
              </a:spcBef>
              <a:buClr>
                <a:schemeClr val="dk1"/>
              </a:buClr>
              <a:buSzPct val="78571"/>
              <a:buFont typeface="Arial"/>
              <a:buNone/>
            </a:pPr>
            <a:r>
              <a:rPr lang="en" b="1">
                <a:solidFill>
                  <a:schemeClr val="accent5"/>
                </a:solidFill>
                <a:latin typeface="Georgia"/>
                <a:ea typeface="Georgia"/>
                <a:cs typeface="Georgia"/>
                <a:sym typeface="Georgia"/>
              </a:rPr>
              <a:t>           Above the ulna</a:t>
            </a:r>
          </a:p>
        </p:txBody>
      </p:sp>
      <p:sp>
        <p:nvSpPr>
          <p:cNvPr id="204" name="Shape 204"/>
          <p:cNvSpPr/>
          <p:nvPr/>
        </p:nvSpPr>
        <p:spPr>
          <a:xfrm>
            <a:off x="3200050" y="699575"/>
            <a:ext cx="2478900" cy="2913599"/>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500"/>
              </a:spcBef>
              <a:buClr>
                <a:schemeClr val="dk1"/>
              </a:buClr>
              <a:buSzPct val="61111"/>
              <a:buFont typeface="Arial"/>
              <a:buNone/>
            </a:pPr>
            <a:r>
              <a:rPr lang="en" sz="1800" b="1">
                <a:solidFill>
                  <a:schemeClr val="accent6"/>
                </a:solidFill>
                <a:latin typeface="Shadows Into Light"/>
                <a:ea typeface="Shadows Into Light"/>
                <a:cs typeface="Shadows Into Light"/>
                <a:sym typeface="Shadows Into Light"/>
              </a:rPr>
              <a:t> Flexor Pollicis Longus</a:t>
            </a:r>
          </a:p>
          <a:p>
            <a:pPr lvl="0" rtl="0">
              <a:lnSpc>
                <a:spcPct val="90000"/>
              </a:lnSpc>
              <a:spcBef>
                <a:spcPts val="500"/>
              </a:spcBef>
              <a:buClr>
                <a:schemeClr val="dk1"/>
              </a:buClr>
              <a:buSzPct val="78571"/>
              <a:buFont typeface="Arial"/>
              <a:buNone/>
            </a:pPr>
            <a:r>
              <a:rPr lang="en" b="1">
                <a:solidFill>
                  <a:schemeClr val="accent5"/>
                </a:solidFill>
                <a:latin typeface="Georgia"/>
                <a:ea typeface="Georgia"/>
                <a:cs typeface="Georgia"/>
                <a:sym typeface="Georgia"/>
              </a:rPr>
              <a:t>Insertion: </a:t>
            </a:r>
            <a:r>
              <a:rPr lang="en" b="1">
                <a:solidFill>
                  <a:schemeClr val="accent4"/>
                </a:solidFill>
                <a:latin typeface="Georgia"/>
                <a:ea typeface="Georgia"/>
                <a:cs typeface="Georgia"/>
                <a:sym typeface="Georgia"/>
              </a:rPr>
              <a:t>Base of distal phalanx of thumb</a:t>
            </a:r>
          </a:p>
          <a:p>
            <a:pPr lvl="0" rtl="0">
              <a:lnSpc>
                <a:spcPct val="90000"/>
              </a:lnSpc>
              <a:spcBef>
                <a:spcPts val="500"/>
              </a:spcBef>
              <a:buNone/>
            </a:pPr>
            <a:r>
              <a:rPr lang="en" b="1">
                <a:solidFill>
                  <a:schemeClr val="accent5"/>
                </a:solidFill>
                <a:latin typeface="Georgia"/>
                <a:ea typeface="Georgia"/>
                <a:cs typeface="Georgia"/>
                <a:sym typeface="Georgia"/>
              </a:rPr>
              <a:t>Action:</a:t>
            </a:r>
            <a:r>
              <a:rPr lang="en" b="1">
                <a:solidFill>
                  <a:schemeClr val="accent4"/>
                </a:solidFill>
                <a:latin typeface="Georgia"/>
                <a:ea typeface="Georgia"/>
                <a:cs typeface="Georgia"/>
                <a:sym typeface="Georgia"/>
              </a:rPr>
              <a:t> flexes interphalangeal, metacarpophalangeal &amp; carpometacarpal joints of thumb.</a:t>
            </a:r>
          </a:p>
          <a:p>
            <a:pPr lvl="0" rtl="0">
              <a:spcBef>
                <a:spcPts val="0"/>
              </a:spcBef>
              <a:buNone/>
            </a:pPr>
            <a:r>
              <a:rPr lang="en" b="1">
                <a:solidFill>
                  <a:schemeClr val="accent4"/>
                </a:solidFill>
                <a:latin typeface="Georgia"/>
                <a:ea typeface="Georgia"/>
                <a:cs typeface="Georgia"/>
                <a:sym typeface="Georgia"/>
              </a:rPr>
              <a:t>         </a:t>
            </a:r>
          </a:p>
          <a:p>
            <a:pPr lvl="0" rtl="0">
              <a:spcBef>
                <a:spcPts val="0"/>
              </a:spcBef>
              <a:buNone/>
            </a:pPr>
            <a:r>
              <a:rPr lang="en" b="1">
                <a:solidFill>
                  <a:schemeClr val="accent5"/>
                </a:solidFill>
                <a:latin typeface="Georgia"/>
                <a:ea typeface="Georgia"/>
                <a:cs typeface="Georgia"/>
                <a:sym typeface="Georgia"/>
              </a:rPr>
              <a:t>      Above the radius</a:t>
            </a:r>
          </a:p>
        </p:txBody>
      </p:sp>
      <p:sp>
        <p:nvSpPr>
          <p:cNvPr id="205" name="Shape 205"/>
          <p:cNvSpPr/>
          <p:nvPr/>
        </p:nvSpPr>
        <p:spPr>
          <a:xfrm>
            <a:off x="5909600" y="699575"/>
            <a:ext cx="2478900" cy="2913599"/>
          </a:xfrm>
          <a:prstGeom prst="roundRect">
            <a:avLst>
              <a:gd name="adj" fmla="val 16667"/>
            </a:avLst>
          </a:prstGeom>
          <a:solidFill>
            <a:schemeClr val="lt2"/>
          </a:solidFill>
          <a:ln w="28575" cap="flat">
            <a:solidFill>
              <a:schemeClr val="dk2"/>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500"/>
              </a:spcBef>
              <a:buClr>
                <a:schemeClr val="dk1"/>
              </a:buClr>
              <a:buSzPct val="61111"/>
              <a:buFont typeface="Arial"/>
              <a:buNone/>
            </a:pPr>
            <a:r>
              <a:rPr lang="en" sz="1800" b="1">
                <a:solidFill>
                  <a:schemeClr val="accent6"/>
                </a:solidFill>
                <a:latin typeface="Shadows Into Light"/>
                <a:ea typeface="Shadows Into Light"/>
                <a:cs typeface="Shadows Into Light"/>
                <a:sym typeface="Shadows Into Light"/>
              </a:rPr>
              <a:t>  Pronator Quadratus</a:t>
            </a:r>
          </a:p>
          <a:p>
            <a:pPr lvl="0" rtl="0">
              <a:lnSpc>
                <a:spcPct val="90000"/>
              </a:lnSpc>
              <a:spcBef>
                <a:spcPts val="500"/>
              </a:spcBef>
              <a:buClr>
                <a:schemeClr val="dk1"/>
              </a:buClr>
              <a:buSzPct val="78571"/>
              <a:buFont typeface="Arial"/>
              <a:buNone/>
            </a:pPr>
            <a:r>
              <a:rPr lang="en" b="1">
                <a:solidFill>
                  <a:schemeClr val="accent5"/>
                </a:solidFill>
                <a:latin typeface="Georgia"/>
                <a:ea typeface="Georgia"/>
                <a:cs typeface="Georgia"/>
                <a:sym typeface="Georgia"/>
              </a:rPr>
              <a:t>Insertion: </a:t>
            </a:r>
            <a:r>
              <a:rPr lang="en" b="1">
                <a:solidFill>
                  <a:schemeClr val="accent4"/>
                </a:solidFill>
                <a:latin typeface="Georgia"/>
                <a:ea typeface="Georgia"/>
                <a:cs typeface="Georgia"/>
                <a:sym typeface="Georgia"/>
              </a:rPr>
              <a:t>distal fourth of anterior surface of radius</a:t>
            </a:r>
          </a:p>
          <a:p>
            <a:pPr lvl="0" rtl="0">
              <a:lnSpc>
                <a:spcPct val="90000"/>
              </a:lnSpc>
              <a:spcBef>
                <a:spcPts val="500"/>
              </a:spcBef>
              <a:buClr>
                <a:schemeClr val="dk1"/>
              </a:buClr>
              <a:buSzPct val="78571"/>
              <a:buFont typeface="Arial"/>
              <a:buNone/>
            </a:pPr>
            <a:r>
              <a:rPr lang="en" b="1">
                <a:solidFill>
                  <a:schemeClr val="accent5"/>
                </a:solidFill>
                <a:latin typeface="Georgia"/>
                <a:ea typeface="Georgia"/>
                <a:cs typeface="Georgia"/>
                <a:sym typeface="Georgia"/>
              </a:rPr>
              <a:t>Action:</a:t>
            </a:r>
            <a:r>
              <a:rPr lang="en" b="1">
                <a:solidFill>
                  <a:schemeClr val="accent4"/>
                </a:solidFill>
                <a:latin typeface="Georgia"/>
                <a:ea typeface="Georgia"/>
                <a:cs typeface="Georgia"/>
                <a:sym typeface="Georgia"/>
              </a:rPr>
              <a:t> </a:t>
            </a:r>
            <a:r>
              <a:rPr lang="en" b="1" u="sng">
                <a:solidFill>
                  <a:schemeClr val="accent4"/>
                </a:solidFill>
                <a:latin typeface="Georgia"/>
                <a:ea typeface="Georgia"/>
                <a:cs typeface="Georgia"/>
                <a:sym typeface="Georgia"/>
              </a:rPr>
              <a:t>pronates</a:t>
            </a:r>
            <a:r>
              <a:rPr lang="en" b="1">
                <a:solidFill>
                  <a:schemeClr val="accent4"/>
                </a:solidFill>
                <a:latin typeface="Georgia"/>
                <a:ea typeface="Georgia"/>
                <a:cs typeface="Georgia"/>
                <a:sym typeface="Georgia"/>
              </a:rPr>
              <a:t> forearm (prime mover), helps to </a:t>
            </a:r>
            <a:r>
              <a:rPr lang="en" b="1" u="sng">
                <a:solidFill>
                  <a:schemeClr val="accent4"/>
                </a:solidFill>
                <a:latin typeface="Georgia"/>
                <a:ea typeface="Georgia"/>
                <a:cs typeface="Georgia"/>
                <a:sym typeface="Georgia"/>
              </a:rPr>
              <a:t>hold the bones </a:t>
            </a:r>
            <a:r>
              <a:rPr lang="en" b="1">
                <a:solidFill>
                  <a:schemeClr val="accent4"/>
                </a:solidFill>
                <a:latin typeface="Georgia"/>
                <a:ea typeface="Georgia"/>
                <a:cs typeface="Georgia"/>
                <a:sym typeface="Georgia"/>
              </a:rPr>
              <a:t>together.</a:t>
            </a:r>
          </a:p>
          <a:p>
            <a:pPr lvl="0" rtl="0">
              <a:lnSpc>
                <a:spcPct val="90000"/>
              </a:lnSpc>
              <a:spcBef>
                <a:spcPts val="500"/>
              </a:spcBef>
              <a:buClr>
                <a:schemeClr val="dk1"/>
              </a:buClr>
              <a:buFont typeface="Arial"/>
              <a:buNone/>
            </a:pPr>
            <a:endParaRPr b="1">
              <a:solidFill>
                <a:schemeClr val="accent4"/>
              </a:solidFill>
              <a:latin typeface="Georgia"/>
              <a:ea typeface="Georgia"/>
              <a:cs typeface="Georgia"/>
              <a:sym typeface="Georgia"/>
            </a:endParaRPr>
          </a:p>
          <a:p>
            <a:pPr lvl="0" algn="ctr" rtl="0">
              <a:lnSpc>
                <a:spcPct val="90000"/>
              </a:lnSpc>
              <a:spcBef>
                <a:spcPts val="500"/>
              </a:spcBef>
              <a:buClr>
                <a:schemeClr val="dk1"/>
              </a:buClr>
              <a:buSzPct val="78571"/>
              <a:buFont typeface="Arial"/>
              <a:buNone/>
            </a:pPr>
            <a:r>
              <a:rPr lang="en" b="1">
                <a:solidFill>
                  <a:schemeClr val="accent5"/>
                </a:solidFill>
                <a:latin typeface="Georgia"/>
                <a:ea typeface="Georgia"/>
                <a:cs typeface="Georgia"/>
                <a:sym typeface="Georgia"/>
              </a:rPr>
              <a:t>Above the bones</a:t>
            </a:r>
          </a:p>
        </p:txBody>
      </p:sp>
      <p:pic>
        <p:nvPicPr>
          <p:cNvPr id="206" name="Shape 206"/>
          <p:cNvPicPr preferRelativeResize="0"/>
          <p:nvPr/>
        </p:nvPicPr>
        <p:blipFill>
          <a:blip r:embed="rId3">
            <a:alphaModFix/>
          </a:blip>
          <a:stretch>
            <a:fillRect/>
          </a:stretch>
        </p:blipFill>
        <p:spPr>
          <a:xfrm flipH="1">
            <a:off x="1351512" y="3820400"/>
            <a:ext cx="559125" cy="1255274"/>
          </a:xfrm>
          <a:prstGeom prst="rect">
            <a:avLst/>
          </a:prstGeom>
          <a:noFill/>
          <a:ln>
            <a:noFill/>
          </a:ln>
        </p:spPr>
      </p:pic>
      <p:pic>
        <p:nvPicPr>
          <p:cNvPr id="207" name="Shape 207"/>
          <p:cNvPicPr preferRelativeResize="0"/>
          <p:nvPr/>
        </p:nvPicPr>
        <p:blipFill>
          <a:blip r:embed="rId4">
            <a:alphaModFix/>
          </a:blip>
          <a:stretch>
            <a:fillRect/>
          </a:stretch>
        </p:blipFill>
        <p:spPr>
          <a:xfrm>
            <a:off x="4155650" y="3820400"/>
            <a:ext cx="559149" cy="1255274"/>
          </a:xfrm>
          <a:prstGeom prst="rect">
            <a:avLst/>
          </a:prstGeom>
          <a:noFill/>
          <a:ln>
            <a:noFill/>
          </a:ln>
        </p:spPr>
      </p:pic>
      <p:pic>
        <p:nvPicPr>
          <p:cNvPr id="208" name="Shape 208"/>
          <p:cNvPicPr preferRelativeResize="0"/>
          <p:nvPr/>
        </p:nvPicPr>
        <p:blipFill>
          <a:blip r:embed="rId5">
            <a:alphaModFix/>
          </a:blip>
          <a:stretch>
            <a:fillRect/>
          </a:stretch>
        </p:blipFill>
        <p:spPr>
          <a:xfrm>
            <a:off x="6869475" y="3820400"/>
            <a:ext cx="559149" cy="1255274"/>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نسق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1468</Words>
  <Application>Microsoft Macintosh PowerPoint</Application>
  <PresentationFormat>On-screen Show (16:10)</PresentationFormat>
  <Paragraphs>236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نسق Office</vt:lpstr>
      <vt:lpstr>PowerPoint Presentation</vt:lpstr>
      <vt:lpstr>PowerPoint Presentation</vt:lpstr>
      <vt:lpstr>Introduction </vt:lpstr>
      <vt:lpstr>Fascial Compartments of the Forearm</vt:lpstr>
      <vt:lpstr>Flexor group </vt:lpstr>
      <vt:lpstr>Superficial Flexors</vt:lpstr>
      <vt:lpstr>Superficial Flexors</vt:lpstr>
      <vt:lpstr>Intermediate Flexor </vt:lpstr>
      <vt:lpstr>Deep Flexors</vt:lpstr>
      <vt:lpstr>Movement of the Flexors </vt:lpstr>
      <vt:lpstr>Posterior compartment</vt:lpstr>
      <vt:lpstr>Superficial Group</vt:lpstr>
      <vt:lpstr>Superficial Lateral group  </vt:lpstr>
      <vt:lpstr>Insertion of the Superficial Group </vt:lpstr>
      <vt:lpstr>Deep Group </vt:lpstr>
      <vt:lpstr>Dorsal Extensor Expansion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Lamyaa Althwadi</cp:lastModifiedBy>
  <cp:revision>1</cp:revision>
  <dcterms:modified xsi:type="dcterms:W3CDTF">2014-12-23T16:07:50Z</dcterms:modified>
</cp:coreProperties>
</file>