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91E609-07C6-41F9-B24F-1F74727F0CEE}">
  <a:tblStyle styleId="{4F91E609-07C6-41F9-B24F-1F74727F0CEE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338F67D-524A-4889-9135-54D31E6E4534}" styleName="Table_1"/>
  <a:tblStyle styleId="{20F181E1-B803-43B1-9326-0DBCED2687A2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339" autoAdjust="0"/>
  </p:normalViewPr>
  <p:slideViewPr>
    <p:cSldViewPr snapToGrid="0" snapToObjects="1">
      <p:cViewPr varScale="1">
        <p:scale>
          <a:sx n="114" d="100"/>
          <a:sy n="114" d="100"/>
        </p:scale>
        <p:origin x="304" y="6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2841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71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Font typeface="Arial"/>
              <a:buChar char="-"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10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213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41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63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070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858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983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36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558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9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250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0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213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645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204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359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520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568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211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55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1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287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9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60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110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82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00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775354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799" cy="146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1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1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1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686199" y="-895500"/>
            <a:ext cx="37716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5220000" y="1638264"/>
            <a:ext cx="4876199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029000" y="-342934"/>
            <a:ext cx="4876199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3672416"/>
            <a:ext cx="7772400" cy="113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422260"/>
            <a:ext cx="7772400" cy="125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599" cy="3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599" cy="3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79260"/>
            <a:ext cx="4040099" cy="5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812395"/>
            <a:ext cx="4040099" cy="329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279260"/>
            <a:ext cx="4041900" cy="53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1812395"/>
            <a:ext cx="4041900" cy="329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27541"/>
            <a:ext cx="3008399" cy="9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27541"/>
            <a:ext cx="5111699" cy="487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195916"/>
            <a:ext cx="3008399" cy="390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ذو تسمية توضيحية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399" cy="47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510645"/>
            <a:ext cx="5486399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4472781"/>
            <a:ext cx="5486399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r" rtl="1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r" rtl="1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r" rtl="1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r" rtl="1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553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1">
              <a:spcBef>
                <a:spcPts val="0"/>
              </a:spcBef>
              <a:defRPr/>
            </a:lvl1pPr>
            <a:lvl2pPr marL="457200" marR="0" indent="0" algn="r" rtl="1">
              <a:spcBef>
                <a:spcPts val="0"/>
              </a:spcBef>
              <a:defRPr/>
            </a:lvl2pPr>
            <a:lvl3pPr marL="914400" marR="0" indent="0" algn="r" rtl="1">
              <a:spcBef>
                <a:spcPts val="0"/>
              </a:spcBef>
              <a:defRPr/>
            </a:lvl3pPr>
            <a:lvl4pPr marL="1371600" marR="0" indent="0" algn="r" rtl="1">
              <a:spcBef>
                <a:spcPts val="0"/>
              </a:spcBef>
              <a:defRPr/>
            </a:lvl4pPr>
            <a:lvl5pPr marL="1828800" marR="0" indent="0" algn="r" rtl="1">
              <a:spcBef>
                <a:spcPts val="0"/>
              </a:spcBef>
              <a:defRPr/>
            </a:lvl5pPr>
            <a:lvl6pPr marL="2286000" marR="0" indent="0" algn="r" rtl="1">
              <a:spcBef>
                <a:spcPts val="0"/>
              </a:spcBef>
              <a:defRPr/>
            </a:lvl6pPr>
            <a:lvl7pPr marL="2743200" marR="0" indent="0" algn="r" rtl="1">
              <a:spcBef>
                <a:spcPts val="0"/>
              </a:spcBef>
              <a:defRPr/>
            </a:lvl7pPr>
            <a:lvl8pPr marL="3200400" marR="0" indent="0" algn="r" rtl="1">
              <a:spcBef>
                <a:spcPts val="0"/>
              </a:spcBef>
              <a:defRPr/>
            </a:lvl8pPr>
            <a:lvl9pPr marL="3657600" marR="0" indent="0" algn="r" rtl="1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457200" y="5296958"/>
            <a:ext cx="21335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hape 80"/>
          <p:cNvCxnSpPr/>
          <p:nvPr/>
        </p:nvCxnSpPr>
        <p:spPr>
          <a:xfrm>
            <a:off x="8833047" y="56859"/>
            <a:ext cx="0" cy="5534099"/>
          </a:xfrm>
          <a:prstGeom prst="straightConnector1">
            <a:avLst/>
          </a:prstGeom>
          <a:noFill/>
          <a:ln w="38100" cap="flat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81"/>
          <p:cNvCxnSpPr/>
          <p:nvPr/>
        </p:nvCxnSpPr>
        <p:spPr>
          <a:xfrm>
            <a:off x="8702307" y="584712"/>
            <a:ext cx="0" cy="3960599"/>
          </a:xfrm>
          <a:prstGeom prst="straightConnector1">
            <a:avLst/>
          </a:prstGeom>
          <a:noFill/>
          <a:ln w="38100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82"/>
          <p:cNvSpPr/>
          <p:nvPr/>
        </p:nvSpPr>
        <p:spPr>
          <a:xfrm>
            <a:off x="1616113" y="2081701"/>
            <a:ext cx="6552600" cy="1266599"/>
          </a:xfrm>
          <a:prstGeom prst="rect">
            <a:avLst/>
          </a:prstGeom>
          <a:noFill/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" sz="4500" b="1">
                <a:solidFill>
                  <a:srgbClr val="632423"/>
                </a:solidFill>
                <a:latin typeface="Impact"/>
                <a:ea typeface="Impact"/>
                <a:cs typeface="Impact"/>
                <a:sym typeface="Impact"/>
              </a:rPr>
              <a:t>Sacrum and Pelvis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" sz="18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Anatomy Team 434</a:t>
            </a:r>
          </a:p>
        </p:txBody>
      </p:sp>
      <p:sp>
        <p:nvSpPr>
          <p:cNvPr id="83" name="Shape 83"/>
          <p:cNvSpPr/>
          <p:nvPr/>
        </p:nvSpPr>
        <p:spPr>
          <a:xfrm>
            <a:off x="318200" y="3981105"/>
            <a:ext cx="2747399" cy="1539000"/>
          </a:xfrm>
          <a:prstGeom prst="rect">
            <a:avLst/>
          </a:prstGeom>
          <a:noFill/>
          <a:ln w="25400" cap="flat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1" strike="noStrike" cap="none" baseline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Color </a:t>
            </a:r>
            <a:r>
              <a:rPr lang="en" sz="2400" b="1" i="1" u="sng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Index:</a:t>
            </a:r>
            <a:r>
              <a:rPr lang="en" sz="2400" b="1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457200" algn="l" rtl="0">
              <a:spcBef>
                <a:spcPts val="400"/>
              </a:spcBef>
              <a:buClr>
                <a:srgbClr val="953734"/>
              </a:buClr>
              <a:buSzPct val="100000"/>
              <a:buFont typeface="Noto Symbol"/>
              <a:buChar char="▪"/>
            </a:pPr>
            <a:r>
              <a:rPr lang="en" sz="20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000" b="1" i="0" u="none" strike="noStrike" cap="none" baseline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mportant Point</a:t>
            </a:r>
            <a:r>
              <a:rPr lang="en" sz="20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</a:p>
          <a:p>
            <a:pPr marL="457200" marR="0" lvl="0" indent="-457200" algn="l" rtl="0">
              <a:spcBef>
                <a:spcPts val="400"/>
              </a:spcBef>
              <a:buClr>
                <a:srgbClr val="7F7F7F"/>
              </a:buClr>
              <a:buSzPct val="100000"/>
              <a:buFont typeface="Noto Symbol"/>
              <a:buChar char="▪"/>
            </a:pPr>
            <a:r>
              <a:rPr lang="en" sz="20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Helping notes</a:t>
            </a:r>
          </a:p>
          <a:p>
            <a:pPr marL="457200" marR="0" lvl="0" indent="-457200" algn="l" rtl="0">
              <a:spcBef>
                <a:spcPts val="400"/>
              </a:spcBef>
              <a:buClr>
                <a:srgbClr val="D4783C"/>
              </a:buClr>
              <a:buSzPct val="100000"/>
              <a:buFont typeface="Calibri"/>
              <a:buChar char="▪"/>
            </a:pPr>
            <a:r>
              <a:rPr lang="en" sz="2000" b="1">
                <a:solidFill>
                  <a:srgbClr val="D4783C"/>
                </a:solidFill>
                <a:latin typeface="Calibri"/>
                <a:ea typeface="Calibri"/>
                <a:cs typeface="Calibri"/>
                <a:sym typeface="Calibri"/>
              </a:rPr>
              <a:t>Explanation 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6944"/>
            <a:ext cx="231252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5999275" y="4057305"/>
            <a:ext cx="2833799" cy="15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6" name="Shape 86"/>
          <p:cNvSpPr/>
          <p:nvPr/>
        </p:nvSpPr>
        <p:spPr>
          <a:xfrm>
            <a:off x="5864275" y="4057305"/>
            <a:ext cx="2833799" cy="1539000"/>
          </a:xfrm>
          <a:prstGeom prst="rect">
            <a:avLst/>
          </a:prstGeom>
          <a:noFill/>
          <a:ln w="25400" cap="flat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buClr>
                <a:srgbClr val="D4783C"/>
              </a:buClr>
              <a:buFont typeface="Calibri"/>
              <a:buNone/>
            </a:pPr>
            <a:r>
              <a:rPr lang="en" b="1">
                <a:solidFill>
                  <a:srgbClr val="45818E"/>
                </a:solidFill>
              </a:rPr>
              <a:t>If you have any complaint or suggestion please don’t hesitate to contact us on:</a:t>
            </a:r>
          </a:p>
          <a:p>
            <a:pPr marL="457200" lvl="0" indent="-330200" algn="ctr" rtl="0">
              <a:lnSpc>
                <a:spcPct val="115000"/>
              </a:lnSpc>
              <a:spcBef>
                <a:spcPts val="0"/>
              </a:spcBef>
              <a:buClr>
                <a:srgbClr val="D4783C"/>
              </a:buClr>
              <a:buFont typeface="Calibri"/>
              <a:buNone/>
            </a:pPr>
            <a:r>
              <a:rPr lang="en">
                <a:solidFill>
                  <a:srgbClr val="6D9EEB"/>
                </a:solidFill>
              </a:rPr>
              <a:t>AnatomyTeam434@gmail.com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76200" y="-7592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Hip bone Articulations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91350" y="58699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l="273960" t="67100" r="-273960" b="-67100"/>
          <a:stretch/>
        </p:blipFill>
        <p:spPr>
          <a:xfrm>
            <a:off x="10111150" y="3328525"/>
            <a:ext cx="27432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175400" y="674075"/>
            <a:ext cx="5378399" cy="9254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rgbClr val="9900FF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Symphysis Pubis: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secondary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Cartilaginous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joint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two pubic bones</a:t>
            </a:r>
          </a:p>
        </p:txBody>
      </p:sp>
      <p:sp>
        <p:nvSpPr>
          <p:cNvPr id="193" name="Shape 193"/>
          <p:cNvSpPr/>
          <p:nvPr/>
        </p:nvSpPr>
        <p:spPr>
          <a:xfrm>
            <a:off x="175400" y="1670550"/>
            <a:ext cx="5568899" cy="9254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rgbClr val="9900FF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Sacroiliac Joints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synovial joints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between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auricular surfaces of ilium and sacrum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(TWO)</a:t>
            </a:r>
          </a:p>
        </p:txBody>
      </p:sp>
      <p:sp>
        <p:nvSpPr>
          <p:cNvPr id="194" name="Shape 194"/>
          <p:cNvSpPr/>
          <p:nvPr/>
        </p:nvSpPr>
        <p:spPr>
          <a:xfrm>
            <a:off x="175400" y="2652325"/>
            <a:ext cx="4836300" cy="9254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rgbClr val="9900FF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Hip Joints: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acetabulum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articulates with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head of the femur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(TWO)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875" y="723987"/>
            <a:ext cx="2670099" cy="272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52400" y="-7592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Sacrum</a:t>
            </a:r>
          </a:p>
        </p:txBody>
      </p:sp>
      <p:cxnSp>
        <p:nvCxnSpPr>
          <p:cNvPr id="201" name="Shape 201"/>
          <p:cNvCxnSpPr/>
          <p:nvPr/>
        </p:nvCxnSpPr>
        <p:spPr>
          <a:xfrm>
            <a:off x="91350" y="58699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2" name="Shape 202"/>
          <p:cNvSpPr/>
          <p:nvPr/>
        </p:nvSpPr>
        <p:spPr>
          <a:xfrm>
            <a:off x="270100" y="861300"/>
            <a:ext cx="4689299" cy="10403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Single Wedge shaped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bone </a:t>
            </a:r>
            <a:r>
              <a:rPr lang="en" sz="12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conic shape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(consists of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Five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rudimentary vertebrae fused together)</a:t>
            </a:r>
          </a:p>
        </p:txBody>
      </p:sp>
      <p:sp>
        <p:nvSpPr>
          <p:cNvPr id="203" name="Shape 203"/>
          <p:cNvSpPr/>
          <p:nvPr/>
        </p:nvSpPr>
        <p:spPr>
          <a:xfrm>
            <a:off x="209475" y="2726425"/>
            <a:ext cx="7546799" cy="23153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DD7E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Sacral Promontory: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anterior and upper margin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tilted forward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forming the </a:t>
            </a:r>
            <a:r>
              <a:rPr lang="en" sz="15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lumbosacral angle. 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L5 + promontory that is tilted forward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anterior and posterior surfaces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possess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each side four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Sacral Foramina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fused vertebral foramina form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Sacral Canal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 lower limit is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Sacral Hiatus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675" y="634300"/>
            <a:ext cx="2219874" cy="204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52400" y="-7592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Coccyx</a:t>
            </a:r>
          </a:p>
        </p:txBody>
      </p:sp>
      <p:cxnSp>
        <p:nvCxnSpPr>
          <p:cNvPr id="210" name="Shape 210"/>
          <p:cNvCxnSpPr/>
          <p:nvPr/>
        </p:nvCxnSpPr>
        <p:spPr>
          <a:xfrm>
            <a:off x="91350" y="58699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1" name="Shape 211"/>
          <p:cNvSpPr/>
          <p:nvPr/>
        </p:nvSpPr>
        <p:spPr>
          <a:xfrm>
            <a:off x="152400" y="674075"/>
            <a:ext cx="5612400" cy="5715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5B0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4 vertebrae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fused together forming a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single Triangular piece</a:t>
            </a:r>
          </a:p>
        </p:txBody>
      </p:sp>
      <p:sp>
        <p:nvSpPr>
          <p:cNvPr id="212" name="Shape 212"/>
          <p:cNvSpPr/>
          <p:nvPr/>
        </p:nvSpPr>
        <p:spPr>
          <a:xfrm>
            <a:off x="2154125" y="1330575"/>
            <a:ext cx="2403300" cy="381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Articulations of Sacrum:</a:t>
            </a:r>
          </a:p>
        </p:txBody>
      </p:sp>
      <p:sp>
        <p:nvSpPr>
          <p:cNvPr id="213" name="Shape 213"/>
          <p:cNvSpPr/>
          <p:nvPr/>
        </p:nvSpPr>
        <p:spPr>
          <a:xfrm>
            <a:off x="3651900" y="1799525"/>
            <a:ext cx="3849900" cy="981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rgbClr val="9900FF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Lumbosacral joint: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upper border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articulates with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5th Lumbar vertebra</a:t>
            </a:r>
          </a:p>
        </p:txBody>
      </p:sp>
      <p:sp>
        <p:nvSpPr>
          <p:cNvPr id="214" name="Shape 214"/>
          <p:cNvSpPr/>
          <p:nvPr/>
        </p:nvSpPr>
        <p:spPr>
          <a:xfrm>
            <a:off x="1617750" y="2945575"/>
            <a:ext cx="2681699" cy="897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Sacroiliac joints: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Lateral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Hip bones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15" name="Shape 215"/>
          <p:cNvSpPr/>
          <p:nvPr/>
        </p:nvSpPr>
        <p:spPr>
          <a:xfrm>
            <a:off x="177450" y="1909350"/>
            <a:ext cx="2826600" cy="981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rgbClr val="9900FF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Sacrococcygeal joint: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inferior part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articulates with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Coccyx</a:t>
            </a:r>
          </a:p>
        </p:txBody>
      </p:sp>
      <p:cxnSp>
        <p:nvCxnSpPr>
          <p:cNvPr id="216" name="Shape 216"/>
          <p:cNvCxnSpPr>
            <a:stCxn id="212" idx="2"/>
            <a:endCxn id="215" idx="0"/>
          </p:cNvCxnSpPr>
          <p:nvPr/>
        </p:nvCxnSpPr>
        <p:spPr>
          <a:xfrm flipH="1">
            <a:off x="1590875" y="1711575"/>
            <a:ext cx="1764900" cy="197700"/>
          </a:xfrm>
          <a:prstGeom prst="straightConnector1">
            <a:avLst/>
          </a:prstGeom>
          <a:noFill/>
          <a:ln w="19050" cap="flat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7" name="Shape 217"/>
          <p:cNvCxnSpPr>
            <a:stCxn id="212" idx="2"/>
            <a:endCxn id="214" idx="0"/>
          </p:cNvCxnSpPr>
          <p:nvPr/>
        </p:nvCxnSpPr>
        <p:spPr>
          <a:xfrm flipH="1">
            <a:off x="2958575" y="1711575"/>
            <a:ext cx="397200" cy="1233900"/>
          </a:xfrm>
          <a:prstGeom prst="straightConnector1">
            <a:avLst/>
          </a:prstGeom>
          <a:noFill/>
          <a:ln w="19050" cap="flat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8" name="Shape 218"/>
          <p:cNvCxnSpPr>
            <a:stCxn id="212" idx="2"/>
            <a:endCxn id="213" idx="0"/>
          </p:cNvCxnSpPr>
          <p:nvPr/>
        </p:nvCxnSpPr>
        <p:spPr>
          <a:xfrm>
            <a:off x="3355775" y="1711575"/>
            <a:ext cx="2221200" cy="87900"/>
          </a:xfrm>
          <a:prstGeom prst="straightConnector1">
            <a:avLst/>
          </a:prstGeom>
          <a:noFill/>
          <a:ln w="19050" cap="flat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000" y="2857675"/>
            <a:ext cx="3499500" cy="22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152400" y="-7592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Foramina in bony pelvis</a:t>
            </a:r>
          </a:p>
        </p:txBody>
      </p:sp>
      <p:cxnSp>
        <p:nvCxnSpPr>
          <p:cNvPr id="225" name="Shape 225"/>
          <p:cNvCxnSpPr/>
          <p:nvPr/>
        </p:nvCxnSpPr>
        <p:spPr>
          <a:xfrm>
            <a:off x="91350" y="47254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6" name="Shape 226"/>
          <p:cNvSpPr/>
          <p:nvPr/>
        </p:nvSpPr>
        <p:spPr>
          <a:xfrm>
            <a:off x="293075" y="587075"/>
            <a:ext cx="4352100" cy="66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❖"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holes of the basin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called </a:t>
            </a:r>
            <a:r>
              <a:rPr lang="en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foramina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Important foramina: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Shape 227"/>
          <p:cNvGraphicFramePr/>
          <p:nvPr/>
        </p:nvGraphicFramePr>
        <p:xfrm>
          <a:off x="293075" y="1364600"/>
          <a:ext cx="8045025" cy="3311420"/>
        </p:xfrm>
        <a:graphic>
          <a:graphicData uri="http://schemas.openxmlformats.org/drawingml/2006/table">
            <a:tbl>
              <a:tblPr>
                <a:noFill/>
                <a:tableStyleId>{4F91E609-07C6-41F9-B24F-1F74727F0CEE}</a:tableStyleId>
              </a:tblPr>
              <a:tblGrid>
                <a:gridCol w="2681675"/>
                <a:gridCol w="2681675"/>
                <a:gridCol w="2681675"/>
              </a:tblGrid>
              <a:tr h="54382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Anterior sacral foramina:</a:t>
                      </a:r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Greater and lesser sciatic foramina: </a:t>
                      </a:r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Obturator foramen:</a:t>
                      </a:r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</a:tr>
              <a:tr h="270185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-These are present on the </a:t>
                      </a:r>
                      <a:r>
                        <a:rPr lang="en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anterior surface of the sacrum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(which forms the posterior surface of the bony pelvis). -Through these foramina pass the </a:t>
                      </a:r>
                      <a:r>
                        <a:rPr lang="en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anterior rami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the sacral spinal nerves.</a:t>
                      </a: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These are the </a:t>
                      </a:r>
                      <a:r>
                        <a:rPr lang="en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major foramina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the pelvis. In the bony pelvis.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 are </a:t>
                      </a:r>
                      <a:r>
                        <a:rPr lang="en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 as greater and lesser sciatic notches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but they are converted into foramina by ligaments ( sacrospinous and sacrotuberous ligaments)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From these foramina various structures enter and leave the pelvis.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is a l</a:t>
                      </a:r>
                      <a:r>
                        <a:rPr lang="en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arge hole in the lateral wall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the pelvis,In </a:t>
                      </a:r>
                      <a:r>
                        <a:rPr lang="en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living subjects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this hole is </a:t>
                      </a:r>
                      <a:r>
                        <a:rPr lang="en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closed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by the </a:t>
                      </a:r>
                      <a:r>
                        <a:rPr lang="en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obturator membrane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b="1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except for a small opening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which represents the foramen; (</a:t>
                      </a:r>
                      <a:r>
                        <a:rPr lang="en" b="1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Obturator canal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Obturator nerve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b="1">
                          <a:solidFill>
                            <a:srgbClr val="38761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passes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through this small opening.</a:t>
                      </a:r>
                    </a:p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2785825" y="1300525"/>
            <a:ext cx="2010599" cy="59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Foramina Of The Pelvis</a:t>
            </a:r>
          </a:p>
        </p:txBody>
      </p:sp>
      <p:sp>
        <p:nvSpPr>
          <p:cNvPr id="233" name="Shape 233"/>
          <p:cNvSpPr/>
          <p:nvPr/>
        </p:nvSpPr>
        <p:spPr>
          <a:xfrm>
            <a:off x="5504150" y="1660350"/>
            <a:ext cx="1287900" cy="6959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1">
              <a:lnSpc>
                <a:spcPct val="115000"/>
              </a:lnSpc>
              <a:spcBef>
                <a:spcPts val="0"/>
              </a:spcBef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 sacral foramina</a:t>
            </a:r>
          </a:p>
          <a:p>
            <a:pPr lvl="0" rtl="0">
              <a:spcBef>
                <a:spcPts val="0"/>
              </a:spcBef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805550" y="2675550"/>
            <a:ext cx="1529100" cy="59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latin typeface="Calibri"/>
                <a:ea typeface="Calibri"/>
                <a:cs typeface="Calibri"/>
                <a:sym typeface="Calibri"/>
              </a:rPr>
              <a:t>Obturator foramen</a:t>
            </a:r>
          </a:p>
        </p:txBody>
      </p:sp>
      <p:sp>
        <p:nvSpPr>
          <p:cNvPr id="235" name="Shape 235"/>
          <p:cNvSpPr/>
          <p:nvPr/>
        </p:nvSpPr>
        <p:spPr>
          <a:xfrm>
            <a:off x="3059600" y="2840800"/>
            <a:ext cx="1658700" cy="594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and lesser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sciatic foramina</a:t>
            </a:r>
          </a:p>
        </p:txBody>
      </p:sp>
      <p:cxnSp>
        <p:nvCxnSpPr>
          <p:cNvPr id="236" name="Shape 236"/>
          <p:cNvCxnSpPr>
            <a:stCxn id="232" idx="2"/>
            <a:endCxn id="234" idx="0"/>
          </p:cNvCxnSpPr>
          <p:nvPr/>
        </p:nvCxnSpPr>
        <p:spPr>
          <a:xfrm rot="5400000">
            <a:off x="2290524" y="1174825"/>
            <a:ext cx="780300" cy="2220900"/>
          </a:xfrm>
          <a:prstGeom prst="bentConnector3">
            <a:avLst>
              <a:gd name="adj1" fmla="val 50008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7" name="Shape 237"/>
          <p:cNvCxnSpPr>
            <a:stCxn id="232" idx="2"/>
            <a:endCxn id="235" idx="0"/>
          </p:cNvCxnSpPr>
          <p:nvPr/>
        </p:nvCxnSpPr>
        <p:spPr>
          <a:xfrm rot="-5400000" flipH="1">
            <a:off x="3367224" y="2319025"/>
            <a:ext cx="945600" cy="97800"/>
          </a:xfrm>
          <a:prstGeom prst="bentConnector3">
            <a:avLst>
              <a:gd name="adj1" fmla="val 50004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8" name="Shape 238"/>
          <p:cNvCxnSpPr>
            <a:stCxn id="232" idx="2"/>
            <a:endCxn id="233" idx="0"/>
          </p:cNvCxnSpPr>
          <p:nvPr/>
        </p:nvCxnSpPr>
        <p:spPr>
          <a:xfrm rot="-5400000">
            <a:off x="4852224" y="599125"/>
            <a:ext cx="234900" cy="2357100"/>
          </a:xfrm>
          <a:prstGeom prst="bentConnector5">
            <a:avLst>
              <a:gd name="adj1" fmla="val -101373"/>
              <a:gd name="adj2" fmla="val 57662"/>
              <a:gd name="adj3" fmla="val 20132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9" name="Shape 239"/>
          <p:cNvSpPr/>
          <p:nvPr/>
        </p:nvSpPr>
        <p:spPr>
          <a:xfrm>
            <a:off x="2726275" y="3593375"/>
            <a:ext cx="2299499" cy="821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major foramina of the pelvis. From these foramina various structures enter and leave the pelvis</a:t>
            </a:r>
          </a:p>
        </p:txBody>
      </p:sp>
      <p:sp>
        <p:nvSpPr>
          <p:cNvPr id="240" name="Shape 240"/>
          <p:cNvSpPr/>
          <p:nvPr/>
        </p:nvSpPr>
        <p:spPr>
          <a:xfrm>
            <a:off x="5290425" y="2508875"/>
            <a:ext cx="2385299" cy="10742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present on the anterior surface of the sacrum. Through these foramina pass the anterior rami of the sacral spinal nerves.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52400" y="-7592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Foramina in bony pelvis</a:t>
            </a:r>
          </a:p>
        </p:txBody>
      </p:sp>
      <p:cxnSp>
        <p:nvCxnSpPr>
          <p:cNvPr id="242" name="Shape 242"/>
          <p:cNvCxnSpPr/>
          <p:nvPr/>
        </p:nvCxnSpPr>
        <p:spPr>
          <a:xfrm>
            <a:off x="91350" y="47254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04800" y="-7592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Orientation of the Pelvis</a:t>
            </a:r>
          </a:p>
        </p:txBody>
      </p:sp>
      <p:cxnSp>
        <p:nvCxnSpPr>
          <p:cNvPr id="248" name="Shape 248"/>
          <p:cNvCxnSpPr/>
          <p:nvPr/>
        </p:nvCxnSpPr>
        <p:spPr>
          <a:xfrm>
            <a:off x="91350" y="455120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9" name="Shape 249"/>
          <p:cNvSpPr/>
          <p:nvPr/>
        </p:nvSpPr>
        <p:spPr>
          <a:xfrm>
            <a:off x="543600" y="587075"/>
            <a:ext cx="6462299" cy="80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Correct Position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bony pelvis relative to the trunk (in the anatomical position) :</a:t>
            </a:r>
          </a:p>
        </p:txBody>
      </p:sp>
      <p:sp>
        <p:nvSpPr>
          <p:cNvPr id="250" name="Shape 250"/>
          <p:cNvSpPr/>
          <p:nvPr/>
        </p:nvSpPr>
        <p:spPr>
          <a:xfrm>
            <a:off x="304800" y="1525125"/>
            <a:ext cx="2215499" cy="1837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algn="ctr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anterior-superior iliac spine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pubic tubercles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in the 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same vertical plane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51" name="Shape 251"/>
          <p:cNvSpPr/>
          <p:nvPr/>
        </p:nvSpPr>
        <p:spPr>
          <a:xfrm>
            <a:off x="2620050" y="1605225"/>
            <a:ext cx="2652300" cy="1567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algn="ctr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coccyx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in the 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same horizontal plane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upper margin of the pubic symphysis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100" y="1605225"/>
            <a:ext cx="3093474" cy="30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1304175" y="3487725"/>
            <a:ext cx="3209100" cy="1567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axis of the pelvic cavity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running through the central point of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inlet and the outlet almost parallels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curvature of the sacrum. 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82650" y="835700"/>
            <a:ext cx="7366800" cy="967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position mentioned before :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anterior surface of the Sacrum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directed forward and downward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pelvic surface of symphysis pubis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faces upward and backward.</a:t>
            </a:r>
          </a:p>
        </p:txBody>
      </p:sp>
      <p:sp>
        <p:nvSpPr>
          <p:cNvPr id="259" name="Shape 259"/>
          <p:cNvSpPr/>
          <p:nvPr/>
        </p:nvSpPr>
        <p:spPr>
          <a:xfrm>
            <a:off x="540175" y="2051525"/>
            <a:ext cx="7209599" cy="2491199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important notes: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orientation can be normal or abnormal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in correct position of bony pelvis: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1- the superior anterior iliac spine and pubic tubercle are in same line in sagittal cut.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2- axis between central points of inlet and outlet is parallel to sacrum curvature.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in this correct position the sacrum is facing downward and forward and the pelvic surface is facing upward and backward.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symphysis has two surfaces one is rough and the other is smooth ( ناحية التجويف)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rgbClr val="666666"/>
                </a:solidFill>
              </a:rPr>
              <a:t> </a:t>
            </a:r>
          </a:p>
        </p:txBody>
      </p:sp>
      <p:cxnSp>
        <p:nvCxnSpPr>
          <p:cNvPr id="260" name="Shape 260"/>
          <p:cNvCxnSpPr/>
          <p:nvPr/>
        </p:nvCxnSpPr>
        <p:spPr>
          <a:xfrm>
            <a:off x="91350" y="455120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04800" y="-7592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Orientation of the Pelvis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81000" y="27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Fractures of the Bony Pelvis</a:t>
            </a:r>
          </a:p>
        </p:txBody>
      </p:sp>
      <p:cxnSp>
        <p:nvCxnSpPr>
          <p:cNvPr id="267" name="Shape 267"/>
          <p:cNvCxnSpPr/>
          <p:nvPr/>
        </p:nvCxnSpPr>
        <p:spPr>
          <a:xfrm>
            <a:off x="91350" y="66319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8" name="Shape 268"/>
          <p:cNvSpPr/>
          <p:nvPr/>
        </p:nvSpPr>
        <p:spPr>
          <a:xfrm>
            <a:off x="351700" y="1172300"/>
            <a:ext cx="2124899" cy="908699"/>
          </a:xfrm>
          <a:prstGeom prst="rect">
            <a:avLst/>
          </a:prstGeom>
          <a:solidFill>
            <a:schemeClr val="lt2"/>
          </a:solidFill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-The weakest parts of the bony pelvis are:</a:t>
            </a:r>
          </a:p>
        </p:txBody>
      </p:sp>
      <p:sp>
        <p:nvSpPr>
          <p:cNvPr id="269" name="Shape 269"/>
          <p:cNvSpPr/>
          <p:nvPr/>
        </p:nvSpPr>
        <p:spPr>
          <a:xfrm>
            <a:off x="91350" y="2359275"/>
            <a:ext cx="1216200" cy="322500"/>
          </a:xfrm>
          <a:prstGeom prst="rect">
            <a:avLst/>
          </a:prstGeom>
          <a:solidFill>
            <a:schemeClr val="lt2"/>
          </a:solidFill>
          <a:ln w="19050" cap="flat">
            <a:solidFill>
              <a:srgbClr val="DD7E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Pubic rami.</a:t>
            </a:r>
          </a:p>
        </p:txBody>
      </p:sp>
      <p:sp>
        <p:nvSpPr>
          <p:cNvPr id="270" name="Shape 270"/>
          <p:cNvSpPr/>
          <p:nvPr/>
        </p:nvSpPr>
        <p:spPr>
          <a:xfrm>
            <a:off x="805975" y="2842850"/>
            <a:ext cx="1069799" cy="322500"/>
          </a:xfrm>
          <a:prstGeom prst="rect">
            <a:avLst/>
          </a:prstGeom>
          <a:solidFill>
            <a:schemeClr val="lt2"/>
          </a:solidFill>
          <a:ln w="19050" cap="flat">
            <a:solidFill>
              <a:srgbClr val="DD7E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Acetabula</a:t>
            </a:r>
          </a:p>
        </p:txBody>
      </p:sp>
      <p:sp>
        <p:nvSpPr>
          <p:cNvPr id="271" name="Shape 271"/>
          <p:cNvSpPr/>
          <p:nvPr/>
        </p:nvSpPr>
        <p:spPr>
          <a:xfrm>
            <a:off x="2571300" y="3921750"/>
            <a:ext cx="2989500" cy="410400"/>
          </a:xfrm>
          <a:prstGeom prst="rect">
            <a:avLst/>
          </a:prstGeom>
          <a:solidFill>
            <a:schemeClr val="lt2"/>
          </a:solidFill>
          <a:ln w="19050" cap="flat">
            <a:solidFill>
              <a:srgbClr val="DD7E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Region of sacroiliac joint.</a:t>
            </a:r>
          </a:p>
        </p:txBody>
      </p:sp>
      <p:sp>
        <p:nvSpPr>
          <p:cNvPr id="272" name="Shape 272"/>
          <p:cNvSpPr/>
          <p:nvPr/>
        </p:nvSpPr>
        <p:spPr>
          <a:xfrm>
            <a:off x="1414150" y="3338350"/>
            <a:ext cx="1758599" cy="410400"/>
          </a:xfrm>
          <a:prstGeom prst="rect">
            <a:avLst/>
          </a:prstGeom>
          <a:solidFill>
            <a:schemeClr val="lt2"/>
          </a:solidFill>
          <a:ln w="19050" cap="flat">
            <a:solidFill>
              <a:srgbClr val="DD7E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Alae of the ilium.</a:t>
            </a:r>
          </a:p>
        </p:txBody>
      </p:sp>
      <p:sp>
        <p:nvSpPr>
          <p:cNvPr id="273" name="Shape 273"/>
          <p:cNvSpPr/>
          <p:nvPr/>
        </p:nvSpPr>
        <p:spPr>
          <a:xfrm>
            <a:off x="2960075" y="855537"/>
            <a:ext cx="5495099" cy="22712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Pelvic Fractures: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can result from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direct trauma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pelvic bones as occurs in </a:t>
            </a:r>
            <a:r>
              <a:rPr lang="en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car accidents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by forces transmitted to these bones from the lower limbs during </a:t>
            </a:r>
            <a:r>
              <a:rPr lang="en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falls on the feet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may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cause injury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pelvic soft tissues, blood vessels, nerves and organs </a:t>
            </a:r>
            <a:r>
              <a:rPr lang="en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such as the urinary bladder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cxnSp>
        <p:nvCxnSpPr>
          <p:cNvPr id="274" name="Shape 274"/>
          <p:cNvCxnSpPr>
            <a:stCxn id="268" idx="2"/>
            <a:endCxn id="269" idx="0"/>
          </p:cNvCxnSpPr>
          <p:nvPr/>
        </p:nvCxnSpPr>
        <p:spPr>
          <a:xfrm flipH="1">
            <a:off x="699549" y="2080999"/>
            <a:ext cx="714600" cy="2784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5" name="Shape 275"/>
          <p:cNvCxnSpPr>
            <a:endCxn id="270" idx="0"/>
          </p:cNvCxnSpPr>
          <p:nvPr/>
        </p:nvCxnSpPr>
        <p:spPr>
          <a:xfrm>
            <a:off x="1340874" y="2080849"/>
            <a:ext cx="0" cy="762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6" name="Shape 276"/>
          <p:cNvCxnSpPr>
            <a:stCxn id="268" idx="2"/>
            <a:endCxn id="272" idx="0"/>
          </p:cNvCxnSpPr>
          <p:nvPr/>
        </p:nvCxnSpPr>
        <p:spPr>
          <a:xfrm>
            <a:off x="1414149" y="2080999"/>
            <a:ext cx="879300" cy="12572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7" name="Shape 277"/>
          <p:cNvCxnSpPr>
            <a:stCxn id="268" idx="2"/>
            <a:endCxn id="271" idx="0"/>
          </p:cNvCxnSpPr>
          <p:nvPr/>
        </p:nvCxnSpPr>
        <p:spPr>
          <a:xfrm>
            <a:off x="1414149" y="2080999"/>
            <a:ext cx="2651999" cy="18407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52400" y="27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Subdivision of the Bony Pelvis</a:t>
            </a:r>
          </a:p>
        </p:txBody>
      </p:sp>
      <p:cxnSp>
        <p:nvCxnSpPr>
          <p:cNvPr id="283" name="Shape 283"/>
          <p:cNvCxnSpPr/>
          <p:nvPr/>
        </p:nvCxnSpPr>
        <p:spPr>
          <a:xfrm>
            <a:off x="91350" y="66319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2802500" y="768537"/>
            <a:ext cx="4572000" cy="48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Divided into two parts by the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Pelvic Brim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85" name="Shape 285"/>
          <p:cNvSpPr/>
          <p:nvPr/>
        </p:nvSpPr>
        <p:spPr>
          <a:xfrm>
            <a:off x="152400" y="1433675"/>
            <a:ext cx="5342700" cy="135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brim is formed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posteriorly by the sacral promontory, laterally by the iliopectineal line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anteriorly by the symphysis pubis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666666"/>
                </a:solidFill>
              </a:rPr>
              <a:t>the pelvic brim separates between above false pelvis and the below true pelvis.</a:t>
            </a:r>
          </a:p>
        </p:txBody>
      </p:sp>
      <p:sp>
        <p:nvSpPr>
          <p:cNvPr id="286" name="Shape 286"/>
          <p:cNvSpPr/>
          <p:nvPr/>
        </p:nvSpPr>
        <p:spPr>
          <a:xfrm>
            <a:off x="2893900" y="2959350"/>
            <a:ext cx="5070299" cy="8645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Above the pelvic brim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lies the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false pelvis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is not of much clinical importance.</a:t>
            </a:r>
          </a:p>
        </p:txBody>
      </p:sp>
      <p:sp>
        <p:nvSpPr>
          <p:cNvPr id="287" name="Shape 287"/>
          <p:cNvSpPr/>
          <p:nvPr/>
        </p:nvSpPr>
        <p:spPr>
          <a:xfrm>
            <a:off x="1248750" y="3973000"/>
            <a:ext cx="2622900" cy="8645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Below the brim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true pelvis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228600" y="27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True &amp; False Pelvis</a:t>
            </a:r>
          </a:p>
        </p:txBody>
      </p:sp>
      <p:cxnSp>
        <p:nvCxnSpPr>
          <p:cNvPr id="293" name="Shape 293"/>
          <p:cNvCxnSpPr/>
          <p:nvPr/>
        </p:nvCxnSpPr>
        <p:spPr>
          <a:xfrm>
            <a:off x="91350" y="66319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4" name="Shape 294"/>
          <p:cNvSpPr/>
          <p:nvPr/>
        </p:nvSpPr>
        <p:spPr>
          <a:xfrm>
            <a:off x="91350" y="1934325"/>
            <a:ext cx="3762599" cy="193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Lies </a:t>
            </a:r>
            <a:r>
              <a:rPr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superior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to the pelvic brim.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Enclosed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by the </a:t>
            </a:r>
            <a:r>
              <a:rPr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Fossae of the iliac bones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Forms the </a:t>
            </a:r>
            <a:r>
              <a:rPr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inferior region of the abdominal cavity.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Houses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the </a:t>
            </a:r>
            <a:r>
              <a:rPr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Inferior abdominal organs</a:t>
            </a:r>
          </a:p>
        </p:txBody>
      </p:sp>
      <p:sp>
        <p:nvSpPr>
          <p:cNvPr id="295" name="Shape 295"/>
          <p:cNvSpPr/>
          <p:nvPr/>
        </p:nvSpPr>
        <p:spPr>
          <a:xfrm>
            <a:off x="4234975" y="1714575"/>
            <a:ext cx="3762599" cy="10403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DD7E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Lies </a:t>
            </a:r>
            <a:r>
              <a:rPr lang="en" sz="120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inferior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to the pelvic brim.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rgbClr val="38761D"/>
              </a:buClr>
              <a:buSzPct val="73333"/>
              <a:buFont typeface="Arial"/>
              <a:buChar char="●"/>
            </a:pPr>
            <a:r>
              <a:rPr lang="en" sz="120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Encloses t</a:t>
            </a:r>
            <a:r>
              <a:rPr lang="en" sz="1200">
                <a:solidFill>
                  <a:srgbClr val="85200C"/>
                </a:solidFill>
                <a:latin typeface="Georgia"/>
                <a:ea typeface="Georgia"/>
                <a:cs typeface="Georgia"/>
                <a:sym typeface="Georgia"/>
              </a:rPr>
              <a:t>he pelvic cavity.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Contains </a:t>
            </a:r>
            <a:r>
              <a:rPr lang="en" sz="12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the pelvic organs</a:t>
            </a: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It has :</a:t>
            </a:r>
          </a:p>
        </p:txBody>
      </p:sp>
      <p:sp>
        <p:nvSpPr>
          <p:cNvPr id="296" name="Shape 296"/>
          <p:cNvSpPr/>
          <p:nvPr/>
        </p:nvSpPr>
        <p:spPr>
          <a:xfrm>
            <a:off x="3912575" y="3150575"/>
            <a:ext cx="2286000" cy="6008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Outlet Pelvic walls</a:t>
            </a:r>
          </a:p>
        </p:txBody>
      </p:sp>
      <p:sp>
        <p:nvSpPr>
          <p:cNvPr id="297" name="Shape 297"/>
          <p:cNvSpPr/>
          <p:nvPr/>
        </p:nvSpPr>
        <p:spPr>
          <a:xfrm>
            <a:off x="6257200" y="3150575"/>
            <a:ext cx="2066100" cy="6008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Inlet Pelvic walls</a:t>
            </a:r>
          </a:p>
        </p:txBody>
      </p:sp>
      <p:sp>
        <p:nvSpPr>
          <p:cNvPr id="298" name="Shape 298"/>
          <p:cNvSpPr/>
          <p:nvPr/>
        </p:nvSpPr>
        <p:spPr>
          <a:xfrm>
            <a:off x="747350" y="923200"/>
            <a:ext cx="1494599" cy="6008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F6B26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20320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False pelvis</a:t>
            </a:r>
          </a:p>
        </p:txBody>
      </p:sp>
      <p:sp>
        <p:nvSpPr>
          <p:cNvPr id="299" name="Shape 299"/>
          <p:cNvSpPr/>
          <p:nvPr/>
        </p:nvSpPr>
        <p:spPr>
          <a:xfrm>
            <a:off x="5275400" y="923200"/>
            <a:ext cx="1421400" cy="6008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 True Pelvis</a:t>
            </a:r>
          </a:p>
        </p:txBody>
      </p:sp>
      <p:cxnSp>
        <p:nvCxnSpPr>
          <p:cNvPr id="300" name="Shape 300"/>
          <p:cNvCxnSpPr>
            <a:stCxn id="298" idx="2"/>
            <a:endCxn id="294" idx="0"/>
          </p:cNvCxnSpPr>
          <p:nvPr/>
        </p:nvCxnSpPr>
        <p:spPr>
          <a:xfrm>
            <a:off x="1494650" y="1524099"/>
            <a:ext cx="477900" cy="4100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1" name="Shape 301"/>
          <p:cNvCxnSpPr>
            <a:stCxn id="299" idx="2"/>
            <a:endCxn id="295" idx="0"/>
          </p:cNvCxnSpPr>
          <p:nvPr/>
        </p:nvCxnSpPr>
        <p:spPr>
          <a:xfrm>
            <a:off x="5986100" y="1524099"/>
            <a:ext cx="130200" cy="1904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2" name="Shape 302"/>
          <p:cNvCxnSpPr>
            <a:stCxn id="295" idx="2"/>
            <a:endCxn id="297" idx="0"/>
          </p:cNvCxnSpPr>
          <p:nvPr/>
        </p:nvCxnSpPr>
        <p:spPr>
          <a:xfrm>
            <a:off x="6116274" y="2754974"/>
            <a:ext cx="1173900" cy="39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3" name="Shape 303"/>
          <p:cNvCxnSpPr>
            <a:stCxn id="295" idx="2"/>
            <a:endCxn id="296" idx="0"/>
          </p:cNvCxnSpPr>
          <p:nvPr/>
        </p:nvCxnSpPr>
        <p:spPr>
          <a:xfrm flipH="1">
            <a:off x="5055474" y="2754974"/>
            <a:ext cx="1060800" cy="3957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228600" y="1402000"/>
            <a:ext cx="7442700" cy="3226500"/>
          </a:xfrm>
          <a:prstGeom prst="rect">
            <a:avLst/>
          </a:prstGeom>
          <a:noFill/>
          <a:ln w="19050" cap="flat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buSzPct val="100000"/>
              <a:buFont typeface="Arial"/>
              <a:buChar char="●"/>
            </a:pPr>
            <a:r>
              <a:rPr lang="en" sz="1800" b="1" i="1">
                <a:solidFill>
                  <a:srgbClr val="0070C0"/>
                </a:solidFill>
              </a:rPr>
              <a:t>Describe the bony structures of the pelvis.</a:t>
            </a:r>
          </a:p>
          <a:p>
            <a:pPr marL="457200" lvl="0" indent="-342900" rtl="0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buSzPct val="100000"/>
              <a:buFont typeface="Arial"/>
              <a:buChar char="●"/>
            </a:pPr>
            <a:r>
              <a:rPr lang="en" sz="1800" b="1" i="1">
                <a:solidFill>
                  <a:srgbClr val="0070C0"/>
                </a:solidFill>
              </a:rPr>
              <a:t>Describe in detail the hip bone, the sacrum, and the coccyx.</a:t>
            </a:r>
          </a:p>
          <a:p>
            <a:pPr marL="457200" lvl="0" indent="-342900" rtl="0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buSzPct val="100000"/>
              <a:buFont typeface="Arial"/>
              <a:buChar char="●"/>
            </a:pPr>
            <a:r>
              <a:rPr lang="en" sz="1800" b="1" i="1">
                <a:solidFill>
                  <a:srgbClr val="0070C0"/>
                </a:solidFill>
              </a:rPr>
              <a:t>Describe the boundaries of the pelvic inlet and outlet.</a:t>
            </a:r>
          </a:p>
          <a:p>
            <a:pPr marL="457200" lvl="0" indent="-342900" rtl="0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buSzPct val="100000"/>
              <a:buFont typeface="Arial"/>
              <a:buChar char="●"/>
            </a:pPr>
            <a:r>
              <a:rPr lang="en" sz="1800" b="1" i="1">
                <a:solidFill>
                  <a:srgbClr val="0070C0"/>
                </a:solidFill>
              </a:rPr>
              <a:t>Identify the articulations of the bony pelvis.</a:t>
            </a:r>
          </a:p>
          <a:p>
            <a:pPr marL="457200" lvl="0" indent="-342900" rtl="0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buSzPct val="100000"/>
              <a:buFont typeface="Arial"/>
              <a:buChar char="●"/>
            </a:pPr>
            <a:r>
              <a:rPr lang="en" sz="1800" b="1" i="1">
                <a:solidFill>
                  <a:srgbClr val="0070C0"/>
                </a:solidFill>
              </a:rPr>
              <a:t>List the major differences between the male and female pelvis.</a:t>
            </a:r>
          </a:p>
          <a:p>
            <a:pPr marL="457200" lvl="0" indent="-342900" rtl="0">
              <a:lnSpc>
                <a:spcPct val="90000"/>
              </a:lnSpc>
              <a:spcBef>
                <a:spcPts val="700"/>
              </a:spcBef>
              <a:buClr>
                <a:srgbClr val="0070C0"/>
              </a:buClr>
              <a:buSzPct val="100000"/>
              <a:buFont typeface="Arial"/>
              <a:buChar char="●"/>
            </a:pPr>
            <a:r>
              <a:rPr lang="en" sz="1800" b="1" i="1">
                <a:solidFill>
                  <a:srgbClr val="0070C0"/>
                </a:solidFill>
              </a:rPr>
              <a:t>List the different types of female pelvis.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949000" y="131000"/>
            <a:ext cx="2864099" cy="84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b="1" i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</a:p>
        </p:txBody>
      </p:sp>
      <p:cxnSp>
        <p:nvCxnSpPr>
          <p:cNvPr id="93" name="Shape 93"/>
          <p:cNvCxnSpPr/>
          <p:nvPr/>
        </p:nvCxnSpPr>
        <p:spPr>
          <a:xfrm>
            <a:off x="91350" y="89179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52400" y="275"/>
            <a:ext cx="57083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Pelvic Inlet </a:t>
            </a:r>
            <a:r>
              <a:rPr lang="en" b="1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(pelvic Brim)</a:t>
            </a: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 &amp; Pelvic Outlet</a:t>
            </a:r>
          </a:p>
        </p:txBody>
      </p:sp>
      <p:cxnSp>
        <p:nvCxnSpPr>
          <p:cNvPr id="309" name="Shape 309"/>
          <p:cNvCxnSpPr/>
          <p:nvPr/>
        </p:nvCxnSpPr>
        <p:spPr>
          <a:xfrm>
            <a:off x="91350" y="66319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0" name="Shape 310"/>
          <p:cNvSpPr/>
          <p:nvPr/>
        </p:nvSpPr>
        <p:spPr>
          <a:xfrm>
            <a:off x="739250" y="1060425"/>
            <a:ext cx="2740199" cy="4982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-Pelvic Inlet</a:t>
            </a: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</a:t>
            </a:r>
            <a:r>
              <a:rPr lang="en" sz="150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pelvic Brim</a:t>
            </a:r>
            <a:r>
              <a:rPr lang="en" sz="15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</p:txBody>
      </p:sp>
      <p:sp>
        <p:nvSpPr>
          <p:cNvPr id="311" name="Shape 311"/>
          <p:cNvSpPr/>
          <p:nvPr/>
        </p:nvSpPr>
        <p:spPr>
          <a:xfrm>
            <a:off x="5659800" y="1088025"/>
            <a:ext cx="1758299" cy="443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203200" lvl="0" indent="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1500">
              <a:solidFill>
                <a:srgbClr val="1155C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03200" lvl="0" indent="0" algn="l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1155CC"/>
                </a:solidFill>
                <a:latin typeface="Georgia"/>
                <a:ea typeface="Georgia"/>
                <a:cs typeface="Georgia"/>
                <a:sym typeface="Georgia"/>
              </a:rPr>
              <a:t>-Pelvic Outlet</a:t>
            </a:r>
          </a:p>
          <a:p>
            <a:pPr>
              <a:spcBef>
                <a:spcPts val="0"/>
              </a:spcBef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829100" y="1758400"/>
            <a:ext cx="2560500" cy="19748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rgbClr val="FF00FF"/>
              </a:buClr>
              <a:buSzPct val="73333"/>
              <a:buFont typeface="Arial"/>
              <a:buChar char="●"/>
            </a:pPr>
            <a:r>
              <a:rPr lang="en" sz="1500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Bounded by: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- Sacral promontory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- Iliopectineal lines.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- Symphysis pubis.</a:t>
            </a:r>
          </a:p>
        </p:txBody>
      </p:sp>
      <p:sp>
        <p:nvSpPr>
          <p:cNvPr id="313" name="Shape 313"/>
          <p:cNvSpPr/>
          <p:nvPr/>
        </p:nvSpPr>
        <p:spPr>
          <a:xfrm>
            <a:off x="5293350" y="1758400"/>
            <a:ext cx="2491199" cy="1872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rgbClr val="FF00FF"/>
              </a:buClr>
              <a:buSzPct val="73333"/>
              <a:buFont typeface="Arial"/>
              <a:buChar char="●"/>
            </a:pPr>
            <a:r>
              <a:rPr lang="en" sz="1500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Bounded by: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- Coccyx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- Ischial tuberosities.  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38761D"/>
                </a:solidFill>
                <a:latin typeface="Georgia"/>
                <a:ea typeface="Georgia"/>
                <a:cs typeface="Georgia"/>
                <a:sym typeface="Georgia"/>
              </a:rPr>
              <a:t>- Pubic arches.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228600" y="275"/>
            <a:ext cx="4114800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Forensic Medicine &amp; Bony Pelvis</a:t>
            </a:r>
          </a:p>
        </p:txBody>
      </p:sp>
      <p:cxnSp>
        <p:nvCxnSpPr>
          <p:cNvPr id="319" name="Shape 319"/>
          <p:cNvCxnSpPr/>
          <p:nvPr/>
        </p:nvCxnSpPr>
        <p:spPr>
          <a:xfrm>
            <a:off x="91350" y="560620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742275"/>
            <a:ext cx="3255676" cy="288475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/>
          <p:nvPr/>
        </p:nvSpPr>
        <p:spPr>
          <a:xfrm>
            <a:off x="322375" y="659425"/>
            <a:ext cx="4220400" cy="1055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identification of human skeletal remains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bony pelvis is of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prime focus of attention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because sexual differences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clearly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visible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322" name="Shape 322"/>
          <p:cNvSpPr/>
          <p:nvPr/>
        </p:nvSpPr>
        <p:spPr>
          <a:xfrm>
            <a:off x="322375" y="1775225"/>
            <a:ext cx="3516899" cy="80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Even </a:t>
            </a: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parts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of the pelvis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useful in making a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diagnosis of sex.</a:t>
            </a:r>
          </a:p>
        </p:txBody>
      </p:sp>
      <p:sp>
        <p:nvSpPr>
          <p:cNvPr id="323" name="Shape 323"/>
          <p:cNvSpPr/>
          <p:nvPr/>
        </p:nvSpPr>
        <p:spPr>
          <a:xfrm>
            <a:off x="76200" y="2642025"/>
            <a:ext cx="5011500" cy="2390699"/>
          </a:xfrm>
          <a:prstGeom prst="rect">
            <a:avLst/>
          </a:prstGeom>
          <a:solidFill>
            <a:schemeClr val="lt2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100"/>
              <a:t>Important notes: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accent2"/>
              </a:buClr>
              <a:buSzPct val="91666"/>
              <a:buFont typeface="Arial"/>
              <a:buChar char="●"/>
            </a:pPr>
            <a:r>
              <a:rPr lang="en" sz="1100">
                <a:solidFill>
                  <a:schemeClr val="accent2"/>
                </a:solidFill>
              </a:rPr>
              <a:t>iliac fossa is deeper in males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accent2"/>
              </a:buClr>
              <a:buSzPct val="91666"/>
              <a:buFont typeface="Arial"/>
              <a:buChar char="●"/>
            </a:pPr>
            <a:r>
              <a:rPr lang="en" sz="1100">
                <a:solidFill>
                  <a:schemeClr val="accent2"/>
                </a:solidFill>
              </a:rPr>
              <a:t>sacrum in males is directed outward because it is curved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accent2"/>
              </a:buClr>
              <a:buSzPct val="91666"/>
              <a:buFont typeface="Arial"/>
              <a:buChar char="●"/>
            </a:pPr>
            <a:r>
              <a:rPr lang="en" sz="1100">
                <a:solidFill>
                  <a:schemeClr val="accent2"/>
                </a:solidFill>
              </a:rPr>
              <a:t>subpubic angle in females: greater than 90 degrees and because of that obturator foramina are oval ( they are away from each other)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accent2"/>
              </a:buClr>
              <a:buSzPct val="91666"/>
              <a:buFont typeface="Arial"/>
              <a:buChar char="●"/>
            </a:pPr>
            <a:r>
              <a:rPr lang="en" sz="1100">
                <a:solidFill>
                  <a:schemeClr val="accent2"/>
                </a:solidFill>
              </a:rPr>
              <a:t>subpubic angle in males: acute angle 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B7B7B7"/>
              </a:buClr>
              <a:buNone/>
            </a:pPr>
            <a:r>
              <a:rPr lang="en" sz="1100">
                <a:solidFill>
                  <a:schemeClr val="accent2"/>
                </a:solidFill>
              </a:rPr>
              <a:t>ischial spines are away from each other in females.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B7B7B7"/>
              </a:buClr>
              <a:buNone/>
            </a:pPr>
            <a:r>
              <a:rPr lang="en" sz="1100">
                <a:solidFill>
                  <a:schemeClr val="accent2"/>
                </a:solidFill>
              </a:rPr>
              <a:t>pelvic bones in females has special adaptations.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B7B7B7"/>
              </a:buClr>
              <a:buNone/>
            </a:pPr>
            <a:r>
              <a:rPr lang="en" sz="1100">
                <a:solidFill>
                  <a:schemeClr val="accent2"/>
                </a:solidFill>
              </a:rPr>
              <a:t>obturator foramina are oval ( they are away from each other)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B7B7B7"/>
              </a:buClr>
              <a:buNone/>
            </a:pPr>
            <a:r>
              <a:rPr lang="en" sz="1100">
                <a:solidFill>
                  <a:schemeClr val="accent2"/>
                </a:solidFill>
              </a:rPr>
              <a:t>bony pelvis is important in determining sex in forensic medicine.</a:t>
            </a:r>
          </a:p>
        </p:txBody>
      </p:sp>
      <p:sp>
        <p:nvSpPr>
          <p:cNvPr id="324" name="Shape 324"/>
          <p:cNvSpPr/>
          <p:nvPr/>
        </p:nvSpPr>
        <p:spPr>
          <a:xfrm>
            <a:off x="8091300" y="3255525"/>
            <a:ext cx="178199" cy="2138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5165475" y="742275"/>
            <a:ext cx="3255599" cy="2884800"/>
          </a:xfrm>
          <a:prstGeom prst="rect">
            <a:avLst/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Shape 330"/>
          <p:cNvGraphicFramePr/>
          <p:nvPr/>
        </p:nvGraphicFramePr>
        <p:xfrm>
          <a:off x="345750" y="1107825"/>
          <a:ext cx="7477050" cy="3748770"/>
        </p:xfrm>
        <a:graphic>
          <a:graphicData uri="http://schemas.openxmlformats.org/drawingml/2006/table">
            <a:tbl>
              <a:tblPr>
                <a:noFill/>
                <a:tableStyleId>{1338F67D-524A-4889-9135-54D31E6E4534}</a:tableStyleId>
              </a:tblPr>
              <a:tblGrid>
                <a:gridCol w="2467700"/>
                <a:gridCol w="2411125"/>
                <a:gridCol w="2598225"/>
              </a:tblGrid>
              <a:tr h="381475"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Bony pelvis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Male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Female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</a:tr>
              <a:tr h="306825"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 structure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Thick &amp; heavy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Thin, Smaller &amp; lighter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306825"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False (major) pelvis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Deep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Shallow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306825"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True (lesser) pelvis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Narrow &amp; Deep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Wide &amp; Shallow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306825"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Pelvic inlet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Heart shaped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Oval or Rounded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483300"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Pelvic outlet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larger because of the everted ischial tuberosities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306825"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Pubic arch &amp; subpubic angle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Narrow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Wide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306825"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Obturator foramen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Round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Oval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  <a:tr h="306825"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acetabulum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Small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rgbClr val="A64D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</a:tr>
            </a:tbl>
          </a:graphicData>
        </a:graphic>
      </p:graphicFrame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228600" y="275"/>
            <a:ext cx="4114800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Bony Pelvis</a:t>
            </a:r>
          </a:p>
        </p:txBody>
      </p:sp>
      <p:cxnSp>
        <p:nvCxnSpPr>
          <p:cNvPr id="332" name="Shape 332"/>
          <p:cNvCxnSpPr/>
          <p:nvPr/>
        </p:nvCxnSpPr>
        <p:spPr>
          <a:xfrm>
            <a:off x="91350" y="560620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52400" y="-138275"/>
            <a:ext cx="4668600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Types of Obstetrical  Female Pelvis</a:t>
            </a:r>
          </a:p>
        </p:txBody>
      </p:sp>
      <p:cxnSp>
        <p:nvCxnSpPr>
          <p:cNvPr id="338" name="Shape 338"/>
          <p:cNvCxnSpPr/>
          <p:nvPr/>
        </p:nvCxnSpPr>
        <p:spPr>
          <a:xfrm>
            <a:off x="91350" y="347820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700" y="432462"/>
            <a:ext cx="3853948" cy="2976324"/>
          </a:xfrm>
          <a:prstGeom prst="rect">
            <a:avLst/>
          </a:prstGeom>
          <a:noFill/>
          <a:ln w="19050" cap="flat">
            <a:solidFill>
              <a:srgbClr val="20124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40" name="Shape 340"/>
          <p:cNvSpPr/>
          <p:nvPr/>
        </p:nvSpPr>
        <p:spPr>
          <a:xfrm>
            <a:off x="91350" y="443475"/>
            <a:ext cx="2784299" cy="66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(1) Gynaecoid: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the 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typical female type</a:t>
            </a:r>
          </a:p>
        </p:txBody>
      </p:sp>
      <p:sp>
        <p:nvSpPr>
          <p:cNvPr id="341" name="Shape 341"/>
          <p:cNvSpPr/>
          <p:nvPr/>
        </p:nvSpPr>
        <p:spPr>
          <a:xfrm>
            <a:off x="91350" y="1202125"/>
            <a:ext cx="3912600" cy="1123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Anthropoid;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long narrow and oval shaped.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anthropoid type is better than android but gynaecoid is the best type. </a:t>
            </a:r>
          </a:p>
        </p:txBody>
      </p:sp>
      <p:sp>
        <p:nvSpPr>
          <p:cNvPr id="342" name="Shape 342"/>
          <p:cNvSpPr/>
          <p:nvPr/>
        </p:nvSpPr>
        <p:spPr>
          <a:xfrm>
            <a:off x="91350" y="2393049"/>
            <a:ext cx="4495199" cy="1123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(3) Android :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funnel shaped</a:t>
            </a:r>
            <a:r>
              <a:rPr lang="en" sz="15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contracted outlet.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(it causes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hazards to normal vaginal delivery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43" name="Shape 343"/>
          <p:cNvSpPr/>
          <p:nvPr/>
        </p:nvSpPr>
        <p:spPr>
          <a:xfrm>
            <a:off x="91350" y="3612250"/>
            <a:ext cx="3128399" cy="1294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(4) Platypelloid </a:t>
            </a:r>
            <a:r>
              <a:rPr lang="en" sz="11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Least common</a:t>
            </a:r>
            <a:r>
              <a:rPr lang="en" sz="1500" b="1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wide , flattened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the brim, with 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forward promontory.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228600" y="-152125"/>
            <a:ext cx="2110799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Mind Map</a:t>
            </a:r>
          </a:p>
        </p:txBody>
      </p:sp>
      <p:sp>
        <p:nvSpPr>
          <p:cNvPr id="349" name="Shape 349"/>
          <p:cNvSpPr/>
          <p:nvPr/>
        </p:nvSpPr>
        <p:spPr>
          <a:xfrm>
            <a:off x="3924575" y="2077450"/>
            <a:ext cx="1565399" cy="644700"/>
          </a:xfrm>
          <a:prstGeom prst="roundRect">
            <a:avLst>
              <a:gd name="adj" fmla="val 16667"/>
            </a:avLst>
          </a:prstGeom>
          <a:noFill/>
          <a:ln w="76200" cap="flat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b="1">
                <a:latin typeface="Georgia"/>
                <a:ea typeface="Georgia"/>
                <a:cs typeface="Georgia"/>
                <a:sym typeface="Georgia"/>
              </a:rPr>
              <a:t>Bony Pelvis</a:t>
            </a:r>
          </a:p>
        </p:txBody>
      </p:sp>
      <p:sp>
        <p:nvSpPr>
          <p:cNvPr id="350" name="Shape 350"/>
          <p:cNvSpPr/>
          <p:nvPr/>
        </p:nvSpPr>
        <p:spPr>
          <a:xfrm>
            <a:off x="3286225" y="1043675"/>
            <a:ext cx="1045500" cy="5699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Structure</a:t>
            </a:r>
          </a:p>
        </p:txBody>
      </p:sp>
      <p:sp>
        <p:nvSpPr>
          <p:cNvPr id="351" name="Shape 351"/>
          <p:cNvSpPr/>
          <p:nvPr/>
        </p:nvSpPr>
        <p:spPr>
          <a:xfrm>
            <a:off x="4835250" y="937450"/>
            <a:ext cx="1045500" cy="5303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>
                <a:latin typeface="Georgia"/>
                <a:ea typeface="Georgia"/>
                <a:cs typeface="Georgia"/>
                <a:sym typeface="Georgia"/>
              </a:rPr>
              <a:t>Function</a:t>
            </a:r>
          </a:p>
        </p:txBody>
      </p:sp>
      <p:sp>
        <p:nvSpPr>
          <p:cNvPr id="352" name="Shape 352"/>
          <p:cNvSpPr/>
          <p:nvPr/>
        </p:nvSpPr>
        <p:spPr>
          <a:xfrm>
            <a:off x="6142950" y="1791075"/>
            <a:ext cx="1160100" cy="5699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Foramina</a:t>
            </a:r>
          </a:p>
        </p:txBody>
      </p:sp>
      <p:sp>
        <p:nvSpPr>
          <p:cNvPr id="353" name="Shape 353"/>
          <p:cNvSpPr/>
          <p:nvPr/>
        </p:nvSpPr>
        <p:spPr>
          <a:xfrm>
            <a:off x="2339275" y="2222350"/>
            <a:ext cx="1226699" cy="5699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Subdivision</a:t>
            </a:r>
          </a:p>
        </p:txBody>
      </p:sp>
      <p:sp>
        <p:nvSpPr>
          <p:cNvPr id="354" name="Shape 354"/>
          <p:cNvSpPr/>
          <p:nvPr/>
        </p:nvSpPr>
        <p:spPr>
          <a:xfrm>
            <a:off x="5409575" y="2870200"/>
            <a:ext cx="1160100" cy="5699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Fractures</a:t>
            </a:r>
          </a:p>
        </p:txBody>
      </p:sp>
      <p:sp>
        <p:nvSpPr>
          <p:cNvPr id="355" name="Shape 355"/>
          <p:cNvSpPr/>
          <p:nvPr/>
        </p:nvSpPr>
        <p:spPr>
          <a:xfrm>
            <a:off x="2124775" y="727475"/>
            <a:ext cx="917999" cy="378000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Sacrum</a:t>
            </a:r>
          </a:p>
        </p:txBody>
      </p:sp>
      <p:sp>
        <p:nvSpPr>
          <p:cNvPr id="356" name="Shape 356"/>
          <p:cNvSpPr/>
          <p:nvPr/>
        </p:nvSpPr>
        <p:spPr>
          <a:xfrm>
            <a:off x="1988725" y="1147050"/>
            <a:ext cx="825299" cy="4010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Coccyx</a:t>
            </a:r>
          </a:p>
        </p:txBody>
      </p:sp>
      <p:sp>
        <p:nvSpPr>
          <p:cNvPr id="357" name="Shape 357"/>
          <p:cNvSpPr/>
          <p:nvPr/>
        </p:nvSpPr>
        <p:spPr>
          <a:xfrm>
            <a:off x="1571175" y="1600525"/>
            <a:ext cx="1281599" cy="4328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Pelvic Girdle</a:t>
            </a:r>
          </a:p>
          <a:p>
            <a:pPr algn="ct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(Two hip bones)</a:t>
            </a:r>
          </a:p>
        </p:txBody>
      </p:sp>
      <p:sp>
        <p:nvSpPr>
          <p:cNvPr id="358" name="Shape 358"/>
          <p:cNvSpPr/>
          <p:nvPr/>
        </p:nvSpPr>
        <p:spPr>
          <a:xfrm>
            <a:off x="548725" y="905050"/>
            <a:ext cx="643199" cy="3311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FF99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Ilium</a:t>
            </a:r>
          </a:p>
        </p:txBody>
      </p:sp>
      <p:sp>
        <p:nvSpPr>
          <p:cNvPr id="359" name="Shape 359"/>
          <p:cNvSpPr/>
          <p:nvPr/>
        </p:nvSpPr>
        <p:spPr>
          <a:xfrm>
            <a:off x="394800" y="1344500"/>
            <a:ext cx="787800" cy="3122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FF99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Ischium</a:t>
            </a:r>
          </a:p>
        </p:txBody>
      </p:sp>
      <p:sp>
        <p:nvSpPr>
          <p:cNvPr id="360" name="Shape 360"/>
          <p:cNvSpPr/>
          <p:nvPr/>
        </p:nvSpPr>
        <p:spPr>
          <a:xfrm>
            <a:off x="519175" y="1729550"/>
            <a:ext cx="653100" cy="3311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FF99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Pubis</a:t>
            </a:r>
          </a:p>
        </p:txBody>
      </p:sp>
      <p:sp>
        <p:nvSpPr>
          <p:cNvPr id="361" name="Shape 361"/>
          <p:cNvSpPr/>
          <p:nvPr/>
        </p:nvSpPr>
        <p:spPr>
          <a:xfrm>
            <a:off x="6500575" y="1237775"/>
            <a:ext cx="825299" cy="4010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Secondary</a:t>
            </a:r>
          </a:p>
        </p:txBody>
      </p:sp>
      <p:sp>
        <p:nvSpPr>
          <p:cNvPr id="362" name="Shape 362"/>
          <p:cNvSpPr/>
          <p:nvPr/>
        </p:nvSpPr>
        <p:spPr>
          <a:xfrm>
            <a:off x="6523950" y="780575"/>
            <a:ext cx="787800" cy="4010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rgbClr val="31859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Primary</a:t>
            </a:r>
          </a:p>
        </p:txBody>
      </p:sp>
      <p:sp>
        <p:nvSpPr>
          <p:cNvPr id="363" name="Shape 363"/>
          <p:cNvSpPr/>
          <p:nvPr/>
        </p:nvSpPr>
        <p:spPr>
          <a:xfrm>
            <a:off x="7110650" y="2494550"/>
            <a:ext cx="1281599" cy="3137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1">
              <a:lnSpc>
                <a:spcPct val="115000"/>
              </a:lnSpc>
              <a:spcBef>
                <a:spcPts val="0"/>
              </a:spcBef>
              <a:buNone/>
            </a:pP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lvl="0" algn="ctr" rt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Anterior sacral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7100600" y="3397650"/>
            <a:ext cx="1281599" cy="2903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Obturator</a:t>
            </a:r>
          </a:p>
        </p:txBody>
      </p:sp>
      <p:sp>
        <p:nvSpPr>
          <p:cNvPr id="365" name="Shape 365"/>
          <p:cNvSpPr/>
          <p:nvPr/>
        </p:nvSpPr>
        <p:spPr>
          <a:xfrm>
            <a:off x="7100600" y="2890750"/>
            <a:ext cx="1281599" cy="4541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Greater and lesser sciatic</a:t>
            </a:r>
          </a:p>
        </p:txBody>
      </p:sp>
      <p:cxnSp>
        <p:nvCxnSpPr>
          <p:cNvPr id="366" name="Shape 366"/>
          <p:cNvCxnSpPr>
            <a:stCxn id="349" idx="3"/>
            <a:endCxn id="352" idx="1"/>
          </p:cNvCxnSpPr>
          <p:nvPr/>
        </p:nvCxnSpPr>
        <p:spPr>
          <a:xfrm rot="10800000" flipH="1">
            <a:off x="5489974" y="2076100"/>
            <a:ext cx="653100" cy="323700"/>
          </a:xfrm>
          <a:prstGeom prst="straightConnector1">
            <a:avLst/>
          </a:prstGeom>
          <a:noFill/>
          <a:ln w="28575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7" name="Shape 367"/>
          <p:cNvCxnSpPr>
            <a:stCxn id="349" idx="2"/>
            <a:endCxn id="354" idx="1"/>
          </p:cNvCxnSpPr>
          <p:nvPr/>
        </p:nvCxnSpPr>
        <p:spPr>
          <a:xfrm>
            <a:off x="4707274" y="2722150"/>
            <a:ext cx="702300" cy="432900"/>
          </a:xfrm>
          <a:prstGeom prst="straightConnector1">
            <a:avLst/>
          </a:prstGeom>
          <a:noFill/>
          <a:ln w="28575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8" name="Shape 368"/>
          <p:cNvCxnSpPr>
            <a:stCxn id="349" idx="1"/>
            <a:endCxn id="353" idx="3"/>
          </p:cNvCxnSpPr>
          <p:nvPr/>
        </p:nvCxnSpPr>
        <p:spPr>
          <a:xfrm flipH="1">
            <a:off x="3566075" y="2399800"/>
            <a:ext cx="358500" cy="107400"/>
          </a:xfrm>
          <a:prstGeom prst="straightConnector1">
            <a:avLst/>
          </a:prstGeom>
          <a:noFill/>
          <a:ln w="28575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9" name="Shape 369"/>
          <p:cNvCxnSpPr>
            <a:stCxn id="351" idx="3"/>
            <a:endCxn id="362" idx="1"/>
          </p:cNvCxnSpPr>
          <p:nvPr/>
        </p:nvCxnSpPr>
        <p:spPr>
          <a:xfrm rot="10800000" flipH="1">
            <a:off x="5880750" y="981249"/>
            <a:ext cx="643200" cy="221400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0" name="Shape 370"/>
          <p:cNvCxnSpPr>
            <a:stCxn id="351" idx="3"/>
            <a:endCxn id="361" idx="1"/>
          </p:cNvCxnSpPr>
          <p:nvPr/>
        </p:nvCxnSpPr>
        <p:spPr>
          <a:xfrm>
            <a:off x="5880750" y="1202649"/>
            <a:ext cx="619800" cy="235800"/>
          </a:xfrm>
          <a:prstGeom prst="straightConnector1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1" name="Shape 371"/>
          <p:cNvCxnSpPr>
            <a:stCxn id="352" idx="2"/>
            <a:endCxn id="364" idx="1"/>
          </p:cNvCxnSpPr>
          <p:nvPr/>
        </p:nvCxnSpPr>
        <p:spPr>
          <a:xfrm rot="-5400000" flipH="1">
            <a:off x="6321000" y="2763074"/>
            <a:ext cx="1181699" cy="377700"/>
          </a:xfrm>
          <a:prstGeom prst="bentConnector2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2" name="Shape 372"/>
          <p:cNvCxnSpPr>
            <a:stCxn id="352" idx="2"/>
            <a:endCxn id="365" idx="1"/>
          </p:cNvCxnSpPr>
          <p:nvPr/>
        </p:nvCxnSpPr>
        <p:spPr>
          <a:xfrm rot="-5400000" flipH="1">
            <a:off x="6533400" y="2550674"/>
            <a:ext cx="756900" cy="377700"/>
          </a:xfrm>
          <a:prstGeom prst="bentConnector2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3" name="Shape 373"/>
          <p:cNvCxnSpPr>
            <a:stCxn id="352" idx="2"/>
            <a:endCxn id="363" idx="1"/>
          </p:cNvCxnSpPr>
          <p:nvPr/>
        </p:nvCxnSpPr>
        <p:spPr>
          <a:xfrm rot="-5400000" flipH="1">
            <a:off x="6771600" y="2312474"/>
            <a:ext cx="290400" cy="387600"/>
          </a:xfrm>
          <a:prstGeom prst="bentConnector2">
            <a:avLst/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4" name="Shape 374"/>
          <p:cNvSpPr/>
          <p:nvPr/>
        </p:nvSpPr>
        <p:spPr>
          <a:xfrm>
            <a:off x="3209225" y="3161050"/>
            <a:ext cx="1281599" cy="5303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Articulation</a:t>
            </a:r>
          </a:p>
        </p:txBody>
      </p:sp>
      <p:cxnSp>
        <p:nvCxnSpPr>
          <p:cNvPr id="375" name="Shape 375"/>
          <p:cNvCxnSpPr>
            <a:stCxn id="349" idx="2"/>
            <a:endCxn id="374" idx="0"/>
          </p:cNvCxnSpPr>
          <p:nvPr/>
        </p:nvCxnSpPr>
        <p:spPr>
          <a:xfrm flipH="1">
            <a:off x="3850174" y="2722150"/>
            <a:ext cx="857100" cy="438900"/>
          </a:xfrm>
          <a:prstGeom prst="straightConnector1">
            <a:avLst/>
          </a:prstGeom>
          <a:noFill/>
          <a:ln w="28575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6" name="Shape 376"/>
          <p:cNvSpPr/>
          <p:nvPr/>
        </p:nvSpPr>
        <p:spPr>
          <a:xfrm>
            <a:off x="1787425" y="3580125"/>
            <a:ext cx="898200" cy="4010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38100" cap="flat">
            <a:solidFill>
              <a:srgbClr val="56B2D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of sacrum</a:t>
            </a:r>
          </a:p>
        </p:txBody>
      </p:sp>
      <p:sp>
        <p:nvSpPr>
          <p:cNvPr id="377" name="Shape 377"/>
          <p:cNvSpPr/>
          <p:nvPr/>
        </p:nvSpPr>
        <p:spPr>
          <a:xfrm>
            <a:off x="1768075" y="2876475"/>
            <a:ext cx="917999" cy="401099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7CD55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of hip bone</a:t>
            </a:r>
          </a:p>
        </p:txBody>
      </p:sp>
      <p:cxnSp>
        <p:nvCxnSpPr>
          <p:cNvPr id="378" name="Shape 378"/>
          <p:cNvCxnSpPr>
            <a:stCxn id="374" idx="1"/>
            <a:endCxn id="377" idx="3"/>
          </p:cNvCxnSpPr>
          <p:nvPr/>
        </p:nvCxnSpPr>
        <p:spPr>
          <a:xfrm rot="10800000">
            <a:off x="2686025" y="3077049"/>
            <a:ext cx="523200" cy="349200"/>
          </a:xfrm>
          <a:prstGeom prst="bentConnector3">
            <a:avLst>
              <a:gd name="adj1" fmla="val 49995"/>
            </a:avLst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9" name="Shape 379"/>
          <p:cNvCxnSpPr>
            <a:stCxn id="374" idx="1"/>
            <a:endCxn id="376" idx="3"/>
          </p:cNvCxnSpPr>
          <p:nvPr/>
        </p:nvCxnSpPr>
        <p:spPr>
          <a:xfrm flipH="1">
            <a:off x="2685725" y="3426249"/>
            <a:ext cx="523500" cy="354300"/>
          </a:xfrm>
          <a:prstGeom prst="bentConnector3">
            <a:avLst>
              <a:gd name="adj1" fmla="val 50010"/>
            </a:avLst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0" name="Shape 380"/>
          <p:cNvCxnSpPr>
            <a:stCxn id="350" idx="2"/>
            <a:endCxn id="349" idx="0"/>
          </p:cNvCxnSpPr>
          <p:nvPr/>
        </p:nvCxnSpPr>
        <p:spPr>
          <a:xfrm>
            <a:off x="3808975" y="1613674"/>
            <a:ext cx="898200" cy="463800"/>
          </a:xfrm>
          <a:prstGeom prst="straightConnector1">
            <a:avLst/>
          </a:prstGeom>
          <a:noFill/>
          <a:ln w="28575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1" name="Shape 381"/>
          <p:cNvCxnSpPr>
            <a:stCxn id="349" idx="0"/>
            <a:endCxn id="351" idx="2"/>
          </p:cNvCxnSpPr>
          <p:nvPr/>
        </p:nvCxnSpPr>
        <p:spPr>
          <a:xfrm rot="10800000" flipH="1">
            <a:off x="4707274" y="1467850"/>
            <a:ext cx="650700" cy="609600"/>
          </a:xfrm>
          <a:prstGeom prst="straightConnector1">
            <a:avLst/>
          </a:prstGeom>
          <a:noFill/>
          <a:ln w="28575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2" name="Shape 382"/>
          <p:cNvCxnSpPr>
            <a:stCxn id="350" idx="1"/>
            <a:endCxn id="355" idx="3"/>
          </p:cNvCxnSpPr>
          <p:nvPr/>
        </p:nvCxnSpPr>
        <p:spPr>
          <a:xfrm rot="10800000">
            <a:off x="3042625" y="916474"/>
            <a:ext cx="243600" cy="412200"/>
          </a:xfrm>
          <a:prstGeom prst="bentConnector3">
            <a:avLst>
              <a:gd name="adj1" fmla="val 50031"/>
            </a:avLst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3" name="Shape 383"/>
          <p:cNvCxnSpPr>
            <a:stCxn id="350" idx="1"/>
            <a:endCxn id="350" idx="1"/>
          </p:cNvCxnSpPr>
          <p:nvPr/>
        </p:nvCxnSpPr>
        <p:spPr>
          <a:xfrm>
            <a:off x="3286225" y="1328674"/>
            <a:ext cx="0" cy="0"/>
          </a:xfrm>
          <a:prstGeom prst="straightConnector1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4" name="Shape 384"/>
          <p:cNvCxnSpPr>
            <a:stCxn id="350" idx="1"/>
            <a:endCxn id="357" idx="3"/>
          </p:cNvCxnSpPr>
          <p:nvPr/>
        </p:nvCxnSpPr>
        <p:spPr>
          <a:xfrm flipH="1">
            <a:off x="2852725" y="1328674"/>
            <a:ext cx="433500" cy="488399"/>
          </a:xfrm>
          <a:prstGeom prst="bentConnector3">
            <a:avLst>
              <a:gd name="adj1" fmla="val 49994"/>
            </a:avLst>
          </a:prstGeom>
          <a:noFill/>
          <a:ln w="19050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5" name="Shape 385"/>
          <p:cNvSpPr/>
          <p:nvPr/>
        </p:nvSpPr>
        <p:spPr>
          <a:xfrm>
            <a:off x="226975" y="3194200"/>
            <a:ext cx="1160100" cy="366599"/>
          </a:xfrm>
          <a:prstGeom prst="roundRect">
            <a:avLst>
              <a:gd name="adj" fmla="val 16667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Sacroiliac joints</a:t>
            </a:r>
          </a:p>
        </p:txBody>
      </p:sp>
      <p:cxnSp>
        <p:nvCxnSpPr>
          <p:cNvPr id="386" name="Shape 386"/>
          <p:cNvCxnSpPr>
            <a:stCxn id="376" idx="1"/>
            <a:endCxn id="385" idx="3"/>
          </p:cNvCxnSpPr>
          <p:nvPr/>
        </p:nvCxnSpPr>
        <p:spPr>
          <a:xfrm rot="10800000">
            <a:off x="1386925" y="3377474"/>
            <a:ext cx="400500" cy="403200"/>
          </a:xfrm>
          <a:prstGeom prst="straightConnector1">
            <a:avLst/>
          </a:prstGeom>
          <a:noFill/>
          <a:ln w="9525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7" name="Shape 387"/>
          <p:cNvCxnSpPr>
            <a:stCxn id="377" idx="1"/>
            <a:endCxn id="385" idx="3"/>
          </p:cNvCxnSpPr>
          <p:nvPr/>
        </p:nvCxnSpPr>
        <p:spPr>
          <a:xfrm flipH="1">
            <a:off x="1387075" y="3077024"/>
            <a:ext cx="381000" cy="300600"/>
          </a:xfrm>
          <a:prstGeom prst="straightConnector1">
            <a:avLst/>
          </a:prstGeom>
          <a:noFill/>
          <a:ln w="9525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8" name="Shape 388"/>
          <p:cNvSpPr/>
          <p:nvPr/>
        </p:nvSpPr>
        <p:spPr>
          <a:xfrm>
            <a:off x="76200" y="4090250"/>
            <a:ext cx="1160100" cy="3780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56B2D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Sacrococcygeal joint</a:t>
            </a:r>
          </a:p>
        </p:txBody>
      </p:sp>
      <p:sp>
        <p:nvSpPr>
          <p:cNvPr id="389" name="Shape 389"/>
          <p:cNvSpPr/>
          <p:nvPr/>
        </p:nvSpPr>
        <p:spPr>
          <a:xfrm>
            <a:off x="599275" y="3675975"/>
            <a:ext cx="1003500" cy="366599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56B2D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Lumbsacral joint</a:t>
            </a:r>
          </a:p>
        </p:txBody>
      </p:sp>
      <p:sp>
        <p:nvSpPr>
          <p:cNvPr id="390" name="Shape 390"/>
          <p:cNvSpPr/>
          <p:nvPr/>
        </p:nvSpPr>
        <p:spPr>
          <a:xfrm>
            <a:off x="523075" y="2728150"/>
            <a:ext cx="1045500" cy="36240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7CD55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Symphysis Pubis</a:t>
            </a:r>
          </a:p>
        </p:txBody>
      </p:sp>
      <p:sp>
        <p:nvSpPr>
          <p:cNvPr id="391" name="Shape 391"/>
          <p:cNvSpPr/>
          <p:nvPr/>
        </p:nvSpPr>
        <p:spPr>
          <a:xfrm>
            <a:off x="152400" y="2406125"/>
            <a:ext cx="898200" cy="290399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7CD55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Georgia"/>
                <a:ea typeface="Georgia"/>
                <a:cs typeface="Georgia"/>
                <a:sym typeface="Georgia"/>
              </a:rPr>
              <a:t>Hip Joints</a:t>
            </a:r>
          </a:p>
        </p:txBody>
      </p:sp>
      <p:cxnSp>
        <p:nvCxnSpPr>
          <p:cNvPr id="392" name="Shape 392"/>
          <p:cNvCxnSpPr/>
          <p:nvPr/>
        </p:nvCxnSpPr>
        <p:spPr>
          <a:xfrm>
            <a:off x="91350" y="58699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93" name="Shape 393"/>
          <p:cNvSpPr/>
          <p:nvPr/>
        </p:nvSpPr>
        <p:spPr>
          <a:xfrm>
            <a:off x="5058250" y="4050650"/>
            <a:ext cx="1160100" cy="569999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orientation</a:t>
            </a:r>
          </a:p>
        </p:txBody>
      </p:sp>
      <p:cxnSp>
        <p:nvCxnSpPr>
          <p:cNvPr id="394" name="Shape 394"/>
          <p:cNvCxnSpPr>
            <a:stCxn id="356" idx="3"/>
            <a:endCxn id="350" idx="1"/>
          </p:cNvCxnSpPr>
          <p:nvPr/>
        </p:nvCxnSpPr>
        <p:spPr>
          <a:xfrm rot="10800000" flipH="1">
            <a:off x="2814024" y="1328699"/>
            <a:ext cx="472200" cy="18900"/>
          </a:xfrm>
          <a:prstGeom prst="bentConnector3">
            <a:avLst>
              <a:gd name="adj1" fmla="val 50000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95" name="Shape 395"/>
          <p:cNvCxnSpPr>
            <a:stCxn id="357" idx="1"/>
            <a:endCxn id="358" idx="3"/>
          </p:cNvCxnSpPr>
          <p:nvPr/>
        </p:nvCxnSpPr>
        <p:spPr>
          <a:xfrm rot="10800000">
            <a:off x="1191975" y="1070574"/>
            <a:ext cx="379200" cy="746400"/>
          </a:xfrm>
          <a:prstGeom prst="bentConnector3">
            <a:avLst>
              <a:gd name="adj1" fmla="val 50007"/>
            </a:avLst>
          </a:prstGeom>
          <a:noFill/>
          <a:ln w="9525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96" name="Shape 396"/>
          <p:cNvCxnSpPr>
            <a:stCxn id="357" idx="1"/>
            <a:endCxn id="359" idx="3"/>
          </p:cNvCxnSpPr>
          <p:nvPr/>
        </p:nvCxnSpPr>
        <p:spPr>
          <a:xfrm rot="10800000">
            <a:off x="1182675" y="1500774"/>
            <a:ext cx="388500" cy="316200"/>
          </a:xfrm>
          <a:prstGeom prst="bentConnector3">
            <a:avLst>
              <a:gd name="adj1" fmla="val 50010"/>
            </a:avLst>
          </a:prstGeom>
          <a:noFill/>
          <a:ln w="9525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97" name="Shape 397"/>
          <p:cNvCxnSpPr>
            <a:stCxn id="360" idx="3"/>
            <a:endCxn id="357" idx="1"/>
          </p:cNvCxnSpPr>
          <p:nvPr/>
        </p:nvCxnSpPr>
        <p:spPr>
          <a:xfrm rot="10800000" flipH="1">
            <a:off x="1172275" y="1816849"/>
            <a:ext cx="399000" cy="78300"/>
          </a:xfrm>
          <a:prstGeom prst="bentConnector3">
            <a:avLst>
              <a:gd name="adj1" fmla="val 49987"/>
            </a:avLst>
          </a:prstGeom>
          <a:noFill/>
          <a:ln w="9525" cap="flat">
            <a:solidFill>
              <a:schemeClr val="accent4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98" name="Shape 398"/>
          <p:cNvSpPr/>
          <p:nvPr/>
        </p:nvSpPr>
        <p:spPr>
          <a:xfrm>
            <a:off x="3042925" y="4161225"/>
            <a:ext cx="1683300" cy="438900"/>
          </a:xfrm>
          <a:prstGeom prst="roundRect">
            <a:avLst>
              <a:gd name="adj" fmla="val 16667"/>
            </a:avLst>
          </a:prstGeom>
          <a:noFill/>
          <a:ln w="28575" cap="flat">
            <a:solidFill>
              <a:srgbClr val="DD286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Types of Obstetrical  Female Pelvis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" name="Shape 403"/>
          <p:cNvGraphicFramePr/>
          <p:nvPr/>
        </p:nvGraphicFramePr>
        <p:xfrm>
          <a:off x="405825" y="1226700"/>
          <a:ext cx="7513175" cy="3150700"/>
        </p:xfrm>
        <a:graphic>
          <a:graphicData uri="http://schemas.openxmlformats.org/drawingml/2006/table">
            <a:tbl>
              <a:tblPr>
                <a:noFill/>
                <a:tableStyleId>{20F181E1-B803-43B1-9326-0DBCED2687A2}</a:tableStyleId>
              </a:tblPr>
              <a:tblGrid>
                <a:gridCol w="794475"/>
                <a:gridCol w="1774075"/>
                <a:gridCol w="4944625"/>
              </a:tblGrid>
              <a:tr h="561175"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Articulation of Bony Pelvis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1175">
                <a:tc rowSpan="3"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hip bone</a:t>
                      </a:r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Hip Joints</a:t>
                      </a:r>
                    </a:p>
                  </a:txBody>
                  <a:tcPr marL="91425" marR="91425" marT="91425" marB="91425">
                    <a:lnB w="9525" cap="flat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500"/>
                        </a:spcBef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acetabulum  articulates with the head of the femur.</a:t>
                      </a:r>
                    </a:p>
                  </a:txBody>
                  <a:tcPr marL="91425" marR="91425" marT="91425" marB="91425">
                    <a:lnB w="9525" cap="flat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Symphysis Pubis</a:t>
                      </a:r>
                    </a:p>
                  </a:txBody>
                  <a:tcPr marL="91425" marR="91425" marT="91425" marB="91425">
                    <a:lnT w="9525" cap="flat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 secondary </a:t>
                      </a:r>
                      <a:r>
                        <a:rPr lang="en" sz="1200" b="1" u="sng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Cartilaginous joint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between the two pubic bones</a:t>
                      </a:r>
                    </a:p>
                  </a:txBody>
                  <a:tcPr marL="91425" marR="91425" marT="91425" marB="91425">
                    <a:lnT w="9525" cap="flat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2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Sacroiliac joints</a:t>
                      </a:r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Strong </a:t>
                      </a:r>
                      <a:r>
                        <a:rPr lang="en" sz="1200" b="1" u="sng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synovial joints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between the auricular surfaces of ilium and sacrum</a:t>
                      </a:r>
                    </a:p>
                  </a:txBody>
                  <a:tcPr marL="91425" marR="91425" marT="91425" marB="91425"/>
                </a:tc>
              </a:tr>
              <a:tr h="247475">
                <a:tc rowSpan="3"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sacrum</a:t>
                      </a: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Lumbosacral joint</a:t>
                      </a:r>
                    </a:p>
                  </a:txBody>
                  <a:tcPr marL="91425" marR="91425" marT="91425" marB="91425">
                    <a:lnB w="9525" cap="flat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upper border articulates with the 5</a:t>
                      </a:r>
                      <a:r>
                        <a:rPr lang="en" sz="1200" b="1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Lumbar vertebra</a:t>
                      </a:r>
                    </a:p>
                  </a:txBody>
                  <a:tcPr marL="91425" marR="91425" marT="91425" marB="91425">
                    <a:lnB w="9525" cap="flat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Sacrococcygeal joint</a:t>
                      </a:r>
                    </a:p>
                  </a:txBody>
                  <a:tcPr marL="91425" marR="91425" marT="91425" marB="91425" anchor="ctr">
                    <a:lnT w="9525" cap="flat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inferior part articulates with the Coccyx</a:t>
                      </a:r>
                    </a:p>
                  </a:txBody>
                  <a:tcPr marL="91425" marR="91425" marT="91425" marB="91425">
                    <a:lnT w="9525" cap="flat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228600" y="275"/>
            <a:ext cx="4114800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Articulation of Bony Pelvis</a:t>
            </a:r>
          </a:p>
        </p:txBody>
      </p:sp>
      <p:cxnSp>
        <p:nvCxnSpPr>
          <p:cNvPr id="405" name="Shape 405"/>
          <p:cNvCxnSpPr/>
          <p:nvPr/>
        </p:nvCxnSpPr>
        <p:spPr>
          <a:xfrm>
            <a:off x="91350" y="560620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-125300" y="45150"/>
            <a:ext cx="1737300" cy="63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MCQ</a:t>
            </a:r>
          </a:p>
        </p:txBody>
      </p:sp>
      <p:cxnSp>
        <p:nvCxnSpPr>
          <p:cNvPr id="411" name="Shape 411"/>
          <p:cNvCxnSpPr/>
          <p:nvPr/>
        </p:nvCxnSpPr>
        <p:spPr>
          <a:xfrm>
            <a:off x="58625" y="674075"/>
            <a:ext cx="7898400" cy="0"/>
          </a:xfrm>
          <a:prstGeom prst="straightConnector1">
            <a:avLst/>
          </a:prstGeom>
          <a:noFill/>
          <a:ln w="28575" cap="flat">
            <a:solidFill>
              <a:srgbClr val="20124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2" name="Shape 412"/>
          <p:cNvSpPr txBox="1"/>
          <p:nvPr/>
        </p:nvSpPr>
        <p:spPr>
          <a:xfrm>
            <a:off x="-17575" y="569675"/>
            <a:ext cx="4304400" cy="471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lvl="0" indent="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chemeClr val="accent5"/>
                </a:solidFill>
              </a:rPr>
              <a:t>1- During childhood the sections of bones are </a:t>
            </a:r>
            <a:r>
              <a:rPr lang="en" sz="900" b="1">
                <a:solidFill>
                  <a:srgbClr val="20124D"/>
                </a:solidFill>
              </a:rPr>
              <a:t>separate in :_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A- Sacrum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B- Hip bone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C- coccyl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D- Femur 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chemeClr val="accent5"/>
                </a:solidFill>
              </a:rPr>
              <a:t>2- The number of lines in outer surface of ilium of hip bone :-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A- 3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B- 4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C- 5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D-6</a:t>
            </a:r>
          </a:p>
          <a:p>
            <a:pPr lvl="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chemeClr val="accent5"/>
                </a:solidFill>
              </a:rPr>
              <a:t>3- Which of the following bone will be prominent during pregnancy :-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A- iliac  fossa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B- Pubic tubercle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C-Ischial tuberosity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D-Ischial spine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chemeClr val="accent5"/>
                </a:solidFill>
              </a:rPr>
              <a:t>4- The anterior rami pass through :-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3F3151"/>
                </a:solidFill>
              </a:rPr>
              <a:t>A- Posterior sacral foramina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3F3151"/>
                </a:solidFill>
              </a:rPr>
              <a:t>B- Greater sciatic  notch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3F3151"/>
                </a:solidFill>
              </a:rPr>
              <a:t>C_ Lesser sciatic notch 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3F3151"/>
                </a:solidFill>
              </a:rPr>
              <a:t>D-Anterior sacral foramina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7933575" y="3033275"/>
            <a:ext cx="934199" cy="154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B7B7B7"/>
                </a:solidFill>
              </a:rPr>
              <a:t>Answers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B7B7B7"/>
                </a:solidFill>
              </a:rPr>
              <a:t>1-B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B7B7B7"/>
                </a:solidFill>
              </a:rPr>
              <a:t>2-A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B7B7B7"/>
                </a:solidFill>
              </a:rPr>
              <a:t>3-D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900" b="1">
                <a:solidFill>
                  <a:srgbClr val="B7B7B7"/>
                </a:solidFill>
              </a:rPr>
              <a:t>4-D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B7B7B7"/>
                </a:solidFill>
              </a:rPr>
              <a:t>5-D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B7B7B7"/>
                </a:solidFill>
              </a:rPr>
              <a:t>6-B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B7B7B7"/>
                </a:solidFill>
              </a:rPr>
              <a:t>7-D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B7B7B7"/>
                </a:solidFill>
              </a:rPr>
              <a:t>8-B</a:t>
            </a:r>
          </a:p>
          <a:p>
            <a:pPr algn="ctr" rtl="0">
              <a:spcBef>
                <a:spcPts val="0"/>
              </a:spcBef>
              <a:buNone/>
            </a:pPr>
            <a:endParaRPr sz="900" b="1">
              <a:solidFill>
                <a:srgbClr val="B7B7B7"/>
              </a:solidFill>
            </a:endParaRPr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524" y="76200"/>
            <a:ext cx="575039" cy="56967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3825400" y="521675"/>
            <a:ext cx="4406399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chemeClr val="accent5"/>
                </a:solidFill>
              </a:rPr>
              <a:t>5- Anterior and posterior superior iliac spine are connected by :-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A- arcuate line 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B- Pubic symphysis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C- pelvic inlet 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D- Iliac cryst 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chemeClr val="accent5"/>
                </a:solidFill>
              </a:rPr>
              <a:t>6- Houses the inferior abdominal organs :-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A- Tue pelvis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B- False pelvis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C- Both of them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D-None of them 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chemeClr val="accent5"/>
                </a:solidFill>
              </a:rPr>
              <a:t>7- Which of the following is true :-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A- Sacrum in male is equal to female 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B- Sacrum in female longer 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C- Sacrum in male wider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D- Sacrum is less curved in women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chemeClr val="accent5"/>
                </a:solidFill>
              </a:rPr>
              <a:t>8-Which of the following female pelvis resemble male pelvis :-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A- Gynaecoid 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B-Anthropoid 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C- Android </a:t>
            </a:r>
          </a:p>
          <a:p>
            <a:pPr marL="342900" lvl="0" indent="-139700" rtl="0">
              <a:spcBef>
                <a:spcPts val="64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20124D"/>
                </a:solidFill>
              </a:rPr>
              <a:t>D-Platypelloi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title"/>
          </p:nvPr>
        </p:nvSpPr>
        <p:spPr>
          <a:xfrm>
            <a:off x="457200" y="50615"/>
            <a:ext cx="8229600" cy="188780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indent="457200" algn="l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                          More Explanation</a:t>
            </a:r>
          </a:p>
        </p:txBody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344650" y="1270975"/>
            <a:ext cx="8229600" cy="37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dirty="0" smtClean="0"/>
              <a:t>I </a:t>
            </a:r>
            <a:r>
              <a:rPr lang="en" sz="1800" dirty="0"/>
              <a:t>hope you will find helpful video on the beautiful picture below:</a:t>
            </a:r>
            <a:r>
              <a:rPr lang="en" dirty="0"/>
              <a:t/>
            </a:r>
            <a:br>
              <a:rPr lang="en" dirty="0"/>
            </a:br>
            <a:endParaRPr lang="en" dirty="0"/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137" y="1751832"/>
            <a:ext cx="2312525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5403" y="685803"/>
            <a:ext cx="2904925" cy="31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00" y="459762"/>
            <a:ext cx="4762500" cy="3914775"/>
          </a:xfrm>
          <a:prstGeom prst="rect">
            <a:avLst/>
          </a:prstGeom>
          <a:noFill/>
          <a:ln w="38100" cap="flat">
            <a:solidFill>
              <a:srgbClr val="0C343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96350" y="-154400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Bony Pelvis</a:t>
            </a:r>
          </a:p>
        </p:txBody>
      </p:sp>
      <p:cxnSp>
        <p:nvCxnSpPr>
          <p:cNvPr id="99" name="Shape 99"/>
          <p:cNvCxnSpPr/>
          <p:nvPr/>
        </p:nvCxnSpPr>
        <p:spPr>
          <a:xfrm>
            <a:off x="79475" y="402420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" name="Shape 100"/>
          <p:cNvSpPr/>
          <p:nvPr/>
        </p:nvSpPr>
        <p:spPr>
          <a:xfrm>
            <a:off x="79475" y="857100"/>
            <a:ext cx="5650199" cy="1938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</a:t>
            </a:r>
            <a:r>
              <a:rPr lang="en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elvis 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of the </a:t>
            </a:r>
            <a:r>
              <a:rPr lang="en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trunk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lies </a:t>
            </a:r>
            <a:r>
              <a:rPr lang="en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below the abdomen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3175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Bony pelvis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bowl shaped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bony structure that forms the skeleton of </a:t>
            </a:r>
            <a:r>
              <a:rPr lang="en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region.</a:t>
            </a:r>
            <a:endParaRPr lang="en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skeleton of the pelvis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</a:t>
            </a:r>
            <a:r>
              <a:rPr lang="en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basin-shaped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ring</a:t>
            </a: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bones connecting the vertebral column to both femora.</a:t>
            </a:r>
          </a:p>
          <a:p>
            <a:pPr marL="457200" lvl="0" indent="-3175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to the shoulder girdle, the pelvic girdle </a:t>
            </a:r>
            <a:r>
              <a:rPr lang="en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stronger </a:t>
            </a:r>
            <a:r>
              <a:rPr lang="en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heavier</a:t>
            </a:r>
            <a:r>
              <a:rPr lang="en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5848150" y="704700"/>
            <a:ext cx="2637599" cy="1938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Structure: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Pelvis can be regarded as a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basin with holes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its walls. The structure of the basin is composed of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four bones 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are joined by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four joints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79475" y="3144225"/>
            <a:ext cx="5987100" cy="14673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bones are:</a:t>
            </a:r>
          </a:p>
          <a:p>
            <a:pPr marL="457200" lvl="0" indent="-3175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Two Hip Bones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These form the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lateral and anterior walls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bony pelvis.</a:t>
            </a:r>
          </a:p>
          <a:p>
            <a:pPr marL="457200" lvl="0" indent="-3175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Sacrum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It forms most of the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posterior wall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6287975" y="2795700"/>
            <a:ext cx="2104499" cy="1467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Coccyx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It is a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small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bone that forms the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lower part of posterior wall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168900" y="596850"/>
            <a:ext cx="5172900" cy="1900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Primary functions: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bear the weight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upper body when sitting and standing; transfer that weight from the axial skeleton to the lower appendicular skeleton when standing and walking.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provide attachments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and withstand the forces of the powerful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muscles of locomotion and posture.</a:t>
            </a:r>
          </a:p>
        </p:txBody>
      </p:sp>
      <p:sp>
        <p:nvSpPr>
          <p:cNvPr id="109" name="Shape 109"/>
          <p:cNvSpPr/>
          <p:nvPr/>
        </p:nvSpPr>
        <p:spPr>
          <a:xfrm>
            <a:off x="710500" y="2697100"/>
            <a:ext cx="3828300" cy="18119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      Secondary functions: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contain and protect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pelvic and abdomino-pelvic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viscera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provide attachment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external reproductive organs and associated muscles and membranes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950" y="1466933"/>
            <a:ext cx="3030350" cy="26025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Shape 111"/>
          <p:cNvCxnSpPr/>
          <p:nvPr/>
        </p:nvCxnSpPr>
        <p:spPr>
          <a:xfrm>
            <a:off x="79475" y="326220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96350" y="-154400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Bony Pelvis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52400" y="-7592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Pelvic Girdle</a:t>
            </a:r>
          </a:p>
        </p:txBody>
      </p:sp>
      <p:cxnSp>
        <p:nvCxnSpPr>
          <p:cNvPr id="118" name="Shape 118"/>
          <p:cNvCxnSpPr/>
          <p:nvPr/>
        </p:nvCxnSpPr>
        <p:spPr>
          <a:xfrm>
            <a:off x="0" y="473133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9" name="Shape 119"/>
          <p:cNvSpPr/>
          <p:nvPr/>
        </p:nvSpPr>
        <p:spPr>
          <a:xfrm>
            <a:off x="304800" y="697525"/>
            <a:ext cx="4953000" cy="49829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Composed of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Two Hip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Bones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large irregular bone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</p:txBody>
      </p:sp>
      <p:sp>
        <p:nvSpPr>
          <p:cNvPr id="120" name="Shape 120"/>
          <p:cNvSpPr/>
          <p:nvPr/>
        </p:nvSpPr>
        <p:spPr>
          <a:xfrm>
            <a:off x="828800" y="3382050"/>
            <a:ext cx="6169200" cy="1539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joined at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deep socket (the 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Acetabulum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childhood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these sections are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separate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bones,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joined by Y shaped cartilage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puberty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they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fuse together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form a single bone.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21" name="Shape 121"/>
          <p:cNvSpPr/>
          <p:nvPr/>
        </p:nvSpPr>
        <p:spPr>
          <a:xfrm>
            <a:off x="1928475" y="1555100"/>
            <a:ext cx="1509299" cy="2930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Hip bone:</a:t>
            </a:r>
          </a:p>
        </p:txBody>
      </p:sp>
      <p:sp>
        <p:nvSpPr>
          <p:cNvPr id="122" name="Shape 122"/>
          <p:cNvSpPr/>
          <p:nvPr/>
        </p:nvSpPr>
        <p:spPr>
          <a:xfrm>
            <a:off x="381000" y="2025202"/>
            <a:ext cx="1773000" cy="3956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rgbClr val="38761D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Ilium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2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upper)</a:t>
            </a:r>
          </a:p>
        </p:txBody>
      </p:sp>
      <p:sp>
        <p:nvSpPr>
          <p:cNvPr id="123" name="Shape 123"/>
          <p:cNvSpPr/>
          <p:nvPr/>
        </p:nvSpPr>
        <p:spPr>
          <a:xfrm>
            <a:off x="1558575" y="2594575"/>
            <a:ext cx="2781600" cy="498299"/>
          </a:xfrm>
          <a:prstGeom prst="rect">
            <a:avLst/>
          </a:prstGeom>
          <a:solidFill>
            <a:schemeClr val="lt2"/>
          </a:solidFill>
          <a:ln w="1905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Ischium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2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Posteroinferior)</a:t>
            </a:r>
          </a:p>
        </p:txBody>
      </p:sp>
      <p:sp>
        <p:nvSpPr>
          <p:cNvPr id="124" name="Shape 124"/>
          <p:cNvSpPr/>
          <p:nvPr/>
        </p:nvSpPr>
        <p:spPr>
          <a:xfrm>
            <a:off x="3077500" y="2000837"/>
            <a:ext cx="2139300" cy="3956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Pubis</a:t>
            </a:r>
            <a:r>
              <a:rPr lang="en" sz="12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(Anterior)</a:t>
            </a:r>
          </a:p>
        </p:txBody>
      </p:sp>
      <p:cxnSp>
        <p:nvCxnSpPr>
          <p:cNvPr id="125" name="Shape 125"/>
          <p:cNvCxnSpPr>
            <a:endCxn id="124" idx="0"/>
          </p:cNvCxnSpPr>
          <p:nvPr/>
        </p:nvCxnSpPr>
        <p:spPr>
          <a:xfrm>
            <a:off x="3416350" y="1810037"/>
            <a:ext cx="730800" cy="190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6" name="Shape 126"/>
          <p:cNvCxnSpPr>
            <a:stCxn id="121" idx="2"/>
            <a:endCxn id="123" idx="0"/>
          </p:cNvCxnSpPr>
          <p:nvPr/>
        </p:nvCxnSpPr>
        <p:spPr>
          <a:xfrm>
            <a:off x="2683124" y="1848200"/>
            <a:ext cx="266400" cy="746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7" name="Shape 127"/>
          <p:cNvCxnSpPr>
            <a:endCxn id="122" idx="0"/>
          </p:cNvCxnSpPr>
          <p:nvPr/>
        </p:nvCxnSpPr>
        <p:spPr>
          <a:xfrm flipH="1">
            <a:off x="1267500" y="1865302"/>
            <a:ext cx="685500" cy="159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1725" y="587074"/>
            <a:ext cx="2781750" cy="27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5517175" y="582500"/>
            <a:ext cx="2781600" cy="2691299"/>
          </a:xfrm>
          <a:prstGeom prst="rect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975" y="1384062"/>
            <a:ext cx="3499500" cy="2772624"/>
          </a:xfrm>
          <a:prstGeom prst="rect">
            <a:avLst/>
          </a:prstGeom>
          <a:noFill/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5" name="Shape 135"/>
          <p:cNvSpPr/>
          <p:nvPr/>
        </p:nvSpPr>
        <p:spPr>
          <a:xfrm>
            <a:off x="368225" y="896125"/>
            <a:ext cx="3792599" cy="3291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80000"/>
              </a:lnSpc>
              <a:spcBef>
                <a:spcPts val="0"/>
              </a:spcBef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" sz="12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Sacrum </a:t>
            </a:r>
          </a:p>
          <a:p>
            <a:pPr marL="457200" lvl="0" indent="-342900" rtl="0">
              <a:lnSpc>
                <a:spcPct val="80000"/>
              </a:lnSpc>
              <a:spcBef>
                <a:spcPts val="0"/>
              </a:spcBef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" sz="12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Ilium </a:t>
            </a:r>
          </a:p>
          <a:p>
            <a:pPr marL="457200" lvl="0" indent="-342900" rtl="0">
              <a:lnSpc>
                <a:spcPct val="80000"/>
              </a:lnSpc>
              <a:spcBef>
                <a:spcPts val="0"/>
              </a:spcBef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" sz="12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Ischium</a:t>
            </a:r>
            <a:r>
              <a:rPr lang="en" sz="1000" dirty="0">
                <a:solidFill>
                  <a:schemeClr val="accent2"/>
                </a:solidFill>
              </a:rPr>
              <a:t> </a:t>
            </a:r>
            <a:r>
              <a:rPr lang="en" sz="1000" dirty="0">
                <a:solidFill>
                  <a:srgbClr val="666666"/>
                </a:solidFill>
              </a:rPr>
              <a:t>is thick to bear the body weight.</a:t>
            </a:r>
          </a:p>
          <a:p>
            <a:pPr marL="457200" lvl="0" indent="-342900" rtl="0">
              <a:lnSpc>
                <a:spcPct val="80000"/>
              </a:lnSpc>
              <a:spcBef>
                <a:spcPts val="0"/>
              </a:spcBef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" sz="12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 Pubic bone </a:t>
            </a:r>
          </a:p>
          <a:p>
            <a:pPr marL="457200" lvl="0" indent="-342900" rtl="0">
              <a:lnSpc>
                <a:spcPct val="80000"/>
              </a:lnSpc>
              <a:spcBef>
                <a:spcPts val="0"/>
              </a:spcBef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" sz="12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Pubic symphysis </a:t>
            </a:r>
          </a:p>
          <a:p>
            <a:pPr marL="457200" lvl="0" indent="-342900" rtl="0">
              <a:lnSpc>
                <a:spcPct val="80000"/>
              </a:lnSpc>
              <a:spcBef>
                <a:spcPts val="0"/>
              </a:spcBef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" sz="12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Acetabulum</a:t>
            </a:r>
          </a:p>
          <a:p>
            <a:pPr marL="457200" lvl="0" indent="-342900" rtl="0">
              <a:lnSpc>
                <a:spcPct val="80000"/>
              </a:lnSpc>
              <a:spcBef>
                <a:spcPts val="0"/>
              </a:spcBef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" sz="12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Obturator foramen</a:t>
            </a:r>
          </a:p>
          <a:p>
            <a:pPr marL="457200" lvl="0" indent="-342900" rtl="0">
              <a:lnSpc>
                <a:spcPct val="80000"/>
              </a:lnSpc>
              <a:spcBef>
                <a:spcPts val="0"/>
              </a:spcBef>
              <a:buClr>
                <a:srgbClr val="351C75"/>
              </a:buClr>
              <a:buSzPct val="100000"/>
              <a:buFont typeface="Calibri"/>
              <a:buAutoNum type="arabicPeriod"/>
            </a:pPr>
            <a:r>
              <a:rPr lang="en" sz="12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 Coccyx 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endParaRPr sz="12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 line</a:t>
            </a:r>
            <a:r>
              <a:rPr lang="en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Terminal line/pelvic brim</a:t>
            </a:r>
          </a:p>
        </p:txBody>
      </p:sp>
      <p:cxnSp>
        <p:nvCxnSpPr>
          <p:cNvPr id="136" name="Shape 136"/>
          <p:cNvCxnSpPr/>
          <p:nvPr/>
        </p:nvCxnSpPr>
        <p:spPr>
          <a:xfrm>
            <a:off x="0" y="549333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52400" y="-7592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Pelvic Girdle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52400" y="-7297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Ilium</a:t>
            </a:r>
          </a:p>
        </p:txBody>
      </p:sp>
      <p:cxnSp>
        <p:nvCxnSpPr>
          <p:cNvPr id="143" name="Shape 143"/>
          <p:cNvCxnSpPr/>
          <p:nvPr/>
        </p:nvCxnSpPr>
        <p:spPr>
          <a:xfrm>
            <a:off x="0" y="38184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4" name="Shape 144"/>
          <p:cNvSpPr/>
          <p:nvPr/>
        </p:nvSpPr>
        <p:spPr>
          <a:xfrm>
            <a:off x="87925" y="498225"/>
            <a:ext cx="6696900" cy="4724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D5A6B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Upper Flattened Part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hip bone. </a:t>
            </a:r>
            <a:r>
              <a:rPr lang="en" sz="12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there is bone marrow</a:t>
            </a:r>
          </a:p>
        </p:txBody>
      </p:sp>
      <p:sp>
        <p:nvSpPr>
          <p:cNvPr id="145" name="Shape 145"/>
          <p:cNvSpPr/>
          <p:nvPr/>
        </p:nvSpPr>
        <p:spPr>
          <a:xfrm>
            <a:off x="152400" y="1087100"/>
            <a:ext cx="1714500" cy="2783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C27B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It Possesses:</a:t>
            </a:r>
          </a:p>
        </p:txBody>
      </p:sp>
      <p:sp>
        <p:nvSpPr>
          <p:cNvPr id="146" name="Shape 146"/>
          <p:cNvSpPr/>
          <p:nvPr/>
        </p:nvSpPr>
        <p:spPr>
          <a:xfrm>
            <a:off x="2183425" y="1087100"/>
            <a:ext cx="6272099" cy="1197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A6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Iliac Crest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it is an important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anatomical landmark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below the waist. It runs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between the Anterior and Posterior Superior Iliac Spines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Below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are the corresponding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Anterior and Posterior Inferior Iliac Spines. 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it is subcutaneous</a:t>
            </a:r>
          </a:p>
        </p:txBody>
      </p:sp>
      <p:sp>
        <p:nvSpPr>
          <p:cNvPr id="147" name="Shape 147"/>
          <p:cNvSpPr/>
          <p:nvPr/>
        </p:nvSpPr>
        <p:spPr>
          <a:xfrm>
            <a:off x="2616450" y="2626100"/>
            <a:ext cx="3758700" cy="6377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Inner surface shows: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Iliac Fossa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(forms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false pelvis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48" name="Shape 148"/>
          <p:cNvSpPr/>
          <p:nvPr/>
        </p:nvSpPr>
        <p:spPr>
          <a:xfrm>
            <a:off x="2901475" y="3425262"/>
            <a:ext cx="4014899" cy="66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Aauricular surface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for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articulation with the sacrum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r>
              <a:rPr lang="en" sz="12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looks like the ear</a:t>
            </a:r>
          </a:p>
        </p:txBody>
      </p:sp>
      <p:sp>
        <p:nvSpPr>
          <p:cNvPr id="149" name="Shape 149"/>
          <p:cNvSpPr/>
          <p:nvPr/>
        </p:nvSpPr>
        <p:spPr>
          <a:xfrm>
            <a:off x="3121275" y="4249625"/>
            <a:ext cx="4601400" cy="7928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Iliopectinial 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(Arcuate)</a:t>
            </a: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 Line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:runs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Downwards &amp; Forwards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it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separates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between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False  &amp; the True pelvis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 </a:t>
            </a:r>
            <a:r>
              <a:rPr lang="en" sz="12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" sz="15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is between the ilium and ischium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50" name="Shape 150"/>
          <p:cNvSpPr/>
          <p:nvPr/>
        </p:nvSpPr>
        <p:spPr>
          <a:xfrm>
            <a:off x="123150" y="1994450"/>
            <a:ext cx="1773000" cy="236939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Outer Surface:</a:t>
            </a:r>
          </a:p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rough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has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Gluteal Lines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" sz="12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for attachment of gluteal muscles</a:t>
            </a:r>
          </a:p>
        </p:txBody>
      </p:sp>
      <p:cxnSp>
        <p:nvCxnSpPr>
          <p:cNvPr id="151" name="Shape 151"/>
          <p:cNvCxnSpPr>
            <a:stCxn id="145" idx="2"/>
            <a:endCxn id="150" idx="0"/>
          </p:cNvCxnSpPr>
          <p:nvPr/>
        </p:nvCxnSpPr>
        <p:spPr>
          <a:xfrm>
            <a:off x="1009650" y="1365499"/>
            <a:ext cx="0" cy="629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2" name="Shape 152"/>
          <p:cNvCxnSpPr>
            <a:stCxn id="145" idx="2"/>
            <a:endCxn id="146" idx="1"/>
          </p:cNvCxnSpPr>
          <p:nvPr/>
        </p:nvCxnSpPr>
        <p:spPr>
          <a:xfrm>
            <a:off x="1009650" y="1365499"/>
            <a:ext cx="1173900" cy="320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3" name="Shape 153"/>
          <p:cNvCxnSpPr/>
          <p:nvPr/>
        </p:nvCxnSpPr>
        <p:spPr>
          <a:xfrm>
            <a:off x="1060650" y="1365500"/>
            <a:ext cx="1679699" cy="1286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4" name="Shape 154"/>
          <p:cNvCxnSpPr>
            <a:stCxn id="148" idx="0"/>
          </p:cNvCxnSpPr>
          <p:nvPr/>
        </p:nvCxnSpPr>
        <p:spPr>
          <a:xfrm>
            <a:off x="4908924" y="3425262"/>
            <a:ext cx="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5" name="Shape 155"/>
          <p:cNvCxnSpPr/>
          <p:nvPr/>
        </p:nvCxnSpPr>
        <p:spPr>
          <a:xfrm>
            <a:off x="3941875" y="3282450"/>
            <a:ext cx="14700" cy="161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029800" y="4117725"/>
            <a:ext cx="14700" cy="117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76200" y="-7592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Pubis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91350" y="58699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3" name="Shape 163"/>
          <p:cNvSpPr/>
          <p:nvPr/>
        </p:nvSpPr>
        <p:spPr>
          <a:xfrm>
            <a:off x="130050" y="1333900"/>
            <a:ext cx="4059000" cy="39569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2"/>
          </a:solidFill>
          <a:ln w="19050" cap="flat">
            <a:solidFill>
              <a:srgbClr val="8E7CC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Anterior &amp; inferior part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64" name="Shape 164"/>
          <p:cNvSpPr/>
          <p:nvPr/>
        </p:nvSpPr>
        <p:spPr>
          <a:xfrm>
            <a:off x="2436450" y="1811500"/>
            <a:ext cx="3251099" cy="76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19050" cap="flat">
            <a:solidFill>
              <a:srgbClr val="674EA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bears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Pubic Crest and Pubic Tubercle</a:t>
            </a:r>
          </a:p>
        </p:txBody>
      </p:sp>
      <p:sp>
        <p:nvSpPr>
          <p:cNvPr id="165" name="Shape 165"/>
          <p:cNvSpPr/>
          <p:nvPr/>
        </p:nvSpPr>
        <p:spPr>
          <a:xfrm>
            <a:off x="91350" y="2645975"/>
            <a:ext cx="4718400" cy="1221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19050" cap="flat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Two pubic Rami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Superior &amp; Inferior.They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bound the Obturator Foramen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it is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closed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partially by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obturator membrane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b="1">
                <a:solidFill>
                  <a:srgbClr val="666666"/>
                </a:solidFill>
              </a:rPr>
              <a:t>The obturator canal is for transportation of vessel nerves, etc… to the outside of pelvis</a:t>
            </a:r>
          </a:p>
        </p:txBody>
      </p:sp>
      <p:cxnSp>
        <p:nvCxnSpPr>
          <p:cNvPr id="166" name="Shape 166"/>
          <p:cNvCxnSpPr>
            <a:stCxn id="163" idx="1"/>
            <a:endCxn id="165" idx="3"/>
          </p:cNvCxnSpPr>
          <p:nvPr/>
        </p:nvCxnSpPr>
        <p:spPr>
          <a:xfrm>
            <a:off x="2159550" y="1729599"/>
            <a:ext cx="291000" cy="916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7" name="Shape 167"/>
          <p:cNvCxnSpPr>
            <a:stCxn id="163" idx="1"/>
            <a:endCxn id="164" idx="2"/>
          </p:cNvCxnSpPr>
          <p:nvPr/>
        </p:nvCxnSpPr>
        <p:spPr>
          <a:xfrm>
            <a:off x="2159550" y="1729599"/>
            <a:ext cx="276900" cy="462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825" y="1127825"/>
            <a:ext cx="2697174" cy="273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76200" y="-75925"/>
            <a:ext cx="3499499" cy="66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1800" b="1">
                <a:solidFill>
                  <a:srgbClr val="DD286C"/>
                </a:solidFill>
                <a:latin typeface="Comic Sans MS"/>
                <a:ea typeface="Comic Sans MS"/>
                <a:cs typeface="Comic Sans MS"/>
                <a:sym typeface="Comic Sans MS"/>
              </a:rPr>
              <a:t>Ischium</a:t>
            </a:r>
          </a:p>
        </p:txBody>
      </p:sp>
      <p:cxnSp>
        <p:nvCxnSpPr>
          <p:cNvPr id="174" name="Shape 174"/>
          <p:cNvCxnSpPr/>
          <p:nvPr/>
        </p:nvCxnSpPr>
        <p:spPr>
          <a:xfrm>
            <a:off x="91350" y="510795"/>
            <a:ext cx="7949400" cy="0"/>
          </a:xfrm>
          <a:prstGeom prst="straightConnector1">
            <a:avLst/>
          </a:prstGeom>
          <a:noFill/>
          <a:ln w="28575" cap="flat">
            <a:solidFill>
              <a:srgbClr val="1F497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5" name="Shape 175"/>
          <p:cNvSpPr/>
          <p:nvPr/>
        </p:nvSpPr>
        <p:spPr>
          <a:xfrm>
            <a:off x="202725" y="1282025"/>
            <a:ext cx="4484099" cy="61529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19050" cap="flat">
            <a:solidFill>
              <a:srgbClr val="274E1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Forms the </a:t>
            </a:r>
            <a:r>
              <a:rPr lang="en" sz="15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Inferior and Posterior part</a:t>
            </a: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76" name="Shape 176"/>
          <p:cNvSpPr/>
          <p:nvPr/>
        </p:nvSpPr>
        <p:spPr>
          <a:xfrm>
            <a:off x="91350" y="1987925"/>
            <a:ext cx="1809899" cy="76109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19050" cap="flat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9900FF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Lesser sciatic notch</a:t>
            </a:r>
          </a:p>
        </p:txBody>
      </p:sp>
      <p:sp>
        <p:nvSpPr>
          <p:cNvPr id="177" name="Shape 177"/>
          <p:cNvSpPr/>
          <p:nvPr/>
        </p:nvSpPr>
        <p:spPr>
          <a:xfrm>
            <a:off x="567450" y="2879300"/>
            <a:ext cx="2462099" cy="61529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19050" cap="flat">
            <a:solidFill>
              <a:srgbClr val="93C47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rgbClr val="9900FF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Greater sciatic notch</a:t>
            </a:r>
          </a:p>
        </p:txBody>
      </p:sp>
      <p:sp>
        <p:nvSpPr>
          <p:cNvPr id="178" name="Shape 178"/>
          <p:cNvSpPr/>
          <p:nvPr/>
        </p:nvSpPr>
        <p:spPr>
          <a:xfrm>
            <a:off x="4358550" y="1897325"/>
            <a:ext cx="4132500" cy="90659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19050" cap="flat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rgbClr val="9900FF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Ischial Tuberosity:</a:t>
            </a:r>
          </a:p>
          <a:p>
            <a:pPr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a </a:t>
            </a:r>
            <a:r>
              <a:rPr lang="en" sz="12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roughened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 that </a:t>
            </a:r>
            <a:r>
              <a:rPr lang="en" sz="12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receives body weight in </a:t>
            </a:r>
            <a:r>
              <a:rPr lang="en" sz="1200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sitting </a:t>
            </a:r>
            <a:r>
              <a:rPr lang="en" sz="12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but we do not feel that it is a bone because it has muscles on it.</a:t>
            </a:r>
          </a:p>
        </p:txBody>
      </p:sp>
      <p:sp>
        <p:nvSpPr>
          <p:cNvPr id="179" name="Shape 179"/>
          <p:cNvSpPr/>
          <p:nvPr/>
        </p:nvSpPr>
        <p:spPr>
          <a:xfrm>
            <a:off x="3165900" y="2867575"/>
            <a:ext cx="4132500" cy="146219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19050" cap="flat">
            <a:solidFill>
              <a:srgbClr val="B6D7A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600"/>
              </a:spcBef>
              <a:buClr>
                <a:srgbClr val="9900FF"/>
              </a:buClr>
              <a:buSzPct val="73333"/>
              <a:buFont typeface="Arial"/>
              <a:buChar char="●"/>
            </a:pPr>
            <a:r>
              <a:rPr lang="en" sz="15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Ischial Spine: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Superior</a:t>
            </a: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the tuberosity, it is important </a:t>
            </a:r>
            <a:r>
              <a:rPr lang="en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landmark in </a:t>
            </a:r>
            <a:r>
              <a:rPr lang="en" b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pregnant women.</a:t>
            </a:r>
          </a:p>
          <a:p>
            <a:pPr>
              <a:spcBef>
                <a:spcPts val="0"/>
              </a:spcBef>
              <a:buNone/>
            </a:pPr>
            <a:r>
              <a:rPr lang="en" sz="12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ischial spine separates the greater and lesser sciatic notches which produce the foramen in the living human by two ligaments: (sacral ligaments &amp; sacrospines)</a:t>
            </a:r>
          </a:p>
        </p:txBody>
      </p:sp>
      <p:cxnSp>
        <p:nvCxnSpPr>
          <p:cNvPr id="180" name="Shape 180"/>
          <p:cNvCxnSpPr>
            <a:endCxn id="176" idx="3"/>
          </p:cNvCxnSpPr>
          <p:nvPr/>
        </p:nvCxnSpPr>
        <p:spPr>
          <a:xfrm flipH="1">
            <a:off x="996299" y="1897324"/>
            <a:ext cx="1448400" cy="906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1" name="Shape 181"/>
          <p:cNvCxnSpPr>
            <a:stCxn id="175" idx="1"/>
            <a:endCxn id="178" idx="3"/>
          </p:cNvCxnSpPr>
          <p:nvPr/>
        </p:nvCxnSpPr>
        <p:spPr>
          <a:xfrm>
            <a:off x="2444774" y="1897325"/>
            <a:ext cx="3980100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2" name="Shape 182"/>
          <p:cNvCxnSpPr>
            <a:stCxn id="175" idx="1"/>
            <a:endCxn id="177" idx="3"/>
          </p:cNvCxnSpPr>
          <p:nvPr/>
        </p:nvCxnSpPr>
        <p:spPr>
          <a:xfrm flipH="1">
            <a:off x="1798574" y="1897325"/>
            <a:ext cx="646200" cy="9819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3" name="Shape 183"/>
          <p:cNvCxnSpPr>
            <a:stCxn id="175" idx="1"/>
          </p:cNvCxnSpPr>
          <p:nvPr/>
        </p:nvCxnSpPr>
        <p:spPr>
          <a:xfrm>
            <a:off x="2444774" y="1897325"/>
            <a:ext cx="1842899" cy="9660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4" name="Shape 184"/>
          <p:cNvSpPr txBox="1"/>
          <p:nvPr/>
        </p:nvSpPr>
        <p:spPr>
          <a:xfrm>
            <a:off x="273275" y="4586275"/>
            <a:ext cx="5073300" cy="35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*Greater and lesser sciatic notches are converted into foramina by ligaments           (sacrospinous and sacrotuberous ligaments)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2136</Words>
  <Application>Microsoft Office PowerPoint</Application>
  <PresentationFormat>On-screen Show (16:10)</PresentationFormat>
  <Paragraphs>332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Comic Sans MS</vt:lpstr>
      <vt:lpstr>Courier New</vt:lpstr>
      <vt:lpstr>Georgia</vt:lpstr>
      <vt:lpstr>Impact</vt:lpstr>
      <vt:lpstr>Noto Symbol</vt:lpstr>
      <vt:lpstr>Wingdings</vt:lpstr>
      <vt:lpstr>نسق Office</vt:lpstr>
      <vt:lpstr>PowerPoint Presentation</vt:lpstr>
      <vt:lpstr>PowerPoint Presentation</vt:lpstr>
      <vt:lpstr>Bony Pelvis</vt:lpstr>
      <vt:lpstr>Bony Pelvis</vt:lpstr>
      <vt:lpstr>Pelvic Girdle</vt:lpstr>
      <vt:lpstr>Pelvic Girdle</vt:lpstr>
      <vt:lpstr>Ilium</vt:lpstr>
      <vt:lpstr>Pubis</vt:lpstr>
      <vt:lpstr>Ischium</vt:lpstr>
      <vt:lpstr>Hip bone Articulations</vt:lpstr>
      <vt:lpstr>Sacrum</vt:lpstr>
      <vt:lpstr>Coccyx</vt:lpstr>
      <vt:lpstr>Foramina in bony pelvis</vt:lpstr>
      <vt:lpstr>Foramina in bony pelvis</vt:lpstr>
      <vt:lpstr>Orientation of the Pelvis</vt:lpstr>
      <vt:lpstr>Orientation of the Pelvis</vt:lpstr>
      <vt:lpstr>Fractures of the Bony Pelvis</vt:lpstr>
      <vt:lpstr>Subdivision of the Bony Pelvis</vt:lpstr>
      <vt:lpstr>True &amp; False Pelvis</vt:lpstr>
      <vt:lpstr>Pelvic Inlet (pelvic Brim) &amp; Pelvic Outlet</vt:lpstr>
      <vt:lpstr>Forensic Medicine &amp; Bony Pelvis</vt:lpstr>
      <vt:lpstr>Bony Pelvis</vt:lpstr>
      <vt:lpstr>Types of Obstetrical  Female Pelvis</vt:lpstr>
      <vt:lpstr>Mind Map</vt:lpstr>
      <vt:lpstr>Articulation of Bony Pelvis</vt:lpstr>
      <vt:lpstr>MCQ</vt:lpstr>
      <vt:lpstr>                          More Explanation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nassar</dc:creator>
  <cp:lastModifiedBy>saeed nassar</cp:lastModifiedBy>
  <cp:revision>2</cp:revision>
  <dcterms:modified xsi:type="dcterms:W3CDTF">2014-12-23T14:58:44Z</dcterms:modified>
</cp:coreProperties>
</file>