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5715000" type="screen16x1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728" autoAdjust="0"/>
  </p:normalViewPr>
  <p:slideViewPr>
    <p:cSldViewPr snapToGrid="0" snapToObjects="1">
      <p:cViewPr varScale="1">
        <p:scale>
          <a:sx n="110" d="100"/>
          <a:sy n="110" d="100"/>
        </p:scale>
        <p:origin x="-1344" y="-96"/>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65296291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686002" y="685800"/>
            <a:ext cx="54866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1775354"/>
            <a:ext cx="7772400" cy="1224900"/>
          </a:xfrm>
          <a:prstGeom prst="rect">
            <a:avLst/>
          </a:prstGeom>
          <a:noFill/>
          <a:ln>
            <a:noFill/>
          </a:ln>
        </p:spPr>
        <p:txBody>
          <a:bodyPr lIns="91425" tIns="91425" rIns="91425" bIns="91425" anchor="ctr" anchorCtr="0"/>
          <a:lstStyle>
            <a:lvl1pPr marL="0" marR="0" indent="0" algn="ctr" rtl="1">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3238500"/>
            <a:ext cx="6400799" cy="1460700"/>
          </a:xfrm>
          <a:prstGeom prst="rect">
            <a:avLst/>
          </a:prstGeom>
          <a:noFill/>
          <a:ln>
            <a:noFill/>
          </a:ln>
        </p:spPr>
        <p:txBody>
          <a:bodyPr lIns="91425" tIns="91425" rIns="91425" bIns="91425" anchor="t" anchorCtr="0"/>
          <a:lstStyle>
            <a:lvl1pPr marL="0" marR="0" indent="0" algn="ctr" rtl="1">
              <a:spcBef>
                <a:spcPts val="640"/>
              </a:spcBef>
              <a:buClr>
                <a:srgbClr val="888888"/>
              </a:buClr>
              <a:buFont typeface="Arial"/>
              <a:buNone/>
              <a:defRPr/>
            </a:lvl1pPr>
            <a:lvl2pPr marL="457200" marR="0" indent="0" algn="ctr" rtl="1">
              <a:spcBef>
                <a:spcPts val="560"/>
              </a:spcBef>
              <a:buClr>
                <a:srgbClr val="888888"/>
              </a:buClr>
              <a:buFont typeface="Arial"/>
              <a:buNone/>
              <a:defRPr/>
            </a:lvl2pPr>
            <a:lvl3pPr marL="914400" marR="0" indent="0" algn="ctr" rtl="1">
              <a:spcBef>
                <a:spcPts val="480"/>
              </a:spcBef>
              <a:buClr>
                <a:srgbClr val="888888"/>
              </a:buClr>
              <a:buFont typeface="Arial"/>
              <a:buNone/>
              <a:defRPr/>
            </a:lvl3pPr>
            <a:lvl4pPr marL="1371600" marR="0" indent="0" algn="ctr" rtl="1">
              <a:spcBef>
                <a:spcPts val="400"/>
              </a:spcBef>
              <a:buClr>
                <a:srgbClr val="888888"/>
              </a:buClr>
              <a:buFont typeface="Arial"/>
              <a:buNone/>
              <a:defRPr/>
            </a:lvl4pPr>
            <a:lvl5pPr marL="1828800" marR="0" indent="0" algn="ctr" rtl="1">
              <a:spcBef>
                <a:spcPts val="400"/>
              </a:spcBef>
              <a:buClr>
                <a:srgbClr val="888888"/>
              </a:buClr>
              <a:buFont typeface="Arial"/>
              <a:buNone/>
              <a:defRPr/>
            </a:lvl5pPr>
            <a:lvl6pPr marL="2286000" marR="0" indent="0" algn="ctr" rtl="1">
              <a:spcBef>
                <a:spcPts val="400"/>
              </a:spcBef>
              <a:buClr>
                <a:srgbClr val="888888"/>
              </a:buClr>
              <a:buFont typeface="Arial"/>
              <a:buNone/>
              <a:defRPr/>
            </a:lvl6pPr>
            <a:lvl7pPr marL="2743200" marR="0" indent="0" algn="ctr" rtl="1">
              <a:spcBef>
                <a:spcPts val="400"/>
              </a:spcBef>
              <a:buClr>
                <a:srgbClr val="888888"/>
              </a:buClr>
              <a:buFont typeface="Arial"/>
              <a:buNone/>
              <a:defRPr/>
            </a:lvl7pPr>
            <a:lvl8pPr marL="3200400" marR="0" indent="0" algn="ctr" rtl="1">
              <a:spcBef>
                <a:spcPts val="400"/>
              </a:spcBef>
              <a:buClr>
                <a:srgbClr val="888888"/>
              </a:buClr>
              <a:buFont typeface="Arial"/>
              <a:buNone/>
              <a:defRPr/>
            </a:lvl8pPr>
            <a:lvl9pPr marL="3657600" marR="0" indent="0" algn="ctr" rtl="1">
              <a:spcBef>
                <a:spcPts val="400"/>
              </a:spcBef>
              <a:buClr>
                <a:srgbClr val="888888"/>
              </a:buClr>
              <a:buFont typeface="Arial"/>
              <a:buNone/>
              <a:defRPr/>
            </a:lvl9pPr>
          </a:lstStyle>
          <a:p>
            <a:endParaRPr/>
          </a:p>
        </p:txBody>
      </p:sp>
      <p:sp>
        <p:nvSpPr>
          <p:cNvPr id="13" name="Shape 13"/>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14" name="Shape 14"/>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15" name="Shape 15"/>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عنوان ونص عمودي">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algn="ctr" rtl="1">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686199" y="-895500"/>
            <a:ext cx="3771600" cy="8229600"/>
          </a:xfrm>
          <a:prstGeom prst="rect">
            <a:avLst/>
          </a:prstGeom>
          <a:noFill/>
          <a:ln>
            <a:noFill/>
          </a:ln>
        </p:spPr>
        <p:txBody>
          <a:bodyPr lIns="91425" tIns="91425" rIns="91425" bIns="91425" anchor="t" anchorCtr="0"/>
          <a:lstStyle>
            <a:lvl1pPr marL="342900" indent="-139700" algn="r" rtl="1">
              <a:spcBef>
                <a:spcPts val="640"/>
              </a:spcBef>
              <a:buClr>
                <a:schemeClr val="dk1"/>
              </a:buClr>
              <a:buFont typeface="Arial"/>
              <a:buChar char="•"/>
              <a:defRPr/>
            </a:lvl1pPr>
            <a:lvl2pPr marL="742950" indent="-107950" algn="r" rtl="1">
              <a:spcBef>
                <a:spcPts val="560"/>
              </a:spcBef>
              <a:buClr>
                <a:schemeClr val="dk1"/>
              </a:buClr>
              <a:buFont typeface="Arial"/>
              <a:buChar char="–"/>
              <a:defRPr/>
            </a:lvl2pPr>
            <a:lvl3pPr marL="1143000" indent="-76200" algn="r" rtl="1">
              <a:spcBef>
                <a:spcPts val="480"/>
              </a:spcBef>
              <a:buClr>
                <a:schemeClr val="dk1"/>
              </a:buClr>
              <a:buFont typeface="Arial"/>
              <a:buChar char="•"/>
              <a:defRPr/>
            </a:lvl3pPr>
            <a:lvl4pPr marL="1600200" indent="-101600" algn="r" rtl="1">
              <a:spcBef>
                <a:spcPts val="400"/>
              </a:spcBef>
              <a:buClr>
                <a:schemeClr val="dk1"/>
              </a:buClr>
              <a:buFont typeface="Arial"/>
              <a:buChar char="–"/>
              <a:defRPr/>
            </a:lvl4pPr>
            <a:lvl5pPr marL="2057400" indent="-101600" algn="r" rtl="1">
              <a:spcBef>
                <a:spcPts val="400"/>
              </a:spcBef>
              <a:buClr>
                <a:schemeClr val="dk1"/>
              </a:buClr>
              <a:buFont typeface="Arial"/>
              <a:buChar char="»"/>
              <a:defRPr/>
            </a:lvl5pPr>
            <a:lvl6pPr marL="2514600" indent="-101600" algn="r" rtl="1">
              <a:spcBef>
                <a:spcPts val="400"/>
              </a:spcBef>
              <a:buClr>
                <a:schemeClr val="dk1"/>
              </a:buClr>
              <a:buFont typeface="Arial"/>
              <a:buChar char="•"/>
              <a:defRPr/>
            </a:lvl6pPr>
            <a:lvl7pPr marL="2971800" indent="-101600" algn="r" rtl="1">
              <a:spcBef>
                <a:spcPts val="400"/>
              </a:spcBef>
              <a:buClr>
                <a:schemeClr val="dk1"/>
              </a:buClr>
              <a:buFont typeface="Arial"/>
              <a:buChar char="•"/>
              <a:defRPr/>
            </a:lvl7pPr>
            <a:lvl8pPr marL="3429000" indent="-101600" algn="r" rtl="1">
              <a:spcBef>
                <a:spcPts val="400"/>
              </a:spcBef>
              <a:buClr>
                <a:schemeClr val="dk1"/>
              </a:buClr>
              <a:buFont typeface="Arial"/>
              <a:buChar char="•"/>
              <a:defRPr/>
            </a:lvl8pPr>
            <a:lvl9pPr marL="3886200" indent="-101600" algn="r" rtl="1">
              <a:spcBef>
                <a:spcPts val="400"/>
              </a:spcBef>
              <a:buClr>
                <a:schemeClr val="dk1"/>
              </a:buClr>
              <a:buFont typeface="Arial"/>
              <a:buChar char="•"/>
              <a:defRPr/>
            </a:lvl9pPr>
          </a:lstStyle>
          <a:p>
            <a:endParaRPr/>
          </a:p>
        </p:txBody>
      </p:sp>
      <p:sp>
        <p:nvSpPr>
          <p:cNvPr id="70" name="Shape 70"/>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71" name="Shape 71"/>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72" name="Shape 72"/>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عنوان ونص عموديان">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5220000" y="1638264"/>
            <a:ext cx="4876199" cy="2057400"/>
          </a:xfrm>
          <a:prstGeom prst="rect">
            <a:avLst/>
          </a:prstGeom>
          <a:noFill/>
          <a:ln>
            <a:noFill/>
          </a:ln>
        </p:spPr>
        <p:txBody>
          <a:bodyPr lIns="91425" tIns="91425" rIns="91425" bIns="91425" anchor="ctr" anchorCtr="0"/>
          <a:lstStyle>
            <a:lvl1pPr algn="ctr" rtl="1">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1029000" y="-342934"/>
            <a:ext cx="4876199" cy="6019799"/>
          </a:xfrm>
          <a:prstGeom prst="rect">
            <a:avLst/>
          </a:prstGeom>
          <a:noFill/>
          <a:ln>
            <a:noFill/>
          </a:ln>
        </p:spPr>
        <p:txBody>
          <a:bodyPr lIns="91425" tIns="91425" rIns="91425" bIns="91425" anchor="t" anchorCtr="0"/>
          <a:lstStyle>
            <a:lvl1pPr marL="342900" indent="-139700" algn="r" rtl="1">
              <a:spcBef>
                <a:spcPts val="640"/>
              </a:spcBef>
              <a:buClr>
                <a:schemeClr val="dk1"/>
              </a:buClr>
              <a:buFont typeface="Arial"/>
              <a:buChar char="•"/>
              <a:defRPr/>
            </a:lvl1pPr>
            <a:lvl2pPr marL="742950" indent="-107950" algn="r" rtl="1">
              <a:spcBef>
                <a:spcPts val="560"/>
              </a:spcBef>
              <a:buClr>
                <a:schemeClr val="dk1"/>
              </a:buClr>
              <a:buFont typeface="Arial"/>
              <a:buChar char="–"/>
              <a:defRPr/>
            </a:lvl2pPr>
            <a:lvl3pPr marL="1143000" indent="-76200" algn="r" rtl="1">
              <a:spcBef>
                <a:spcPts val="480"/>
              </a:spcBef>
              <a:buClr>
                <a:schemeClr val="dk1"/>
              </a:buClr>
              <a:buFont typeface="Arial"/>
              <a:buChar char="•"/>
              <a:defRPr/>
            </a:lvl3pPr>
            <a:lvl4pPr marL="1600200" indent="-101600" algn="r" rtl="1">
              <a:spcBef>
                <a:spcPts val="400"/>
              </a:spcBef>
              <a:buClr>
                <a:schemeClr val="dk1"/>
              </a:buClr>
              <a:buFont typeface="Arial"/>
              <a:buChar char="–"/>
              <a:defRPr/>
            </a:lvl4pPr>
            <a:lvl5pPr marL="2057400" indent="-101600" algn="r" rtl="1">
              <a:spcBef>
                <a:spcPts val="400"/>
              </a:spcBef>
              <a:buClr>
                <a:schemeClr val="dk1"/>
              </a:buClr>
              <a:buFont typeface="Arial"/>
              <a:buChar char="»"/>
              <a:defRPr/>
            </a:lvl5pPr>
            <a:lvl6pPr marL="2514600" indent="-101600" algn="r" rtl="1">
              <a:spcBef>
                <a:spcPts val="400"/>
              </a:spcBef>
              <a:buClr>
                <a:schemeClr val="dk1"/>
              </a:buClr>
              <a:buFont typeface="Arial"/>
              <a:buChar char="•"/>
              <a:defRPr/>
            </a:lvl6pPr>
            <a:lvl7pPr marL="2971800" indent="-101600" algn="r" rtl="1">
              <a:spcBef>
                <a:spcPts val="400"/>
              </a:spcBef>
              <a:buClr>
                <a:schemeClr val="dk1"/>
              </a:buClr>
              <a:buFont typeface="Arial"/>
              <a:buChar char="•"/>
              <a:defRPr/>
            </a:lvl7pPr>
            <a:lvl8pPr marL="3429000" indent="-101600" algn="r" rtl="1">
              <a:spcBef>
                <a:spcPts val="400"/>
              </a:spcBef>
              <a:buClr>
                <a:schemeClr val="dk1"/>
              </a:buClr>
              <a:buFont typeface="Arial"/>
              <a:buChar char="•"/>
              <a:defRPr/>
            </a:lvl8pPr>
            <a:lvl9pPr marL="3886200" indent="-101600" algn="r" rtl="1">
              <a:spcBef>
                <a:spcPts val="400"/>
              </a:spcBef>
              <a:buClr>
                <a:schemeClr val="dk1"/>
              </a:buClr>
              <a:buFont typeface="Arial"/>
              <a:buChar char="•"/>
              <a:defRPr/>
            </a:lvl9pPr>
          </a:lstStyle>
          <a:p>
            <a:endParaRPr/>
          </a:p>
        </p:txBody>
      </p:sp>
      <p:sp>
        <p:nvSpPr>
          <p:cNvPr id="76" name="Shape 76"/>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77" name="Shape 77"/>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78" name="Shape 78"/>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فارغ">
    <p:spTree>
      <p:nvGrpSpPr>
        <p:cNvPr id="1" name="Shape 16"/>
        <p:cNvGrpSpPr/>
        <p:nvPr/>
      </p:nvGrpSpPr>
      <p:grpSpPr>
        <a:xfrm>
          <a:off x="0" y="0"/>
          <a:ext cx="0" cy="0"/>
          <a:chOff x="0" y="0"/>
          <a:chExt cx="0" cy="0"/>
        </a:xfrm>
      </p:grpSpPr>
      <p:sp>
        <p:nvSpPr>
          <p:cNvPr id="17" name="Shape 17"/>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18" name="Shape 18"/>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19" name="Shape 19"/>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algn="ctr" rtl="1">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333500"/>
            <a:ext cx="8229600" cy="3771600"/>
          </a:xfrm>
          <a:prstGeom prst="rect">
            <a:avLst/>
          </a:prstGeom>
          <a:noFill/>
          <a:ln>
            <a:noFill/>
          </a:ln>
        </p:spPr>
        <p:txBody>
          <a:bodyPr lIns="91425" tIns="91425" rIns="91425" bIns="91425" anchor="t" anchorCtr="0"/>
          <a:lstStyle>
            <a:lvl1pPr marL="342900" indent="-139700" algn="r" rtl="1">
              <a:spcBef>
                <a:spcPts val="640"/>
              </a:spcBef>
              <a:buClr>
                <a:schemeClr val="dk1"/>
              </a:buClr>
              <a:buFont typeface="Arial"/>
              <a:buChar char="•"/>
              <a:defRPr/>
            </a:lvl1pPr>
            <a:lvl2pPr marL="742950" indent="-107950" algn="r" rtl="1">
              <a:spcBef>
                <a:spcPts val="560"/>
              </a:spcBef>
              <a:buClr>
                <a:schemeClr val="dk1"/>
              </a:buClr>
              <a:buFont typeface="Arial"/>
              <a:buChar char="–"/>
              <a:defRPr/>
            </a:lvl2pPr>
            <a:lvl3pPr marL="1143000" indent="-76200" algn="r" rtl="1">
              <a:spcBef>
                <a:spcPts val="480"/>
              </a:spcBef>
              <a:buClr>
                <a:schemeClr val="dk1"/>
              </a:buClr>
              <a:buFont typeface="Arial"/>
              <a:buChar char="•"/>
              <a:defRPr/>
            </a:lvl3pPr>
            <a:lvl4pPr marL="1600200" indent="-101600" algn="r" rtl="1">
              <a:spcBef>
                <a:spcPts val="400"/>
              </a:spcBef>
              <a:buClr>
                <a:schemeClr val="dk1"/>
              </a:buClr>
              <a:buFont typeface="Arial"/>
              <a:buChar char="–"/>
              <a:defRPr/>
            </a:lvl4pPr>
            <a:lvl5pPr marL="2057400" indent="-101600" algn="r" rtl="1">
              <a:spcBef>
                <a:spcPts val="400"/>
              </a:spcBef>
              <a:buClr>
                <a:schemeClr val="dk1"/>
              </a:buClr>
              <a:buFont typeface="Arial"/>
              <a:buChar char="»"/>
              <a:defRPr/>
            </a:lvl5pPr>
            <a:lvl6pPr marL="2514600" indent="-101600" algn="r" rtl="1">
              <a:spcBef>
                <a:spcPts val="400"/>
              </a:spcBef>
              <a:buClr>
                <a:schemeClr val="dk1"/>
              </a:buClr>
              <a:buFont typeface="Arial"/>
              <a:buChar char="•"/>
              <a:defRPr/>
            </a:lvl6pPr>
            <a:lvl7pPr marL="2971800" indent="-101600" algn="r" rtl="1">
              <a:spcBef>
                <a:spcPts val="400"/>
              </a:spcBef>
              <a:buClr>
                <a:schemeClr val="dk1"/>
              </a:buClr>
              <a:buFont typeface="Arial"/>
              <a:buChar char="•"/>
              <a:defRPr/>
            </a:lvl7pPr>
            <a:lvl8pPr marL="3429000" indent="-101600" algn="r" rtl="1">
              <a:spcBef>
                <a:spcPts val="400"/>
              </a:spcBef>
              <a:buClr>
                <a:schemeClr val="dk1"/>
              </a:buClr>
              <a:buFont typeface="Arial"/>
              <a:buChar char="•"/>
              <a:defRPr/>
            </a:lvl8pPr>
            <a:lvl9pPr marL="3886200" indent="-101600" algn="r" rtl="1">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24" name="Shape 24"/>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25" name="Shape 25"/>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عنوان المقطع">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3672416"/>
            <a:ext cx="7772400" cy="1134900"/>
          </a:xfrm>
          <a:prstGeom prst="rect">
            <a:avLst/>
          </a:prstGeom>
          <a:noFill/>
          <a:ln>
            <a:noFill/>
          </a:ln>
        </p:spPr>
        <p:txBody>
          <a:bodyPr lIns="91425" tIns="91425" rIns="91425" bIns="91425" anchor="t"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422260"/>
            <a:ext cx="7772400" cy="125010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30" name="Shape 30"/>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31" name="Shape 31"/>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محتويين">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algn="ctr" rtl="1">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333500"/>
            <a:ext cx="4038599" cy="3771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333500"/>
            <a:ext cx="4038599" cy="37716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37" name="Shape 37"/>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38" name="Shape 38"/>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مقارنة">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279260"/>
            <a:ext cx="4040099" cy="5330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1812395"/>
            <a:ext cx="4040099" cy="32927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279260"/>
            <a:ext cx="4041900" cy="533099"/>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1812395"/>
            <a:ext cx="4041900" cy="32927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46" name="Shape 46"/>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47" name="Shape 47"/>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عنوان فقط">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algn="ctr" rtl="1">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51" name="Shape 51"/>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52" name="Shape 52"/>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محتوى ذو تسمية توضيحية">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7541"/>
            <a:ext cx="3008399" cy="968400"/>
          </a:xfrm>
          <a:prstGeom prst="rect">
            <a:avLst/>
          </a:prstGeom>
          <a:noFill/>
          <a:ln>
            <a:noFill/>
          </a:ln>
        </p:spPr>
        <p:txBody>
          <a:bodyPr lIns="91425" tIns="91425" rIns="91425" bIns="91425" anchor="b"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27541"/>
            <a:ext cx="5111699" cy="487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195916"/>
            <a:ext cx="3008399" cy="3909299"/>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58" name="Shape 58"/>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59" name="Shape 59"/>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صورة ذو تسمية توضيحية">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000500"/>
            <a:ext cx="5486399" cy="472199"/>
          </a:xfrm>
          <a:prstGeom prst="rect">
            <a:avLst/>
          </a:prstGeom>
          <a:noFill/>
          <a:ln>
            <a:noFill/>
          </a:ln>
        </p:spPr>
        <p:txBody>
          <a:bodyPr lIns="91425" tIns="91425" rIns="91425" bIns="91425" anchor="b"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510645"/>
            <a:ext cx="5486399" cy="3429000"/>
          </a:xfrm>
          <a:prstGeom prst="rect">
            <a:avLst/>
          </a:prstGeom>
          <a:noFill/>
          <a:ln>
            <a:noFill/>
          </a:ln>
        </p:spPr>
      </p:sp>
      <p:sp>
        <p:nvSpPr>
          <p:cNvPr id="63" name="Shape 63"/>
          <p:cNvSpPr txBox="1">
            <a:spLocks noGrp="1"/>
          </p:cNvSpPr>
          <p:nvPr>
            <p:ph type="body" idx="1"/>
          </p:nvPr>
        </p:nvSpPr>
        <p:spPr>
          <a:xfrm>
            <a:off x="1792288" y="4472781"/>
            <a:ext cx="5486399" cy="670800"/>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65" name="Shape 65"/>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66" name="Shape 66"/>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28864"/>
            <a:ext cx="8229600" cy="952800"/>
          </a:xfrm>
          <a:prstGeom prst="rect">
            <a:avLst/>
          </a:prstGeom>
          <a:noFill/>
          <a:ln>
            <a:noFill/>
          </a:ln>
        </p:spPr>
        <p:txBody>
          <a:bodyPr lIns="91425" tIns="91425" rIns="91425" bIns="91425" anchor="ctr" anchorCtr="0"/>
          <a:lstStyle>
            <a:lvl1pPr marL="0" marR="0" indent="0" algn="ctr" rtl="1">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333500"/>
            <a:ext cx="8229600" cy="3771600"/>
          </a:xfrm>
          <a:prstGeom prst="rect">
            <a:avLst/>
          </a:prstGeom>
          <a:noFill/>
          <a:ln>
            <a:noFill/>
          </a:ln>
        </p:spPr>
        <p:txBody>
          <a:bodyPr lIns="91425" tIns="91425" rIns="91425" bIns="91425" anchor="t" anchorCtr="0"/>
          <a:lstStyle>
            <a:lvl1pPr marL="342900" marR="0" indent="-139700" algn="r" rtl="1">
              <a:spcBef>
                <a:spcPts val="640"/>
              </a:spcBef>
              <a:buClr>
                <a:schemeClr val="dk1"/>
              </a:buClr>
              <a:buFont typeface="Arial"/>
              <a:buChar char="•"/>
              <a:defRPr/>
            </a:lvl1pPr>
            <a:lvl2pPr marL="742950" marR="0" indent="-107950" algn="r" rtl="1">
              <a:spcBef>
                <a:spcPts val="560"/>
              </a:spcBef>
              <a:buClr>
                <a:schemeClr val="dk1"/>
              </a:buClr>
              <a:buFont typeface="Arial"/>
              <a:buChar char="–"/>
              <a:defRPr/>
            </a:lvl2pPr>
            <a:lvl3pPr marL="1143000" marR="0" indent="-76200" algn="r" rtl="1">
              <a:spcBef>
                <a:spcPts val="480"/>
              </a:spcBef>
              <a:buClr>
                <a:schemeClr val="dk1"/>
              </a:buClr>
              <a:buFont typeface="Arial"/>
              <a:buChar char="•"/>
              <a:defRPr/>
            </a:lvl3pPr>
            <a:lvl4pPr marL="1600200" marR="0" indent="-101600" algn="r" rtl="1">
              <a:spcBef>
                <a:spcPts val="400"/>
              </a:spcBef>
              <a:buClr>
                <a:schemeClr val="dk1"/>
              </a:buClr>
              <a:buFont typeface="Arial"/>
              <a:buChar char="–"/>
              <a:defRPr/>
            </a:lvl4pPr>
            <a:lvl5pPr marL="2057400" marR="0" indent="-101600" algn="r" rtl="1">
              <a:spcBef>
                <a:spcPts val="400"/>
              </a:spcBef>
              <a:buClr>
                <a:schemeClr val="dk1"/>
              </a:buClr>
              <a:buFont typeface="Arial"/>
              <a:buChar char="»"/>
              <a:defRPr/>
            </a:lvl5pPr>
            <a:lvl6pPr marL="2514600" marR="0" indent="-101600" algn="r" rtl="1">
              <a:spcBef>
                <a:spcPts val="400"/>
              </a:spcBef>
              <a:buClr>
                <a:schemeClr val="dk1"/>
              </a:buClr>
              <a:buFont typeface="Arial"/>
              <a:buChar char="•"/>
              <a:defRPr/>
            </a:lvl6pPr>
            <a:lvl7pPr marL="2971800" marR="0" indent="-101600" algn="r" rtl="1">
              <a:spcBef>
                <a:spcPts val="400"/>
              </a:spcBef>
              <a:buClr>
                <a:schemeClr val="dk1"/>
              </a:buClr>
              <a:buFont typeface="Arial"/>
              <a:buChar char="•"/>
              <a:defRPr/>
            </a:lvl7pPr>
            <a:lvl8pPr marL="3429000" marR="0" indent="-101600" algn="r" rtl="1">
              <a:spcBef>
                <a:spcPts val="400"/>
              </a:spcBef>
              <a:buClr>
                <a:schemeClr val="dk1"/>
              </a:buClr>
              <a:buFont typeface="Arial"/>
              <a:buChar char="•"/>
              <a:defRPr/>
            </a:lvl8pPr>
            <a:lvl9pPr marL="3886200" marR="0" indent="-101600" algn="r" rtl="1">
              <a:spcBef>
                <a:spcPts val="400"/>
              </a:spcBef>
              <a:buClr>
                <a:schemeClr val="dk1"/>
              </a:buClr>
              <a:buFont typeface="Arial"/>
              <a:buChar char="•"/>
              <a:defRPr/>
            </a:lvl9pPr>
          </a:lstStyle>
          <a:p>
            <a:endParaRPr/>
          </a:p>
        </p:txBody>
      </p:sp>
      <p:sp>
        <p:nvSpPr>
          <p:cNvPr id="7" name="Shape 7"/>
          <p:cNvSpPr txBox="1">
            <a:spLocks noGrp="1"/>
          </p:cNvSpPr>
          <p:nvPr>
            <p:ph type="dt" idx="10"/>
          </p:nvPr>
        </p:nvSpPr>
        <p:spPr>
          <a:xfrm>
            <a:off x="6553200" y="5296958"/>
            <a:ext cx="2133599" cy="304200"/>
          </a:xfrm>
          <a:prstGeom prst="rect">
            <a:avLst/>
          </a:prstGeom>
          <a:noFill/>
          <a:ln>
            <a:noFill/>
          </a:ln>
        </p:spPr>
        <p:txBody>
          <a:bodyPr lIns="91425" tIns="91425" rIns="91425" bIns="91425" anchor="ctr" anchorCtr="0"/>
          <a:lstStyle>
            <a:lvl1pPr marL="0" marR="0" indent="0" algn="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8" name="Shape 8"/>
          <p:cNvSpPr txBox="1">
            <a:spLocks noGrp="1"/>
          </p:cNvSpPr>
          <p:nvPr>
            <p:ph type="ftr" idx="11"/>
          </p:nvPr>
        </p:nvSpPr>
        <p:spPr>
          <a:xfrm>
            <a:off x="3124200" y="5296958"/>
            <a:ext cx="2895600" cy="304200"/>
          </a:xfrm>
          <a:prstGeom prst="rect">
            <a:avLst/>
          </a:prstGeom>
          <a:noFill/>
          <a:ln>
            <a:noFill/>
          </a:ln>
        </p:spPr>
        <p:txBody>
          <a:bodyPr lIns="91425" tIns="91425" rIns="91425" bIns="91425" anchor="ctr" anchorCtr="0"/>
          <a:lstStyle>
            <a:lvl1pPr marL="0" marR="0" indent="0" algn="ctr" rtl="1">
              <a:spcBef>
                <a:spcPts val="0"/>
              </a:spcBef>
              <a:defRPr/>
            </a:lvl1pPr>
            <a:lvl2pPr marL="457200" marR="0" indent="0" algn="r" rtl="1">
              <a:spcBef>
                <a:spcPts val="0"/>
              </a:spcBef>
              <a:defRPr/>
            </a:lvl2pPr>
            <a:lvl3pPr marL="914400" marR="0" indent="0" algn="r" rtl="1">
              <a:spcBef>
                <a:spcPts val="0"/>
              </a:spcBef>
              <a:defRPr/>
            </a:lvl3pPr>
            <a:lvl4pPr marL="1371600" marR="0" indent="0" algn="r" rtl="1">
              <a:spcBef>
                <a:spcPts val="0"/>
              </a:spcBef>
              <a:defRPr/>
            </a:lvl4pPr>
            <a:lvl5pPr marL="1828800" marR="0" indent="0" algn="r" rtl="1">
              <a:spcBef>
                <a:spcPts val="0"/>
              </a:spcBef>
              <a:defRPr/>
            </a:lvl5pPr>
            <a:lvl6pPr marL="2286000" marR="0" indent="0" algn="r" rtl="1">
              <a:spcBef>
                <a:spcPts val="0"/>
              </a:spcBef>
              <a:defRPr/>
            </a:lvl6pPr>
            <a:lvl7pPr marL="2743200" marR="0" indent="0" algn="r" rtl="1">
              <a:spcBef>
                <a:spcPts val="0"/>
              </a:spcBef>
              <a:defRPr/>
            </a:lvl7pPr>
            <a:lvl8pPr marL="3200400" marR="0" indent="0" algn="r" rtl="1">
              <a:spcBef>
                <a:spcPts val="0"/>
              </a:spcBef>
              <a:defRPr/>
            </a:lvl8pPr>
            <a:lvl9pPr marL="3657600" marR="0" indent="0" algn="r" rtl="1">
              <a:spcBef>
                <a:spcPts val="0"/>
              </a:spcBef>
              <a:defRPr/>
            </a:lvl9pPr>
          </a:lstStyle>
          <a:p>
            <a:endParaRPr/>
          </a:p>
        </p:txBody>
      </p:sp>
      <p:sp>
        <p:nvSpPr>
          <p:cNvPr id="9" name="Shape 9"/>
          <p:cNvSpPr txBox="1">
            <a:spLocks noGrp="1"/>
          </p:cNvSpPr>
          <p:nvPr>
            <p:ph type="sldNum" idx="12"/>
          </p:nvPr>
        </p:nvSpPr>
        <p:spPr>
          <a:xfrm>
            <a:off x="457200" y="5296958"/>
            <a:ext cx="2133599" cy="304200"/>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nYpLjeLmfOw" TargetMode="External"/><Relationship Id="rId4" Type="http://schemas.openxmlformats.org/officeDocument/2006/relationships/image" Target="../media/image19.jp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www.youtube.com/watch?v=ZtywApi_TZM"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Posterior_cord" TargetMode="External"/><Relationship Id="rId4" Type="http://schemas.openxmlformats.org/officeDocument/2006/relationships/hyperlink" Target="http://www.youtube.com/watch?v=1O790dApog4" TargetMode="External"/><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BFqS7LgWl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gif"/><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rsgGAuz3V5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9"/>
        <p:cNvGrpSpPr/>
        <p:nvPr/>
      </p:nvGrpSpPr>
      <p:grpSpPr>
        <a:xfrm>
          <a:off x="0" y="0"/>
          <a:ext cx="0" cy="0"/>
          <a:chOff x="0" y="0"/>
          <a:chExt cx="0" cy="0"/>
        </a:xfrm>
      </p:grpSpPr>
      <p:cxnSp>
        <p:nvCxnSpPr>
          <p:cNvPr id="80" name="Shape 80"/>
          <p:cNvCxnSpPr/>
          <p:nvPr/>
        </p:nvCxnSpPr>
        <p:spPr>
          <a:xfrm>
            <a:off x="8756847" y="56859"/>
            <a:ext cx="0" cy="5534099"/>
          </a:xfrm>
          <a:prstGeom prst="straightConnector1">
            <a:avLst/>
          </a:prstGeom>
          <a:noFill/>
          <a:ln w="38100" cap="flat">
            <a:solidFill>
              <a:srgbClr val="76A5AF"/>
            </a:solidFill>
            <a:prstDash val="solid"/>
            <a:round/>
            <a:headEnd type="none" w="med" len="med"/>
            <a:tailEnd type="none" w="med" len="med"/>
          </a:ln>
        </p:spPr>
      </p:cxnSp>
      <p:cxnSp>
        <p:nvCxnSpPr>
          <p:cNvPr id="81" name="Shape 81"/>
          <p:cNvCxnSpPr/>
          <p:nvPr/>
        </p:nvCxnSpPr>
        <p:spPr>
          <a:xfrm>
            <a:off x="8626107" y="584712"/>
            <a:ext cx="12300" cy="3382799"/>
          </a:xfrm>
          <a:prstGeom prst="straightConnector1">
            <a:avLst/>
          </a:prstGeom>
          <a:noFill/>
          <a:ln w="38100" cap="flat">
            <a:solidFill>
              <a:srgbClr val="DD286C"/>
            </a:solidFill>
            <a:prstDash val="solid"/>
            <a:round/>
            <a:headEnd type="none" w="med" len="med"/>
            <a:tailEnd type="none" w="med" len="med"/>
          </a:ln>
        </p:spPr>
      </p:cxnSp>
      <p:sp>
        <p:nvSpPr>
          <p:cNvPr id="82" name="Shape 82"/>
          <p:cNvSpPr/>
          <p:nvPr/>
        </p:nvSpPr>
        <p:spPr>
          <a:xfrm>
            <a:off x="1539925" y="1544600"/>
            <a:ext cx="6552600" cy="1803900"/>
          </a:xfrm>
          <a:prstGeom prst="rect">
            <a:avLst/>
          </a:prstGeom>
          <a:noFill/>
          <a:ln w="28575" cap="flat">
            <a:solidFill>
              <a:srgbClr val="DD286C"/>
            </a:solidFill>
            <a:prstDash val="solid"/>
            <a:round/>
            <a:headEnd type="none" w="med" len="med"/>
            <a:tailEnd type="none" w="med" len="med"/>
          </a:ln>
        </p:spPr>
        <p:txBody>
          <a:bodyPr lIns="91425" tIns="45700" rIns="91425" bIns="45700" anchor="ctr" anchorCtr="0">
            <a:noAutofit/>
          </a:bodyPr>
          <a:lstStyle/>
          <a:p>
            <a:pPr marL="0" marR="0" lvl="0" indent="0" algn="ctr" rtl="1">
              <a:spcBef>
                <a:spcPts val="0"/>
              </a:spcBef>
              <a:buSzPct val="25000"/>
              <a:buNone/>
            </a:pPr>
            <a:r>
              <a:rPr lang="en" sz="4500" b="1">
                <a:solidFill>
                  <a:srgbClr val="632423"/>
                </a:solidFill>
                <a:latin typeface="Impact"/>
                <a:ea typeface="Impact"/>
                <a:cs typeface="Impact"/>
                <a:sym typeface="Impact"/>
              </a:rPr>
              <a:t> Pectoral Region and Axilla   </a:t>
            </a:r>
          </a:p>
          <a:p>
            <a:pPr marL="0" marR="0" lvl="0" indent="0" algn="ctr" rtl="1">
              <a:spcBef>
                <a:spcPts val="0"/>
              </a:spcBef>
              <a:buSzPct val="25000"/>
              <a:buNone/>
            </a:pPr>
            <a:r>
              <a:rPr lang="en" sz="1800" b="1">
                <a:solidFill>
                  <a:srgbClr val="7F7F7F"/>
                </a:solidFill>
                <a:latin typeface="Calibri"/>
                <a:ea typeface="Calibri"/>
                <a:cs typeface="Calibri"/>
                <a:sym typeface="Calibri"/>
              </a:rPr>
              <a:t>Anatomy Team 434</a:t>
            </a:r>
          </a:p>
        </p:txBody>
      </p:sp>
      <p:sp>
        <p:nvSpPr>
          <p:cNvPr id="83" name="Shape 83"/>
          <p:cNvSpPr/>
          <p:nvPr/>
        </p:nvSpPr>
        <p:spPr>
          <a:xfrm>
            <a:off x="242000" y="3981105"/>
            <a:ext cx="2747399" cy="1539000"/>
          </a:xfrm>
          <a:prstGeom prst="rect">
            <a:avLst/>
          </a:prstGeom>
          <a:noFill/>
          <a:ln w="25400" cap="flat">
            <a:solidFill>
              <a:srgbClr val="76A5AF"/>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 sz="2400" b="1" strike="noStrike" cap="none" baseline="0">
                <a:solidFill>
                  <a:srgbClr val="3F3151"/>
                </a:solidFill>
                <a:latin typeface="Calibri"/>
                <a:ea typeface="Calibri"/>
                <a:cs typeface="Calibri"/>
                <a:sym typeface="Calibri"/>
              </a:rPr>
              <a:t>Color </a:t>
            </a:r>
            <a:r>
              <a:rPr lang="en" sz="2400" b="1" i="1" u="sng">
                <a:solidFill>
                  <a:srgbClr val="3F3151"/>
                </a:solidFill>
                <a:latin typeface="Calibri"/>
                <a:ea typeface="Calibri"/>
                <a:cs typeface="Calibri"/>
                <a:sym typeface="Calibri"/>
              </a:rPr>
              <a:t>Index:</a:t>
            </a:r>
            <a:r>
              <a:rPr lang="en" sz="2400" b="1">
                <a:solidFill>
                  <a:srgbClr val="3F3151"/>
                </a:solidFill>
                <a:latin typeface="Calibri"/>
                <a:ea typeface="Calibri"/>
                <a:cs typeface="Calibri"/>
                <a:sym typeface="Calibri"/>
              </a:rPr>
              <a:t> </a:t>
            </a:r>
          </a:p>
          <a:p>
            <a:pPr marL="457200" marR="0" lvl="0" indent="-457200" algn="l" rtl="0">
              <a:spcBef>
                <a:spcPts val="400"/>
              </a:spcBef>
              <a:buClr>
                <a:srgbClr val="953734"/>
              </a:buClr>
              <a:buSzPct val="100000"/>
              <a:buFont typeface="Noto Symbol"/>
              <a:buChar char="▪"/>
            </a:pPr>
            <a:r>
              <a:rPr lang="en" sz="2000" b="1">
                <a:solidFill>
                  <a:srgbClr val="953734"/>
                </a:solidFill>
                <a:latin typeface="Calibri"/>
                <a:ea typeface="Calibri"/>
                <a:cs typeface="Calibri"/>
                <a:sym typeface="Calibri"/>
              </a:rPr>
              <a:t>I</a:t>
            </a:r>
            <a:r>
              <a:rPr lang="en" sz="2000" b="1" i="0" u="none" strike="noStrike" cap="none" baseline="0">
                <a:solidFill>
                  <a:srgbClr val="953734"/>
                </a:solidFill>
                <a:latin typeface="Calibri"/>
                <a:ea typeface="Calibri"/>
                <a:cs typeface="Calibri"/>
                <a:sym typeface="Calibri"/>
              </a:rPr>
              <a:t>mportant Point</a:t>
            </a:r>
            <a:r>
              <a:rPr lang="en" sz="2000" b="1">
                <a:solidFill>
                  <a:srgbClr val="953734"/>
                </a:solidFill>
                <a:latin typeface="Calibri"/>
                <a:ea typeface="Calibri"/>
                <a:cs typeface="Calibri"/>
                <a:sym typeface="Calibri"/>
              </a:rPr>
              <a:t>s </a:t>
            </a:r>
          </a:p>
          <a:p>
            <a:pPr marL="457200" marR="0" lvl="0" indent="-457200" algn="l" rtl="0">
              <a:spcBef>
                <a:spcPts val="400"/>
              </a:spcBef>
              <a:buClr>
                <a:srgbClr val="7F7F7F"/>
              </a:buClr>
              <a:buSzPct val="100000"/>
              <a:buFont typeface="Noto Symbol"/>
              <a:buChar char="▪"/>
            </a:pPr>
            <a:r>
              <a:rPr lang="en" sz="2000" b="1">
                <a:solidFill>
                  <a:srgbClr val="7F7F7F"/>
                </a:solidFill>
                <a:latin typeface="Calibri"/>
                <a:ea typeface="Calibri"/>
                <a:cs typeface="Calibri"/>
                <a:sym typeface="Calibri"/>
              </a:rPr>
              <a:t>Helping notes</a:t>
            </a:r>
          </a:p>
          <a:p>
            <a:pPr marL="457200" marR="0" lvl="0" indent="-457200" algn="l" rtl="0">
              <a:spcBef>
                <a:spcPts val="400"/>
              </a:spcBef>
              <a:buClr>
                <a:srgbClr val="D4783C"/>
              </a:buClr>
              <a:buSzPct val="100000"/>
              <a:buFont typeface="Calibri"/>
              <a:buChar char="▪"/>
            </a:pPr>
            <a:r>
              <a:rPr lang="en" sz="2000" b="1">
                <a:solidFill>
                  <a:srgbClr val="D4783C"/>
                </a:solidFill>
                <a:latin typeface="Calibri"/>
                <a:ea typeface="Calibri"/>
                <a:cs typeface="Calibri"/>
                <a:sym typeface="Calibri"/>
              </a:rPr>
              <a:t>Explanation </a:t>
            </a:r>
          </a:p>
        </p:txBody>
      </p:sp>
      <p:pic>
        <p:nvPicPr>
          <p:cNvPr id="84" name="Shape 84"/>
          <p:cNvPicPr preferRelativeResize="0"/>
          <p:nvPr/>
        </p:nvPicPr>
        <p:blipFill>
          <a:blip r:embed="rId3">
            <a:alphaModFix/>
          </a:blip>
          <a:stretch>
            <a:fillRect/>
          </a:stretch>
        </p:blipFill>
        <p:spPr>
          <a:xfrm>
            <a:off x="348950" y="-145030"/>
            <a:ext cx="2312525" cy="2809875"/>
          </a:xfrm>
          <a:prstGeom prst="rect">
            <a:avLst/>
          </a:prstGeom>
          <a:noFill/>
          <a:ln>
            <a:noFill/>
          </a:ln>
        </p:spPr>
      </p:pic>
      <p:sp>
        <p:nvSpPr>
          <p:cNvPr id="85" name="Shape 85"/>
          <p:cNvSpPr txBox="1"/>
          <p:nvPr/>
        </p:nvSpPr>
        <p:spPr>
          <a:xfrm>
            <a:off x="5923075" y="4057305"/>
            <a:ext cx="2833799" cy="1539000"/>
          </a:xfrm>
          <a:prstGeom prst="rect">
            <a:avLst/>
          </a:prstGeom>
          <a:noFill/>
          <a:ln>
            <a:noFill/>
          </a:ln>
        </p:spPr>
        <p:txBody>
          <a:bodyPr lIns="91425" tIns="91425" rIns="91425" bIns="91425" anchor="ctr" anchorCtr="0">
            <a:noAutofit/>
          </a:bodyPr>
          <a:lstStyle/>
          <a:p>
            <a:pPr marL="457200" lvl="0" indent="-330200" algn="ctr" rtl="0">
              <a:lnSpc>
                <a:spcPct val="115000"/>
              </a:lnSpc>
              <a:spcBef>
                <a:spcPts val="0"/>
              </a:spcBef>
              <a:buNone/>
            </a:pPr>
            <a:endParaRPr>
              <a:solidFill>
                <a:srgbClr val="6D9EEB"/>
              </a:solidFill>
            </a:endParaRPr>
          </a:p>
        </p:txBody>
      </p:sp>
      <p:sp>
        <p:nvSpPr>
          <p:cNvPr id="86" name="Shape 86"/>
          <p:cNvSpPr/>
          <p:nvPr/>
        </p:nvSpPr>
        <p:spPr>
          <a:xfrm>
            <a:off x="5788075" y="4057305"/>
            <a:ext cx="2833799" cy="1539000"/>
          </a:xfrm>
          <a:prstGeom prst="rect">
            <a:avLst/>
          </a:prstGeom>
          <a:noFill/>
          <a:ln w="25400" cap="flat">
            <a:solidFill>
              <a:srgbClr val="76A5AF"/>
            </a:solidFill>
            <a:prstDash val="solid"/>
            <a:round/>
            <a:headEnd type="none" w="med" len="med"/>
            <a:tailEnd type="none" w="med" len="med"/>
          </a:ln>
        </p:spPr>
        <p:txBody>
          <a:bodyPr lIns="91425" tIns="45700" rIns="91425" bIns="45700" anchor="ctr" anchorCtr="0">
            <a:noAutofit/>
          </a:bodyPr>
          <a:lstStyle/>
          <a:p>
            <a:pPr marL="457200" lvl="0" indent="-330200" algn="ctr" rtl="0">
              <a:lnSpc>
                <a:spcPct val="115000"/>
              </a:lnSpc>
              <a:spcBef>
                <a:spcPts val="0"/>
              </a:spcBef>
              <a:buClr>
                <a:srgbClr val="D4783C"/>
              </a:buClr>
              <a:buFont typeface="Calibri"/>
              <a:buNone/>
            </a:pPr>
            <a:r>
              <a:rPr lang="en" b="1">
                <a:solidFill>
                  <a:srgbClr val="45818E"/>
                </a:solidFill>
              </a:rPr>
              <a:t>If you have any complaint or suggestion please don’t hesitate to contact us on:</a:t>
            </a:r>
          </a:p>
          <a:p>
            <a:pPr marL="457200" lvl="0" indent="-330200" algn="ctr" rtl="0">
              <a:lnSpc>
                <a:spcPct val="115000"/>
              </a:lnSpc>
              <a:spcBef>
                <a:spcPts val="0"/>
              </a:spcBef>
              <a:buClr>
                <a:srgbClr val="D4783C"/>
              </a:buClr>
              <a:buFont typeface="Calibri"/>
              <a:buNone/>
            </a:pPr>
            <a:r>
              <a:rPr lang="en">
                <a:solidFill>
                  <a:srgbClr val="6D9EEB"/>
                </a:solidFill>
              </a:rPr>
              <a:t>AnatomyTeam434@gmail.com</a:t>
            </a:r>
          </a:p>
        </p:txBody>
      </p:sp>
      <p:sp>
        <p:nvSpPr>
          <p:cNvPr id="87" name="Shape 87"/>
          <p:cNvSpPr/>
          <p:nvPr/>
        </p:nvSpPr>
        <p:spPr>
          <a:xfrm>
            <a:off x="2824450" y="4449200"/>
            <a:ext cx="1921500" cy="1070999"/>
          </a:xfrm>
          <a:prstGeom prst="leftArrow">
            <a:avLst>
              <a:gd name="adj1" fmla="val 50000"/>
              <a:gd name="adj2" fmla="val 50000"/>
            </a:avLst>
          </a:prstGeom>
          <a:solidFill>
            <a:schemeClr val="lt2"/>
          </a:solidFill>
          <a:ln w="28575" cap="flat">
            <a:solidFill>
              <a:srgbClr val="76A5AF"/>
            </a:solidFill>
            <a:prstDash val="solid"/>
            <a:round/>
            <a:headEnd type="none" w="med" len="med"/>
            <a:tailEnd type="none" w="med" len="med"/>
          </a:ln>
        </p:spPr>
        <p:txBody>
          <a:bodyPr lIns="91425" tIns="91425" rIns="91425" bIns="91425" anchor="ctr" anchorCtr="0">
            <a:noAutofit/>
          </a:bodyPr>
          <a:lstStyle/>
          <a:p>
            <a:pPr>
              <a:spcBef>
                <a:spcPts val="0"/>
              </a:spcBef>
              <a:buNone/>
            </a:pPr>
            <a:endParaRPr>
              <a:solidFill>
                <a:srgbClr val="76A5AF"/>
              </a:solidFill>
            </a:endParaRPr>
          </a:p>
        </p:txBody>
      </p:sp>
      <p:sp>
        <p:nvSpPr>
          <p:cNvPr id="88" name="Shape 88"/>
          <p:cNvSpPr txBox="1"/>
          <p:nvPr/>
        </p:nvSpPr>
        <p:spPr>
          <a:xfrm>
            <a:off x="3065650" y="4698350"/>
            <a:ext cx="1921500" cy="572699"/>
          </a:xfrm>
          <a:prstGeom prst="rect">
            <a:avLst/>
          </a:prstGeom>
          <a:noFill/>
          <a:ln>
            <a:noFill/>
          </a:ln>
        </p:spPr>
        <p:txBody>
          <a:bodyPr lIns="91425" tIns="91425" rIns="91425" bIns="91425" anchor="t" anchorCtr="0">
            <a:noAutofit/>
          </a:bodyPr>
          <a:lstStyle/>
          <a:p>
            <a:pPr>
              <a:spcBef>
                <a:spcPts val="0"/>
              </a:spcBef>
              <a:buNone/>
            </a:pPr>
            <a:r>
              <a:rPr lang="en" sz="1200" b="1"/>
              <a:t>We do advise you to read everything</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p:nvPr/>
        </p:nvSpPr>
        <p:spPr>
          <a:xfrm>
            <a:off x="344850" y="787675"/>
            <a:ext cx="4722900" cy="491400"/>
          </a:xfrm>
          <a:prstGeom prst="snip1Rect">
            <a:avLst>
              <a:gd name="adj" fmla="val 50000"/>
            </a:avLst>
          </a:prstGeom>
          <a:solidFill>
            <a:srgbClr val="DD286C">
              <a:alpha val="19230"/>
            </a:srgbClr>
          </a:solidFill>
          <a:ln w="28575" cap="flat">
            <a:solidFill>
              <a:srgbClr val="DD286C"/>
            </a:solidFill>
            <a:prstDash val="solid"/>
            <a:round/>
            <a:headEnd type="none" w="med" len="med"/>
            <a:tailEnd type="none" w="med" len="med"/>
          </a:ln>
        </p:spPr>
        <p:txBody>
          <a:bodyPr lIns="91425" tIns="91425" rIns="91425" bIns="91425" anchor="ctr" anchorCtr="0">
            <a:noAutofit/>
          </a:bodyPr>
          <a:lstStyle/>
          <a:p>
            <a:pPr marL="457200" lvl="0" indent="-317500">
              <a:spcBef>
                <a:spcPts val="0"/>
              </a:spcBef>
              <a:buClr>
                <a:srgbClr val="000000"/>
              </a:buClr>
              <a:buSzPct val="100000"/>
              <a:buFont typeface="Architects Daughter"/>
              <a:buChar char="●"/>
            </a:pPr>
            <a:r>
              <a:rPr lang="en" b="1">
                <a:solidFill>
                  <a:schemeClr val="dk1"/>
                </a:solidFill>
              </a:rPr>
              <a:t>It is also called </a:t>
            </a:r>
            <a:r>
              <a:rPr lang="en" b="1" u="sng">
                <a:solidFill>
                  <a:srgbClr val="252525"/>
                </a:solidFill>
              </a:rPr>
              <a:t>costocoracoid membrane</a:t>
            </a:r>
          </a:p>
        </p:txBody>
      </p:sp>
      <p:sp>
        <p:nvSpPr>
          <p:cNvPr id="183" name="Shape 183"/>
          <p:cNvSpPr/>
          <p:nvPr/>
        </p:nvSpPr>
        <p:spPr>
          <a:xfrm>
            <a:off x="168675" y="1588625"/>
            <a:ext cx="7229400" cy="1066500"/>
          </a:xfrm>
          <a:prstGeom prst="snip1Rect">
            <a:avLst>
              <a:gd name="adj" fmla="val 19571"/>
            </a:avLst>
          </a:prstGeom>
          <a:solidFill>
            <a:srgbClr val="2BBBB4">
              <a:alpha val="16920"/>
            </a:srgbClr>
          </a:solidFill>
          <a:ln w="28575" cap="flat">
            <a:solidFill>
              <a:srgbClr val="2BBBB4"/>
            </a:solidFill>
            <a:prstDash val="solid"/>
            <a:round/>
            <a:headEnd type="none" w="med" len="med"/>
            <a:tailEnd type="none" w="med" len="med"/>
          </a:ln>
        </p:spPr>
        <p:txBody>
          <a:bodyPr lIns="91425" tIns="91425" rIns="91425" bIns="91425" anchor="ctr" anchorCtr="0">
            <a:noAutofit/>
          </a:bodyPr>
          <a:lstStyle/>
          <a:p>
            <a:pPr marL="457200" lvl="0" indent="-317500" rtl="0">
              <a:spcBef>
                <a:spcPts val="0"/>
              </a:spcBef>
              <a:buClr>
                <a:srgbClr val="000000"/>
              </a:buClr>
              <a:buSzPct val="100000"/>
              <a:buFont typeface="Arial"/>
              <a:buChar char="●"/>
            </a:pPr>
            <a:r>
              <a:rPr lang="en" b="1">
                <a:solidFill>
                  <a:srgbClr val="FF0000"/>
                </a:solidFill>
              </a:rPr>
              <a:t>it is a thickened membrane of deep fascia located between the subclavius and the pectoralis minor</a:t>
            </a:r>
          </a:p>
          <a:p>
            <a:pPr lvl="0" rtl="0">
              <a:spcBef>
                <a:spcPts val="0"/>
              </a:spcBef>
              <a:buNone/>
            </a:pPr>
            <a:r>
              <a:rPr lang="en" sz="1200" b="1">
                <a:solidFill>
                  <a:srgbClr val="B7B7B7"/>
                </a:solidFill>
              </a:rPr>
              <a:t>( it splits to enclose the subclavius “superiorly” and the pectoralis minor “inferiorly” ) and it is attached to coracoid process “ laterally” and to the costal cartilage “ medially” </a:t>
            </a:r>
          </a:p>
        </p:txBody>
      </p:sp>
      <p:sp>
        <p:nvSpPr>
          <p:cNvPr id="184" name="Shape 184"/>
          <p:cNvSpPr/>
          <p:nvPr/>
        </p:nvSpPr>
        <p:spPr>
          <a:xfrm>
            <a:off x="2126950" y="2816575"/>
            <a:ext cx="4512899" cy="552000"/>
          </a:xfrm>
          <a:prstGeom prst="snip1Rect">
            <a:avLst>
              <a:gd name="adj" fmla="val 50000"/>
            </a:avLst>
          </a:prstGeom>
          <a:solidFill>
            <a:srgbClr val="B035EF">
              <a:alpha val="12310"/>
            </a:srgbClr>
          </a:solidFill>
          <a:ln w="28575" cap="flat">
            <a:solidFill>
              <a:srgbClr val="B035EF"/>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solidFill>
                  <a:srgbClr val="FF0000"/>
                </a:solidFill>
                <a:latin typeface="Architects Daughter"/>
                <a:ea typeface="Architects Daughter"/>
                <a:cs typeface="Architects Daughter"/>
                <a:sym typeface="Architects Daughter"/>
              </a:rPr>
              <a:t>It is pierced </a:t>
            </a:r>
            <a:r>
              <a:rPr lang="en" sz="1800">
                <a:solidFill>
                  <a:srgbClr val="999999"/>
                </a:solidFill>
                <a:latin typeface="Architects Daughter"/>
                <a:ea typeface="Architects Daughter"/>
                <a:cs typeface="Architects Daughter"/>
                <a:sym typeface="Architects Daughter"/>
              </a:rPr>
              <a:t>“ مخرومة”</a:t>
            </a:r>
            <a:r>
              <a:rPr lang="en" sz="1800">
                <a:solidFill>
                  <a:srgbClr val="FF0000"/>
                </a:solidFill>
                <a:latin typeface="Architects Daughter"/>
                <a:ea typeface="Architects Daughter"/>
                <a:cs typeface="Architects Daughter"/>
                <a:sym typeface="Architects Daughter"/>
              </a:rPr>
              <a:t> with</a:t>
            </a:r>
          </a:p>
        </p:txBody>
      </p:sp>
      <p:sp>
        <p:nvSpPr>
          <p:cNvPr id="185" name="Shape 185"/>
          <p:cNvSpPr/>
          <p:nvPr/>
        </p:nvSpPr>
        <p:spPr>
          <a:xfrm>
            <a:off x="92475" y="4047000"/>
            <a:ext cx="2271900" cy="552000"/>
          </a:xfrm>
          <a:prstGeom prst="chevron">
            <a:avLst>
              <a:gd name="adj" fmla="val 50000"/>
            </a:avLst>
          </a:prstGeom>
          <a:solidFill>
            <a:srgbClr val="B035EF">
              <a:alpha val="12310"/>
            </a:srgbClr>
          </a:solidFill>
          <a:ln w="19050" cap="flat">
            <a:solidFill>
              <a:srgbClr val="B035EF"/>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solidFill>
                  <a:schemeClr val="hlink"/>
                </a:solidFill>
                <a:latin typeface="Architects Daughter"/>
                <a:ea typeface="Architects Daughter"/>
                <a:cs typeface="Architects Daughter"/>
                <a:sym typeface="Architects Daughter"/>
              </a:rPr>
              <a:t>L</a:t>
            </a:r>
            <a:r>
              <a:rPr lang="en">
                <a:solidFill>
                  <a:srgbClr val="FF0000"/>
                </a:solidFill>
                <a:latin typeface="Architects Daughter"/>
                <a:ea typeface="Architects Daughter"/>
                <a:cs typeface="Architects Daughter"/>
                <a:sym typeface="Architects Daughter"/>
              </a:rPr>
              <a:t>ateral pectoral nerve </a:t>
            </a:r>
          </a:p>
        </p:txBody>
      </p:sp>
      <p:sp>
        <p:nvSpPr>
          <p:cNvPr id="186" name="Shape 186"/>
          <p:cNvSpPr/>
          <p:nvPr/>
        </p:nvSpPr>
        <p:spPr>
          <a:xfrm>
            <a:off x="2237950" y="4047000"/>
            <a:ext cx="2376300" cy="552000"/>
          </a:xfrm>
          <a:prstGeom prst="chevron">
            <a:avLst>
              <a:gd name="adj" fmla="val 50000"/>
            </a:avLst>
          </a:prstGeom>
          <a:solidFill>
            <a:srgbClr val="B035EF">
              <a:alpha val="12310"/>
            </a:srgbClr>
          </a:solidFill>
          <a:ln w="19050" cap="flat">
            <a:solidFill>
              <a:srgbClr val="B035EF"/>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solidFill>
                  <a:schemeClr val="hlink"/>
                </a:solidFill>
                <a:latin typeface="Architects Daughter"/>
                <a:ea typeface="Architects Daughter"/>
                <a:cs typeface="Architects Daughter"/>
                <a:sym typeface="Architects Daughter"/>
              </a:rPr>
              <a:t>T</a:t>
            </a:r>
            <a:r>
              <a:rPr lang="en">
                <a:solidFill>
                  <a:srgbClr val="FF0000"/>
                </a:solidFill>
                <a:latin typeface="Architects Daughter"/>
                <a:ea typeface="Architects Daughter"/>
                <a:cs typeface="Architects Daughter"/>
                <a:sym typeface="Architects Daughter"/>
              </a:rPr>
              <a:t>horaco-acromial artery </a:t>
            </a:r>
          </a:p>
        </p:txBody>
      </p:sp>
      <p:sp>
        <p:nvSpPr>
          <p:cNvPr id="187" name="Shape 187"/>
          <p:cNvSpPr/>
          <p:nvPr/>
        </p:nvSpPr>
        <p:spPr>
          <a:xfrm>
            <a:off x="4462350" y="4047000"/>
            <a:ext cx="1925399" cy="552000"/>
          </a:xfrm>
          <a:prstGeom prst="chevron">
            <a:avLst>
              <a:gd name="adj" fmla="val 50000"/>
            </a:avLst>
          </a:prstGeom>
          <a:solidFill>
            <a:srgbClr val="B035EF">
              <a:alpha val="12310"/>
            </a:srgbClr>
          </a:solidFill>
          <a:ln w="19050" cap="flat">
            <a:solidFill>
              <a:srgbClr val="B035EF"/>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solidFill>
                  <a:schemeClr val="hlink"/>
                </a:solidFill>
                <a:latin typeface="Architects Daughter"/>
                <a:ea typeface="Architects Daughter"/>
                <a:cs typeface="Architects Daughter"/>
                <a:sym typeface="Architects Daughter"/>
              </a:rPr>
              <a:t>C</a:t>
            </a:r>
            <a:r>
              <a:rPr lang="en">
                <a:solidFill>
                  <a:srgbClr val="FF0000"/>
                </a:solidFill>
                <a:latin typeface="Architects Daughter"/>
                <a:ea typeface="Architects Daughter"/>
                <a:cs typeface="Architects Daughter"/>
                <a:sym typeface="Architects Daughter"/>
              </a:rPr>
              <a:t>ephalic vein</a:t>
            </a:r>
          </a:p>
        </p:txBody>
      </p:sp>
      <p:sp>
        <p:nvSpPr>
          <p:cNvPr id="188" name="Shape 188"/>
          <p:cNvSpPr/>
          <p:nvPr/>
        </p:nvSpPr>
        <p:spPr>
          <a:xfrm>
            <a:off x="6269125" y="4047000"/>
            <a:ext cx="1925399" cy="552000"/>
          </a:xfrm>
          <a:prstGeom prst="chevron">
            <a:avLst>
              <a:gd name="adj" fmla="val 50000"/>
            </a:avLst>
          </a:prstGeom>
          <a:solidFill>
            <a:srgbClr val="B035EF">
              <a:alpha val="12310"/>
            </a:srgbClr>
          </a:solidFill>
          <a:ln w="19050" cap="flat">
            <a:solidFill>
              <a:srgbClr val="B035EF"/>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solidFill>
                  <a:schemeClr val="hlink"/>
                </a:solidFill>
                <a:latin typeface="Architects Daughter"/>
                <a:ea typeface="Architects Daughter"/>
                <a:cs typeface="Architects Daughter"/>
                <a:sym typeface="Architects Daughter"/>
              </a:rPr>
              <a:t>F</a:t>
            </a:r>
            <a:r>
              <a:rPr lang="en">
                <a:solidFill>
                  <a:srgbClr val="FF0000"/>
                </a:solidFill>
                <a:latin typeface="Architects Daughter"/>
                <a:ea typeface="Architects Daughter"/>
                <a:cs typeface="Architects Daughter"/>
                <a:sym typeface="Architects Daughter"/>
              </a:rPr>
              <a:t>ew lymph nodes</a:t>
            </a:r>
          </a:p>
        </p:txBody>
      </p:sp>
      <p:pic>
        <p:nvPicPr>
          <p:cNvPr id="189" name="Shape 189"/>
          <p:cNvPicPr preferRelativeResize="0"/>
          <p:nvPr/>
        </p:nvPicPr>
        <p:blipFill>
          <a:blip r:embed="rId3">
            <a:alphaModFix/>
          </a:blip>
          <a:stretch>
            <a:fillRect/>
          </a:stretch>
        </p:blipFill>
        <p:spPr>
          <a:xfrm rot="-556985">
            <a:off x="6116731" y="3316968"/>
            <a:ext cx="908474" cy="932306"/>
          </a:xfrm>
          <a:prstGeom prst="rect">
            <a:avLst/>
          </a:prstGeom>
          <a:noFill/>
          <a:ln>
            <a:noFill/>
          </a:ln>
        </p:spPr>
      </p:pic>
      <p:pic>
        <p:nvPicPr>
          <p:cNvPr id="190" name="Shape 190"/>
          <p:cNvPicPr preferRelativeResize="0"/>
          <p:nvPr/>
        </p:nvPicPr>
        <p:blipFill>
          <a:blip r:embed="rId4">
            <a:alphaModFix/>
          </a:blip>
          <a:stretch>
            <a:fillRect/>
          </a:stretch>
        </p:blipFill>
        <p:spPr>
          <a:xfrm rot="-6">
            <a:off x="1298507" y="3376990"/>
            <a:ext cx="1043456" cy="874620"/>
          </a:xfrm>
          <a:prstGeom prst="rect">
            <a:avLst/>
          </a:prstGeom>
          <a:noFill/>
          <a:ln>
            <a:noFill/>
          </a:ln>
        </p:spPr>
      </p:pic>
      <p:pic>
        <p:nvPicPr>
          <p:cNvPr id="191" name="Shape 191"/>
          <p:cNvPicPr preferRelativeResize="0"/>
          <p:nvPr/>
        </p:nvPicPr>
        <p:blipFill>
          <a:blip r:embed="rId4">
            <a:alphaModFix/>
          </a:blip>
          <a:stretch>
            <a:fillRect/>
          </a:stretch>
        </p:blipFill>
        <p:spPr>
          <a:xfrm rot="-1691919">
            <a:off x="2809017" y="3489925"/>
            <a:ext cx="773762" cy="648555"/>
          </a:xfrm>
          <a:prstGeom prst="rect">
            <a:avLst/>
          </a:prstGeom>
          <a:noFill/>
          <a:ln>
            <a:noFill/>
          </a:ln>
        </p:spPr>
      </p:pic>
      <p:pic>
        <p:nvPicPr>
          <p:cNvPr id="192" name="Shape 192"/>
          <p:cNvPicPr preferRelativeResize="0"/>
          <p:nvPr/>
        </p:nvPicPr>
        <p:blipFill>
          <a:blip r:embed="rId3">
            <a:alphaModFix/>
          </a:blip>
          <a:stretch>
            <a:fillRect/>
          </a:stretch>
        </p:blipFill>
        <p:spPr>
          <a:xfrm rot="1229859">
            <a:off x="4829136" y="3413132"/>
            <a:ext cx="821077" cy="842609"/>
          </a:xfrm>
          <a:prstGeom prst="rect">
            <a:avLst/>
          </a:prstGeom>
          <a:noFill/>
          <a:ln>
            <a:noFill/>
          </a:ln>
        </p:spPr>
      </p:pic>
      <p:sp>
        <p:nvSpPr>
          <p:cNvPr id="193" name="Shape 193"/>
          <p:cNvSpPr/>
          <p:nvPr/>
        </p:nvSpPr>
        <p:spPr>
          <a:xfrm>
            <a:off x="5530050" y="152775"/>
            <a:ext cx="2940599" cy="1274400"/>
          </a:xfrm>
          <a:prstGeom prst="wedgeRoundRectCallout">
            <a:avLst>
              <a:gd name="adj1" fmla="val -61075"/>
              <a:gd name="adj2" fmla="val 22329"/>
              <a:gd name="adj3" fmla="val 0"/>
            </a:avLst>
          </a:prstGeom>
          <a:solidFill>
            <a:schemeClr val="lt2"/>
          </a:solidFill>
          <a:ln w="19050" cap="flat">
            <a:solidFill>
              <a:srgbClr val="B7B7B7"/>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 sz="1200">
                <a:solidFill>
                  <a:srgbClr val="B7B7B7"/>
                </a:solidFill>
                <a:latin typeface="Architects Daughter"/>
                <a:ea typeface="Architects Daughter"/>
                <a:cs typeface="Architects Daughter"/>
                <a:sym typeface="Architects Daughter"/>
              </a:rPr>
              <a:t>* it is the region between the subclavius and the pectoralis minor (over the 2</a:t>
            </a:r>
            <a:r>
              <a:rPr lang="en" sz="2000" baseline="30000">
                <a:solidFill>
                  <a:srgbClr val="B7B7B7"/>
                </a:solidFill>
                <a:latin typeface="Architects Daughter"/>
                <a:ea typeface="Architects Daughter"/>
                <a:cs typeface="Architects Daughter"/>
                <a:sym typeface="Architects Daughter"/>
              </a:rPr>
              <a:t>nd</a:t>
            </a:r>
            <a:r>
              <a:rPr lang="en" sz="1200">
                <a:solidFill>
                  <a:srgbClr val="B7B7B7"/>
                </a:solidFill>
                <a:latin typeface="Architects Daughter"/>
                <a:ea typeface="Architects Daughter"/>
                <a:cs typeface="Architects Daughter"/>
                <a:sym typeface="Architects Daughter"/>
              </a:rPr>
              <a:t> rib is)  &amp; spreads to cover both muscles .</a:t>
            </a:r>
          </a:p>
          <a:p>
            <a:pPr lvl="0">
              <a:spcBef>
                <a:spcPts val="0"/>
              </a:spcBef>
              <a:buNone/>
            </a:pPr>
            <a:r>
              <a:rPr lang="en" sz="1200">
                <a:solidFill>
                  <a:srgbClr val="B7B7B7"/>
                </a:solidFill>
                <a:latin typeface="Architects Daughter"/>
                <a:ea typeface="Architects Daughter"/>
                <a:cs typeface="Architects Daughter"/>
                <a:sym typeface="Architects Daughter"/>
              </a:rPr>
              <a:t>* it is a tough membrane .</a:t>
            </a:r>
          </a:p>
        </p:txBody>
      </p:sp>
      <p:sp>
        <p:nvSpPr>
          <p:cNvPr id="194" name="Shape 194"/>
          <p:cNvSpPr/>
          <p:nvPr/>
        </p:nvSpPr>
        <p:spPr>
          <a:xfrm>
            <a:off x="42900" y="3144062"/>
            <a:ext cx="1641300" cy="413999"/>
          </a:xfrm>
          <a:prstGeom prst="wedgeRoundRectCallout">
            <a:avLst>
              <a:gd name="adj1" fmla="val 70275"/>
              <a:gd name="adj2" fmla="val -41775"/>
              <a:gd name="adj3" fmla="val 0"/>
            </a:avLst>
          </a:prstGeom>
          <a:solidFill>
            <a:schemeClr val="lt2"/>
          </a:solidFill>
          <a:ln w="19050" cap="flat">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1200">
                <a:solidFill>
                  <a:schemeClr val="hlink"/>
                </a:solidFill>
                <a:latin typeface="Architects Daughter"/>
                <a:ea typeface="Architects Daughter"/>
                <a:cs typeface="Architects Daughter"/>
                <a:sym typeface="Architects Daughter"/>
              </a:rPr>
              <a:t>L</a:t>
            </a:r>
            <a:r>
              <a:rPr lang="en" sz="1200">
                <a:solidFill>
                  <a:schemeClr val="dk1"/>
                </a:solidFill>
                <a:latin typeface="Architects Daughter"/>
                <a:ea typeface="Architects Daughter"/>
                <a:cs typeface="Architects Daughter"/>
                <a:sym typeface="Architects Daughter"/>
              </a:rPr>
              <a:t>et </a:t>
            </a:r>
            <a:r>
              <a:rPr lang="en" sz="1200">
                <a:solidFill>
                  <a:schemeClr val="hlink"/>
                </a:solidFill>
                <a:latin typeface="Architects Daughter"/>
                <a:ea typeface="Architects Daughter"/>
                <a:cs typeface="Architects Daughter"/>
                <a:sym typeface="Architects Daughter"/>
              </a:rPr>
              <a:t>T</a:t>
            </a:r>
            <a:r>
              <a:rPr lang="en" sz="1200">
                <a:solidFill>
                  <a:schemeClr val="dk1"/>
                </a:solidFill>
                <a:latin typeface="Architects Daughter"/>
                <a:ea typeface="Architects Daughter"/>
                <a:cs typeface="Architects Daughter"/>
                <a:sym typeface="Architects Daughter"/>
              </a:rPr>
              <a:t>he </a:t>
            </a:r>
            <a:r>
              <a:rPr lang="en" sz="1200">
                <a:solidFill>
                  <a:schemeClr val="hlink"/>
                </a:solidFill>
                <a:latin typeface="Architects Daughter"/>
                <a:ea typeface="Architects Daughter"/>
                <a:cs typeface="Architects Daughter"/>
                <a:sym typeface="Architects Daughter"/>
              </a:rPr>
              <a:t>C</a:t>
            </a:r>
            <a:r>
              <a:rPr lang="en" sz="1200">
                <a:solidFill>
                  <a:schemeClr val="dk1"/>
                </a:solidFill>
                <a:latin typeface="Architects Daughter"/>
                <a:ea typeface="Architects Daughter"/>
                <a:cs typeface="Architects Daughter"/>
                <a:sym typeface="Architects Daughter"/>
              </a:rPr>
              <a:t>at </a:t>
            </a:r>
            <a:r>
              <a:rPr lang="en" sz="1200">
                <a:solidFill>
                  <a:schemeClr val="hlink"/>
                </a:solidFill>
                <a:latin typeface="Architects Daughter"/>
                <a:ea typeface="Architects Daughter"/>
                <a:cs typeface="Architects Daughter"/>
                <a:sym typeface="Architects Daughter"/>
              </a:rPr>
              <a:t>F</a:t>
            </a:r>
            <a:r>
              <a:rPr lang="en" sz="1200">
                <a:solidFill>
                  <a:schemeClr val="dk1"/>
                </a:solidFill>
                <a:latin typeface="Architects Daughter"/>
                <a:ea typeface="Architects Daughter"/>
                <a:cs typeface="Architects Daughter"/>
                <a:sym typeface="Architects Daughter"/>
              </a:rPr>
              <a:t>ree</a:t>
            </a:r>
          </a:p>
        </p:txBody>
      </p:sp>
      <p:sp>
        <p:nvSpPr>
          <p:cNvPr id="195" name="Shape 195"/>
          <p:cNvSpPr txBox="1"/>
          <p:nvPr/>
        </p:nvSpPr>
        <p:spPr>
          <a:xfrm>
            <a:off x="67325" y="2829750"/>
            <a:ext cx="1388399" cy="351300"/>
          </a:xfrm>
          <a:prstGeom prst="rect">
            <a:avLst/>
          </a:prstGeom>
          <a:noFill/>
          <a:ln>
            <a:noFill/>
          </a:ln>
        </p:spPr>
        <p:txBody>
          <a:bodyPr lIns="91425" tIns="91425" rIns="91425" bIns="91425" anchor="t" anchorCtr="0">
            <a:noAutofit/>
          </a:bodyPr>
          <a:lstStyle/>
          <a:p>
            <a:pPr>
              <a:spcBef>
                <a:spcPts val="0"/>
              </a:spcBef>
              <a:buNone/>
            </a:pPr>
            <a:r>
              <a:rPr lang="en">
                <a:solidFill>
                  <a:schemeClr val="dk1"/>
                </a:solidFill>
              </a:rPr>
              <a:t>“ MNEMONIC”</a:t>
            </a:r>
          </a:p>
        </p:txBody>
      </p:sp>
      <p:pic>
        <p:nvPicPr>
          <p:cNvPr id="196" name="Shape 196"/>
          <p:cNvPicPr preferRelativeResize="0"/>
          <p:nvPr/>
        </p:nvPicPr>
        <p:blipFill>
          <a:blip r:embed="rId5">
            <a:alphaModFix/>
          </a:blip>
          <a:stretch>
            <a:fillRect/>
          </a:stretch>
        </p:blipFill>
        <p:spPr>
          <a:xfrm>
            <a:off x="1168096" y="3595537"/>
            <a:ext cx="287628" cy="413975"/>
          </a:xfrm>
          <a:prstGeom prst="rect">
            <a:avLst/>
          </a:prstGeom>
          <a:noFill/>
          <a:ln w="9525" cap="flat">
            <a:solidFill>
              <a:schemeClr val="dk2"/>
            </a:solidFill>
            <a:prstDash val="solid"/>
            <a:round/>
            <a:headEnd type="none" w="med" len="med"/>
            <a:tailEnd type="none" w="med" len="med"/>
          </a:ln>
        </p:spPr>
      </p:pic>
      <p:pic>
        <p:nvPicPr>
          <p:cNvPr id="197" name="Shape 197"/>
          <p:cNvPicPr preferRelativeResize="0"/>
          <p:nvPr/>
        </p:nvPicPr>
        <p:blipFill>
          <a:blip r:embed="rId6">
            <a:alphaModFix/>
          </a:blip>
          <a:stretch>
            <a:fillRect/>
          </a:stretch>
        </p:blipFill>
        <p:spPr>
          <a:xfrm>
            <a:off x="2657650" y="3576137"/>
            <a:ext cx="287624" cy="413985"/>
          </a:xfrm>
          <a:prstGeom prst="rect">
            <a:avLst/>
          </a:prstGeom>
          <a:noFill/>
          <a:ln w="9525" cap="flat">
            <a:solidFill>
              <a:schemeClr val="dk2"/>
            </a:solidFill>
            <a:prstDash val="solid"/>
            <a:round/>
            <a:headEnd type="none" w="med" len="med"/>
            <a:tailEnd type="none" w="med" len="med"/>
          </a:ln>
        </p:spPr>
      </p:pic>
      <p:pic>
        <p:nvPicPr>
          <p:cNvPr id="198" name="Shape 198"/>
          <p:cNvPicPr preferRelativeResize="0"/>
          <p:nvPr/>
        </p:nvPicPr>
        <p:blipFill>
          <a:blip r:embed="rId7">
            <a:alphaModFix/>
          </a:blip>
          <a:stretch>
            <a:fillRect/>
          </a:stretch>
        </p:blipFill>
        <p:spPr>
          <a:xfrm>
            <a:off x="5530050" y="3576137"/>
            <a:ext cx="287624" cy="413968"/>
          </a:xfrm>
          <a:prstGeom prst="rect">
            <a:avLst/>
          </a:prstGeom>
          <a:noFill/>
          <a:ln w="9525" cap="flat">
            <a:solidFill>
              <a:schemeClr val="dk2"/>
            </a:solidFill>
            <a:prstDash val="solid"/>
            <a:round/>
            <a:headEnd type="none" w="med" len="med"/>
            <a:tailEnd type="none" w="med" len="med"/>
          </a:ln>
        </p:spPr>
      </p:pic>
      <p:pic>
        <p:nvPicPr>
          <p:cNvPr id="199" name="Shape 199"/>
          <p:cNvPicPr preferRelativeResize="0"/>
          <p:nvPr/>
        </p:nvPicPr>
        <p:blipFill>
          <a:blip r:embed="rId8">
            <a:alphaModFix/>
          </a:blip>
          <a:stretch>
            <a:fillRect/>
          </a:stretch>
        </p:blipFill>
        <p:spPr>
          <a:xfrm>
            <a:off x="6920800" y="3597439"/>
            <a:ext cx="287625" cy="410123"/>
          </a:xfrm>
          <a:prstGeom prst="rect">
            <a:avLst/>
          </a:prstGeom>
          <a:noFill/>
          <a:ln w="9525" cap="flat">
            <a:solidFill>
              <a:schemeClr val="dk2"/>
            </a:solidFill>
            <a:prstDash val="solid"/>
            <a:round/>
            <a:headEnd type="none" w="med" len="med"/>
            <a:tailEnd type="none" w="med" len="med"/>
          </a:ln>
        </p:spPr>
      </p:pic>
      <p:pic>
        <p:nvPicPr>
          <p:cNvPr id="200" name="Shape 200"/>
          <p:cNvPicPr preferRelativeResize="0"/>
          <p:nvPr/>
        </p:nvPicPr>
        <p:blipFill>
          <a:blip r:embed="rId9">
            <a:alphaModFix/>
          </a:blip>
          <a:stretch>
            <a:fillRect/>
          </a:stretch>
        </p:blipFill>
        <p:spPr>
          <a:xfrm>
            <a:off x="1366040" y="2895387"/>
            <a:ext cx="241349" cy="241349"/>
          </a:xfrm>
          <a:prstGeom prst="rect">
            <a:avLst/>
          </a:prstGeom>
          <a:noFill/>
          <a:ln w="9525" cap="flat">
            <a:solidFill>
              <a:schemeClr val="dk2"/>
            </a:solidFill>
            <a:prstDash val="solid"/>
            <a:round/>
            <a:headEnd type="none" w="med" len="med"/>
            <a:tailEnd type="none" w="med" len="med"/>
          </a:ln>
        </p:spPr>
      </p:pic>
      <p:sp>
        <p:nvSpPr>
          <p:cNvPr id="201" name="Shape 201"/>
          <p:cNvSpPr txBox="1">
            <a:spLocks noGrp="1"/>
          </p:cNvSpPr>
          <p:nvPr>
            <p:ph type="title"/>
          </p:nvPr>
        </p:nvSpPr>
        <p:spPr>
          <a:xfrm>
            <a:off x="76200" y="-75925"/>
            <a:ext cx="3115799" cy="952800"/>
          </a:xfrm>
          <a:prstGeom prst="rect">
            <a:avLst/>
          </a:prstGeom>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Clavipectoral Fascia</a:t>
            </a:r>
          </a:p>
        </p:txBody>
      </p:sp>
      <p:cxnSp>
        <p:nvCxnSpPr>
          <p:cNvPr id="202" name="Shape 202"/>
          <p:cNvCxnSpPr/>
          <p:nvPr/>
        </p:nvCxnSpPr>
        <p:spPr>
          <a:xfrm rot="10800000" flipH="1">
            <a:off x="141400" y="688350"/>
            <a:ext cx="5071800" cy="3299"/>
          </a:xfrm>
          <a:prstGeom prst="straightConnector1">
            <a:avLst/>
          </a:prstGeom>
          <a:noFill/>
          <a:ln w="28575" cap="flat">
            <a:solidFill>
              <a:schemeClr val="dk2"/>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76200" y="-152125"/>
            <a:ext cx="2933400" cy="952800"/>
          </a:xfrm>
          <a:prstGeom prst="rect">
            <a:avLst/>
          </a:prstGeom>
        </p:spPr>
        <p:txBody>
          <a:bodyPr lIns="91425" tIns="91425" rIns="91425" bIns="91425" anchor="ctr" anchorCtr="0">
            <a:noAutofit/>
          </a:bodyPr>
          <a:lstStyle/>
          <a:p>
            <a:pPr lvl="0" rtl="0">
              <a:lnSpc>
                <a:spcPct val="115000"/>
              </a:lnSpc>
              <a:spcBef>
                <a:spcPts val="0"/>
              </a:spcBef>
              <a:buNone/>
            </a:pPr>
            <a:r>
              <a:rPr lang="en" sz="2400" b="1">
                <a:solidFill>
                  <a:srgbClr val="DD286C"/>
                </a:solidFill>
                <a:latin typeface="Comic Sans MS"/>
                <a:ea typeface="Comic Sans MS"/>
                <a:cs typeface="Comic Sans MS"/>
                <a:sym typeface="Comic Sans MS"/>
              </a:rPr>
              <a:t>Serratus anterior</a:t>
            </a:r>
            <a:r>
              <a:rPr lang="en" sz="1800" b="1">
                <a:solidFill>
                  <a:srgbClr val="DD286C"/>
                </a:solidFill>
                <a:latin typeface="Comic Sans MS"/>
                <a:ea typeface="Comic Sans MS"/>
                <a:cs typeface="Comic Sans MS"/>
                <a:sym typeface="Comic Sans MS"/>
              </a:rPr>
              <a:t> </a:t>
            </a:r>
          </a:p>
        </p:txBody>
      </p:sp>
      <p:sp>
        <p:nvSpPr>
          <p:cNvPr id="208" name="Shape 208"/>
          <p:cNvSpPr txBox="1"/>
          <p:nvPr/>
        </p:nvSpPr>
        <p:spPr>
          <a:xfrm>
            <a:off x="2686625" y="187025"/>
            <a:ext cx="1460099" cy="296400"/>
          </a:xfrm>
          <a:prstGeom prst="rect">
            <a:avLst/>
          </a:prstGeom>
          <a:noFill/>
          <a:ln>
            <a:noFill/>
          </a:ln>
        </p:spPr>
        <p:txBody>
          <a:bodyPr lIns="91425" tIns="91425" rIns="91425" bIns="91425" anchor="t" anchorCtr="0">
            <a:noAutofit/>
          </a:bodyPr>
          <a:lstStyle/>
          <a:p>
            <a:pPr lvl="0" algn="r" rtl="0">
              <a:spcBef>
                <a:spcPts val="0"/>
              </a:spcBef>
              <a:buNone/>
            </a:pPr>
            <a:r>
              <a:rPr lang="en" sz="1200" b="1">
                <a:solidFill>
                  <a:srgbClr val="999999"/>
                </a:solidFill>
                <a:latin typeface="Cambria"/>
                <a:ea typeface="Cambria"/>
                <a:cs typeface="Cambria"/>
                <a:sym typeface="Cambria"/>
              </a:rPr>
              <a:t>المسننة الأمامية</a:t>
            </a:r>
          </a:p>
        </p:txBody>
      </p:sp>
      <p:cxnSp>
        <p:nvCxnSpPr>
          <p:cNvPr id="209" name="Shape 209"/>
          <p:cNvCxnSpPr/>
          <p:nvPr/>
        </p:nvCxnSpPr>
        <p:spPr>
          <a:xfrm>
            <a:off x="141400" y="615450"/>
            <a:ext cx="7715399" cy="0"/>
          </a:xfrm>
          <a:prstGeom prst="straightConnector1">
            <a:avLst/>
          </a:prstGeom>
          <a:noFill/>
          <a:ln w="28575" cap="flat">
            <a:solidFill>
              <a:schemeClr val="dk2"/>
            </a:solidFill>
            <a:prstDash val="solid"/>
            <a:round/>
            <a:headEnd type="none" w="lg" len="lg"/>
            <a:tailEnd type="none" w="lg" len="lg"/>
          </a:ln>
        </p:spPr>
      </p:cxnSp>
      <p:sp>
        <p:nvSpPr>
          <p:cNvPr id="210" name="Shape 210"/>
          <p:cNvSpPr txBox="1"/>
          <p:nvPr/>
        </p:nvSpPr>
        <p:spPr>
          <a:xfrm>
            <a:off x="141400" y="676175"/>
            <a:ext cx="3000000" cy="489000"/>
          </a:xfrm>
          <a:prstGeom prst="rect">
            <a:avLst/>
          </a:prstGeom>
          <a:noFill/>
          <a:ln w="28575" cap="flat">
            <a:solidFill>
              <a:srgbClr val="FF9900"/>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800" b="1">
                <a:solidFill>
                  <a:srgbClr val="FF9900"/>
                </a:solidFill>
              </a:rPr>
              <a:t>- ORIGIN:</a:t>
            </a:r>
            <a:r>
              <a:rPr lang="en" sz="1800" b="1">
                <a:solidFill>
                  <a:srgbClr val="3D85C6"/>
                </a:solidFill>
              </a:rPr>
              <a:t> </a:t>
            </a:r>
            <a:r>
              <a:rPr lang="en" b="1">
                <a:solidFill>
                  <a:srgbClr val="FF0000"/>
                </a:solidFill>
              </a:rPr>
              <a:t>Upper eight ribs </a:t>
            </a:r>
          </a:p>
        </p:txBody>
      </p:sp>
      <p:sp>
        <p:nvSpPr>
          <p:cNvPr id="211" name="Shape 211"/>
          <p:cNvSpPr txBox="1"/>
          <p:nvPr/>
        </p:nvSpPr>
        <p:spPr>
          <a:xfrm>
            <a:off x="166725" y="1237887"/>
            <a:ext cx="3000000" cy="1231200"/>
          </a:xfrm>
          <a:prstGeom prst="rect">
            <a:avLst/>
          </a:prstGeom>
          <a:noFill/>
          <a:ln w="28575" cap="flat">
            <a:solidFill>
              <a:srgbClr val="2BBBB4"/>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b="1">
                <a:solidFill>
                  <a:srgbClr val="2BBBB4"/>
                </a:solidFill>
              </a:rPr>
              <a:t>- INSERTION:</a:t>
            </a:r>
            <a:r>
              <a:rPr lang="en" b="1">
                <a:solidFill>
                  <a:schemeClr val="hlink"/>
                </a:solidFill>
              </a:rPr>
              <a:t> </a:t>
            </a:r>
            <a:r>
              <a:rPr lang="en" b="1">
                <a:solidFill>
                  <a:srgbClr val="FF0000"/>
                </a:solidFill>
              </a:rPr>
              <a:t>attaches to the ventral aspect </a:t>
            </a:r>
            <a:r>
              <a:rPr lang="en" b="1">
                <a:solidFill>
                  <a:srgbClr val="999999"/>
                </a:solidFill>
              </a:rPr>
              <a:t>( الجزء الأمامي )</a:t>
            </a:r>
            <a:r>
              <a:rPr lang="en" b="1">
                <a:solidFill>
                  <a:srgbClr val="FF0000"/>
                </a:solidFill>
              </a:rPr>
              <a:t> of the medial border and inferior angle of the </a:t>
            </a:r>
            <a:r>
              <a:rPr lang="en" b="1" u="sng">
                <a:solidFill>
                  <a:srgbClr val="FF0000"/>
                </a:solidFill>
              </a:rPr>
              <a:t>SCAPULA</a:t>
            </a:r>
          </a:p>
        </p:txBody>
      </p:sp>
      <p:sp>
        <p:nvSpPr>
          <p:cNvPr id="212" name="Shape 212"/>
          <p:cNvSpPr txBox="1"/>
          <p:nvPr/>
        </p:nvSpPr>
        <p:spPr>
          <a:xfrm>
            <a:off x="141400" y="2514500"/>
            <a:ext cx="3000000" cy="1178099"/>
          </a:xfrm>
          <a:prstGeom prst="rect">
            <a:avLst/>
          </a:prstGeom>
          <a:noFill/>
          <a:ln w="28575" cap="flat">
            <a:solidFill>
              <a:srgbClr val="A64D79"/>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800" b="1">
                <a:solidFill>
                  <a:srgbClr val="A64D79"/>
                </a:solidFill>
              </a:rPr>
              <a:t>- NERVE SUPPLY:</a:t>
            </a:r>
            <a:r>
              <a:rPr lang="en" sz="1800">
                <a:solidFill>
                  <a:srgbClr val="A64D79"/>
                </a:solidFill>
              </a:rPr>
              <a:t> </a:t>
            </a:r>
            <a:r>
              <a:rPr lang="en" b="1">
                <a:solidFill>
                  <a:srgbClr val="FF0000"/>
                </a:solidFill>
              </a:rPr>
              <a:t> </a:t>
            </a:r>
            <a:r>
              <a:rPr lang="en" b="1" u="sng">
                <a:solidFill>
                  <a:srgbClr val="FF0000"/>
                </a:solidFill>
              </a:rPr>
              <a:t>Long thoracic nerve </a:t>
            </a:r>
            <a:r>
              <a:rPr lang="en" b="1">
                <a:solidFill>
                  <a:srgbClr val="FF0000"/>
                </a:solidFill>
              </a:rPr>
              <a:t> which is also called ( </a:t>
            </a:r>
            <a:r>
              <a:rPr lang="en" b="1" u="sng">
                <a:solidFill>
                  <a:srgbClr val="FF0000"/>
                </a:solidFill>
              </a:rPr>
              <a:t>nerve of bell</a:t>
            </a:r>
            <a:r>
              <a:rPr lang="en" b="1">
                <a:solidFill>
                  <a:srgbClr val="FF0000"/>
                </a:solidFill>
              </a:rPr>
              <a:t> or </a:t>
            </a:r>
            <a:r>
              <a:rPr lang="en" b="1" u="sng">
                <a:solidFill>
                  <a:srgbClr val="FF0000"/>
                </a:solidFill>
              </a:rPr>
              <a:t>nerve to serratus anterior </a:t>
            </a:r>
            <a:r>
              <a:rPr lang="en" b="1">
                <a:solidFill>
                  <a:srgbClr val="FF0000"/>
                </a:solidFill>
              </a:rPr>
              <a:t>) </a:t>
            </a:r>
          </a:p>
        </p:txBody>
      </p:sp>
      <p:sp>
        <p:nvSpPr>
          <p:cNvPr id="213" name="Shape 213"/>
          <p:cNvSpPr txBox="1"/>
          <p:nvPr/>
        </p:nvSpPr>
        <p:spPr>
          <a:xfrm>
            <a:off x="166725" y="3790050"/>
            <a:ext cx="7768200" cy="1266859"/>
          </a:xfrm>
          <a:prstGeom prst="rect">
            <a:avLst/>
          </a:prstGeom>
          <a:noFill/>
          <a:ln w="28575" cap="flat">
            <a:solidFill>
              <a:srgbClr val="3D85C6"/>
            </a:solidFill>
            <a:prstDash val="solid"/>
            <a:round/>
            <a:headEnd type="none" w="med" len="med"/>
            <a:tailEnd type="none" w="med" len="med"/>
          </a:ln>
        </p:spPr>
        <p:txBody>
          <a:bodyPr lIns="91425" tIns="91425" rIns="91425" bIns="91425" anchor="ctr" anchorCtr="0">
            <a:noAutofit/>
          </a:bodyPr>
          <a:lstStyle/>
          <a:p>
            <a:pPr marL="342900" lvl="0" indent="-139700" rtl="0">
              <a:spcBef>
                <a:spcPts val="640"/>
              </a:spcBef>
              <a:buNone/>
            </a:pPr>
            <a:r>
              <a:rPr lang="en" sz="1800" b="1" dirty="0">
                <a:solidFill>
                  <a:srgbClr val="3D85C6"/>
                </a:solidFill>
              </a:rPr>
              <a:t>- ACTION:</a:t>
            </a:r>
            <a:r>
              <a:rPr lang="en" sz="1800" dirty="0">
                <a:solidFill>
                  <a:schemeClr val="hlink"/>
                </a:solidFill>
              </a:rPr>
              <a:t> </a:t>
            </a:r>
          </a:p>
          <a:p>
            <a:pPr marL="342900" lvl="0" indent="-139700" rtl="0">
              <a:spcBef>
                <a:spcPts val="640"/>
              </a:spcBef>
              <a:buNone/>
            </a:pPr>
            <a:r>
              <a:rPr lang="en" b="1" dirty="0">
                <a:solidFill>
                  <a:srgbClr val="FF0000"/>
                </a:solidFill>
              </a:rPr>
              <a:t> </a:t>
            </a:r>
            <a:r>
              <a:rPr lang="en" b="1" dirty="0">
                <a:solidFill>
                  <a:schemeClr val="dk1"/>
                </a:solidFill>
              </a:rPr>
              <a:t>1- </a:t>
            </a:r>
            <a:r>
              <a:rPr lang="en" b="1" dirty="0">
                <a:solidFill>
                  <a:srgbClr val="FF0000"/>
                </a:solidFill>
              </a:rPr>
              <a:t>Draws the </a:t>
            </a:r>
            <a:r>
              <a:rPr lang="en" b="1" u="sng" dirty="0">
                <a:solidFill>
                  <a:srgbClr val="FF0000"/>
                </a:solidFill>
              </a:rPr>
              <a:t>scapula</a:t>
            </a:r>
            <a:r>
              <a:rPr lang="en" b="1" dirty="0">
                <a:solidFill>
                  <a:srgbClr val="FF0000"/>
                </a:solidFill>
              </a:rPr>
              <a:t> forward (during Protrusion ) in boxing </a:t>
            </a:r>
            <a:r>
              <a:rPr lang="en" b="1" dirty="0">
                <a:solidFill>
                  <a:srgbClr val="999999"/>
                </a:solidFill>
              </a:rPr>
              <a:t>“لما الملاكم يجي يضرب “</a:t>
            </a:r>
          </a:p>
          <a:p>
            <a:pPr marL="342900" lvl="0" indent="-139700" rtl="0">
              <a:spcBef>
                <a:spcPts val="640"/>
              </a:spcBef>
              <a:buNone/>
            </a:pPr>
            <a:r>
              <a:rPr lang="en" b="1" dirty="0">
                <a:solidFill>
                  <a:srgbClr val="FF0000"/>
                </a:solidFill>
              </a:rPr>
              <a:t> </a:t>
            </a:r>
            <a:r>
              <a:rPr lang="en" b="1" dirty="0">
                <a:solidFill>
                  <a:schemeClr val="dk1"/>
                </a:solidFill>
              </a:rPr>
              <a:t>2- </a:t>
            </a:r>
            <a:r>
              <a:rPr lang="en" b="1" dirty="0">
                <a:solidFill>
                  <a:srgbClr val="FF0000"/>
                </a:solidFill>
              </a:rPr>
              <a:t>Rotates the </a:t>
            </a:r>
            <a:r>
              <a:rPr lang="en" b="1" u="sng" dirty="0">
                <a:solidFill>
                  <a:srgbClr val="FF0000"/>
                </a:solidFill>
              </a:rPr>
              <a:t>scapula </a:t>
            </a:r>
            <a:r>
              <a:rPr lang="en" b="1" dirty="0">
                <a:solidFill>
                  <a:srgbClr val="FF0000"/>
                </a:solidFill>
              </a:rPr>
              <a:t> outwards ( when rising the arm above 90 degrees</a:t>
            </a:r>
            <a:r>
              <a:rPr lang="en" b="1" dirty="0" smtClean="0">
                <a:solidFill>
                  <a:srgbClr val="FF0000"/>
                </a:solidFill>
              </a:rPr>
              <a:t>)</a:t>
            </a:r>
            <a:endParaRPr lang="en-US" b="1" dirty="0" smtClean="0">
              <a:solidFill>
                <a:srgbClr val="FF0000"/>
              </a:solidFill>
            </a:endParaRPr>
          </a:p>
          <a:p>
            <a:pPr marL="342900" lvl="0" indent="-139700" rtl="0">
              <a:spcBef>
                <a:spcPts val="640"/>
              </a:spcBef>
              <a:buNone/>
            </a:pPr>
            <a:r>
              <a:rPr lang="en-US" b="1" dirty="0">
                <a:solidFill>
                  <a:srgbClr val="FF0000"/>
                </a:solidFill>
              </a:rPr>
              <a:t> </a:t>
            </a:r>
            <a:r>
              <a:rPr lang="en-US" b="1" dirty="0" smtClean="0">
                <a:solidFill>
                  <a:schemeClr val="tx1"/>
                </a:solidFill>
              </a:rPr>
              <a:t>3- </a:t>
            </a:r>
            <a:r>
              <a:rPr lang="en-US" b="1" dirty="0" smtClean="0">
                <a:solidFill>
                  <a:srgbClr val="FF0000"/>
                </a:solidFill>
              </a:rPr>
              <a:t>Keep the </a:t>
            </a:r>
            <a:r>
              <a:rPr lang="en-US" b="1" u="sng" dirty="0" smtClean="0">
                <a:solidFill>
                  <a:srgbClr val="FF0000"/>
                </a:solidFill>
              </a:rPr>
              <a:t>scapula</a:t>
            </a:r>
            <a:r>
              <a:rPr lang="en-US" b="1" dirty="0" smtClean="0">
                <a:solidFill>
                  <a:srgbClr val="FF0000"/>
                </a:solidFill>
              </a:rPr>
              <a:t> adherent to the chest wall.</a:t>
            </a:r>
            <a:endParaRPr lang="en" b="1" dirty="0">
              <a:solidFill>
                <a:srgbClr val="FF0000"/>
              </a:solidFill>
            </a:endParaRPr>
          </a:p>
        </p:txBody>
      </p:sp>
      <p:sp>
        <p:nvSpPr>
          <p:cNvPr id="214" name="Shape 214"/>
          <p:cNvSpPr txBox="1"/>
          <p:nvPr/>
        </p:nvSpPr>
        <p:spPr>
          <a:xfrm>
            <a:off x="6304075" y="1052150"/>
            <a:ext cx="2165100" cy="19481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SzPct val="100000"/>
              <a:buFont typeface="Arial"/>
              <a:buNone/>
            </a:pPr>
            <a:r>
              <a:rPr lang="en" sz="1100" b="1">
                <a:solidFill>
                  <a:srgbClr val="999999"/>
                </a:solidFill>
              </a:rPr>
              <a:t>Here the origin is from the same ribs but pectoralis minor are from their costal  cartilage meaning they are not from the same ribs </a:t>
            </a:r>
          </a:p>
          <a:p>
            <a:pPr lvl="0" rtl="0">
              <a:spcBef>
                <a:spcPts val="0"/>
              </a:spcBef>
              <a:buNone/>
            </a:pPr>
            <a:r>
              <a:rPr lang="en" sz="1100" b="1">
                <a:solidFill>
                  <a:srgbClr val="999999"/>
                </a:solidFill>
              </a:rPr>
              <a:t>if we pay attention that this is in anterior of the scapula. but the 1 rhomboid major and minor 2 levator scapula in posterior of scapula </a:t>
            </a:r>
          </a:p>
          <a:p>
            <a:pPr lvl="0" rtl="0">
              <a:spcBef>
                <a:spcPts val="0"/>
              </a:spcBef>
              <a:buNone/>
            </a:pPr>
            <a:endParaRPr/>
          </a:p>
        </p:txBody>
      </p:sp>
      <p:sp>
        <p:nvSpPr>
          <p:cNvPr id="215" name="Shape 215"/>
          <p:cNvSpPr txBox="1"/>
          <p:nvPr/>
        </p:nvSpPr>
        <p:spPr>
          <a:xfrm>
            <a:off x="4527300" y="145175"/>
            <a:ext cx="2423700" cy="380099"/>
          </a:xfrm>
          <a:prstGeom prst="rect">
            <a:avLst/>
          </a:prstGeom>
          <a:noFill/>
          <a:ln w="9525" cap="flat">
            <a:solidFill>
              <a:srgbClr val="2BBBB4"/>
            </a:solidFill>
            <a:prstDash val="lgDash"/>
            <a:round/>
            <a:headEnd type="none" w="med" len="med"/>
            <a:tailEnd type="none" w="med" len="med"/>
          </a:ln>
        </p:spPr>
        <p:txBody>
          <a:bodyPr lIns="91425" tIns="91425" rIns="91425" bIns="91425" anchor="t" anchorCtr="0">
            <a:noAutofit/>
          </a:bodyPr>
          <a:lstStyle/>
          <a:p>
            <a:pPr>
              <a:spcBef>
                <a:spcPts val="0"/>
              </a:spcBef>
              <a:buNone/>
            </a:pPr>
            <a:r>
              <a:rPr lang="en" sz="1100" b="1" u="sng">
                <a:solidFill>
                  <a:schemeClr val="hlink"/>
                </a:solidFill>
                <a:hlinkClick r:id="rId3"/>
              </a:rPr>
              <a:t>Serratus anterior</a:t>
            </a:r>
            <a:r>
              <a:rPr lang="en" sz="1100" b="1"/>
              <a:t> </a:t>
            </a:r>
            <a:r>
              <a:rPr lang="en" sz="1100"/>
              <a:t>(helpful video)</a:t>
            </a:r>
          </a:p>
        </p:txBody>
      </p:sp>
      <p:pic>
        <p:nvPicPr>
          <p:cNvPr id="216" name="Shape 216"/>
          <p:cNvPicPr preferRelativeResize="0"/>
          <p:nvPr/>
        </p:nvPicPr>
        <p:blipFill>
          <a:blip r:embed="rId4">
            <a:alphaModFix/>
          </a:blip>
          <a:stretch>
            <a:fillRect/>
          </a:stretch>
        </p:blipFill>
        <p:spPr>
          <a:xfrm>
            <a:off x="3416525" y="705625"/>
            <a:ext cx="2736624" cy="2986975"/>
          </a:xfrm>
          <a:prstGeom prst="rect">
            <a:avLst/>
          </a:prstGeom>
          <a:noFill/>
          <a:ln w="9525" cap="flat">
            <a:solidFill>
              <a:schemeClr val="dk2"/>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76200" y="-75925"/>
            <a:ext cx="2818200" cy="952800"/>
          </a:xfrm>
          <a:prstGeom prst="rect">
            <a:avLst/>
          </a:prstGeom>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Winged Scapula</a:t>
            </a:r>
          </a:p>
        </p:txBody>
      </p:sp>
      <p:cxnSp>
        <p:nvCxnSpPr>
          <p:cNvPr id="222" name="Shape 222"/>
          <p:cNvCxnSpPr/>
          <p:nvPr/>
        </p:nvCxnSpPr>
        <p:spPr>
          <a:xfrm>
            <a:off x="141400" y="691650"/>
            <a:ext cx="7715399" cy="0"/>
          </a:xfrm>
          <a:prstGeom prst="straightConnector1">
            <a:avLst/>
          </a:prstGeom>
          <a:noFill/>
          <a:ln w="28575" cap="flat">
            <a:solidFill>
              <a:schemeClr val="dk2"/>
            </a:solidFill>
            <a:prstDash val="solid"/>
            <a:round/>
            <a:headEnd type="none" w="lg" len="lg"/>
            <a:tailEnd type="none" w="lg" len="lg"/>
          </a:ln>
        </p:spPr>
      </p:cxnSp>
      <p:sp>
        <p:nvSpPr>
          <p:cNvPr id="223" name="Shape 223"/>
          <p:cNvSpPr txBox="1"/>
          <p:nvPr/>
        </p:nvSpPr>
        <p:spPr>
          <a:xfrm>
            <a:off x="128600" y="876875"/>
            <a:ext cx="5230407" cy="1291418"/>
          </a:xfrm>
          <a:prstGeom prst="rect">
            <a:avLst/>
          </a:prstGeom>
          <a:noFill/>
          <a:ln w="28575" cap="flat">
            <a:solidFill>
              <a:srgbClr val="31859C"/>
            </a:solidFill>
            <a:prstDash val="solid"/>
            <a:round/>
            <a:headEnd type="none" w="med" len="med"/>
            <a:tailEnd type="none" w="med" len="med"/>
          </a:ln>
        </p:spPr>
        <p:txBody>
          <a:bodyPr lIns="91425" tIns="91425" rIns="91425" bIns="91425" anchor="t" anchorCtr="0">
            <a:noAutofit/>
          </a:bodyPr>
          <a:lstStyle/>
          <a:p>
            <a:pPr marL="457200" lvl="0" indent="-317500" rtl="0">
              <a:spcBef>
                <a:spcPts val="640"/>
              </a:spcBef>
              <a:buClr>
                <a:schemeClr val="dk1"/>
              </a:buClr>
              <a:buSzPct val="100000"/>
              <a:buFont typeface="Arial"/>
              <a:buChar char="-"/>
            </a:pPr>
            <a:r>
              <a:rPr lang="en" sz="1100" b="1" dirty="0">
                <a:solidFill>
                  <a:srgbClr val="FF0000"/>
                </a:solidFill>
              </a:rPr>
              <a:t>This occurs when the thoracic </a:t>
            </a:r>
            <a:r>
              <a:rPr lang="en" sz="1100" b="1" dirty="0" smtClean="0">
                <a:solidFill>
                  <a:srgbClr val="FF0000"/>
                </a:solidFill>
              </a:rPr>
              <a:t>long </a:t>
            </a:r>
            <a:r>
              <a:rPr lang="en" sz="1100" b="1" dirty="0">
                <a:solidFill>
                  <a:srgbClr val="FF0000"/>
                </a:solidFill>
              </a:rPr>
              <a:t>nerve is injured or damaged or the serratus anterior, Due to either </a:t>
            </a:r>
          </a:p>
          <a:p>
            <a:pPr lvl="0" rtl="0">
              <a:spcBef>
                <a:spcPts val="640"/>
              </a:spcBef>
              <a:buClr>
                <a:schemeClr val="dk1"/>
              </a:buClr>
              <a:buSzPct val="78571"/>
              <a:buFont typeface="Arial"/>
              <a:buNone/>
            </a:pPr>
            <a:r>
              <a:rPr lang="en" sz="1100" b="1" dirty="0">
                <a:solidFill>
                  <a:schemeClr val="dk1"/>
                </a:solidFill>
              </a:rPr>
              <a:t>         1-</a:t>
            </a:r>
            <a:r>
              <a:rPr lang="en" sz="1100" b="1" dirty="0">
                <a:solidFill>
                  <a:srgbClr val="FF0000"/>
                </a:solidFill>
              </a:rPr>
              <a:t> Radical mastectomy</a:t>
            </a:r>
            <a:r>
              <a:rPr lang="en" sz="1100" b="1" dirty="0">
                <a:solidFill>
                  <a:schemeClr val="dk1"/>
                </a:solidFill>
              </a:rPr>
              <a:t> </a:t>
            </a:r>
          </a:p>
          <a:p>
            <a:pPr lvl="0" rtl="0">
              <a:spcBef>
                <a:spcPts val="640"/>
              </a:spcBef>
              <a:buClr>
                <a:schemeClr val="dk1"/>
              </a:buClr>
              <a:buSzPct val="78571"/>
              <a:buFont typeface="Arial"/>
              <a:buNone/>
            </a:pPr>
            <a:r>
              <a:rPr lang="en" sz="1100" b="1" dirty="0">
                <a:solidFill>
                  <a:schemeClr val="dk1"/>
                </a:solidFill>
              </a:rPr>
              <a:t>        </a:t>
            </a:r>
            <a:r>
              <a:rPr lang="en" sz="1100" b="1" dirty="0">
                <a:solidFill>
                  <a:srgbClr val="FF0000"/>
                </a:solidFill>
              </a:rPr>
              <a:t> </a:t>
            </a:r>
            <a:r>
              <a:rPr lang="en" sz="1100" b="1" dirty="0">
                <a:solidFill>
                  <a:schemeClr val="dk1"/>
                </a:solidFill>
              </a:rPr>
              <a:t>2-</a:t>
            </a:r>
            <a:r>
              <a:rPr lang="en" sz="1100" b="1" dirty="0">
                <a:solidFill>
                  <a:srgbClr val="FF0000"/>
                </a:solidFill>
              </a:rPr>
              <a:t> operations </a:t>
            </a:r>
          </a:p>
          <a:p>
            <a:pPr lvl="0" rtl="0">
              <a:spcBef>
                <a:spcPts val="640"/>
              </a:spcBef>
              <a:buClr>
                <a:schemeClr val="dk1"/>
              </a:buClr>
              <a:buSzPct val="78571"/>
              <a:buFont typeface="Arial"/>
              <a:buNone/>
            </a:pPr>
            <a:r>
              <a:rPr lang="en" sz="1100" b="1" dirty="0">
                <a:solidFill>
                  <a:schemeClr val="dk1"/>
                </a:solidFill>
              </a:rPr>
              <a:t>         3-</a:t>
            </a:r>
            <a:r>
              <a:rPr lang="en" sz="1100" b="1" dirty="0">
                <a:solidFill>
                  <a:srgbClr val="FF0000"/>
                </a:solidFill>
              </a:rPr>
              <a:t> damage to the chest </a:t>
            </a:r>
          </a:p>
        </p:txBody>
      </p:sp>
      <p:sp>
        <p:nvSpPr>
          <p:cNvPr id="224" name="Shape 224"/>
          <p:cNvSpPr txBox="1"/>
          <p:nvPr/>
        </p:nvSpPr>
        <p:spPr>
          <a:xfrm>
            <a:off x="141399" y="2952175"/>
            <a:ext cx="4927601" cy="666025"/>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b="1" dirty="0">
                <a:solidFill>
                  <a:srgbClr val="FF0000"/>
                </a:solidFill>
              </a:rPr>
              <a:t>The long thoracic nerve</a:t>
            </a:r>
            <a:r>
              <a:rPr lang="en" sz="1200" b="1" dirty="0">
                <a:solidFill>
                  <a:schemeClr val="dk1"/>
                </a:solidFill>
              </a:rPr>
              <a:t> is located on the anteroLateral chest wall </a:t>
            </a:r>
            <a:r>
              <a:rPr lang="en" sz="1200" b="1" u="sng" dirty="0">
                <a:solidFill>
                  <a:schemeClr val="dk1"/>
                </a:solidFill>
              </a:rPr>
              <a:t>“usually”</a:t>
            </a:r>
            <a:r>
              <a:rPr lang="en" sz="1200" b="1" dirty="0">
                <a:solidFill>
                  <a:schemeClr val="dk1"/>
                </a:solidFill>
              </a:rPr>
              <a:t> </a:t>
            </a:r>
          </a:p>
        </p:txBody>
      </p:sp>
      <p:sp>
        <p:nvSpPr>
          <p:cNvPr id="225" name="Shape 225"/>
          <p:cNvSpPr txBox="1"/>
          <p:nvPr/>
        </p:nvSpPr>
        <p:spPr>
          <a:xfrm>
            <a:off x="141400" y="3618200"/>
            <a:ext cx="4927600" cy="6456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b="1" dirty="0">
                <a:solidFill>
                  <a:srgbClr val="FF0000"/>
                </a:solidFill>
              </a:rPr>
              <a:t>Clinical appearance :</a:t>
            </a:r>
            <a:r>
              <a:rPr lang="en" sz="1200" b="1" dirty="0">
                <a:solidFill>
                  <a:schemeClr val="dk1"/>
                </a:solidFill>
              </a:rPr>
              <a:t> Winging of the scapula</a:t>
            </a:r>
            <a:r>
              <a:rPr lang="en" sz="1200" b="1" dirty="0">
                <a:solidFill>
                  <a:srgbClr val="999999"/>
                </a:solidFill>
              </a:rPr>
              <a:t> “تبرز للخارج كأنها جناح “</a:t>
            </a:r>
          </a:p>
        </p:txBody>
      </p:sp>
      <p:sp>
        <p:nvSpPr>
          <p:cNvPr id="226" name="Shape 226"/>
          <p:cNvSpPr txBox="1"/>
          <p:nvPr/>
        </p:nvSpPr>
        <p:spPr>
          <a:xfrm>
            <a:off x="128600" y="4263800"/>
            <a:ext cx="4940400" cy="8745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200">
                <a:solidFill>
                  <a:srgbClr val="999999"/>
                </a:solidFill>
              </a:rPr>
              <a:t>Dr abualmakaram mentioned that they always get a question like :</a:t>
            </a:r>
          </a:p>
          <a:p>
            <a:pPr lvl="0" rtl="0">
              <a:spcBef>
                <a:spcPts val="0"/>
              </a:spcBef>
              <a:buNone/>
            </a:pPr>
            <a:r>
              <a:rPr lang="en" sz="1200">
                <a:solidFill>
                  <a:srgbClr val="999999"/>
                </a:solidFill>
              </a:rPr>
              <a:t>Q: A Soldier was shot on the </a:t>
            </a:r>
            <a:r>
              <a:rPr lang="en" sz="1200" u="sng">
                <a:solidFill>
                  <a:srgbClr val="999999"/>
                </a:solidFill>
              </a:rPr>
              <a:t>chest </a:t>
            </a:r>
            <a:r>
              <a:rPr lang="en" sz="1200">
                <a:solidFill>
                  <a:srgbClr val="999999"/>
                </a:solidFill>
              </a:rPr>
              <a:t>and the shot has effected a nerve , what might happen to him?</a:t>
            </a:r>
          </a:p>
          <a:p>
            <a:pPr lvl="0" rtl="0">
              <a:spcBef>
                <a:spcPts val="0"/>
              </a:spcBef>
              <a:buNone/>
            </a:pPr>
            <a:r>
              <a:rPr lang="en" sz="1200">
                <a:solidFill>
                  <a:srgbClr val="999999"/>
                </a:solidFill>
              </a:rPr>
              <a:t>A:Winging of the scapula </a:t>
            </a:r>
          </a:p>
        </p:txBody>
      </p:sp>
      <p:sp>
        <p:nvSpPr>
          <p:cNvPr id="227" name="Shape 227"/>
          <p:cNvSpPr txBox="1"/>
          <p:nvPr/>
        </p:nvSpPr>
        <p:spPr>
          <a:xfrm>
            <a:off x="128600" y="2292195"/>
            <a:ext cx="4940400" cy="613516"/>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200" dirty="0">
                <a:solidFill>
                  <a:srgbClr val="999999"/>
                </a:solidFill>
              </a:rPr>
              <a:t>-Winging of the scapula happens when the long thoracic nerve is cut or the serratus anterior muscle is injured </a:t>
            </a:r>
          </a:p>
        </p:txBody>
      </p:sp>
      <p:pic>
        <p:nvPicPr>
          <p:cNvPr id="9" name="Shape 236"/>
          <p:cNvPicPr preferRelativeResize="0"/>
          <p:nvPr/>
        </p:nvPicPr>
        <p:blipFill>
          <a:blip r:embed="rId3">
            <a:alphaModFix/>
          </a:blip>
          <a:stretch>
            <a:fillRect/>
          </a:stretch>
        </p:blipFill>
        <p:spPr>
          <a:xfrm>
            <a:off x="5359007" y="2555488"/>
            <a:ext cx="2710550" cy="2525732"/>
          </a:xfrm>
          <a:prstGeom prst="rect">
            <a:avLst/>
          </a:prstGeom>
          <a:noFill/>
          <a:ln w="9525" cap="flat">
            <a:solidFill>
              <a:schemeClr val="dk2"/>
            </a:solidFill>
            <a:prstDash val="solid"/>
            <a:round/>
            <a:headEnd type="none" w="med" len="med"/>
            <a:tailEnd type="none" w="med" len="med"/>
          </a:ln>
        </p:spPr>
      </p:pic>
      <p:pic>
        <p:nvPicPr>
          <p:cNvPr id="10" name="Shape 233"/>
          <p:cNvPicPr preferRelativeResize="0"/>
          <p:nvPr/>
        </p:nvPicPr>
        <p:blipFill>
          <a:blip r:embed="rId4">
            <a:alphaModFix/>
          </a:blip>
          <a:stretch>
            <a:fillRect/>
          </a:stretch>
        </p:blipFill>
        <p:spPr>
          <a:xfrm>
            <a:off x="5751744" y="88443"/>
            <a:ext cx="2317813" cy="981224"/>
          </a:xfrm>
          <a:prstGeom prst="rect">
            <a:avLst/>
          </a:prstGeom>
          <a:noFill/>
          <a:ln>
            <a:noFill/>
          </a:ln>
        </p:spPr>
      </p:pic>
      <p:pic>
        <p:nvPicPr>
          <p:cNvPr id="11" name="Shape 232"/>
          <p:cNvPicPr preferRelativeResize="0"/>
          <p:nvPr/>
        </p:nvPicPr>
        <p:blipFill>
          <a:blip r:embed="rId5">
            <a:alphaModFix/>
          </a:blip>
          <a:stretch>
            <a:fillRect/>
          </a:stretch>
        </p:blipFill>
        <p:spPr>
          <a:xfrm>
            <a:off x="6011074" y="1177072"/>
            <a:ext cx="1841651" cy="1235480"/>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101075" y="77525"/>
            <a:ext cx="1362599" cy="552000"/>
          </a:xfrm>
          <a:prstGeom prst="rect">
            <a:avLst/>
          </a:prstGeom>
          <a:solidFill>
            <a:schemeClr val="lt2"/>
          </a:solidFill>
          <a:ln>
            <a:noFill/>
          </a:ln>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AXILLA</a:t>
            </a:r>
          </a:p>
        </p:txBody>
      </p:sp>
      <p:cxnSp>
        <p:nvCxnSpPr>
          <p:cNvPr id="242" name="Shape 242"/>
          <p:cNvCxnSpPr/>
          <p:nvPr/>
        </p:nvCxnSpPr>
        <p:spPr>
          <a:xfrm>
            <a:off x="217600" y="691650"/>
            <a:ext cx="7715399" cy="0"/>
          </a:xfrm>
          <a:prstGeom prst="straightConnector1">
            <a:avLst/>
          </a:prstGeom>
          <a:noFill/>
          <a:ln w="28575" cap="flat">
            <a:solidFill>
              <a:schemeClr val="dk2"/>
            </a:solidFill>
            <a:prstDash val="solid"/>
            <a:round/>
            <a:headEnd type="none" w="lg" len="lg"/>
            <a:tailEnd type="none" w="lg" len="lg"/>
          </a:ln>
        </p:spPr>
      </p:cxnSp>
      <p:sp>
        <p:nvSpPr>
          <p:cNvPr id="243" name="Shape 243"/>
          <p:cNvSpPr txBox="1"/>
          <p:nvPr/>
        </p:nvSpPr>
        <p:spPr>
          <a:xfrm>
            <a:off x="217600" y="753775"/>
            <a:ext cx="3000000" cy="1039799"/>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640"/>
              </a:spcBef>
              <a:buNone/>
            </a:pPr>
            <a:r>
              <a:rPr lang="en" b="1">
                <a:solidFill>
                  <a:srgbClr val="FF0000"/>
                </a:solidFill>
              </a:rPr>
              <a:t>It is a PYRAMIDAL shaped spaced,</a:t>
            </a:r>
            <a:r>
              <a:rPr lang="en" b="1">
                <a:solidFill>
                  <a:schemeClr val="dk1"/>
                </a:solidFill>
              </a:rPr>
              <a:t> </a:t>
            </a:r>
            <a:r>
              <a:rPr lang="en" b="1">
                <a:solidFill>
                  <a:srgbClr val="FF0000"/>
                </a:solidFill>
              </a:rPr>
              <a:t>located between the upper arm and side of the chest</a:t>
            </a:r>
            <a:r>
              <a:rPr lang="en" b="1">
                <a:solidFill>
                  <a:schemeClr val="dk1"/>
                </a:solidFill>
              </a:rPr>
              <a:t> </a:t>
            </a:r>
          </a:p>
        </p:txBody>
      </p:sp>
      <p:sp>
        <p:nvSpPr>
          <p:cNvPr id="244" name="Shape 244"/>
          <p:cNvSpPr txBox="1"/>
          <p:nvPr/>
        </p:nvSpPr>
        <p:spPr>
          <a:xfrm>
            <a:off x="217600" y="1992525"/>
            <a:ext cx="3473099" cy="1579499"/>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dirty="0">
                <a:solidFill>
                  <a:srgbClr val="FF0000"/>
                </a:solidFill>
              </a:rPr>
              <a:t>major neurovascular structures pass between neck, thorax and upper limb, through the Axilla. </a:t>
            </a:r>
            <a:r>
              <a:rPr lang="en" dirty="0">
                <a:solidFill>
                  <a:srgbClr val="999999"/>
                </a:solidFill>
              </a:rPr>
              <a:t>(Neurovascular </a:t>
            </a:r>
            <a:r>
              <a:rPr lang="en" dirty="0" smtClean="0">
                <a:solidFill>
                  <a:srgbClr val="999999"/>
                </a:solidFill>
              </a:rPr>
              <a:t>bundles</a:t>
            </a:r>
            <a:r>
              <a:rPr lang="en-US" dirty="0" smtClean="0">
                <a:solidFill>
                  <a:srgbClr val="999999"/>
                </a:solidFill>
              </a:rPr>
              <a:t> go</a:t>
            </a:r>
            <a:r>
              <a:rPr lang="en" dirty="0" smtClean="0">
                <a:solidFill>
                  <a:srgbClr val="999999"/>
                </a:solidFill>
              </a:rPr>
              <a:t> </a:t>
            </a:r>
            <a:r>
              <a:rPr lang="en" dirty="0">
                <a:solidFill>
                  <a:srgbClr val="999999"/>
                </a:solidFill>
              </a:rPr>
              <a:t>through the axilla to go to </a:t>
            </a:r>
            <a:r>
              <a:rPr lang="en" dirty="0" smtClean="0">
                <a:solidFill>
                  <a:srgbClr val="999999"/>
                </a:solidFill>
              </a:rPr>
              <a:t>the</a:t>
            </a:r>
            <a:r>
              <a:rPr lang="en-US" dirty="0" smtClean="0">
                <a:solidFill>
                  <a:srgbClr val="999999"/>
                </a:solidFill>
              </a:rPr>
              <a:t> upper limbs</a:t>
            </a:r>
            <a:r>
              <a:rPr lang="en" dirty="0" smtClean="0">
                <a:solidFill>
                  <a:srgbClr val="999999"/>
                </a:solidFill>
              </a:rPr>
              <a:t>) </a:t>
            </a:r>
            <a:endParaRPr lang="en" dirty="0">
              <a:solidFill>
                <a:srgbClr val="999999"/>
              </a:solidFill>
            </a:endParaRPr>
          </a:p>
        </p:txBody>
      </p:sp>
      <p:sp>
        <p:nvSpPr>
          <p:cNvPr id="245" name="Shape 245"/>
          <p:cNvSpPr txBox="1"/>
          <p:nvPr/>
        </p:nvSpPr>
        <p:spPr>
          <a:xfrm>
            <a:off x="454150" y="3770975"/>
            <a:ext cx="3000000" cy="12906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lnSpc>
                <a:spcPct val="90000"/>
              </a:lnSpc>
              <a:spcBef>
                <a:spcPts val="600"/>
              </a:spcBef>
              <a:buNone/>
            </a:pPr>
            <a:r>
              <a:rPr lang="en">
                <a:solidFill>
                  <a:schemeClr val="dk1"/>
                </a:solidFill>
              </a:rPr>
              <a:t>It has:</a:t>
            </a:r>
          </a:p>
          <a:p>
            <a:pPr lvl="0" rtl="0">
              <a:lnSpc>
                <a:spcPct val="90000"/>
              </a:lnSpc>
              <a:spcBef>
                <a:spcPts val="600"/>
              </a:spcBef>
              <a:buNone/>
            </a:pPr>
            <a:r>
              <a:rPr lang="en" b="1">
                <a:solidFill>
                  <a:schemeClr val="dk1"/>
                </a:solidFill>
              </a:rPr>
              <a:t>1- </a:t>
            </a:r>
            <a:r>
              <a:rPr lang="en" b="1">
                <a:solidFill>
                  <a:srgbClr val="FF0000"/>
                </a:solidFill>
              </a:rPr>
              <a:t>Apex “ is upward and medial” </a:t>
            </a:r>
            <a:r>
              <a:rPr lang="en" b="1">
                <a:solidFill>
                  <a:schemeClr val="dk1"/>
                </a:solidFill>
              </a:rPr>
              <a:t> </a:t>
            </a:r>
          </a:p>
          <a:p>
            <a:pPr lvl="0" rtl="0">
              <a:lnSpc>
                <a:spcPct val="90000"/>
              </a:lnSpc>
              <a:spcBef>
                <a:spcPts val="600"/>
              </a:spcBef>
              <a:buNone/>
            </a:pPr>
            <a:r>
              <a:rPr lang="en" b="1">
                <a:solidFill>
                  <a:schemeClr val="dk1"/>
                </a:solidFill>
              </a:rPr>
              <a:t>2- </a:t>
            </a:r>
            <a:r>
              <a:rPr lang="en" b="1">
                <a:solidFill>
                  <a:srgbClr val="FF0000"/>
                </a:solidFill>
              </a:rPr>
              <a:t>Base </a:t>
            </a:r>
          </a:p>
          <a:p>
            <a:pPr lvl="0" rtl="0">
              <a:lnSpc>
                <a:spcPct val="90000"/>
              </a:lnSpc>
              <a:spcBef>
                <a:spcPts val="600"/>
              </a:spcBef>
              <a:buNone/>
            </a:pPr>
            <a:r>
              <a:rPr lang="en" b="1">
                <a:solidFill>
                  <a:schemeClr val="dk1"/>
                </a:solidFill>
              </a:rPr>
              <a:t>3- </a:t>
            </a:r>
            <a:r>
              <a:rPr lang="en" b="1">
                <a:solidFill>
                  <a:srgbClr val="FF0000"/>
                </a:solidFill>
              </a:rPr>
              <a:t>Four Walls</a:t>
            </a:r>
          </a:p>
        </p:txBody>
      </p:sp>
      <p:sp>
        <p:nvSpPr>
          <p:cNvPr id="246" name="Shape 246"/>
          <p:cNvSpPr txBox="1"/>
          <p:nvPr/>
        </p:nvSpPr>
        <p:spPr>
          <a:xfrm>
            <a:off x="2966800" y="1299325"/>
            <a:ext cx="250799" cy="2736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F0000"/>
                </a:solidFill>
              </a:rPr>
              <a:t>*</a:t>
            </a:r>
          </a:p>
        </p:txBody>
      </p:sp>
      <p:sp>
        <p:nvSpPr>
          <p:cNvPr id="247" name="Shape 247"/>
          <p:cNvSpPr txBox="1"/>
          <p:nvPr/>
        </p:nvSpPr>
        <p:spPr>
          <a:xfrm>
            <a:off x="7120975" y="4704225"/>
            <a:ext cx="1018199" cy="357299"/>
          </a:xfrm>
          <a:prstGeom prst="rect">
            <a:avLst/>
          </a:prstGeom>
          <a:noFill/>
          <a:ln>
            <a:noFill/>
          </a:ln>
        </p:spPr>
        <p:txBody>
          <a:bodyPr lIns="91425" tIns="91425" rIns="91425" bIns="91425" anchor="t" anchorCtr="0">
            <a:noAutofit/>
          </a:bodyPr>
          <a:lstStyle/>
          <a:p>
            <a:pPr lvl="0" algn="r" rtl="0">
              <a:spcBef>
                <a:spcPts val="0"/>
              </a:spcBef>
              <a:buNone/>
            </a:pPr>
            <a:r>
              <a:rPr lang="en">
                <a:solidFill>
                  <a:srgbClr val="999999"/>
                </a:solidFill>
              </a:rPr>
              <a:t>منطقة الإبط*</a:t>
            </a:r>
          </a:p>
        </p:txBody>
      </p:sp>
      <p:pic>
        <p:nvPicPr>
          <p:cNvPr id="248" name="Shape 248"/>
          <p:cNvPicPr preferRelativeResize="0"/>
          <p:nvPr/>
        </p:nvPicPr>
        <p:blipFill>
          <a:blip r:embed="rId3">
            <a:alphaModFix/>
          </a:blip>
          <a:stretch>
            <a:fillRect/>
          </a:stretch>
        </p:blipFill>
        <p:spPr>
          <a:xfrm>
            <a:off x="4044950" y="843575"/>
            <a:ext cx="3808724" cy="3600099"/>
          </a:xfrm>
          <a:prstGeom prst="rect">
            <a:avLst/>
          </a:prstGeom>
          <a:noFill/>
          <a:ln w="9525" cap="flat">
            <a:solidFill>
              <a:schemeClr val="dk2"/>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228600" y="-75925"/>
            <a:ext cx="3996899" cy="952800"/>
          </a:xfrm>
          <a:prstGeom prst="rect">
            <a:avLst/>
          </a:prstGeom>
        </p:spPr>
        <p:txBody>
          <a:bodyPr lIns="91425" tIns="91425" rIns="91425" bIns="91425" anchor="ctr" anchorCtr="0">
            <a:noAutofit/>
          </a:bodyPr>
          <a:lstStyle/>
          <a:p>
            <a:pPr lvl="0" algn="l" rtl="0">
              <a:spcBef>
                <a:spcPts val="0"/>
              </a:spcBef>
              <a:buNone/>
            </a:pPr>
            <a:r>
              <a:rPr lang="en" sz="2400" b="1">
                <a:solidFill>
                  <a:srgbClr val="DD286C"/>
                </a:solidFill>
                <a:latin typeface="Comic Sans MS"/>
                <a:ea typeface="Comic Sans MS"/>
                <a:cs typeface="Comic Sans MS"/>
                <a:sym typeface="Comic Sans MS"/>
              </a:rPr>
              <a:t>Boundaries of the Axilla</a:t>
            </a:r>
          </a:p>
        </p:txBody>
      </p:sp>
      <p:cxnSp>
        <p:nvCxnSpPr>
          <p:cNvPr id="254" name="Shape 254"/>
          <p:cNvCxnSpPr/>
          <p:nvPr/>
        </p:nvCxnSpPr>
        <p:spPr>
          <a:xfrm>
            <a:off x="219800" y="659425"/>
            <a:ext cx="7594500" cy="32999"/>
          </a:xfrm>
          <a:prstGeom prst="straightConnector1">
            <a:avLst/>
          </a:prstGeom>
          <a:noFill/>
          <a:ln w="28575" cap="flat">
            <a:solidFill>
              <a:schemeClr val="dk2"/>
            </a:solidFill>
            <a:prstDash val="solid"/>
            <a:round/>
            <a:headEnd type="none" w="lg" len="lg"/>
            <a:tailEnd type="none" w="lg" len="lg"/>
          </a:ln>
        </p:spPr>
      </p:cxnSp>
      <p:sp>
        <p:nvSpPr>
          <p:cNvPr id="255" name="Shape 255"/>
          <p:cNvSpPr txBox="1"/>
          <p:nvPr/>
        </p:nvSpPr>
        <p:spPr>
          <a:xfrm>
            <a:off x="213150" y="767575"/>
            <a:ext cx="7751400" cy="1975799"/>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640"/>
              </a:spcBef>
              <a:buNone/>
            </a:pPr>
            <a:r>
              <a:rPr lang="en" sz="1800" b="1">
                <a:solidFill>
                  <a:srgbClr val="3D85C6"/>
                </a:solidFill>
              </a:rPr>
              <a:t>1- Apex:</a:t>
            </a:r>
            <a:r>
              <a:rPr lang="en" b="1">
                <a:solidFill>
                  <a:schemeClr val="dk1"/>
                </a:solidFill>
              </a:rPr>
              <a:t>( Cervico-axillary canal):</a:t>
            </a:r>
            <a:r>
              <a:rPr lang="en">
                <a:solidFill>
                  <a:srgbClr val="FF0000"/>
                </a:solidFill>
              </a:rPr>
              <a:t> </a:t>
            </a:r>
          </a:p>
          <a:p>
            <a:pPr lvl="0" rtl="0">
              <a:spcBef>
                <a:spcPts val="640"/>
              </a:spcBef>
              <a:buNone/>
            </a:pPr>
            <a:r>
              <a:rPr lang="en" b="1">
                <a:solidFill>
                  <a:schemeClr val="dk1"/>
                </a:solidFill>
              </a:rPr>
              <a:t>    </a:t>
            </a:r>
            <a:r>
              <a:rPr lang="en" b="1">
                <a:solidFill>
                  <a:srgbClr val="FF0000"/>
                </a:solidFill>
              </a:rPr>
              <a:t>  it is Directed upwards and medially into the root of the neck ,it is bounded by </a:t>
            </a:r>
            <a:r>
              <a:rPr lang="en" b="1" u="sng">
                <a:solidFill>
                  <a:srgbClr val="FF0000"/>
                </a:solidFill>
              </a:rPr>
              <a:t>3 bones</a:t>
            </a:r>
            <a:r>
              <a:rPr lang="en" b="1">
                <a:solidFill>
                  <a:srgbClr val="FF0000"/>
                </a:solidFill>
              </a:rPr>
              <a:t> :</a:t>
            </a:r>
          </a:p>
          <a:p>
            <a:pPr lvl="0" rtl="0">
              <a:spcBef>
                <a:spcPts val="640"/>
              </a:spcBef>
              <a:buNone/>
            </a:pPr>
            <a:r>
              <a:rPr lang="en" b="1">
                <a:solidFill>
                  <a:srgbClr val="FF0000"/>
                </a:solidFill>
              </a:rPr>
              <a:t>      1- clavicle </a:t>
            </a:r>
            <a:r>
              <a:rPr lang="en" b="1">
                <a:solidFill>
                  <a:schemeClr val="dk1"/>
                </a:solidFill>
              </a:rPr>
              <a:t>“anteriorly”</a:t>
            </a:r>
            <a:r>
              <a:rPr lang="en" b="1">
                <a:solidFill>
                  <a:srgbClr val="FF0000"/>
                </a:solidFill>
              </a:rPr>
              <a:t> </a:t>
            </a:r>
            <a:r>
              <a:rPr lang="en">
                <a:solidFill>
                  <a:srgbClr val="999999"/>
                </a:solidFill>
              </a:rPr>
              <a:t>( so it can protect the neurovascular bundles of the upper limbs ) </a:t>
            </a:r>
          </a:p>
          <a:p>
            <a:pPr lvl="0" rtl="0">
              <a:spcBef>
                <a:spcPts val="640"/>
              </a:spcBef>
              <a:buNone/>
            </a:pPr>
            <a:r>
              <a:rPr lang="en" b="1">
                <a:solidFill>
                  <a:srgbClr val="FF0000"/>
                </a:solidFill>
              </a:rPr>
              <a:t>      2- upper border of the scapula </a:t>
            </a:r>
            <a:r>
              <a:rPr lang="en" b="1">
                <a:solidFill>
                  <a:schemeClr val="dk1"/>
                </a:solidFill>
              </a:rPr>
              <a:t>“posteriorly”</a:t>
            </a:r>
          </a:p>
          <a:p>
            <a:pPr lvl="0" rtl="0">
              <a:spcBef>
                <a:spcPts val="640"/>
              </a:spcBef>
              <a:buNone/>
            </a:pPr>
            <a:r>
              <a:rPr lang="en" b="1">
                <a:solidFill>
                  <a:srgbClr val="FF0000"/>
                </a:solidFill>
              </a:rPr>
              <a:t>      3- the outer border of the 1st rib </a:t>
            </a:r>
            <a:r>
              <a:rPr lang="en" b="1">
                <a:solidFill>
                  <a:schemeClr val="dk1"/>
                </a:solidFill>
              </a:rPr>
              <a:t>“Medially”</a:t>
            </a:r>
          </a:p>
        </p:txBody>
      </p:sp>
      <p:sp>
        <p:nvSpPr>
          <p:cNvPr id="256" name="Shape 256"/>
          <p:cNvSpPr txBox="1"/>
          <p:nvPr/>
        </p:nvSpPr>
        <p:spPr>
          <a:xfrm>
            <a:off x="213150" y="2865100"/>
            <a:ext cx="7751400" cy="20442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640"/>
              </a:spcBef>
              <a:buNone/>
            </a:pPr>
            <a:r>
              <a:rPr lang="en" sz="1800" b="1">
                <a:solidFill>
                  <a:srgbClr val="3D85C6"/>
                </a:solidFill>
              </a:rPr>
              <a:t>2- Base:</a:t>
            </a:r>
          </a:p>
          <a:p>
            <a:pPr lvl="0" rtl="0">
              <a:lnSpc>
                <a:spcPct val="115000"/>
              </a:lnSpc>
              <a:spcBef>
                <a:spcPts val="500"/>
              </a:spcBef>
              <a:buNone/>
            </a:pPr>
            <a:r>
              <a:rPr lang="en" b="1">
                <a:solidFill>
                  <a:srgbClr val="FF0000"/>
                </a:solidFill>
              </a:rPr>
              <a:t>Formed by skin stretching between the </a:t>
            </a:r>
            <a:r>
              <a:rPr lang="en" b="1" u="sng">
                <a:solidFill>
                  <a:srgbClr val="FF0000"/>
                </a:solidFill>
              </a:rPr>
              <a:t>anterior</a:t>
            </a:r>
            <a:r>
              <a:rPr lang="en" b="1">
                <a:solidFill>
                  <a:srgbClr val="FF0000"/>
                </a:solidFill>
              </a:rPr>
              <a:t> and </a:t>
            </a:r>
            <a:r>
              <a:rPr lang="en" b="1" u="sng">
                <a:solidFill>
                  <a:srgbClr val="FF0000"/>
                </a:solidFill>
              </a:rPr>
              <a:t>posterior</a:t>
            </a:r>
            <a:r>
              <a:rPr lang="en" b="1">
                <a:solidFill>
                  <a:srgbClr val="FF0000"/>
                </a:solidFill>
              </a:rPr>
              <a:t> walls.it’s bounded by:</a:t>
            </a:r>
          </a:p>
          <a:p>
            <a:pPr lvl="0" rtl="0">
              <a:lnSpc>
                <a:spcPct val="115000"/>
              </a:lnSpc>
              <a:spcBef>
                <a:spcPts val="500"/>
              </a:spcBef>
              <a:buNone/>
            </a:pPr>
            <a:r>
              <a:rPr lang="en" b="1">
                <a:solidFill>
                  <a:srgbClr val="3D85C6"/>
                </a:solidFill>
              </a:rPr>
              <a:t>In front</a:t>
            </a:r>
            <a:r>
              <a:rPr lang="en" b="1">
                <a:solidFill>
                  <a:schemeClr val="hlink"/>
                </a:solidFill>
              </a:rPr>
              <a:t> </a:t>
            </a:r>
            <a:r>
              <a:rPr lang="en" b="1">
                <a:solidFill>
                  <a:schemeClr val="dk1"/>
                </a:solidFill>
              </a:rPr>
              <a:t>by the </a:t>
            </a:r>
            <a:r>
              <a:rPr lang="en" b="1">
                <a:solidFill>
                  <a:srgbClr val="FF0000"/>
                </a:solidFill>
              </a:rPr>
              <a:t>anterior axillary fold</a:t>
            </a:r>
            <a:r>
              <a:rPr lang="en" b="1">
                <a:solidFill>
                  <a:schemeClr val="dk1"/>
                </a:solidFill>
              </a:rPr>
              <a:t> (formed by the lower border of the </a:t>
            </a:r>
            <a:r>
              <a:rPr lang="en" b="1">
                <a:solidFill>
                  <a:srgbClr val="002060"/>
                </a:solidFill>
              </a:rPr>
              <a:t>Pectoralis major)</a:t>
            </a:r>
            <a:r>
              <a:rPr lang="en" b="1">
                <a:solidFill>
                  <a:schemeClr val="dk1"/>
                </a:solidFill>
              </a:rPr>
              <a:t>.</a:t>
            </a:r>
          </a:p>
          <a:p>
            <a:pPr lvl="0" rtl="0">
              <a:lnSpc>
                <a:spcPct val="115000"/>
              </a:lnSpc>
              <a:spcBef>
                <a:spcPts val="500"/>
              </a:spcBef>
              <a:buNone/>
            </a:pPr>
            <a:r>
              <a:rPr lang="en" b="1">
                <a:solidFill>
                  <a:srgbClr val="3D85C6"/>
                </a:solidFill>
              </a:rPr>
              <a:t>Behind</a:t>
            </a:r>
            <a:r>
              <a:rPr lang="en" b="1">
                <a:solidFill>
                  <a:schemeClr val="hlink"/>
                </a:solidFill>
              </a:rPr>
              <a:t> </a:t>
            </a:r>
            <a:r>
              <a:rPr lang="en" b="1">
                <a:solidFill>
                  <a:schemeClr val="dk1"/>
                </a:solidFill>
              </a:rPr>
              <a:t>by the </a:t>
            </a:r>
            <a:r>
              <a:rPr lang="en" b="1">
                <a:solidFill>
                  <a:srgbClr val="FF0000"/>
                </a:solidFill>
              </a:rPr>
              <a:t>posterior axillary fold</a:t>
            </a:r>
            <a:r>
              <a:rPr lang="en" b="1">
                <a:solidFill>
                  <a:schemeClr val="dk1"/>
                </a:solidFill>
              </a:rPr>
              <a:t> (formed by the tendons of latissimus dorsi and teres major muscles). </a:t>
            </a:r>
          </a:p>
          <a:p>
            <a:pPr lvl="0" rtl="0">
              <a:lnSpc>
                <a:spcPct val="115000"/>
              </a:lnSpc>
              <a:spcBef>
                <a:spcPts val="500"/>
              </a:spcBef>
              <a:buNone/>
            </a:pPr>
            <a:r>
              <a:rPr lang="en" b="1">
                <a:solidFill>
                  <a:srgbClr val="3D85C6"/>
                </a:solidFill>
              </a:rPr>
              <a:t>Medially</a:t>
            </a:r>
            <a:r>
              <a:rPr lang="en" b="1">
                <a:solidFill>
                  <a:schemeClr val="dk1"/>
                </a:solidFill>
              </a:rPr>
              <a:t> by upper </a:t>
            </a:r>
            <a:r>
              <a:rPr lang="en" b="1">
                <a:solidFill>
                  <a:srgbClr val="FF0000"/>
                </a:solidFill>
              </a:rPr>
              <a:t>4 or  5 ribs</a:t>
            </a:r>
            <a:r>
              <a:rPr lang="en" b="1">
                <a:solidFill>
                  <a:schemeClr val="dk1"/>
                </a:solidFill>
              </a:rPr>
              <a:t> and the </a:t>
            </a:r>
            <a:r>
              <a:rPr lang="en" b="1">
                <a:solidFill>
                  <a:srgbClr val="FF0000"/>
                </a:solidFill>
              </a:rPr>
              <a:t>chest wall.</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p:nvPr/>
        </p:nvSpPr>
        <p:spPr>
          <a:xfrm>
            <a:off x="129400" y="759975"/>
            <a:ext cx="7594500" cy="4309200"/>
          </a:xfrm>
          <a:prstGeom prst="rect">
            <a:avLst/>
          </a:prstGeom>
          <a:solidFill>
            <a:schemeClr val="lt2"/>
          </a:solidFill>
          <a:ln w="28575" cap="flat">
            <a:solidFill>
              <a:srgbClr val="31859C"/>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2" name="Shape 262"/>
          <p:cNvSpPr txBox="1"/>
          <p:nvPr/>
        </p:nvSpPr>
        <p:spPr>
          <a:xfrm>
            <a:off x="0" y="186925"/>
            <a:ext cx="5350200" cy="472499"/>
          </a:xfrm>
          <a:prstGeom prst="rect">
            <a:avLst/>
          </a:prstGeom>
          <a:noFill/>
          <a:ln>
            <a:noFill/>
          </a:ln>
        </p:spPr>
        <p:txBody>
          <a:bodyPr lIns="91425" tIns="91425" rIns="91425" bIns="91425" anchor="t" anchorCtr="0">
            <a:noAutofit/>
          </a:bodyPr>
          <a:lstStyle/>
          <a:p>
            <a:pPr lvl="0" algn="ctr" rtl="0">
              <a:spcBef>
                <a:spcPts val="0"/>
              </a:spcBef>
              <a:buClr>
                <a:schemeClr val="dk1"/>
              </a:buClr>
              <a:buSzPct val="45833"/>
              <a:buFont typeface="Arial"/>
              <a:buNone/>
            </a:pPr>
            <a:r>
              <a:rPr lang="en" sz="2400" b="1">
                <a:solidFill>
                  <a:srgbClr val="DD286C"/>
                </a:solidFill>
                <a:latin typeface="Comic Sans MS"/>
                <a:ea typeface="Comic Sans MS"/>
                <a:cs typeface="Comic Sans MS"/>
                <a:sym typeface="Comic Sans MS"/>
              </a:rPr>
              <a:t>Boundaries of the Axilla (cont..)</a:t>
            </a:r>
          </a:p>
          <a:p>
            <a:pPr lvl="0" rtl="0">
              <a:spcBef>
                <a:spcPts val="0"/>
              </a:spcBef>
              <a:buNone/>
            </a:pPr>
            <a:endParaRPr/>
          </a:p>
        </p:txBody>
      </p:sp>
      <p:cxnSp>
        <p:nvCxnSpPr>
          <p:cNvPr id="263" name="Shape 263"/>
          <p:cNvCxnSpPr/>
          <p:nvPr/>
        </p:nvCxnSpPr>
        <p:spPr>
          <a:xfrm>
            <a:off x="219800" y="659425"/>
            <a:ext cx="7594500" cy="32999"/>
          </a:xfrm>
          <a:prstGeom prst="straightConnector1">
            <a:avLst/>
          </a:prstGeom>
          <a:noFill/>
          <a:ln w="28575" cap="flat">
            <a:solidFill>
              <a:schemeClr val="dk2"/>
            </a:solidFill>
            <a:prstDash val="solid"/>
            <a:round/>
            <a:headEnd type="none" w="lg" len="lg"/>
            <a:tailEnd type="none" w="lg" len="lg"/>
          </a:ln>
        </p:spPr>
      </p:cxnSp>
      <p:sp>
        <p:nvSpPr>
          <p:cNvPr id="264" name="Shape 264"/>
          <p:cNvSpPr txBox="1"/>
          <p:nvPr/>
        </p:nvSpPr>
        <p:spPr>
          <a:xfrm>
            <a:off x="219800" y="767575"/>
            <a:ext cx="3000000" cy="402899"/>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3D85C6"/>
                </a:solidFill>
              </a:rPr>
              <a:t>3-Four walls:</a:t>
            </a:r>
          </a:p>
        </p:txBody>
      </p:sp>
      <p:sp>
        <p:nvSpPr>
          <p:cNvPr id="265" name="Shape 265"/>
          <p:cNvSpPr txBox="1"/>
          <p:nvPr/>
        </p:nvSpPr>
        <p:spPr>
          <a:xfrm>
            <a:off x="219800" y="1246675"/>
            <a:ext cx="3617999" cy="20823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640"/>
              </a:spcBef>
              <a:buNone/>
            </a:pPr>
            <a:r>
              <a:rPr lang="en" sz="1500" b="1" u="sng">
                <a:solidFill>
                  <a:srgbClr val="FF0000"/>
                </a:solidFill>
              </a:rPr>
              <a:t>A) The anterior wall:</a:t>
            </a:r>
            <a:r>
              <a:rPr lang="en" sz="1500" b="1">
                <a:solidFill>
                  <a:schemeClr val="dk1"/>
                </a:solidFill>
              </a:rPr>
              <a:t> it is formed by all the muscles of pectoral region except </a:t>
            </a:r>
            <a:r>
              <a:rPr lang="en" sz="1500" b="1" u="sng">
                <a:solidFill>
                  <a:schemeClr val="dk1"/>
                </a:solidFill>
              </a:rPr>
              <a:t>serratus anterior.</a:t>
            </a:r>
          </a:p>
          <a:p>
            <a:pPr lvl="0" rtl="0">
              <a:lnSpc>
                <a:spcPct val="115000"/>
              </a:lnSpc>
              <a:spcBef>
                <a:spcPts val="500"/>
              </a:spcBef>
              <a:buNone/>
            </a:pPr>
            <a:r>
              <a:rPr lang="en" b="1">
                <a:solidFill>
                  <a:srgbClr val="FF0000"/>
                </a:solidFill>
              </a:rPr>
              <a:t>- Pectoralis major</a:t>
            </a:r>
          </a:p>
          <a:p>
            <a:pPr lvl="0" rtl="0">
              <a:lnSpc>
                <a:spcPct val="115000"/>
              </a:lnSpc>
              <a:spcBef>
                <a:spcPts val="500"/>
              </a:spcBef>
              <a:buNone/>
            </a:pPr>
            <a:r>
              <a:rPr lang="en" b="1">
                <a:solidFill>
                  <a:srgbClr val="FF0000"/>
                </a:solidFill>
              </a:rPr>
              <a:t>- Pectoralis minor</a:t>
            </a:r>
          </a:p>
          <a:p>
            <a:pPr lvl="0" rtl="0">
              <a:lnSpc>
                <a:spcPct val="115000"/>
              </a:lnSpc>
              <a:spcBef>
                <a:spcPts val="500"/>
              </a:spcBef>
              <a:buNone/>
            </a:pPr>
            <a:r>
              <a:rPr lang="en" b="1">
                <a:solidFill>
                  <a:srgbClr val="FF0000"/>
                </a:solidFill>
              </a:rPr>
              <a:t>- Subclavius</a:t>
            </a:r>
          </a:p>
          <a:p>
            <a:pPr lvl="0" rtl="0">
              <a:lnSpc>
                <a:spcPct val="115000"/>
              </a:lnSpc>
              <a:spcBef>
                <a:spcPts val="500"/>
              </a:spcBef>
              <a:buNone/>
            </a:pPr>
            <a:r>
              <a:rPr lang="en" b="1">
                <a:solidFill>
                  <a:srgbClr val="FF0000"/>
                </a:solidFill>
              </a:rPr>
              <a:t>- Clavipectoral fascia</a:t>
            </a:r>
          </a:p>
        </p:txBody>
      </p:sp>
      <p:sp>
        <p:nvSpPr>
          <p:cNvPr id="266" name="Shape 266"/>
          <p:cNvSpPr txBox="1"/>
          <p:nvPr/>
        </p:nvSpPr>
        <p:spPr>
          <a:xfrm>
            <a:off x="219800" y="3405175"/>
            <a:ext cx="3617999" cy="15195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500"/>
              </a:spcBef>
              <a:buNone/>
            </a:pPr>
            <a:r>
              <a:rPr lang="en" sz="1500" b="1" u="sng">
                <a:solidFill>
                  <a:srgbClr val="FF0000"/>
                </a:solidFill>
              </a:rPr>
              <a:t>B)The posterior wall</a:t>
            </a:r>
            <a:r>
              <a:rPr lang="en" sz="1500" b="1">
                <a:solidFill>
                  <a:schemeClr val="hlink"/>
                </a:solidFill>
              </a:rPr>
              <a:t> </a:t>
            </a:r>
            <a:r>
              <a:rPr lang="en" b="1">
                <a:solidFill>
                  <a:schemeClr val="dk1"/>
                </a:solidFill>
              </a:rPr>
              <a:t>Is formed by:</a:t>
            </a:r>
          </a:p>
          <a:p>
            <a:pPr lvl="0" rtl="0">
              <a:lnSpc>
                <a:spcPct val="115000"/>
              </a:lnSpc>
              <a:spcBef>
                <a:spcPts val="500"/>
              </a:spcBef>
              <a:buNone/>
            </a:pPr>
            <a:r>
              <a:rPr lang="en" b="1">
                <a:solidFill>
                  <a:srgbClr val="FF0000"/>
                </a:solidFill>
              </a:rPr>
              <a:t>- Subscapularis.</a:t>
            </a:r>
          </a:p>
          <a:p>
            <a:pPr lvl="0" rtl="0">
              <a:lnSpc>
                <a:spcPct val="115000"/>
              </a:lnSpc>
              <a:spcBef>
                <a:spcPts val="500"/>
              </a:spcBef>
              <a:buNone/>
            </a:pPr>
            <a:r>
              <a:rPr lang="en" b="1">
                <a:solidFill>
                  <a:srgbClr val="FF0000"/>
                </a:solidFill>
              </a:rPr>
              <a:t>-  Latissimus dorsi.</a:t>
            </a:r>
          </a:p>
          <a:p>
            <a:pPr lvl="0" rtl="0">
              <a:lnSpc>
                <a:spcPct val="115000"/>
              </a:lnSpc>
              <a:spcBef>
                <a:spcPts val="500"/>
              </a:spcBef>
              <a:buNone/>
            </a:pPr>
            <a:r>
              <a:rPr lang="en" b="1">
                <a:solidFill>
                  <a:srgbClr val="FF0000"/>
                </a:solidFill>
              </a:rPr>
              <a:t>- Teres major muscles. </a:t>
            </a:r>
          </a:p>
        </p:txBody>
      </p:sp>
      <p:sp>
        <p:nvSpPr>
          <p:cNvPr id="267" name="Shape 267"/>
          <p:cNvSpPr txBox="1"/>
          <p:nvPr/>
        </p:nvSpPr>
        <p:spPr>
          <a:xfrm>
            <a:off x="3974650" y="1246675"/>
            <a:ext cx="3412200" cy="15195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700"/>
              </a:spcBef>
              <a:buNone/>
            </a:pPr>
            <a:r>
              <a:rPr lang="en" sz="1500" b="1" u="sng">
                <a:solidFill>
                  <a:srgbClr val="FF0000"/>
                </a:solidFill>
              </a:rPr>
              <a:t>C)The medial wall</a:t>
            </a:r>
            <a:r>
              <a:rPr lang="en" b="1" u="sng">
                <a:solidFill>
                  <a:srgbClr val="FF0000"/>
                </a:solidFill>
              </a:rPr>
              <a:t>:</a:t>
            </a:r>
            <a:r>
              <a:rPr lang="en" b="1">
                <a:solidFill>
                  <a:schemeClr val="dk1"/>
                </a:solidFill>
              </a:rPr>
              <a:t>It is wide and formed by:</a:t>
            </a:r>
          </a:p>
          <a:p>
            <a:pPr lvl="0" rtl="0">
              <a:lnSpc>
                <a:spcPct val="115000"/>
              </a:lnSpc>
              <a:spcBef>
                <a:spcPts val="500"/>
              </a:spcBef>
              <a:buNone/>
            </a:pPr>
            <a:r>
              <a:rPr lang="en" b="1">
                <a:solidFill>
                  <a:srgbClr val="FF0000"/>
                </a:solidFill>
              </a:rPr>
              <a:t>- Serratus anterior.</a:t>
            </a:r>
          </a:p>
          <a:p>
            <a:pPr lvl="0" rtl="0">
              <a:lnSpc>
                <a:spcPct val="115000"/>
              </a:lnSpc>
              <a:spcBef>
                <a:spcPts val="500"/>
              </a:spcBef>
              <a:buNone/>
            </a:pPr>
            <a:r>
              <a:rPr lang="en" b="1">
                <a:solidFill>
                  <a:srgbClr val="FF0000"/>
                </a:solidFill>
              </a:rPr>
              <a:t>- Upper 4-5 ribs and Intercostal muscles .</a:t>
            </a:r>
          </a:p>
        </p:txBody>
      </p:sp>
      <p:sp>
        <p:nvSpPr>
          <p:cNvPr id="268" name="Shape 268"/>
          <p:cNvSpPr txBox="1"/>
          <p:nvPr/>
        </p:nvSpPr>
        <p:spPr>
          <a:xfrm>
            <a:off x="3974650" y="2888100"/>
            <a:ext cx="3412200" cy="20367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640"/>
              </a:spcBef>
              <a:buNone/>
            </a:pPr>
            <a:r>
              <a:rPr lang="en" b="1">
                <a:solidFill>
                  <a:srgbClr val="FF0000"/>
                </a:solidFill>
              </a:rPr>
              <a:t>D)The lateral wall:</a:t>
            </a:r>
            <a:r>
              <a:rPr lang="en" b="1">
                <a:solidFill>
                  <a:schemeClr val="dk1"/>
                </a:solidFill>
              </a:rPr>
              <a:t>It is narrow and formed by:</a:t>
            </a:r>
          </a:p>
          <a:p>
            <a:pPr lvl="0" rtl="0">
              <a:lnSpc>
                <a:spcPct val="115000"/>
              </a:lnSpc>
              <a:spcBef>
                <a:spcPts val="500"/>
              </a:spcBef>
              <a:buNone/>
            </a:pPr>
            <a:r>
              <a:rPr lang="en" b="1">
                <a:solidFill>
                  <a:srgbClr val="FF0000"/>
                </a:solidFill>
              </a:rPr>
              <a:t>- Coracobrachialis.(muscle)</a:t>
            </a:r>
          </a:p>
          <a:p>
            <a:pPr lvl="0" rtl="0">
              <a:lnSpc>
                <a:spcPct val="115000"/>
              </a:lnSpc>
              <a:spcBef>
                <a:spcPts val="500"/>
              </a:spcBef>
              <a:buNone/>
            </a:pPr>
            <a:r>
              <a:rPr lang="en" b="1">
                <a:solidFill>
                  <a:srgbClr val="FF0000"/>
                </a:solidFill>
              </a:rPr>
              <a:t>- Biceps brachii. (muscle)</a:t>
            </a:r>
          </a:p>
          <a:p>
            <a:pPr lvl="0" rtl="0">
              <a:lnSpc>
                <a:spcPct val="115000"/>
              </a:lnSpc>
              <a:spcBef>
                <a:spcPts val="500"/>
              </a:spcBef>
              <a:buNone/>
            </a:pPr>
            <a:r>
              <a:rPr lang="en" b="1">
                <a:solidFill>
                  <a:srgbClr val="FF0000"/>
                </a:solidFill>
              </a:rPr>
              <a:t>- Bicipital groove ( intertubercular groove) of the humerus.</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219800" y="-160025"/>
            <a:ext cx="3610500" cy="952800"/>
          </a:xfrm>
          <a:prstGeom prst="rect">
            <a:avLst/>
          </a:prstGeom>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Content of the Axilla</a:t>
            </a:r>
          </a:p>
        </p:txBody>
      </p:sp>
      <p:cxnSp>
        <p:nvCxnSpPr>
          <p:cNvPr id="274" name="Shape 274"/>
          <p:cNvCxnSpPr/>
          <p:nvPr/>
        </p:nvCxnSpPr>
        <p:spPr>
          <a:xfrm>
            <a:off x="219800" y="659425"/>
            <a:ext cx="7594500" cy="32999"/>
          </a:xfrm>
          <a:prstGeom prst="straightConnector1">
            <a:avLst/>
          </a:prstGeom>
          <a:noFill/>
          <a:ln w="28575" cap="flat">
            <a:solidFill>
              <a:schemeClr val="dk2"/>
            </a:solidFill>
            <a:prstDash val="solid"/>
            <a:round/>
            <a:headEnd type="none" w="lg" len="lg"/>
            <a:tailEnd type="none" w="lg" len="lg"/>
          </a:ln>
        </p:spPr>
      </p:cxnSp>
      <p:sp>
        <p:nvSpPr>
          <p:cNvPr id="275" name="Shape 275"/>
          <p:cNvSpPr txBox="1"/>
          <p:nvPr/>
        </p:nvSpPr>
        <p:spPr>
          <a:xfrm>
            <a:off x="219800" y="729575"/>
            <a:ext cx="3116400" cy="2705399"/>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marL="457200" lvl="0" indent="-317500" rtl="0">
              <a:lnSpc>
                <a:spcPct val="115000"/>
              </a:lnSpc>
              <a:spcBef>
                <a:spcPts val="500"/>
              </a:spcBef>
              <a:buClr>
                <a:schemeClr val="dk1"/>
              </a:buClr>
              <a:buSzPct val="100000"/>
              <a:buFont typeface="Arial"/>
              <a:buAutoNum type="arabicParenR"/>
            </a:pPr>
            <a:r>
              <a:rPr lang="en" b="1">
                <a:solidFill>
                  <a:srgbClr val="FF0000"/>
                </a:solidFill>
              </a:rPr>
              <a:t>Cords and branches of the brachial plexus.</a:t>
            </a:r>
          </a:p>
          <a:p>
            <a:pPr marL="457200" lvl="0" indent="-317500" rtl="0">
              <a:lnSpc>
                <a:spcPct val="115000"/>
              </a:lnSpc>
              <a:spcBef>
                <a:spcPts val="500"/>
              </a:spcBef>
              <a:buClr>
                <a:schemeClr val="dk1"/>
              </a:buClr>
              <a:buSzPct val="100000"/>
              <a:buFont typeface="Arial"/>
              <a:buAutoNum type="arabicParenR"/>
            </a:pPr>
            <a:r>
              <a:rPr lang="en" b="1">
                <a:solidFill>
                  <a:srgbClr val="FF0000"/>
                </a:solidFill>
              </a:rPr>
              <a:t>Axillary</a:t>
            </a:r>
            <a:r>
              <a:rPr lang="en" b="1">
                <a:solidFill>
                  <a:schemeClr val="dk1"/>
                </a:solidFill>
              </a:rPr>
              <a:t> </a:t>
            </a:r>
            <a:r>
              <a:rPr lang="en" b="1">
                <a:solidFill>
                  <a:srgbClr val="38761D"/>
                </a:solidFill>
              </a:rPr>
              <a:t>artery</a:t>
            </a:r>
            <a:r>
              <a:rPr lang="en" b="1">
                <a:solidFill>
                  <a:schemeClr val="dk1"/>
                </a:solidFill>
              </a:rPr>
              <a:t> </a:t>
            </a:r>
            <a:r>
              <a:rPr lang="en" b="1">
                <a:solidFill>
                  <a:srgbClr val="FF0000"/>
                </a:solidFill>
              </a:rPr>
              <a:t>and its </a:t>
            </a:r>
            <a:r>
              <a:rPr lang="en" b="1" u="sng">
                <a:solidFill>
                  <a:srgbClr val="FF0000"/>
                </a:solidFill>
              </a:rPr>
              <a:t>branches.</a:t>
            </a:r>
          </a:p>
          <a:p>
            <a:pPr marL="457200" lvl="0" indent="-317500" rtl="0">
              <a:lnSpc>
                <a:spcPct val="115000"/>
              </a:lnSpc>
              <a:spcBef>
                <a:spcPts val="500"/>
              </a:spcBef>
              <a:buClr>
                <a:schemeClr val="dk1"/>
              </a:buClr>
              <a:buSzPct val="100000"/>
              <a:buFont typeface="Arial"/>
              <a:buAutoNum type="arabicParenR"/>
            </a:pPr>
            <a:r>
              <a:rPr lang="en" b="1">
                <a:solidFill>
                  <a:srgbClr val="FF0000"/>
                </a:solidFill>
              </a:rPr>
              <a:t>Axillary </a:t>
            </a:r>
            <a:r>
              <a:rPr lang="en" b="1">
                <a:solidFill>
                  <a:srgbClr val="38761D"/>
                </a:solidFill>
              </a:rPr>
              <a:t>vein</a:t>
            </a:r>
            <a:r>
              <a:rPr lang="en" b="1">
                <a:solidFill>
                  <a:schemeClr val="dk1"/>
                </a:solidFill>
              </a:rPr>
              <a:t> </a:t>
            </a:r>
            <a:r>
              <a:rPr lang="en" b="1">
                <a:solidFill>
                  <a:srgbClr val="FF0000"/>
                </a:solidFill>
              </a:rPr>
              <a:t>and its  tributaries.</a:t>
            </a:r>
            <a:r>
              <a:rPr lang="en" sz="800" b="1">
                <a:solidFill>
                  <a:srgbClr val="434343"/>
                </a:solidFill>
              </a:rPr>
              <a:t>(1)</a:t>
            </a:r>
          </a:p>
          <a:p>
            <a:pPr marL="457200" lvl="0" indent="-317500" rtl="0">
              <a:lnSpc>
                <a:spcPct val="115000"/>
              </a:lnSpc>
              <a:spcBef>
                <a:spcPts val="500"/>
              </a:spcBef>
              <a:buClr>
                <a:schemeClr val="dk1"/>
              </a:buClr>
              <a:buSzPct val="100000"/>
              <a:buFont typeface="Arial"/>
              <a:buAutoNum type="arabicParenR"/>
            </a:pPr>
            <a:r>
              <a:rPr lang="en" b="1">
                <a:solidFill>
                  <a:srgbClr val="FF0000"/>
                </a:solidFill>
              </a:rPr>
              <a:t>Axillary </a:t>
            </a:r>
            <a:r>
              <a:rPr lang="en" b="1">
                <a:solidFill>
                  <a:srgbClr val="38761D"/>
                </a:solidFill>
              </a:rPr>
              <a:t>lymph nodes.</a:t>
            </a:r>
          </a:p>
          <a:p>
            <a:pPr marL="457200" lvl="0" indent="-317500" rtl="0">
              <a:lnSpc>
                <a:spcPct val="115000"/>
              </a:lnSpc>
              <a:spcBef>
                <a:spcPts val="500"/>
              </a:spcBef>
              <a:buClr>
                <a:schemeClr val="dk1"/>
              </a:buClr>
              <a:buSzPct val="100000"/>
              <a:buFont typeface="Arial"/>
              <a:buAutoNum type="arabicParenR"/>
            </a:pPr>
            <a:r>
              <a:rPr lang="en" b="1">
                <a:solidFill>
                  <a:srgbClr val="FF0000"/>
                </a:solidFill>
              </a:rPr>
              <a:t>Axillary</a:t>
            </a:r>
            <a:r>
              <a:rPr lang="en" b="1">
                <a:solidFill>
                  <a:schemeClr val="dk1"/>
                </a:solidFill>
              </a:rPr>
              <a:t> </a:t>
            </a:r>
            <a:r>
              <a:rPr lang="en" b="1">
                <a:solidFill>
                  <a:srgbClr val="38761D"/>
                </a:solidFill>
              </a:rPr>
              <a:t>fat.</a:t>
            </a:r>
          </a:p>
          <a:p>
            <a:pPr marL="457200" lvl="0" indent="-317500" rtl="0">
              <a:lnSpc>
                <a:spcPct val="115000"/>
              </a:lnSpc>
              <a:spcBef>
                <a:spcPts val="500"/>
              </a:spcBef>
              <a:buClr>
                <a:schemeClr val="dk1"/>
              </a:buClr>
              <a:buSzPct val="100000"/>
              <a:buFont typeface="Arial"/>
              <a:buAutoNum type="arabicParenR"/>
            </a:pPr>
            <a:r>
              <a:rPr lang="en" b="1" u="sng">
                <a:solidFill>
                  <a:srgbClr val="FF0000"/>
                </a:solidFill>
              </a:rPr>
              <a:t>Loose</a:t>
            </a:r>
            <a:r>
              <a:rPr lang="en" b="1">
                <a:solidFill>
                  <a:srgbClr val="FF0000"/>
                </a:solidFill>
              </a:rPr>
              <a:t> connective tissue.</a:t>
            </a:r>
          </a:p>
        </p:txBody>
      </p:sp>
      <p:sp>
        <p:nvSpPr>
          <p:cNvPr id="276" name="Shape 276"/>
          <p:cNvSpPr txBox="1"/>
          <p:nvPr/>
        </p:nvSpPr>
        <p:spPr>
          <a:xfrm>
            <a:off x="219800" y="3646850"/>
            <a:ext cx="5259000" cy="7734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solidFill>
                  <a:schemeClr val="dk1"/>
                </a:solidFill>
              </a:rPr>
              <a:t>All the </a:t>
            </a:r>
            <a:r>
              <a:rPr lang="en" b="1">
                <a:solidFill>
                  <a:schemeClr val="dk1"/>
                </a:solidFill>
              </a:rPr>
              <a:t>neurovascular</a:t>
            </a:r>
            <a:r>
              <a:rPr lang="en" sz="800" b="1">
                <a:solidFill>
                  <a:srgbClr val="666666"/>
                </a:solidFill>
              </a:rPr>
              <a:t>(2)</a:t>
            </a:r>
            <a:r>
              <a:rPr lang="en">
                <a:solidFill>
                  <a:schemeClr val="dk1"/>
                </a:solidFill>
              </a:rPr>
              <a:t> structure are enclosed in a</a:t>
            </a:r>
            <a:r>
              <a:rPr lang="en" u="sng">
                <a:solidFill>
                  <a:schemeClr val="dk1"/>
                </a:solidFill>
              </a:rPr>
              <a:t> connective tissue sheath,</a:t>
            </a:r>
            <a:r>
              <a:rPr lang="en">
                <a:solidFill>
                  <a:schemeClr val="dk1"/>
                </a:solidFill>
              </a:rPr>
              <a:t> called ‘</a:t>
            </a:r>
            <a:r>
              <a:rPr lang="en" b="1">
                <a:solidFill>
                  <a:srgbClr val="FF0000"/>
                </a:solidFill>
              </a:rPr>
              <a:t>axillary sheath</a:t>
            </a:r>
            <a:r>
              <a:rPr lang="en">
                <a:solidFill>
                  <a:schemeClr val="dk1"/>
                </a:solidFill>
              </a:rPr>
              <a:t>’</a:t>
            </a:r>
          </a:p>
        </p:txBody>
      </p:sp>
      <p:sp>
        <p:nvSpPr>
          <p:cNvPr id="277" name="Shape 277"/>
          <p:cNvSpPr txBox="1"/>
          <p:nvPr/>
        </p:nvSpPr>
        <p:spPr>
          <a:xfrm>
            <a:off x="5569700" y="4572925"/>
            <a:ext cx="2600099" cy="5241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100">
                <a:solidFill>
                  <a:srgbClr val="999999"/>
                </a:solidFill>
              </a:rPr>
              <a:t>1) tributaries= branches </a:t>
            </a:r>
          </a:p>
          <a:p>
            <a:pPr lvl="0" rtl="0">
              <a:spcBef>
                <a:spcPts val="0"/>
              </a:spcBef>
              <a:buNone/>
            </a:pPr>
            <a:r>
              <a:rPr lang="en" sz="1100">
                <a:solidFill>
                  <a:srgbClr val="999999"/>
                </a:solidFill>
              </a:rPr>
              <a:t>2) neurovascular = nerves + vessels</a:t>
            </a:r>
            <a:r>
              <a:rPr lang="en" sz="1100">
                <a:solidFill>
                  <a:srgbClr val="002060"/>
                </a:solidFill>
              </a:rPr>
              <a:t> </a:t>
            </a:r>
          </a:p>
        </p:txBody>
      </p:sp>
      <p:pic>
        <p:nvPicPr>
          <p:cNvPr id="278" name="Shape 278"/>
          <p:cNvPicPr preferRelativeResize="0"/>
          <p:nvPr/>
        </p:nvPicPr>
        <p:blipFill>
          <a:blip r:embed="rId3">
            <a:alphaModFix/>
          </a:blip>
          <a:stretch>
            <a:fillRect/>
          </a:stretch>
        </p:blipFill>
        <p:spPr>
          <a:xfrm>
            <a:off x="4332450" y="769450"/>
            <a:ext cx="3116399" cy="2741704"/>
          </a:xfrm>
          <a:prstGeom prst="rect">
            <a:avLst/>
          </a:prstGeom>
          <a:noFill/>
          <a:ln w="9525" cap="flat">
            <a:solidFill>
              <a:schemeClr val="dk2"/>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p:nvPr/>
        </p:nvSpPr>
        <p:spPr>
          <a:xfrm>
            <a:off x="101075" y="77525"/>
            <a:ext cx="1362599" cy="552000"/>
          </a:xfrm>
          <a:prstGeom prst="rect">
            <a:avLst/>
          </a:prstGeom>
          <a:solidFill>
            <a:schemeClr val="lt2"/>
          </a:solidFill>
          <a:ln>
            <a:noFill/>
          </a:ln>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AXILLA</a:t>
            </a:r>
          </a:p>
        </p:txBody>
      </p:sp>
      <p:sp>
        <p:nvSpPr>
          <p:cNvPr id="284" name="Shape 284"/>
          <p:cNvSpPr/>
          <p:nvPr/>
        </p:nvSpPr>
        <p:spPr>
          <a:xfrm>
            <a:off x="101075" y="749225"/>
            <a:ext cx="7950000" cy="470700"/>
          </a:xfrm>
          <a:prstGeom prst="flowChartAlternateProcess">
            <a:avLst/>
          </a:prstGeom>
          <a:solidFill>
            <a:srgbClr val="DD286C">
              <a:alpha val="19230"/>
            </a:srgbClr>
          </a:solidFill>
          <a:ln w="19050" cap="flat">
            <a:solidFill>
              <a:srgbClr val="DD286C"/>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200" b="1">
                <a:solidFill>
                  <a:schemeClr val="dk1"/>
                </a:solidFill>
              </a:rPr>
              <a:t>It is a PYRAMIDAL shaped spaced </a:t>
            </a:r>
            <a:r>
              <a:rPr lang="en" sz="1200" b="1">
                <a:solidFill>
                  <a:srgbClr val="FF0000"/>
                </a:solidFill>
              </a:rPr>
              <a:t>located </a:t>
            </a:r>
            <a:r>
              <a:rPr lang="en" sz="1200" b="1">
                <a:solidFill>
                  <a:schemeClr val="dk1"/>
                </a:solidFill>
              </a:rPr>
              <a:t>between the upper arm and side of the chest </a:t>
            </a:r>
            <a:r>
              <a:rPr lang="en" sz="1200" b="1">
                <a:solidFill>
                  <a:srgbClr val="999999"/>
                </a:solidFill>
              </a:rPr>
              <a:t>“ الإبط”</a:t>
            </a:r>
            <a:r>
              <a:rPr lang="en" sz="1200" b="1">
                <a:solidFill>
                  <a:srgbClr val="999999"/>
                </a:solidFill>
                <a:latin typeface="Architects Daughter"/>
                <a:ea typeface="Architects Daughter"/>
                <a:cs typeface="Architects Daughter"/>
                <a:sym typeface="Architects Daughter"/>
              </a:rPr>
              <a:t> </a:t>
            </a:r>
          </a:p>
        </p:txBody>
      </p:sp>
      <p:sp>
        <p:nvSpPr>
          <p:cNvPr id="285" name="Shape 285"/>
          <p:cNvSpPr/>
          <p:nvPr/>
        </p:nvSpPr>
        <p:spPr>
          <a:xfrm>
            <a:off x="101075" y="1339625"/>
            <a:ext cx="7950000" cy="1133700"/>
          </a:xfrm>
          <a:prstGeom prst="flowChartAlternateProcess">
            <a:avLst/>
          </a:prstGeom>
          <a:solidFill>
            <a:srgbClr val="2BBBB4">
              <a:alpha val="16920"/>
            </a:srgbClr>
          </a:solidFill>
          <a:ln w="19050" cap="flat">
            <a:solidFill>
              <a:srgbClr val="2BBBB4"/>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 sz="1200" b="1">
                <a:solidFill>
                  <a:schemeClr val="dk1"/>
                </a:solidFill>
              </a:rPr>
              <a:t>major </a:t>
            </a:r>
            <a:r>
              <a:rPr lang="en" sz="1200" b="1">
                <a:solidFill>
                  <a:srgbClr val="FF0000"/>
                </a:solidFill>
              </a:rPr>
              <a:t>neurovascular </a:t>
            </a:r>
            <a:r>
              <a:rPr lang="en" sz="1200" b="1">
                <a:solidFill>
                  <a:schemeClr val="dk1"/>
                </a:solidFill>
              </a:rPr>
              <a:t>structures pass between neck, thorax and upper limb, through the Axilla. </a:t>
            </a:r>
          </a:p>
          <a:p>
            <a:pPr lvl="0" rtl="0">
              <a:spcBef>
                <a:spcPts val="0"/>
              </a:spcBef>
              <a:buNone/>
            </a:pPr>
            <a:r>
              <a:rPr lang="en" sz="1200" b="1">
                <a:solidFill>
                  <a:srgbClr val="999999"/>
                </a:solidFill>
              </a:rPr>
              <a:t>(Through the apex, the axillary vessels and their accompanying nerves pass from the neck to the arm. The axilla is bounded medially by the upper ribs and their intercostal muscles and by the serratus anterior; it is limited laterally by the intertubercular groove of the humerus) </a:t>
            </a:r>
          </a:p>
        </p:txBody>
      </p:sp>
      <p:pic>
        <p:nvPicPr>
          <p:cNvPr id="286" name="Shape 286"/>
          <p:cNvPicPr preferRelativeResize="0"/>
          <p:nvPr/>
        </p:nvPicPr>
        <p:blipFill>
          <a:blip r:embed="rId3">
            <a:alphaModFix/>
          </a:blip>
          <a:stretch>
            <a:fillRect/>
          </a:stretch>
        </p:blipFill>
        <p:spPr>
          <a:xfrm>
            <a:off x="-305425" y="2602500"/>
            <a:ext cx="4966699" cy="2736274"/>
          </a:xfrm>
          <a:prstGeom prst="rect">
            <a:avLst/>
          </a:prstGeom>
          <a:noFill/>
          <a:ln>
            <a:noFill/>
          </a:ln>
        </p:spPr>
      </p:pic>
      <p:sp>
        <p:nvSpPr>
          <p:cNvPr id="287" name="Shape 287"/>
          <p:cNvSpPr/>
          <p:nvPr/>
        </p:nvSpPr>
        <p:spPr>
          <a:xfrm>
            <a:off x="160775" y="2682600"/>
            <a:ext cx="3125400" cy="552000"/>
          </a:xfrm>
          <a:prstGeom prst="rect">
            <a:avLst/>
          </a:prstGeom>
          <a:solidFill>
            <a:schemeClr val="lt2"/>
          </a:solidFill>
          <a:ln w="19050" cap="flat">
            <a:solidFill>
              <a:schemeClr val="dk1"/>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Content of AXILLA</a:t>
            </a:r>
          </a:p>
        </p:txBody>
      </p:sp>
      <p:sp>
        <p:nvSpPr>
          <p:cNvPr id="288" name="Shape 288"/>
          <p:cNvSpPr/>
          <p:nvPr/>
        </p:nvSpPr>
        <p:spPr>
          <a:xfrm>
            <a:off x="3529025" y="2971800"/>
            <a:ext cx="4871999" cy="848399"/>
          </a:xfrm>
          <a:prstGeom prst="flowChartAlternateProcess">
            <a:avLst/>
          </a:prstGeom>
          <a:solidFill>
            <a:srgbClr val="DDB034">
              <a:alpha val="19230"/>
            </a:srgbClr>
          </a:solidFill>
          <a:ln w="19050" cap="flat">
            <a:solidFill>
              <a:schemeClr val="accent6"/>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500">
                <a:solidFill>
                  <a:schemeClr val="dk1"/>
                </a:solidFill>
              </a:rPr>
              <a:t>All the </a:t>
            </a:r>
            <a:r>
              <a:rPr lang="en" sz="1500" b="1">
                <a:solidFill>
                  <a:schemeClr val="dk1"/>
                </a:solidFill>
              </a:rPr>
              <a:t>neurovascular</a:t>
            </a:r>
            <a:r>
              <a:rPr lang="en" sz="1500">
                <a:solidFill>
                  <a:schemeClr val="dk1"/>
                </a:solidFill>
              </a:rPr>
              <a:t> structure are enclosed in a</a:t>
            </a:r>
            <a:r>
              <a:rPr lang="en" sz="1500" u="sng">
                <a:solidFill>
                  <a:schemeClr val="dk1"/>
                </a:solidFill>
              </a:rPr>
              <a:t> connective tissue sheath,</a:t>
            </a:r>
            <a:r>
              <a:rPr lang="en" sz="1500">
                <a:solidFill>
                  <a:schemeClr val="dk1"/>
                </a:solidFill>
              </a:rPr>
              <a:t> called ‘</a:t>
            </a:r>
            <a:r>
              <a:rPr lang="en" sz="1500" b="1">
                <a:solidFill>
                  <a:srgbClr val="FF0000"/>
                </a:solidFill>
              </a:rPr>
              <a:t>axillary sheath</a:t>
            </a:r>
            <a:r>
              <a:rPr lang="en" sz="1500">
                <a:solidFill>
                  <a:schemeClr val="dk1"/>
                </a:solidFill>
              </a:rPr>
              <a:t>’</a:t>
            </a:r>
          </a:p>
        </p:txBody>
      </p:sp>
      <p:sp>
        <p:nvSpPr>
          <p:cNvPr id="289" name="Shape 289"/>
          <p:cNvSpPr txBox="1"/>
          <p:nvPr/>
        </p:nvSpPr>
        <p:spPr>
          <a:xfrm>
            <a:off x="5631825" y="4625550"/>
            <a:ext cx="1646399" cy="309000"/>
          </a:xfrm>
          <a:prstGeom prst="rect">
            <a:avLst/>
          </a:prstGeom>
          <a:noFill/>
          <a:ln w="9525" cap="flat">
            <a:solidFill>
              <a:srgbClr val="2BBBB4"/>
            </a:solidFill>
            <a:prstDash val="lgDash"/>
            <a:round/>
            <a:headEnd type="none" w="med" len="med"/>
            <a:tailEnd type="none" w="med" len="med"/>
          </a:ln>
        </p:spPr>
        <p:txBody>
          <a:bodyPr lIns="91425" tIns="91425" rIns="91425" bIns="91425" anchor="t" anchorCtr="0">
            <a:noAutofit/>
          </a:bodyPr>
          <a:lstStyle/>
          <a:p>
            <a:pPr>
              <a:spcBef>
                <a:spcPts val="0"/>
              </a:spcBef>
              <a:buNone/>
            </a:pPr>
            <a:r>
              <a:rPr lang="en" sz="1100" b="1" u="sng">
                <a:solidFill>
                  <a:schemeClr val="hlink"/>
                </a:solidFill>
                <a:hlinkClick r:id="rId4"/>
              </a:rPr>
              <a:t>Axilla </a:t>
            </a:r>
            <a:r>
              <a:rPr lang="en" sz="1100"/>
              <a:t> (helpful video)</a:t>
            </a:r>
          </a:p>
        </p:txBody>
      </p:sp>
      <p:cxnSp>
        <p:nvCxnSpPr>
          <p:cNvPr id="290" name="Shape 290"/>
          <p:cNvCxnSpPr/>
          <p:nvPr/>
        </p:nvCxnSpPr>
        <p:spPr>
          <a:xfrm>
            <a:off x="219800" y="583225"/>
            <a:ext cx="7594500" cy="32999"/>
          </a:xfrm>
          <a:prstGeom prst="straightConnector1">
            <a:avLst/>
          </a:prstGeom>
          <a:noFill/>
          <a:ln w="28575" cap="flat">
            <a:solidFill>
              <a:schemeClr val="dk2"/>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Shape 295"/>
          <p:cNvPicPr preferRelativeResize="0"/>
          <p:nvPr/>
        </p:nvPicPr>
        <p:blipFill>
          <a:blip r:embed="rId3">
            <a:alphaModFix/>
          </a:blip>
          <a:stretch>
            <a:fillRect/>
          </a:stretch>
        </p:blipFill>
        <p:spPr>
          <a:xfrm>
            <a:off x="207675" y="653487"/>
            <a:ext cx="7907374" cy="4408024"/>
          </a:xfrm>
          <a:prstGeom prst="rect">
            <a:avLst/>
          </a:prstGeom>
          <a:noFill/>
          <a:ln w="9525" cap="flat">
            <a:solidFill>
              <a:schemeClr val="dk2"/>
            </a:solidFill>
            <a:prstDash val="solid"/>
            <a:round/>
            <a:headEnd type="none" w="med" len="med"/>
            <a:tailEnd type="none" w="med" len="med"/>
          </a:ln>
        </p:spPr>
      </p:pic>
      <p:sp>
        <p:nvSpPr>
          <p:cNvPr id="296" name="Shape 296"/>
          <p:cNvSpPr/>
          <p:nvPr/>
        </p:nvSpPr>
        <p:spPr>
          <a:xfrm>
            <a:off x="101075" y="77525"/>
            <a:ext cx="1362599" cy="552000"/>
          </a:xfrm>
          <a:prstGeom prst="rect">
            <a:avLst/>
          </a:prstGeom>
          <a:solidFill>
            <a:schemeClr val="lt2"/>
          </a:solidFill>
          <a:ln>
            <a:noFill/>
          </a:ln>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AXILLA</a:t>
            </a:r>
          </a:p>
        </p:txBody>
      </p:sp>
      <p:cxnSp>
        <p:nvCxnSpPr>
          <p:cNvPr id="297" name="Shape 297"/>
          <p:cNvCxnSpPr/>
          <p:nvPr/>
        </p:nvCxnSpPr>
        <p:spPr>
          <a:xfrm>
            <a:off x="219800" y="583225"/>
            <a:ext cx="7594500" cy="32999"/>
          </a:xfrm>
          <a:prstGeom prst="straightConnector1">
            <a:avLst/>
          </a:prstGeom>
          <a:noFill/>
          <a:ln w="28575" cap="flat">
            <a:solidFill>
              <a:schemeClr val="dk2"/>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p:cNvPicPr preferRelativeResize="0"/>
          <p:nvPr/>
        </p:nvPicPr>
        <p:blipFill>
          <a:blip r:embed="rId3">
            <a:alphaModFix/>
          </a:blip>
          <a:stretch>
            <a:fillRect/>
          </a:stretch>
        </p:blipFill>
        <p:spPr>
          <a:xfrm>
            <a:off x="573425" y="-247250"/>
            <a:ext cx="7566199" cy="5466950"/>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457200" y="1554400"/>
            <a:ext cx="7442700" cy="2822700"/>
          </a:xfrm>
          <a:prstGeom prst="rect">
            <a:avLst/>
          </a:prstGeom>
          <a:noFill/>
          <a:ln w="19050" cap="flat">
            <a:solidFill>
              <a:srgbClr val="31859C"/>
            </a:solidFill>
            <a:prstDash val="solid"/>
            <a:round/>
            <a:headEnd type="none" w="med" len="med"/>
            <a:tailEnd type="none" w="med" len="med"/>
          </a:ln>
        </p:spPr>
        <p:txBody>
          <a:bodyPr lIns="91425" tIns="91425" rIns="91425" bIns="91425" anchor="ctr" anchorCtr="0">
            <a:noAutofit/>
          </a:bodyPr>
          <a:lstStyle/>
          <a:p>
            <a:pPr marL="457200" lvl="0" indent="-342900" rtl="0">
              <a:lnSpc>
                <a:spcPct val="90000"/>
              </a:lnSpc>
              <a:spcBef>
                <a:spcPts val="700"/>
              </a:spcBef>
              <a:buClr>
                <a:srgbClr val="0070C0"/>
              </a:buClr>
              <a:buSzPct val="100000"/>
              <a:buFont typeface="Arial"/>
              <a:buChar char="●"/>
            </a:pPr>
            <a:r>
              <a:rPr lang="en" sz="1800" b="1">
                <a:solidFill>
                  <a:srgbClr val="0070C0"/>
                </a:solidFill>
              </a:rPr>
              <a:t>Identify and describe the </a:t>
            </a:r>
            <a:r>
              <a:rPr lang="en" sz="1800" b="1" u="sng">
                <a:solidFill>
                  <a:srgbClr val="0070C0"/>
                </a:solidFill>
              </a:rPr>
              <a:t>muscles of the pectoral region.</a:t>
            </a:r>
          </a:p>
          <a:p>
            <a:pPr marL="457200" lvl="0" indent="-228600" rtl="0">
              <a:lnSpc>
                <a:spcPct val="90000"/>
              </a:lnSpc>
              <a:spcBef>
                <a:spcPts val="600"/>
              </a:spcBef>
              <a:buClr>
                <a:srgbClr val="0070C0"/>
              </a:buClr>
              <a:buSzPct val="128571"/>
              <a:buNone/>
            </a:pPr>
            <a:r>
              <a:rPr lang="en" b="1">
                <a:solidFill>
                  <a:srgbClr val="953734"/>
                </a:solidFill>
              </a:rPr>
              <a:t>Pectoralis major.</a:t>
            </a:r>
          </a:p>
          <a:p>
            <a:pPr marL="457200" lvl="0" indent="-228600" rtl="0">
              <a:lnSpc>
                <a:spcPct val="90000"/>
              </a:lnSpc>
              <a:spcBef>
                <a:spcPts val="600"/>
              </a:spcBef>
              <a:buClr>
                <a:srgbClr val="0070C0"/>
              </a:buClr>
              <a:buSzPct val="128571"/>
              <a:buNone/>
            </a:pPr>
            <a:r>
              <a:rPr lang="en" b="1">
                <a:solidFill>
                  <a:srgbClr val="953734"/>
                </a:solidFill>
              </a:rPr>
              <a:t>Pectoralis minor.</a:t>
            </a:r>
          </a:p>
          <a:p>
            <a:pPr marL="457200" lvl="0" indent="-228600" rtl="0">
              <a:lnSpc>
                <a:spcPct val="90000"/>
              </a:lnSpc>
              <a:spcBef>
                <a:spcPts val="600"/>
              </a:spcBef>
              <a:buClr>
                <a:srgbClr val="0070C0"/>
              </a:buClr>
              <a:buSzPct val="128571"/>
              <a:buNone/>
            </a:pPr>
            <a:r>
              <a:rPr lang="en" b="1">
                <a:solidFill>
                  <a:srgbClr val="953734"/>
                </a:solidFill>
              </a:rPr>
              <a:t>Subclavius.</a:t>
            </a:r>
          </a:p>
          <a:p>
            <a:pPr marL="457200" lvl="0" indent="-228600" rtl="0">
              <a:lnSpc>
                <a:spcPct val="90000"/>
              </a:lnSpc>
              <a:spcBef>
                <a:spcPts val="600"/>
              </a:spcBef>
              <a:buClr>
                <a:srgbClr val="0070C0"/>
              </a:buClr>
              <a:buSzPct val="128571"/>
              <a:buNone/>
            </a:pPr>
            <a:r>
              <a:rPr lang="en" b="1">
                <a:solidFill>
                  <a:srgbClr val="953734"/>
                </a:solidFill>
              </a:rPr>
              <a:t>Serratus anterior.</a:t>
            </a:r>
          </a:p>
          <a:p>
            <a:pPr marL="457200" lvl="0" indent="-342900" rtl="0">
              <a:lnSpc>
                <a:spcPct val="115000"/>
              </a:lnSpc>
              <a:spcBef>
                <a:spcPts val="600"/>
              </a:spcBef>
              <a:buClr>
                <a:srgbClr val="0070C0"/>
              </a:buClr>
              <a:buSzPct val="100000"/>
              <a:buFont typeface="Arial"/>
              <a:buChar char="●"/>
            </a:pPr>
            <a:r>
              <a:rPr lang="en" sz="1800" b="1">
                <a:solidFill>
                  <a:srgbClr val="0070C0"/>
                </a:solidFill>
              </a:rPr>
              <a:t>Describe and demonstrate </a:t>
            </a:r>
            <a:r>
              <a:rPr lang="en" sz="1800">
                <a:solidFill>
                  <a:srgbClr val="0070C0"/>
                </a:solidFill>
              </a:rPr>
              <a:t>the boundaries and contents of the   axilla.</a:t>
            </a:r>
          </a:p>
          <a:p>
            <a:pPr lvl="0" rtl="0">
              <a:lnSpc>
                <a:spcPct val="90000"/>
              </a:lnSpc>
              <a:spcBef>
                <a:spcPts val="700"/>
              </a:spcBef>
              <a:buNone/>
            </a:pPr>
            <a:endParaRPr sz="1800" b="1" i="1">
              <a:solidFill>
                <a:srgbClr val="0070C0"/>
              </a:solidFill>
            </a:endParaRPr>
          </a:p>
        </p:txBody>
      </p:sp>
      <p:sp>
        <p:nvSpPr>
          <p:cNvPr id="94" name="Shape 94"/>
          <p:cNvSpPr txBox="1"/>
          <p:nvPr/>
        </p:nvSpPr>
        <p:spPr>
          <a:xfrm>
            <a:off x="2949000" y="131000"/>
            <a:ext cx="2864099" cy="848700"/>
          </a:xfrm>
          <a:prstGeom prst="rect">
            <a:avLst/>
          </a:prstGeom>
          <a:noFill/>
          <a:ln>
            <a:noFill/>
          </a:ln>
        </p:spPr>
        <p:txBody>
          <a:bodyPr lIns="91425" tIns="91425" rIns="91425" bIns="91425" anchor="t" anchorCtr="0">
            <a:noAutofit/>
          </a:bodyPr>
          <a:lstStyle/>
          <a:p>
            <a:pPr lvl="0" algn="ctr" rtl="0">
              <a:spcBef>
                <a:spcPts val="0"/>
              </a:spcBef>
              <a:buNone/>
            </a:pPr>
            <a:r>
              <a:rPr lang="en" sz="4000" b="1" i="1">
                <a:solidFill>
                  <a:srgbClr val="351C75"/>
                </a:solidFill>
                <a:latin typeface="Calibri"/>
                <a:ea typeface="Calibri"/>
                <a:cs typeface="Calibri"/>
                <a:sym typeface="Calibri"/>
              </a:rPr>
              <a:t>OBJECTIVES</a:t>
            </a:r>
          </a:p>
        </p:txBody>
      </p:sp>
      <p:cxnSp>
        <p:nvCxnSpPr>
          <p:cNvPr id="95" name="Shape 95"/>
          <p:cNvCxnSpPr/>
          <p:nvPr/>
        </p:nvCxnSpPr>
        <p:spPr>
          <a:xfrm>
            <a:off x="91350" y="891795"/>
            <a:ext cx="7949400" cy="0"/>
          </a:xfrm>
          <a:prstGeom prst="straightConnector1">
            <a:avLst/>
          </a:prstGeom>
          <a:noFill/>
          <a:ln w="28575" cap="flat">
            <a:solidFill>
              <a:srgbClr val="1F497D"/>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533400" y="-152125"/>
            <a:ext cx="3686100" cy="952800"/>
          </a:xfrm>
          <a:prstGeom prst="rect">
            <a:avLst/>
          </a:prstGeom>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Brachial Plexus</a:t>
            </a:r>
            <a:r>
              <a:rPr lang="en" sz="1800" b="1" i="1">
                <a:solidFill>
                  <a:srgbClr val="DD286C"/>
                </a:solidFill>
                <a:latin typeface="Comic Sans MS"/>
                <a:ea typeface="Comic Sans MS"/>
                <a:cs typeface="Comic Sans MS"/>
                <a:sym typeface="Comic Sans MS"/>
              </a:rPr>
              <a:t> </a:t>
            </a:r>
          </a:p>
        </p:txBody>
      </p:sp>
      <p:cxnSp>
        <p:nvCxnSpPr>
          <p:cNvPr id="308" name="Shape 308"/>
          <p:cNvCxnSpPr/>
          <p:nvPr/>
        </p:nvCxnSpPr>
        <p:spPr>
          <a:xfrm rot="10800000" flipH="1">
            <a:off x="219800" y="560399"/>
            <a:ext cx="7440600" cy="11100"/>
          </a:xfrm>
          <a:prstGeom prst="straightConnector1">
            <a:avLst/>
          </a:prstGeom>
          <a:noFill/>
          <a:ln w="28575" cap="flat">
            <a:solidFill>
              <a:schemeClr val="dk2"/>
            </a:solidFill>
            <a:prstDash val="solid"/>
            <a:round/>
            <a:headEnd type="none" w="lg" len="lg"/>
            <a:tailEnd type="none" w="lg" len="lg"/>
          </a:ln>
        </p:spPr>
      </p:cxnSp>
      <p:sp>
        <p:nvSpPr>
          <p:cNvPr id="309" name="Shape 309"/>
          <p:cNvSpPr txBox="1"/>
          <p:nvPr/>
        </p:nvSpPr>
        <p:spPr>
          <a:xfrm>
            <a:off x="219800" y="683975"/>
            <a:ext cx="4917599" cy="9528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0"/>
              </a:spcBef>
              <a:buNone/>
            </a:pPr>
            <a:r>
              <a:rPr lang="en" sz="1800" b="1">
                <a:solidFill>
                  <a:srgbClr val="3D85C6"/>
                </a:solidFill>
              </a:rPr>
              <a:t>- What is a brachial plexus? </a:t>
            </a:r>
          </a:p>
          <a:p>
            <a:pPr lvl="0" rtl="0">
              <a:lnSpc>
                <a:spcPct val="115000"/>
              </a:lnSpc>
              <a:spcBef>
                <a:spcPts val="0"/>
              </a:spcBef>
              <a:buNone/>
            </a:pPr>
            <a:r>
              <a:rPr lang="en" b="1">
                <a:solidFill>
                  <a:schemeClr val="dk1"/>
                </a:solidFill>
              </a:rPr>
              <a:t>- Brachial Plexus</a:t>
            </a:r>
            <a:r>
              <a:rPr lang="en">
                <a:solidFill>
                  <a:schemeClr val="dk1"/>
                </a:solidFill>
              </a:rPr>
              <a:t> is a </a:t>
            </a:r>
            <a:r>
              <a:rPr lang="en" u="sng">
                <a:solidFill>
                  <a:schemeClr val="dk1"/>
                </a:solidFill>
              </a:rPr>
              <a:t>network of nerves that</a:t>
            </a:r>
            <a:r>
              <a:rPr lang="en">
                <a:solidFill>
                  <a:schemeClr val="dk1"/>
                </a:solidFill>
              </a:rPr>
              <a:t> present at the</a:t>
            </a:r>
            <a:r>
              <a:rPr lang="en" u="sng">
                <a:solidFill>
                  <a:schemeClr val="dk1"/>
                </a:solidFill>
              </a:rPr>
              <a:t> root of the</a:t>
            </a:r>
            <a:r>
              <a:rPr lang="en">
                <a:solidFill>
                  <a:schemeClr val="dk1"/>
                </a:solidFill>
              </a:rPr>
              <a:t> </a:t>
            </a:r>
            <a:r>
              <a:rPr lang="en" b="1">
                <a:solidFill>
                  <a:schemeClr val="dk1"/>
                </a:solidFill>
              </a:rPr>
              <a:t>neck </a:t>
            </a:r>
            <a:r>
              <a:rPr lang="en">
                <a:solidFill>
                  <a:schemeClr val="dk1"/>
                </a:solidFill>
              </a:rPr>
              <a:t>to enter the</a:t>
            </a:r>
            <a:r>
              <a:rPr lang="en" b="1">
                <a:solidFill>
                  <a:schemeClr val="dk1"/>
                </a:solidFill>
              </a:rPr>
              <a:t> upper limb</a:t>
            </a:r>
            <a:r>
              <a:rPr lang="en">
                <a:solidFill>
                  <a:schemeClr val="dk1"/>
                </a:solidFill>
              </a:rPr>
              <a:t>. </a:t>
            </a:r>
          </a:p>
        </p:txBody>
      </p:sp>
      <p:sp>
        <p:nvSpPr>
          <p:cNvPr id="310" name="Shape 310"/>
          <p:cNvSpPr txBox="1"/>
          <p:nvPr/>
        </p:nvSpPr>
        <p:spPr>
          <a:xfrm>
            <a:off x="219800" y="1749250"/>
            <a:ext cx="3000000" cy="2423099"/>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640"/>
              </a:spcBef>
              <a:buNone/>
            </a:pPr>
            <a:r>
              <a:rPr lang="en" sz="1800" b="1">
                <a:solidFill>
                  <a:srgbClr val="3D85C6"/>
                </a:solidFill>
              </a:rPr>
              <a:t>- Location and formation:</a:t>
            </a:r>
          </a:p>
          <a:p>
            <a:pPr lvl="0" rtl="0">
              <a:lnSpc>
                <a:spcPct val="90000"/>
              </a:lnSpc>
              <a:spcBef>
                <a:spcPts val="700"/>
              </a:spcBef>
              <a:buNone/>
            </a:pPr>
            <a:r>
              <a:rPr lang="en" b="1">
                <a:solidFill>
                  <a:schemeClr val="dk1"/>
                </a:solidFill>
              </a:rPr>
              <a:t>- Brachial Plexus </a:t>
            </a:r>
            <a:r>
              <a:rPr lang="en">
                <a:solidFill>
                  <a:schemeClr val="dk1"/>
                </a:solidFill>
              </a:rPr>
              <a:t>is present in the </a:t>
            </a:r>
            <a:r>
              <a:rPr lang="en" b="1">
                <a:solidFill>
                  <a:srgbClr val="FF0000"/>
                </a:solidFill>
              </a:rPr>
              <a:t>posterior triangle </a:t>
            </a:r>
            <a:r>
              <a:rPr lang="en">
                <a:solidFill>
                  <a:srgbClr val="FF0000"/>
                </a:solidFill>
              </a:rPr>
              <a:t>of the </a:t>
            </a:r>
            <a:r>
              <a:rPr lang="en" b="1">
                <a:solidFill>
                  <a:srgbClr val="FF0000"/>
                </a:solidFill>
              </a:rPr>
              <a:t>neck</a:t>
            </a:r>
            <a:r>
              <a:rPr lang="en">
                <a:solidFill>
                  <a:srgbClr val="FF0000"/>
                </a:solidFill>
              </a:rPr>
              <a:t> &amp; </a:t>
            </a:r>
            <a:r>
              <a:rPr lang="en" b="1">
                <a:solidFill>
                  <a:srgbClr val="FF0000"/>
                </a:solidFill>
              </a:rPr>
              <a:t>axilla.</a:t>
            </a:r>
          </a:p>
          <a:p>
            <a:pPr lvl="0" rtl="0">
              <a:lnSpc>
                <a:spcPct val="90000"/>
              </a:lnSpc>
              <a:spcBef>
                <a:spcPts val="700"/>
              </a:spcBef>
              <a:buNone/>
            </a:pPr>
            <a:r>
              <a:rPr lang="en" b="1">
                <a:solidFill>
                  <a:schemeClr val="dk1"/>
                </a:solidFill>
              </a:rPr>
              <a:t>- </a:t>
            </a:r>
            <a:r>
              <a:rPr lang="en">
                <a:solidFill>
                  <a:schemeClr val="dk1"/>
                </a:solidFill>
              </a:rPr>
              <a:t> It is formed by the </a:t>
            </a:r>
            <a:r>
              <a:rPr lang="en" b="1">
                <a:solidFill>
                  <a:schemeClr val="dk1"/>
                </a:solidFill>
              </a:rPr>
              <a:t>union</a:t>
            </a:r>
            <a:r>
              <a:rPr lang="en">
                <a:solidFill>
                  <a:schemeClr val="dk1"/>
                </a:solidFill>
              </a:rPr>
              <a:t> of the </a:t>
            </a:r>
            <a:r>
              <a:rPr lang="en" b="1">
                <a:solidFill>
                  <a:srgbClr val="FF0000"/>
                </a:solidFill>
              </a:rPr>
              <a:t>anterior Rami </a:t>
            </a:r>
            <a:r>
              <a:rPr lang="en">
                <a:solidFill>
                  <a:srgbClr val="FF0000"/>
                </a:solidFill>
              </a:rPr>
              <a:t>of the</a:t>
            </a:r>
            <a:r>
              <a:rPr lang="en">
                <a:solidFill>
                  <a:schemeClr val="dk1"/>
                </a:solidFill>
              </a:rPr>
              <a:t> </a:t>
            </a:r>
            <a:r>
              <a:rPr lang="en" b="1">
                <a:solidFill>
                  <a:srgbClr val="FF0000"/>
                </a:solidFill>
              </a:rPr>
              <a:t>C 5</a:t>
            </a:r>
            <a:r>
              <a:rPr lang="en" b="1" baseline="30000">
                <a:solidFill>
                  <a:srgbClr val="FF0000"/>
                </a:solidFill>
              </a:rPr>
              <a:t>th</a:t>
            </a:r>
            <a:r>
              <a:rPr lang="en" b="1">
                <a:solidFill>
                  <a:srgbClr val="FF0000"/>
                </a:solidFill>
              </a:rPr>
              <a:t>, 6</a:t>
            </a:r>
            <a:r>
              <a:rPr lang="en" b="1" baseline="30000">
                <a:solidFill>
                  <a:srgbClr val="FF0000"/>
                </a:solidFill>
              </a:rPr>
              <a:t>th</a:t>
            </a:r>
            <a:r>
              <a:rPr lang="en" b="1">
                <a:solidFill>
                  <a:srgbClr val="FF0000"/>
                </a:solidFill>
              </a:rPr>
              <a:t>, 7</a:t>
            </a:r>
            <a:r>
              <a:rPr lang="en" b="1" baseline="30000">
                <a:solidFill>
                  <a:srgbClr val="FF0000"/>
                </a:solidFill>
              </a:rPr>
              <a:t>th</a:t>
            </a:r>
            <a:r>
              <a:rPr lang="en" b="1">
                <a:solidFill>
                  <a:srgbClr val="FF0000"/>
                </a:solidFill>
              </a:rPr>
              <a:t> &amp; 8</a:t>
            </a:r>
            <a:r>
              <a:rPr lang="en" b="1" baseline="30000">
                <a:solidFill>
                  <a:srgbClr val="FF0000"/>
                </a:solidFill>
              </a:rPr>
              <a:t>th</a:t>
            </a:r>
            <a:r>
              <a:rPr lang="en">
                <a:solidFill>
                  <a:srgbClr val="FF0000"/>
                </a:solidFill>
              </a:rPr>
              <a:t>  and the </a:t>
            </a:r>
            <a:r>
              <a:rPr lang="en" b="1">
                <a:solidFill>
                  <a:srgbClr val="FF0000"/>
                </a:solidFill>
              </a:rPr>
              <a:t>1</a:t>
            </a:r>
            <a:r>
              <a:rPr lang="en" b="1" baseline="30000">
                <a:solidFill>
                  <a:srgbClr val="FF0000"/>
                </a:solidFill>
              </a:rPr>
              <a:t>st</a:t>
            </a:r>
            <a:r>
              <a:rPr lang="en" b="1">
                <a:solidFill>
                  <a:srgbClr val="FF0000"/>
                </a:solidFill>
              </a:rPr>
              <a:t> thoracic</a:t>
            </a:r>
            <a:r>
              <a:rPr lang="en">
                <a:solidFill>
                  <a:srgbClr val="FF0000"/>
                </a:solidFill>
              </a:rPr>
              <a:t>spinal nerve.</a:t>
            </a:r>
          </a:p>
        </p:txBody>
      </p:sp>
      <p:sp>
        <p:nvSpPr>
          <p:cNvPr id="311" name="Shape 311"/>
          <p:cNvSpPr txBox="1"/>
          <p:nvPr/>
        </p:nvSpPr>
        <p:spPr>
          <a:xfrm>
            <a:off x="5319800" y="683975"/>
            <a:ext cx="3000000" cy="30000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0"/>
              </a:spcBef>
              <a:buNone/>
            </a:pPr>
            <a:r>
              <a:rPr lang="en" sz="1800" b="1">
                <a:solidFill>
                  <a:srgbClr val="3D85C6"/>
                </a:solidFill>
              </a:rPr>
              <a:t>- the plexus can be divided into</a:t>
            </a:r>
            <a:r>
              <a:rPr lang="en" b="1">
                <a:solidFill>
                  <a:schemeClr val="hlink"/>
                </a:solidFill>
              </a:rPr>
              <a:t> </a:t>
            </a:r>
            <a:r>
              <a:rPr lang="en" b="1">
                <a:solidFill>
                  <a:srgbClr val="FF0000"/>
                </a:solidFill>
              </a:rPr>
              <a:t>5 stages</a:t>
            </a:r>
            <a:r>
              <a:rPr lang="en" b="1">
                <a:solidFill>
                  <a:srgbClr val="3D85C6"/>
                </a:solidFill>
              </a:rPr>
              <a:t>:</a:t>
            </a:r>
          </a:p>
          <a:p>
            <a:pPr lvl="0" rtl="0">
              <a:lnSpc>
                <a:spcPct val="115000"/>
              </a:lnSpc>
              <a:spcBef>
                <a:spcPts val="0"/>
              </a:spcBef>
              <a:buNone/>
            </a:pPr>
            <a:r>
              <a:rPr lang="en" b="1">
                <a:solidFill>
                  <a:schemeClr val="dk1"/>
                </a:solidFill>
              </a:rPr>
              <a:t>- Roots:</a:t>
            </a:r>
            <a:r>
              <a:rPr lang="en">
                <a:solidFill>
                  <a:schemeClr val="dk1"/>
                </a:solidFill>
              </a:rPr>
              <a:t> in the </a:t>
            </a:r>
            <a:r>
              <a:rPr lang="en" b="1">
                <a:solidFill>
                  <a:srgbClr val="FF0000"/>
                </a:solidFill>
              </a:rPr>
              <a:t>posterior triangle</a:t>
            </a:r>
          </a:p>
          <a:p>
            <a:pPr lvl="0" rtl="0">
              <a:lnSpc>
                <a:spcPct val="115000"/>
              </a:lnSpc>
              <a:spcBef>
                <a:spcPts val="0"/>
              </a:spcBef>
              <a:buNone/>
            </a:pPr>
            <a:r>
              <a:rPr lang="en">
                <a:solidFill>
                  <a:schemeClr val="dk1"/>
                </a:solidFill>
              </a:rPr>
              <a:t>- </a:t>
            </a:r>
            <a:r>
              <a:rPr lang="en" b="1">
                <a:solidFill>
                  <a:schemeClr val="dk1"/>
                </a:solidFill>
              </a:rPr>
              <a:t>Trunks</a:t>
            </a:r>
            <a:r>
              <a:rPr lang="en">
                <a:solidFill>
                  <a:schemeClr val="dk1"/>
                </a:solidFill>
              </a:rPr>
              <a:t>: in the </a:t>
            </a:r>
            <a:r>
              <a:rPr lang="en" b="1">
                <a:solidFill>
                  <a:srgbClr val="FF0000"/>
                </a:solidFill>
              </a:rPr>
              <a:t>posterior triangle </a:t>
            </a:r>
          </a:p>
          <a:p>
            <a:pPr lvl="0" rtl="0">
              <a:lnSpc>
                <a:spcPct val="115000"/>
              </a:lnSpc>
              <a:spcBef>
                <a:spcPts val="0"/>
              </a:spcBef>
              <a:buNone/>
            </a:pPr>
            <a:r>
              <a:rPr lang="en">
                <a:solidFill>
                  <a:schemeClr val="dk1"/>
                </a:solidFill>
              </a:rPr>
              <a:t>- </a:t>
            </a:r>
            <a:r>
              <a:rPr lang="en" b="1">
                <a:solidFill>
                  <a:schemeClr val="dk1"/>
                </a:solidFill>
              </a:rPr>
              <a:t>Divisions</a:t>
            </a:r>
            <a:r>
              <a:rPr lang="en">
                <a:solidFill>
                  <a:schemeClr val="dk1"/>
                </a:solidFill>
              </a:rPr>
              <a:t>: </a:t>
            </a:r>
            <a:r>
              <a:rPr lang="en" u="sng">
                <a:solidFill>
                  <a:schemeClr val="dk1"/>
                </a:solidFill>
              </a:rPr>
              <a:t>behind </a:t>
            </a:r>
            <a:r>
              <a:rPr lang="en">
                <a:solidFill>
                  <a:schemeClr val="dk1"/>
                </a:solidFill>
              </a:rPr>
              <a:t>the </a:t>
            </a:r>
            <a:r>
              <a:rPr lang="en" b="1">
                <a:solidFill>
                  <a:srgbClr val="FF0000"/>
                </a:solidFill>
              </a:rPr>
              <a:t>clavicle </a:t>
            </a:r>
            <a:r>
              <a:rPr lang="en">
                <a:solidFill>
                  <a:schemeClr val="dk1"/>
                </a:solidFill>
              </a:rPr>
              <a:t>(in </a:t>
            </a:r>
            <a:r>
              <a:rPr lang="en" b="1">
                <a:solidFill>
                  <a:schemeClr val="dk1"/>
                </a:solidFill>
              </a:rPr>
              <a:t>cervico-axillary canal</a:t>
            </a:r>
            <a:r>
              <a:rPr lang="en">
                <a:solidFill>
                  <a:schemeClr val="dk1"/>
                </a:solidFill>
              </a:rPr>
              <a:t>)</a:t>
            </a:r>
          </a:p>
          <a:p>
            <a:pPr lvl="0" rtl="0">
              <a:lnSpc>
                <a:spcPct val="115000"/>
              </a:lnSpc>
              <a:spcBef>
                <a:spcPts val="0"/>
              </a:spcBef>
              <a:buNone/>
            </a:pPr>
            <a:r>
              <a:rPr lang="en">
                <a:solidFill>
                  <a:schemeClr val="dk1"/>
                </a:solidFill>
              </a:rPr>
              <a:t>- </a:t>
            </a:r>
            <a:r>
              <a:rPr lang="en" b="1">
                <a:solidFill>
                  <a:schemeClr val="dk1"/>
                </a:solidFill>
              </a:rPr>
              <a:t>Cords:</a:t>
            </a:r>
            <a:r>
              <a:rPr lang="en">
                <a:solidFill>
                  <a:schemeClr val="dk1"/>
                </a:solidFill>
              </a:rPr>
              <a:t> in the </a:t>
            </a:r>
            <a:r>
              <a:rPr lang="en" b="1">
                <a:solidFill>
                  <a:srgbClr val="FF0000"/>
                </a:solidFill>
              </a:rPr>
              <a:t>axilla</a:t>
            </a:r>
          </a:p>
          <a:p>
            <a:pPr lvl="0" rtl="0">
              <a:lnSpc>
                <a:spcPct val="115000"/>
              </a:lnSpc>
              <a:spcBef>
                <a:spcPts val="0"/>
              </a:spcBef>
              <a:buNone/>
            </a:pPr>
            <a:r>
              <a:rPr lang="en">
                <a:solidFill>
                  <a:schemeClr val="dk1"/>
                </a:solidFill>
              </a:rPr>
              <a:t>- </a:t>
            </a:r>
            <a:r>
              <a:rPr lang="en" b="1">
                <a:solidFill>
                  <a:schemeClr val="dk1"/>
                </a:solidFill>
              </a:rPr>
              <a:t>Branches</a:t>
            </a:r>
            <a:r>
              <a:rPr lang="en">
                <a:solidFill>
                  <a:schemeClr val="dk1"/>
                </a:solidFill>
              </a:rPr>
              <a:t>: in the </a:t>
            </a:r>
            <a:r>
              <a:rPr lang="en" b="1">
                <a:solidFill>
                  <a:srgbClr val="FF0000"/>
                </a:solidFill>
              </a:rPr>
              <a:t>axilla</a:t>
            </a:r>
          </a:p>
        </p:txBody>
      </p:sp>
      <p:sp>
        <p:nvSpPr>
          <p:cNvPr id="312" name="Shape 312"/>
          <p:cNvSpPr/>
          <p:nvPr/>
        </p:nvSpPr>
        <p:spPr>
          <a:xfrm>
            <a:off x="3339450" y="3796450"/>
            <a:ext cx="3038099" cy="952800"/>
          </a:xfrm>
          <a:prstGeom prst="wedgeRectCallout">
            <a:avLst>
              <a:gd name="adj1" fmla="val -53106"/>
              <a:gd name="adj2" fmla="val -103083"/>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remember: spinal vertebrates of the cervical region are 7, but there are 8 spinal nerves coming out of them.</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0" y="-152125"/>
            <a:ext cx="4134300" cy="952800"/>
          </a:xfrm>
          <a:prstGeom prst="rect">
            <a:avLst/>
          </a:prstGeom>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Brachial Plexus  (cont..)</a:t>
            </a:r>
          </a:p>
        </p:txBody>
      </p:sp>
      <p:cxnSp>
        <p:nvCxnSpPr>
          <p:cNvPr id="318" name="Shape 318"/>
          <p:cNvCxnSpPr/>
          <p:nvPr/>
        </p:nvCxnSpPr>
        <p:spPr>
          <a:xfrm rot="10800000" flipH="1">
            <a:off x="219800" y="560399"/>
            <a:ext cx="7440600" cy="11100"/>
          </a:xfrm>
          <a:prstGeom prst="straightConnector1">
            <a:avLst/>
          </a:prstGeom>
          <a:noFill/>
          <a:ln w="28575" cap="flat">
            <a:solidFill>
              <a:schemeClr val="dk2"/>
            </a:solidFill>
            <a:prstDash val="solid"/>
            <a:round/>
            <a:headEnd type="none" w="lg" len="lg"/>
            <a:tailEnd type="none" w="lg" len="lg"/>
          </a:ln>
        </p:spPr>
      </p:cxnSp>
      <p:sp>
        <p:nvSpPr>
          <p:cNvPr id="319" name="Shape 319"/>
          <p:cNvSpPr txBox="1"/>
          <p:nvPr/>
        </p:nvSpPr>
        <p:spPr>
          <a:xfrm>
            <a:off x="219800" y="721975"/>
            <a:ext cx="3000000" cy="19227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640"/>
              </a:spcBef>
              <a:buNone/>
            </a:pPr>
            <a:r>
              <a:rPr lang="en" sz="1800" b="1">
                <a:solidFill>
                  <a:srgbClr val="3D85C6"/>
                </a:solidFill>
              </a:rPr>
              <a:t>- Roots:</a:t>
            </a:r>
          </a:p>
          <a:p>
            <a:pPr lvl="0" rtl="0">
              <a:spcBef>
                <a:spcPts val="640"/>
              </a:spcBef>
              <a:buNone/>
            </a:pPr>
            <a:r>
              <a:rPr lang="en" b="1">
                <a:solidFill>
                  <a:srgbClr val="FF0000"/>
                </a:solidFill>
              </a:rPr>
              <a:t>- </a:t>
            </a:r>
            <a:r>
              <a:rPr lang="en">
                <a:solidFill>
                  <a:srgbClr val="FF0000"/>
                </a:solidFill>
              </a:rPr>
              <a:t>Roots of </a:t>
            </a:r>
            <a:r>
              <a:rPr lang="en" b="1">
                <a:solidFill>
                  <a:srgbClr val="FF0000"/>
                </a:solidFill>
              </a:rPr>
              <a:t>C5 &amp; C6</a:t>
            </a:r>
            <a:r>
              <a:rPr lang="en">
                <a:solidFill>
                  <a:srgbClr val="FF0000"/>
                </a:solidFill>
              </a:rPr>
              <a:t> unite to form the  </a:t>
            </a:r>
            <a:r>
              <a:rPr lang="en" b="1">
                <a:solidFill>
                  <a:srgbClr val="FF0000"/>
                </a:solidFill>
              </a:rPr>
              <a:t>upper trunk.</a:t>
            </a:r>
          </a:p>
          <a:p>
            <a:pPr lvl="0" rtl="0">
              <a:lnSpc>
                <a:spcPct val="115000"/>
              </a:lnSpc>
              <a:spcBef>
                <a:spcPts val="0"/>
              </a:spcBef>
              <a:buNone/>
            </a:pPr>
            <a:r>
              <a:rPr lang="en">
                <a:solidFill>
                  <a:srgbClr val="FF0000"/>
                </a:solidFill>
              </a:rPr>
              <a:t>- Root of </a:t>
            </a:r>
            <a:r>
              <a:rPr lang="en" b="1">
                <a:solidFill>
                  <a:srgbClr val="FF0000"/>
                </a:solidFill>
              </a:rPr>
              <a:t>C7</a:t>
            </a:r>
            <a:r>
              <a:rPr lang="en">
                <a:solidFill>
                  <a:srgbClr val="FF0000"/>
                </a:solidFill>
              </a:rPr>
              <a:t> continuous as the </a:t>
            </a:r>
            <a:r>
              <a:rPr lang="en" b="1">
                <a:solidFill>
                  <a:srgbClr val="FF0000"/>
                </a:solidFill>
              </a:rPr>
              <a:t>middle trunk</a:t>
            </a:r>
          </a:p>
          <a:p>
            <a:pPr lvl="0" rtl="0">
              <a:lnSpc>
                <a:spcPct val="115000"/>
              </a:lnSpc>
              <a:spcBef>
                <a:spcPts val="0"/>
              </a:spcBef>
              <a:buNone/>
            </a:pPr>
            <a:r>
              <a:rPr lang="en">
                <a:solidFill>
                  <a:srgbClr val="FF0000"/>
                </a:solidFill>
              </a:rPr>
              <a:t>- Roots of </a:t>
            </a:r>
            <a:r>
              <a:rPr lang="en" b="1">
                <a:solidFill>
                  <a:srgbClr val="FF0000"/>
                </a:solidFill>
              </a:rPr>
              <a:t>C8 &amp; T1</a:t>
            </a:r>
            <a:r>
              <a:rPr lang="en">
                <a:solidFill>
                  <a:srgbClr val="FF0000"/>
                </a:solidFill>
              </a:rPr>
              <a:t> unite to form the </a:t>
            </a:r>
            <a:r>
              <a:rPr lang="en" b="1">
                <a:solidFill>
                  <a:srgbClr val="FF0000"/>
                </a:solidFill>
              </a:rPr>
              <a:t>lower trunk</a:t>
            </a:r>
          </a:p>
        </p:txBody>
      </p:sp>
      <p:sp>
        <p:nvSpPr>
          <p:cNvPr id="320" name="Shape 320"/>
          <p:cNvSpPr txBox="1"/>
          <p:nvPr/>
        </p:nvSpPr>
        <p:spPr>
          <a:xfrm>
            <a:off x="3343900" y="721975"/>
            <a:ext cx="3000000" cy="19227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0"/>
              </a:spcBef>
              <a:buNone/>
            </a:pPr>
            <a:r>
              <a:rPr lang="en" sz="1800" b="1">
                <a:solidFill>
                  <a:srgbClr val="3D85C6"/>
                </a:solidFill>
                <a:latin typeface="Calibri"/>
                <a:ea typeface="Calibri"/>
                <a:cs typeface="Calibri"/>
                <a:sym typeface="Calibri"/>
              </a:rPr>
              <a:t>- </a:t>
            </a:r>
            <a:r>
              <a:rPr lang="en" sz="1800" b="1">
                <a:solidFill>
                  <a:srgbClr val="3D85C6"/>
                </a:solidFill>
              </a:rPr>
              <a:t>Trunks:</a:t>
            </a:r>
          </a:p>
          <a:p>
            <a:pPr lvl="0" rtl="0">
              <a:lnSpc>
                <a:spcPct val="115000"/>
              </a:lnSpc>
              <a:spcBef>
                <a:spcPts val="600"/>
              </a:spcBef>
              <a:spcAft>
                <a:spcPts val="600"/>
              </a:spcAft>
              <a:buNone/>
            </a:pPr>
            <a:r>
              <a:rPr lang="en">
                <a:solidFill>
                  <a:schemeClr val="dk1"/>
                </a:solidFill>
              </a:rPr>
              <a:t>These roots merge to form </a:t>
            </a:r>
            <a:r>
              <a:rPr lang="en" b="1">
                <a:solidFill>
                  <a:schemeClr val="dk1"/>
                </a:solidFill>
              </a:rPr>
              <a:t>three trunks</a:t>
            </a:r>
            <a:r>
              <a:rPr lang="en">
                <a:solidFill>
                  <a:schemeClr val="dk1"/>
                </a:solidFill>
              </a:rPr>
              <a:t>:</a:t>
            </a:r>
          </a:p>
          <a:p>
            <a:pPr lvl="0" rtl="0">
              <a:lnSpc>
                <a:spcPct val="115000"/>
              </a:lnSpc>
              <a:spcBef>
                <a:spcPts val="300"/>
              </a:spcBef>
              <a:spcAft>
                <a:spcPts val="100"/>
              </a:spcAft>
              <a:buNone/>
            </a:pPr>
            <a:r>
              <a:rPr lang="en">
                <a:solidFill>
                  <a:srgbClr val="FF0000"/>
                </a:solidFill>
              </a:rPr>
              <a:t>- </a:t>
            </a:r>
            <a:r>
              <a:rPr lang="en" b="1">
                <a:solidFill>
                  <a:srgbClr val="FF0000"/>
                </a:solidFill>
              </a:rPr>
              <a:t>superior</a:t>
            </a:r>
            <a:r>
              <a:rPr lang="en">
                <a:solidFill>
                  <a:srgbClr val="FF0000"/>
                </a:solidFill>
              </a:rPr>
              <a:t> (C5-C6)</a:t>
            </a:r>
          </a:p>
          <a:p>
            <a:pPr lvl="0" rtl="0">
              <a:lnSpc>
                <a:spcPct val="115000"/>
              </a:lnSpc>
              <a:spcBef>
                <a:spcPts val="300"/>
              </a:spcBef>
              <a:spcAft>
                <a:spcPts val="100"/>
              </a:spcAft>
              <a:buNone/>
            </a:pPr>
            <a:r>
              <a:rPr lang="en">
                <a:solidFill>
                  <a:srgbClr val="FF0000"/>
                </a:solidFill>
              </a:rPr>
              <a:t>- </a:t>
            </a:r>
            <a:r>
              <a:rPr lang="en" b="1">
                <a:solidFill>
                  <a:srgbClr val="FF0000"/>
                </a:solidFill>
              </a:rPr>
              <a:t>middle </a:t>
            </a:r>
            <a:r>
              <a:rPr lang="en">
                <a:solidFill>
                  <a:srgbClr val="FF0000"/>
                </a:solidFill>
              </a:rPr>
              <a:t>(C7)</a:t>
            </a:r>
          </a:p>
          <a:p>
            <a:pPr lvl="0" rtl="0">
              <a:lnSpc>
                <a:spcPct val="115000"/>
              </a:lnSpc>
              <a:spcBef>
                <a:spcPts val="300"/>
              </a:spcBef>
              <a:spcAft>
                <a:spcPts val="100"/>
              </a:spcAft>
              <a:buNone/>
            </a:pPr>
            <a:r>
              <a:rPr lang="en">
                <a:solidFill>
                  <a:srgbClr val="FF0000"/>
                </a:solidFill>
              </a:rPr>
              <a:t>- </a:t>
            </a:r>
            <a:r>
              <a:rPr lang="en" b="1">
                <a:solidFill>
                  <a:srgbClr val="FF0000"/>
                </a:solidFill>
              </a:rPr>
              <a:t>inferior </a:t>
            </a:r>
            <a:r>
              <a:rPr lang="en">
                <a:solidFill>
                  <a:srgbClr val="FF0000"/>
                </a:solidFill>
              </a:rPr>
              <a:t>(C8, T1)</a:t>
            </a:r>
          </a:p>
        </p:txBody>
      </p:sp>
      <p:sp>
        <p:nvSpPr>
          <p:cNvPr id="321" name="Shape 321"/>
          <p:cNvSpPr txBox="1"/>
          <p:nvPr/>
        </p:nvSpPr>
        <p:spPr>
          <a:xfrm>
            <a:off x="219800" y="2871350"/>
            <a:ext cx="6124199" cy="1400468"/>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300"/>
              </a:spcBef>
              <a:spcAft>
                <a:spcPts val="100"/>
              </a:spcAft>
              <a:buNone/>
            </a:pPr>
            <a:r>
              <a:rPr lang="en" sz="1800" b="1" dirty="0">
                <a:solidFill>
                  <a:srgbClr val="3D85C6"/>
                </a:solidFill>
              </a:rPr>
              <a:t>- Divisions:</a:t>
            </a:r>
          </a:p>
          <a:p>
            <a:pPr lvl="0" rtl="0">
              <a:lnSpc>
                <a:spcPct val="115000"/>
              </a:lnSpc>
              <a:spcBef>
                <a:spcPts val="300"/>
              </a:spcBef>
              <a:spcAft>
                <a:spcPts val="100"/>
              </a:spcAft>
              <a:buNone/>
            </a:pPr>
            <a:r>
              <a:rPr lang="en" dirty="0">
                <a:solidFill>
                  <a:schemeClr val="dk1"/>
                </a:solidFill>
              </a:rPr>
              <a:t>Each trunk then splits in two, to form six divisions:</a:t>
            </a:r>
          </a:p>
          <a:p>
            <a:pPr lvl="0" rtl="0">
              <a:lnSpc>
                <a:spcPct val="150000"/>
              </a:lnSpc>
              <a:spcBef>
                <a:spcPts val="300"/>
              </a:spcBef>
              <a:spcAft>
                <a:spcPts val="100"/>
              </a:spcAft>
              <a:buNone/>
            </a:pPr>
            <a:r>
              <a:rPr lang="en" dirty="0">
                <a:solidFill>
                  <a:srgbClr val="FF0000"/>
                </a:solidFill>
              </a:rPr>
              <a:t>- </a:t>
            </a:r>
            <a:r>
              <a:rPr lang="en" b="1" dirty="0">
                <a:solidFill>
                  <a:srgbClr val="FF0000"/>
                </a:solidFill>
              </a:rPr>
              <a:t>anterior divisions</a:t>
            </a:r>
            <a:r>
              <a:rPr lang="en" dirty="0">
                <a:solidFill>
                  <a:srgbClr val="FF0000"/>
                </a:solidFill>
              </a:rPr>
              <a:t> of the </a:t>
            </a:r>
            <a:r>
              <a:rPr lang="en" b="1" dirty="0">
                <a:solidFill>
                  <a:srgbClr val="FF0000"/>
                </a:solidFill>
              </a:rPr>
              <a:t>upper, middle, and lower trunks</a:t>
            </a:r>
          </a:p>
          <a:p>
            <a:pPr lvl="0" rtl="0">
              <a:lnSpc>
                <a:spcPct val="150000"/>
              </a:lnSpc>
              <a:spcBef>
                <a:spcPts val="300"/>
              </a:spcBef>
              <a:spcAft>
                <a:spcPts val="100"/>
              </a:spcAft>
              <a:buNone/>
            </a:pPr>
            <a:r>
              <a:rPr lang="en" dirty="0">
                <a:solidFill>
                  <a:srgbClr val="FF0000"/>
                </a:solidFill>
              </a:rPr>
              <a:t>- </a:t>
            </a:r>
            <a:r>
              <a:rPr lang="en" b="1" dirty="0">
                <a:solidFill>
                  <a:srgbClr val="FF0000"/>
                </a:solidFill>
              </a:rPr>
              <a:t>posterior divisions</a:t>
            </a:r>
            <a:r>
              <a:rPr lang="en" dirty="0">
                <a:solidFill>
                  <a:srgbClr val="FF0000"/>
                </a:solidFill>
              </a:rPr>
              <a:t> of the </a:t>
            </a:r>
            <a:r>
              <a:rPr lang="en" b="1" dirty="0">
                <a:solidFill>
                  <a:srgbClr val="FF0000"/>
                </a:solidFill>
              </a:rPr>
              <a:t>upper, middle, and lower trunks</a:t>
            </a:r>
          </a:p>
        </p:txBody>
      </p:sp>
      <p:sp>
        <p:nvSpPr>
          <p:cNvPr id="322" name="Shape 322"/>
          <p:cNvSpPr/>
          <p:nvPr/>
        </p:nvSpPr>
        <p:spPr>
          <a:xfrm>
            <a:off x="5175900" y="2191575"/>
            <a:ext cx="3186599" cy="952800"/>
          </a:xfrm>
          <a:prstGeom prst="wedgeRectCallout">
            <a:avLst>
              <a:gd name="adj1" fmla="val -20833"/>
              <a:gd name="adj2" fmla="val 62500"/>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a:solidFill>
                  <a:srgbClr val="FF0000"/>
                </a:solidFill>
              </a:rPr>
              <a:t>important </a:t>
            </a:r>
            <a:r>
              <a:rPr lang="en">
                <a:solidFill>
                  <a:schemeClr val="dk1"/>
                </a:solidFill>
              </a:rPr>
              <a:t>:nerve supply for the </a:t>
            </a:r>
            <a:r>
              <a:rPr lang="en" b="1">
                <a:solidFill>
                  <a:schemeClr val="dk1"/>
                </a:solidFill>
              </a:rPr>
              <a:t>long thoracic nerve</a:t>
            </a:r>
            <a:r>
              <a:rPr lang="en">
                <a:solidFill>
                  <a:schemeClr val="dk1"/>
                </a:solidFill>
              </a:rPr>
              <a:t> is from the roots of brachial plexus,C5,6,7).</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cxnSp>
        <p:nvCxnSpPr>
          <p:cNvPr id="327" name="Shape 327"/>
          <p:cNvCxnSpPr/>
          <p:nvPr/>
        </p:nvCxnSpPr>
        <p:spPr>
          <a:xfrm rot="10800000" flipH="1">
            <a:off x="219800" y="560399"/>
            <a:ext cx="7440600" cy="11100"/>
          </a:xfrm>
          <a:prstGeom prst="straightConnector1">
            <a:avLst/>
          </a:prstGeom>
          <a:noFill/>
          <a:ln w="28575" cap="flat">
            <a:solidFill>
              <a:schemeClr val="dk2"/>
            </a:solidFill>
            <a:prstDash val="solid"/>
            <a:round/>
            <a:headEnd type="none" w="lg" len="lg"/>
            <a:tailEnd type="none" w="lg" len="lg"/>
          </a:ln>
        </p:spPr>
      </p:cxnSp>
      <p:sp>
        <p:nvSpPr>
          <p:cNvPr id="328" name="Shape 328"/>
          <p:cNvSpPr txBox="1">
            <a:spLocks noGrp="1"/>
          </p:cNvSpPr>
          <p:nvPr>
            <p:ph type="title"/>
          </p:nvPr>
        </p:nvSpPr>
        <p:spPr>
          <a:xfrm>
            <a:off x="-102075" y="-152125"/>
            <a:ext cx="4570799" cy="952800"/>
          </a:xfrm>
          <a:prstGeom prst="rect">
            <a:avLst/>
          </a:prstGeom>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Brachial Plexus  (cont..)</a:t>
            </a:r>
          </a:p>
        </p:txBody>
      </p:sp>
      <p:sp>
        <p:nvSpPr>
          <p:cNvPr id="329" name="Shape 329"/>
          <p:cNvSpPr txBox="1"/>
          <p:nvPr/>
        </p:nvSpPr>
        <p:spPr>
          <a:xfrm>
            <a:off x="205800" y="732075"/>
            <a:ext cx="7842600" cy="1684800"/>
          </a:xfrm>
          <a:prstGeom prst="rect">
            <a:avLst/>
          </a:prstGeom>
          <a:noFill/>
          <a:ln w="28575" cap="flat">
            <a:solidFill>
              <a:srgbClr val="31859C"/>
            </a:solidFill>
            <a:prstDash val="solid"/>
            <a:round/>
            <a:headEnd type="none" w="med" len="med"/>
            <a:tailEnd type="none" w="med" len="med"/>
          </a:ln>
        </p:spPr>
        <p:txBody>
          <a:bodyPr lIns="91425" tIns="91425" rIns="91425" bIns="91425" anchor="ctr" anchorCtr="0">
            <a:noAutofit/>
          </a:bodyPr>
          <a:lstStyle/>
          <a:p>
            <a:pPr lvl="0" rtl="0">
              <a:spcBef>
                <a:spcPts val="640"/>
              </a:spcBef>
              <a:buNone/>
            </a:pPr>
            <a:r>
              <a:rPr lang="en" sz="1800" b="1">
                <a:solidFill>
                  <a:srgbClr val="3D85C6"/>
                </a:solidFill>
              </a:rPr>
              <a:t>- Cords:</a:t>
            </a:r>
            <a:r>
              <a:rPr lang="en" b="1">
                <a:solidFill>
                  <a:schemeClr val="hlink"/>
                </a:solidFill>
              </a:rPr>
              <a:t> </a:t>
            </a:r>
            <a:r>
              <a:rPr lang="en">
                <a:solidFill>
                  <a:srgbClr val="999999"/>
                </a:solidFill>
              </a:rPr>
              <a:t>(The cords are named by their position with respect to the axillary artery.)</a:t>
            </a:r>
          </a:p>
          <a:p>
            <a:pPr lvl="0" rtl="0">
              <a:lnSpc>
                <a:spcPct val="115000"/>
              </a:lnSpc>
              <a:spcBef>
                <a:spcPts val="300"/>
              </a:spcBef>
              <a:spcAft>
                <a:spcPts val="100"/>
              </a:spcAft>
              <a:buNone/>
            </a:pPr>
            <a:r>
              <a:rPr lang="en">
                <a:solidFill>
                  <a:schemeClr val="dk1"/>
                </a:solidFill>
              </a:rPr>
              <a:t>These</a:t>
            </a:r>
            <a:r>
              <a:rPr lang="en" u="sng">
                <a:solidFill>
                  <a:schemeClr val="dk1"/>
                </a:solidFill>
              </a:rPr>
              <a:t> six divisions </a:t>
            </a:r>
            <a:r>
              <a:rPr lang="en">
                <a:solidFill>
                  <a:schemeClr val="dk1"/>
                </a:solidFill>
              </a:rPr>
              <a:t>regroup to become the </a:t>
            </a:r>
            <a:r>
              <a:rPr lang="en" b="1">
                <a:solidFill>
                  <a:schemeClr val="dk1"/>
                </a:solidFill>
              </a:rPr>
              <a:t>three cords:</a:t>
            </a:r>
          </a:p>
          <a:p>
            <a:pPr lvl="0" rtl="0">
              <a:lnSpc>
                <a:spcPct val="150000"/>
              </a:lnSpc>
              <a:spcBef>
                <a:spcPts val="300"/>
              </a:spcBef>
              <a:spcAft>
                <a:spcPts val="100"/>
              </a:spcAft>
              <a:buNone/>
            </a:pPr>
            <a:r>
              <a:rPr lang="en">
                <a:solidFill>
                  <a:schemeClr val="dk1"/>
                </a:solidFill>
              </a:rPr>
              <a:t>- The</a:t>
            </a:r>
            <a:r>
              <a:rPr lang="en" b="1">
                <a:solidFill>
                  <a:srgbClr val="FF0000"/>
                </a:solidFill>
              </a:rPr>
              <a:t> </a:t>
            </a:r>
            <a:r>
              <a:rPr lang="en" b="1">
                <a:solidFill>
                  <a:srgbClr val="FF0000"/>
                </a:solidFill>
                <a:hlinkClick r:id="rId3"/>
              </a:rPr>
              <a:t>p</a:t>
            </a:r>
            <a:r>
              <a:rPr lang="en" b="1">
                <a:solidFill>
                  <a:srgbClr val="FF0000"/>
                </a:solidFill>
              </a:rPr>
              <a:t>osterior cor</a:t>
            </a:r>
            <a:r>
              <a:rPr lang="en" b="1">
                <a:solidFill>
                  <a:srgbClr val="FF0000"/>
                </a:solidFill>
                <a:hlinkClick r:id="rId3"/>
              </a:rPr>
              <a:t>d</a:t>
            </a:r>
            <a:r>
              <a:rPr lang="en" b="1">
                <a:solidFill>
                  <a:srgbClr val="FF0000"/>
                </a:solidFill>
              </a:rPr>
              <a:t> </a:t>
            </a:r>
            <a:r>
              <a:rPr lang="en">
                <a:solidFill>
                  <a:schemeClr val="dk1"/>
                </a:solidFill>
              </a:rPr>
              <a:t>is formed from the </a:t>
            </a:r>
            <a:r>
              <a:rPr lang="en" b="1">
                <a:solidFill>
                  <a:srgbClr val="FF0000"/>
                </a:solidFill>
              </a:rPr>
              <a:t>three posterior divisions</a:t>
            </a:r>
            <a:r>
              <a:rPr lang="en">
                <a:solidFill>
                  <a:srgbClr val="FF0000"/>
                </a:solidFill>
              </a:rPr>
              <a:t> of the </a:t>
            </a:r>
            <a:r>
              <a:rPr lang="en" b="1" u="sng">
                <a:solidFill>
                  <a:srgbClr val="FF0000"/>
                </a:solidFill>
              </a:rPr>
              <a:t>trunks</a:t>
            </a:r>
            <a:r>
              <a:rPr lang="en" b="1">
                <a:solidFill>
                  <a:srgbClr val="FF0000"/>
                </a:solidFill>
              </a:rPr>
              <a:t> (C5-C8,T1)</a:t>
            </a:r>
          </a:p>
          <a:p>
            <a:pPr lvl="0" rtl="0">
              <a:lnSpc>
                <a:spcPct val="150000"/>
              </a:lnSpc>
              <a:spcBef>
                <a:spcPts val="300"/>
              </a:spcBef>
              <a:spcAft>
                <a:spcPts val="100"/>
              </a:spcAft>
              <a:buNone/>
            </a:pPr>
            <a:r>
              <a:rPr lang="en">
                <a:solidFill>
                  <a:schemeClr val="dk1"/>
                </a:solidFill>
              </a:rPr>
              <a:t>- The</a:t>
            </a:r>
            <a:r>
              <a:rPr lang="en" b="1">
                <a:solidFill>
                  <a:srgbClr val="FF0000"/>
                </a:solidFill>
              </a:rPr>
              <a:t> lateral cord</a:t>
            </a:r>
            <a:r>
              <a:rPr lang="en">
                <a:solidFill>
                  <a:schemeClr val="dk1"/>
                </a:solidFill>
              </a:rPr>
              <a:t> is the </a:t>
            </a:r>
            <a:r>
              <a:rPr lang="en" b="1">
                <a:solidFill>
                  <a:srgbClr val="FF0000"/>
                </a:solidFill>
              </a:rPr>
              <a:t>anterior divisions </a:t>
            </a:r>
            <a:r>
              <a:rPr lang="en">
                <a:solidFill>
                  <a:srgbClr val="FF0000"/>
                </a:solidFill>
              </a:rPr>
              <a:t>from the </a:t>
            </a:r>
            <a:r>
              <a:rPr lang="en" b="1" u="sng">
                <a:solidFill>
                  <a:srgbClr val="FF0000"/>
                </a:solidFill>
              </a:rPr>
              <a:t>upper and middle trunks</a:t>
            </a:r>
            <a:r>
              <a:rPr lang="en" b="1">
                <a:solidFill>
                  <a:srgbClr val="FF0000"/>
                </a:solidFill>
              </a:rPr>
              <a:t> (C5-C7)</a:t>
            </a:r>
          </a:p>
          <a:p>
            <a:pPr lvl="0" rtl="0">
              <a:lnSpc>
                <a:spcPct val="150000"/>
              </a:lnSpc>
              <a:spcBef>
                <a:spcPts val="300"/>
              </a:spcBef>
              <a:spcAft>
                <a:spcPts val="100"/>
              </a:spcAft>
              <a:buNone/>
            </a:pPr>
            <a:r>
              <a:rPr lang="en">
                <a:solidFill>
                  <a:schemeClr val="dk1"/>
                </a:solidFill>
              </a:rPr>
              <a:t>- The </a:t>
            </a:r>
            <a:r>
              <a:rPr lang="en" b="1">
                <a:solidFill>
                  <a:srgbClr val="FF0000"/>
                </a:solidFill>
              </a:rPr>
              <a:t>medial cord</a:t>
            </a:r>
            <a:r>
              <a:rPr lang="en">
                <a:solidFill>
                  <a:schemeClr val="dk1"/>
                </a:solidFill>
              </a:rPr>
              <a:t> is simply a continuation of the </a:t>
            </a:r>
            <a:r>
              <a:rPr lang="en" b="1">
                <a:solidFill>
                  <a:srgbClr val="FF0000"/>
                </a:solidFill>
              </a:rPr>
              <a:t>anterior division </a:t>
            </a:r>
            <a:r>
              <a:rPr lang="en">
                <a:solidFill>
                  <a:srgbClr val="FF0000"/>
                </a:solidFill>
              </a:rPr>
              <a:t>of the</a:t>
            </a:r>
            <a:r>
              <a:rPr lang="en" b="1">
                <a:solidFill>
                  <a:srgbClr val="FF0000"/>
                </a:solidFill>
              </a:rPr>
              <a:t> </a:t>
            </a:r>
            <a:r>
              <a:rPr lang="en" b="1" u="sng">
                <a:solidFill>
                  <a:srgbClr val="FF0000"/>
                </a:solidFill>
              </a:rPr>
              <a:t>lower trunk</a:t>
            </a:r>
            <a:r>
              <a:rPr lang="en" b="1">
                <a:solidFill>
                  <a:srgbClr val="FF0000"/>
                </a:solidFill>
              </a:rPr>
              <a:t> (C8,T1)</a:t>
            </a:r>
          </a:p>
        </p:txBody>
      </p:sp>
      <p:sp>
        <p:nvSpPr>
          <p:cNvPr id="330" name="Shape 330"/>
          <p:cNvSpPr txBox="1"/>
          <p:nvPr/>
        </p:nvSpPr>
        <p:spPr>
          <a:xfrm>
            <a:off x="228600" y="2339500"/>
            <a:ext cx="3000000" cy="463499"/>
          </a:xfrm>
          <a:prstGeom prst="rect">
            <a:avLst/>
          </a:prstGeom>
          <a:noFill/>
          <a:ln>
            <a:noFill/>
          </a:ln>
        </p:spPr>
        <p:txBody>
          <a:bodyPr lIns="91425" tIns="91425" rIns="91425" bIns="91425" anchor="ctr" anchorCtr="0">
            <a:noAutofit/>
          </a:bodyPr>
          <a:lstStyle/>
          <a:p>
            <a:pPr lvl="0" rtl="0">
              <a:spcBef>
                <a:spcPts val="0"/>
              </a:spcBef>
              <a:buNone/>
            </a:pPr>
            <a:r>
              <a:rPr lang="en" sz="1800" b="1">
                <a:solidFill>
                  <a:srgbClr val="3D85C6"/>
                </a:solidFill>
              </a:rPr>
              <a:t>- Branches:</a:t>
            </a:r>
          </a:p>
        </p:txBody>
      </p:sp>
      <p:sp>
        <p:nvSpPr>
          <p:cNvPr id="331" name="Shape 331"/>
          <p:cNvSpPr txBox="1"/>
          <p:nvPr/>
        </p:nvSpPr>
        <p:spPr>
          <a:xfrm>
            <a:off x="106200" y="2743100"/>
            <a:ext cx="2333100" cy="1252499"/>
          </a:xfrm>
          <a:prstGeom prst="rect">
            <a:avLst/>
          </a:prstGeom>
          <a:noFill/>
          <a:ln w="28575" cap="flat">
            <a:solidFill>
              <a:srgbClr val="FF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500"/>
              </a:spcBef>
              <a:buNone/>
            </a:pPr>
            <a:r>
              <a:rPr lang="en" sz="1200" b="1">
                <a:solidFill>
                  <a:srgbClr val="FF0000"/>
                </a:solidFill>
              </a:rPr>
              <a:t>Lateral cord (3)</a:t>
            </a:r>
          </a:p>
          <a:p>
            <a:pPr lvl="0" rtl="0">
              <a:lnSpc>
                <a:spcPct val="115000"/>
              </a:lnSpc>
              <a:spcBef>
                <a:spcPts val="500"/>
              </a:spcBef>
              <a:buNone/>
            </a:pPr>
            <a:r>
              <a:rPr lang="en" sz="1200" b="1">
                <a:solidFill>
                  <a:schemeClr val="dk1"/>
                </a:solidFill>
              </a:rPr>
              <a:t>-</a:t>
            </a:r>
            <a:r>
              <a:rPr lang="en" sz="1200" b="1">
                <a:solidFill>
                  <a:srgbClr val="FF9900"/>
                </a:solidFill>
              </a:rPr>
              <a:t>L</a:t>
            </a:r>
            <a:r>
              <a:rPr lang="en" sz="1200" b="1">
                <a:solidFill>
                  <a:schemeClr val="dk1"/>
                </a:solidFill>
              </a:rPr>
              <a:t>ateral pectoral nerve.</a:t>
            </a:r>
          </a:p>
          <a:p>
            <a:pPr lvl="0" rtl="0">
              <a:lnSpc>
                <a:spcPct val="115000"/>
              </a:lnSpc>
              <a:spcBef>
                <a:spcPts val="400"/>
              </a:spcBef>
              <a:buNone/>
            </a:pPr>
            <a:r>
              <a:rPr lang="en" sz="1200" b="1">
                <a:solidFill>
                  <a:schemeClr val="dk1"/>
                </a:solidFill>
              </a:rPr>
              <a:t>-</a:t>
            </a:r>
            <a:r>
              <a:rPr lang="en" sz="1200" b="1">
                <a:solidFill>
                  <a:srgbClr val="FF9900"/>
                </a:solidFill>
              </a:rPr>
              <a:t>M</a:t>
            </a:r>
            <a:r>
              <a:rPr lang="en" sz="1200" b="1">
                <a:solidFill>
                  <a:schemeClr val="dk1"/>
                </a:solidFill>
              </a:rPr>
              <a:t>usculocutaneous nerve.</a:t>
            </a:r>
          </a:p>
          <a:p>
            <a:pPr lvl="0" rtl="0">
              <a:lnSpc>
                <a:spcPct val="115000"/>
              </a:lnSpc>
              <a:spcBef>
                <a:spcPts val="400"/>
              </a:spcBef>
              <a:buClr>
                <a:schemeClr val="dk1"/>
              </a:buClr>
              <a:buSzPct val="91666"/>
              <a:buFont typeface="Arial"/>
              <a:buNone/>
            </a:pPr>
            <a:r>
              <a:rPr lang="en" sz="1200" b="1">
                <a:solidFill>
                  <a:schemeClr val="dk1"/>
                </a:solidFill>
              </a:rPr>
              <a:t>-</a:t>
            </a:r>
            <a:r>
              <a:rPr lang="en" sz="1200" b="1">
                <a:solidFill>
                  <a:srgbClr val="FF9900"/>
                </a:solidFill>
              </a:rPr>
              <a:t>L</a:t>
            </a:r>
            <a:r>
              <a:rPr lang="en" sz="1200" b="1">
                <a:solidFill>
                  <a:schemeClr val="dk1"/>
                </a:solidFill>
              </a:rPr>
              <a:t>ateral root of Median nerve </a:t>
            </a:r>
            <a:r>
              <a:rPr lang="en" sz="1200">
                <a:solidFill>
                  <a:schemeClr val="dk1"/>
                </a:solidFill>
              </a:rPr>
              <a:t>                                                                                                                                                                                     </a:t>
            </a:r>
          </a:p>
        </p:txBody>
      </p:sp>
      <p:sp>
        <p:nvSpPr>
          <p:cNvPr id="332" name="Shape 332"/>
          <p:cNvSpPr txBox="1"/>
          <p:nvPr/>
        </p:nvSpPr>
        <p:spPr>
          <a:xfrm>
            <a:off x="2518400" y="2743100"/>
            <a:ext cx="2559600" cy="1778400"/>
          </a:xfrm>
          <a:prstGeom prst="rect">
            <a:avLst/>
          </a:prstGeom>
          <a:noFill/>
          <a:ln w="28575" cap="flat">
            <a:solidFill>
              <a:srgbClr val="FF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500"/>
              </a:spcBef>
              <a:buNone/>
            </a:pPr>
            <a:r>
              <a:rPr lang="en" sz="1200" b="1">
                <a:solidFill>
                  <a:srgbClr val="FF0000"/>
                </a:solidFill>
              </a:rPr>
              <a:t>Medial cord (5)</a:t>
            </a:r>
          </a:p>
          <a:p>
            <a:pPr lvl="0" rtl="0">
              <a:lnSpc>
                <a:spcPct val="115000"/>
              </a:lnSpc>
              <a:spcBef>
                <a:spcPts val="500"/>
              </a:spcBef>
              <a:buNone/>
            </a:pPr>
            <a:r>
              <a:rPr lang="en" sz="1200" b="1">
                <a:solidFill>
                  <a:schemeClr val="dk1"/>
                </a:solidFill>
              </a:rPr>
              <a:t>-</a:t>
            </a:r>
            <a:r>
              <a:rPr lang="en" sz="1200" b="1">
                <a:solidFill>
                  <a:srgbClr val="9900FF"/>
                </a:solidFill>
              </a:rPr>
              <a:t>M</a:t>
            </a:r>
            <a:r>
              <a:rPr lang="en" sz="1200" b="1">
                <a:solidFill>
                  <a:schemeClr val="dk1"/>
                </a:solidFill>
              </a:rPr>
              <a:t>edial pectoral nerve.</a:t>
            </a:r>
          </a:p>
          <a:p>
            <a:pPr lvl="0" rtl="0">
              <a:lnSpc>
                <a:spcPct val="115000"/>
              </a:lnSpc>
              <a:spcBef>
                <a:spcPts val="500"/>
              </a:spcBef>
              <a:buNone/>
            </a:pPr>
            <a:r>
              <a:rPr lang="en" sz="1200" b="1">
                <a:solidFill>
                  <a:schemeClr val="dk1"/>
                </a:solidFill>
              </a:rPr>
              <a:t>-</a:t>
            </a:r>
            <a:r>
              <a:rPr lang="en" sz="1200" b="1">
                <a:solidFill>
                  <a:srgbClr val="9900FF"/>
                </a:solidFill>
              </a:rPr>
              <a:t>M</a:t>
            </a:r>
            <a:r>
              <a:rPr lang="en" sz="1200" b="1">
                <a:solidFill>
                  <a:schemeClr val="dk1"/>
                </a:solidFill>
              </a:rPr>
              <a:t>edial root of Median nerve</a:t>
            </a:r>
          </a:p>
          <a:p>
            <a:pPr lvl="0" rtl="0">
              <a:lnSpc>
                <a:spcPct val="115000"/>
              </a:lnSpc>
              <a:spcBef>
                <a:spcPts val="500"/>
              </a:spcBef>
              <a:buNone/>
            </a:pPr>
            <a:r>
              <a:rPr lang="en" sz="1200" b="1">
                <a:solidFill>
                  <a:schemeClr val="dk1"/>
                </a:solidFill>
              </a:rPr>
              <a:t>-</a:t>
            </a:r>
            <a:r>
              <a:rPr lang="en" sz="1200" b="1">
                <a:solidFill>
                  <a:srgbClr val="9900FF"/>
                </a:solidFill>
              </a:rPr>
              <a:t>M</a:t>
            </a:r>
            <a:r>
              <a:rPr lang="en" sz="1200" b="1">
                <a:solidFill>
                  <a:schemeClr val="dk1"/>
                </a:solidFill>
              </a:rPr>
              <a:t>edial cutaneous n. of arm </a:t>
            </a:r>
          </a:p>
          <a:p>
            <a:pPr lvl="0" rtl="0">
              <a:lnSpc>
                <a:spcPct val="115000"/>
              </a:lnSpc>
              <a:spcBef>
                <a:spcPts val="500"/>
              </a:spcBef>
              <a:buClr>
                <a:schemeClr val="dk1"/>
              </a:buClr>
              <a:buSzPct val="91666"/>
              <a:buFont typeface="Arial"/>
              <a:buNone/>
            </a:pPr>
            <a:r>
              <a:rPr lang="en" sz="1200" b="1">
                <a:solidFill>
                  <a:schemeClr val="dk1"/>
                </a:solidFill>
              </a:rPr>
              <a:t>-</a:t>
            </a:r>
            <a:r>
              <a:rPr lang="en" sz="1200" b="1">
                <a:solidFill>
                  <a:srgbClr val="9900FF"/>
                </a:solidFill>
              </a:rPr>
              <a:t>M</a:t>
            </a:r>
            <a:r>
              <a:rPr lang="en" sz="1200" b="1">
                <a:solidFill>
                  <a:schemeClr val="dk1"/>
                </a:solidFill>
              </a:rPr>
              <a:t>edial cutaneous n. of forearm      </a:t>
            </a:r>
          </a:p>
          <a:p>
            <a:pPr lvl="0" rtl="0">
              <a:lnSpc>
                <a:spcPct val="115000"/>
              </a:lnSpc>
              <a:spcBef>
                <a:spcPts val="500"/>
              </a:spcBef>
              <a:buClr>
                <a:schemeClr val="dk1"/>
              </a:buClr>
              <a:buSzPct val="91666"/>
              <a:buFont typeface="Arial"/>
              <a:buNone/>
            </a:pPr>
            <a:r>
              <a:rPr lang="en" sz="1200" b="1">
                <a:solidFill>
                  <a:schemeClr val="dk1"/>
                </a:solidFill>
              </a:rPr>
              <a:t>-</a:t>
            </a:r>
            <a:r>
              <a:rPr lang="en" sz="1200" b="1">
                <a:solidFill>
                  <a:srgbClr val="9900FF"/>
                </a:solidFill>
              </a:rPr>
              <a:t>U</a:t>
            </a:r>
            <a:r>
              <a:rPr lang="en" sz="1200" b="1">
                <a:solidFill>
                  <a:schemeClr val="dk1"/>
                </a:solidFill>
              </a:rPr>
              <a:t>lnar nerve.    </a:t>
            </a:r>
            <a:r>
              <a:rPr lang="en" sz="1200">
                <a:solidFill>
                  <a:schemeClr val="dk1"/>
                </a:solidFill>
              </a:rPr>
              <a:t>   </a:t>
            </a:r>
          </a:p>
        </p:txBody>
      </p:sp>
      <p:sp>
        <p:nvSpPr>
          <p:cNvPr id="333" name="Shape 333"/>
          <p:cNvSpPr txBox="1"/>
          <p:nvPr/>
        </p:nvSpPr>
        <p:spPr>
          <a:xfrm>
            <a:off x="5157100" y="2743100"/>
            <a:ext cx="3337499" cy="1778400"/>
          </a:xfrm>
          <a:prstGeom prst="rect">
            <a:avLst/>
          </a:prstGeom>
          <a:noFill/>
          <a:ln w="28575" cap="flat">
            <a:solidFill>
              <a:srgbClr val="FF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500"/>
              </a:spcBef>
              <a:buClr>
                <a:schemeClr val="dk1"/>
              </a:buClr>
              <a:buSzPct val="91666"/>
              <a:buFont typeface="Arial"/>
              <a:buNone/>
            </a:pPr>
            <a:r>
              <a:rPr lang="en" sz="1200" b="1">
                <a:solidFill>
                  <a:srgbClr val="FF0000"/>
                </a:solidFill>
              </a:rPr>
              <a:t>Posterior cord(5)    </a:t>
            </a:r>
          </a:p>
          <a:p>
            <a:pPr lvl="0" rtl="0">
              <a:lnSpc>
                <a:spcPct val="115000"/>
              </a:lnSpc>
              <a:spcBef>
                <a:spcPts val="400"/>
              </a:spcBef>
              <a:buClr>
                <a:schemeClr val="dk1"/>
              </a:buClr>
              <a:buSzPct val="91666"/>
              <a:buFont typeface="Arial"/>
              <a:buNone/>
            </a:pPr>
            <a:r>
              <a:rPr lang="en" sz="1200" b="1">
                <a:solidFill>
                  <a:schemeClr val="dk1"/>
                </a:solidFill>
              </a:rPr>
              <a:t>-</a:t>
            </a:r>
            <a:r>
              <a:rPr lang="en" sz="1200" b="1">
                <a:solidFill>
                  <a:srgbClr val="38761D"/>
                </a:solidFill>
              </a:rPr>
              <a:t>U</a:t>
            </a:r>
            <a:r>
              <a:rPr lang="en" sz="1200" b="1">
                <a:solidFill>
                  <a:schemeClr val="dk1"/>
                </a:solidFill>
              </a:rPr>
              <a:t>pper  subscapular n.</a:t>
            </a:r>
          </a:p>
          <a:p>
            <a:pPr lvl="0" rtl="0">
              <a:lnSpc>
                <a:spcPct val="115000"/>
              </a:lnSpc>
              <a:spcBef>
                <a:spcPts val="400"/>
              </a:spcBef>
              <a:buClr>
                <a:schemeClr val="dk1"/>
              </a:buClr>
              <a:buSzPct val="91666"/>
              <a:buFont typeface="Arial"/>
              <a:buNone/>
            </a:pPr>
            <a:r>
              <a:rPr lang="en" sz="1200" b="1">
                <a:solidFill>
                  <a:schemeClr val="dk1"/>
                </a:solidFill>
              </a:rPr>
              <a:t>-</a:t>
            </a:r>
            <a:r>
              <a:rPr lang="en" sz="1200" b="1">
                <a:solidFill>
                  <a:srgbClr val="38761D"/>
                </a:solidFill>
              </a:rPr>
              <a:t>L</a:t>
            </a:r>
            <a:r>
              <a:rPr lang="en" sz="1200" b="1">
                <a:solidFill>
                  <a:schemeClr val="dk1"/>
                </a:solidFill>
              </a:rPr>
              <a:t>ower subscapular n.</a:t>
            </a:r>
          </a:p>
          <a:p>
            <a:pPr lvl="0" rtl="0">
              <a:lnSpc>
                <a:spcPct val="115000"/>
              </a:lnSpc>
              <a:spcBef>
                <a:spcPts val="400"/>
              </a:spcBef>
              <a:buClr>
                <a:schemeClr val="dk1"/>
              </a:buClr>
              <a:buSzPct val="91666"/>
              <a:buFont typeface="Arial"/>
              <a:buNone/>
            </a:pPr>
            <a:r>
              <a:rPr lang="en" sz="1200" b="1">
                <a:solidFill>
                  <a:schemeClr val="dk1"/>
                </a:solidFill>
              </a:rPr>
              <a:t>-</a:t>
            </a:r>
            <a:r>
              <a:rPr lang="en" sz="1200" b="1">
                <a:solidFill>
                  <a:srgbClr val="38761D"/>
                </a:solidFill>
              </a:rPr>
              <a:t>T</a:t>
            </a:r>
            <a:r>
              <a:rPr lang="en" sz="1200" b="1">
                <a:solidFill>
                  <a:schemeClr val="dk1"/>
                </a:solidFill>
              </a:rPr>
              <a:t>horacodorsal or nerve to latissimus dorsi   </a:t>
            </a:r>
          </a:p>
          <a:p>
            <a:pPr lvl="0" rtl="0">
              <a:lnSpc>
                <a:spcPct val="115000"/>
              </a:lnSpc>
              <a:spcBef>
                <a:spcPts val="400"/>
              </a:spcBef>
              <a:buClr>
                <a:schemeClr val="dk1"/>
              </a:buClr>
              <a:buSzPct val="91666"/>
              <a:buFont typeface="Arial"/>
              <a:buNone/>
            </a:pPr>
            <a:r>
              <a:rPr lang="en" sz="1200" b="1">
                <a:solidFill>
                  <a:schemeClr val="dk1"/>
                </a:solidFill>
              </a:rPr>
              <a:t>-</a:t>
            </a:r>
            <a:r>
              <a:rPr lang="en" sz="1200" b="1">
                <a:solidFill>
                  <a:srgbClr val="38761D"/>
                </a:solidFill>
              </a:rPr>
              <a:t>A</a:t>
            </a:r>
            <a:r>
              <a:rPr lang="en" sz="1200" b="1">
                <a:solidFill>
                  <a:schemeClr val="dk1"/>
                </a:solidFill>
              </a:rPr>
              <a:t>xillary nerve.</a:t>
            </a:r>
          </a:p>
          <a:p>
            <a:pPr lvl="0" rtl="0">
              <a:lnSpc>
                <a:spcPct val="115000"/>
              </a:lnSpc>
              <a:spcBef>
                <a:spcPts val="400"/>
              </a:spcBef>
              <a:buClr>
                <a:schemeClr val="dk1"/>
              </a:buClr>
              <a:buSzPct val="91666"/>
              <a:buFont typeface="Arial"/>
              <a:buNone/>
            </a:pPr>
            <a:r>
              <a:rPr lang="en" sz="1200" b="1">
                <a:solidFill>
                  <a:schemeClr val="dk1"/>
                </a:solidFill>
              </a:rPr>
              <a:t>-</a:t>
            </a:r>
            <a:r>
              <a:rPr lang="en" sz="1200" b="1">
                <a:solidFill>
                  <a:srgbClr val="38761D"/>
                </a:solidFill>
              </a:rPr>
              <a:t>R</a:t>
            </a:r>
            <a:r>
              <a:rPr lang="en" sz="1200" b="1">
                <a:solidFill>
                  <a:schemeClr val="dk1"/>
                </a:solidFill>
              </a:rPr>
              <a:t>adial nerve.</a:t>
            </a:r>
          </a:p>
        </p:txBody>
      </p:sp>
      <p:sp>
        <p:nvSpPr>
          <p:cNvPr id="334" name="Shape 334"/>
          <p:cNvSpPr/>
          <p:nvPr/>
        </p:nvSpPr>
        <p:spPr>
          <a:xfrm>
            <a:off x="129300" y="4088050"/>
            <a:ext cx="2173500" cy="896700"/>
          </a:xfrm>
          <a:prstGeom prst="wedgeRectCallout">
            <a:avLst>
              <a:gd name="adj1" fmla="val -20833"/>
              <a:gd name="adj2" fmla="val 62500"/>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b="1"/>
              <a:t>Mnemonics:</a:t>
            </a:r>
          </a:p>
          <a:p>
            <a:pPr lvl="0" rtl="0">
              <a:spcBef>
                <a:spcPts val="0"/>
              </a:spcBef>
              <a:buNone/>
            </a:pPr>
            <a:r>
              <a:rPr lang="en">
                <a:solidFill>
                  <a:schemeClr val="dk1"/>
                </a:solidFill>
              </a:rPr>
              <a:t>lateral cord: </a:t>
            </a:r>
            <a:r>
              <a:rPr lang="en" b="1">
                <a:solidFill>
                  <a:schemeClr val="dk1"/>
                </a:solidFill>
              </a:rPr>
              <a:t>(</a:t>
            </a:r>
            <a:r>
              <a:rPr lang="en" b="1">
                <a:solidFill>
                  <a:srgbClr val="FF9900"/>
                </a:solidFill>
              </a:rPr>
              <a:t>LML</a:t>
            </a:r>
            <a:r>
              <a:rPr lang="en" b="1">
                <a:solidFill>
                  <a:schemeClr val="dk1"/>
                </a:solidFill>
              </a:rPr>
              <a:t>)</a:t>
            </a:r>
          </a:p>
          <a:p>
            <a:pPr lvl="0" rtl="0">
              <a:spcBef>
                <a:spcPts val="0"/>
              </a:spcBef>
              <a:buNone/>
            </a:pPr>
            <a:r>
              <a:rPr lang="en">
                <a:solidFill>
                  <a:schemeClr val="dk1"/>
                </a:solidFill>
              </a:rPr>
              <a:t>medial cord </a:t>
            </a:r>
            <a:r>
              <a:rPr lang="en" b="1">
                <a:solidFill>
                  <a:schemeClr val="dk1"/>
                </a:solidFill>
              </a:rPr>
              <a:t>(</a:t>
            </a:r>
            <a:r>
              <a:rPr lang="en" b="1">
                <a:solidFill>
                  <a:srgbClr val="9900FF"/>
                </a:solidFill>
              </a:rPr>
              <a:t>M U</a:t>
            </a:r>
            <a:r>
              <a:rPr lang="en" b="1">
                <a:solidFill>
                  <a:schemeClr val="dk1"/>
                </a:solidFill>
              </a:rPr>
              <a:t>)</a:t>
            </a:r>
          </a:p>
          <a:p>
            <a:pPr lvl="0" rtl="0">
              <a:spcBef>
                <a:spcPts val="0"/>
              </a:spcBef>
              <a:buNone/>
            </a:pPr>
            <a:r>
              <a:rPr lang="en"/>
              <a:t>posterior cord </a:t>
            </a:r>
            <a:r>
              <a:rPr lang="en" b="1"/>
              <a:t>(</a:t>
            </a:r>
            <a:r>
              <a:rPr lang="en" b="1">
                <a:solidFill>
                  <a:srgbClr val="38761D"/>
                </a:solidFill>
              </a:rPr>
              <a:t>ULTRA</a:t>
            </a:r>
            <a:r>
              <a:rPr lang="en" b="1"/>
              <a:t>)</a:t>
            </a:r>
          </a:p>
        </p:txBody>
      </p:sp>
      <p:sp>
        <p:nvSpPr>
          <p:cNvPr id="335" name="Shape 335"/>
          <p:cNvSpPr txBox="1"/>
          <p:nvPr/>
        </p:nvSpPr>
        <p:spPr>
          <a:xfrm>
            <a:off x="1310725" y="4418650"/>
            <a:ext cx="227999" cy="235500"/>
          </a:xfrm>
          <a:prstGeom prst="rect">
            <a:avLst/>
          </a:prstGeom>
          <a:noFill/>
          <a:ln>
            <a:noFill/>
          </a:ln>
        </p:spPr>
        <p:txBody>
          <a:bodyPr lIns="91425" tIns="91425" rIns="91425" bIns="91425" anchor="t" anchorCtr="0">
            <a:noAutofit/>
          </a:bodyPr>
          <a:lstStyle/>
          <a:p>
            <a:pPr lvl="0" rtl="0">
              <a:spcBef>
                <a:spcPts val="0"/>
              </a:spcBef>
              <a:buNone/>
            </a:pPr>
            <a:r>
              <a:rPr lang="en" sz="800" b="1">
                <a:solidFill>
                  <a:srgbClr val="9900FF"/>
                </a:solidFill>
              </a:rPr>
              <a:t>4</a:t>
            </a:r>
          </a:p>
        </p:txBody>
      </p:sp>
      <p:cxnSp>
        <p:nvCxnSpPr>
          <p:cNvPr id="336" name="Shape 336"/>
          <p:cNvCxnSpPr/>
          <p:nvPr/>
        </p:nvCxnSpPr>
        <p:spPr>
          <a:xfrm>
            <a:off x="1755550" y="4461050"/>
            <a:ext cx="950100" cy="326700"/>
          </a:xfrm>
          <a:prstGeom prst="straightConnector1">
            <a:avLst/>
          </a:prstGeom>
          <a:noFill/>
          <a:ln w="19050" cap="flat">
            <a:solidFill>
              <a:srgbClr val="FF9900"/>
            </a:solidFill>
            <a:prstDash val="solid"/>
            <a:round/>
            <a:headEnd type="none" w="lg" len="lg"/>
            <a:tailEnd type="triangle" w="lg" len="lg"/>
          </a:ln>
        </p:spPr>
      </p:cxnSp>
      <p:sp>
        <p:nvSpPr>
          <p:cNvPr id="337" name="Shape 337"/>
          <p:cNvSpPr txBox="1"/>
          <p:nvPr/>
        </p:nvSpPr>
        <p:spPr>
          <a:xfrm>
            <a:off x="2707500" y="4610000"/>
            <a:ext cx="1083000" cy="2724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100">
                <a:solidFill>
                  <a:srgbClr val="FF9900"/>
                </a:solidFill>
              </a:rPr>
              <a:t>L</a:t>
            </a:r>
            <a:r>
              <a:rPr lang="en" sz="1100"/>
              <a:t>ove </a:t>
            </a:r>
            <a:r>
              <a:rPr lang="en" sz="1100">
                <a:solidFill>
                  <a:srgbClr val="FF9900"/>
                </a:solidFill>
              </a:rPr>
              <a:t>M</a:t>
            </a:r>
            <a:r>
              <a:rPr lang="en" sz="1100"/>
              <a:t>y </a:t>
            </a:r>
            <a:r>
              <a:rPr lang="en" sz="1100">
                <a:solidFill>
                  <a:srgbClr val="FF9900"/>
                </a:solidFill>
              </a:rPr>
              <a:t>L</a:t>
            </a:r>
            <a:r>
              <a:rPr lang="en" sz="1100"/>
              <a:t>ife</a:t>
            </a:r>
          </a:p>
        </p:txBody>
      </p:sp>
      <p:sp>
        <p:nvSpPr>
          <p:cNvPr id="338" name="Shape 338"/>
          <p:cNvSpPr txBox="1"/>
          <p:nvPr/>
        </p:nvSpPr>
        <p:spPr>
          <a:xfrm>
            <a:off x="5763400" y="4695325"/>
            <a:ext cx="2333100" cy="326700"/>
          </a:xfrm>
          <a:prstGeom prst="rect">
            <a:avLst/>
          </a:prstGeom>
          <a:noFill/>
          <a:ln w="9525" cap="flat">
            <a:solidFill>
              <a:srgbClr val="2BBBB4"/>
            </a:solidFill>
            <a:prstDash val="lgDash"/>
            <a:round/>
            <a:headEnd type="none" w="med" len="med"/>
            <a:tailEnd type="none" w="med" len="med"/>
          </a:ln>
        </p:spPr>
        <p:txBody>
          <a:bodyPr lIns="91425" tIns="91425" rIns="91425" bIns="91425" anchor="t" anchorCtr="0">
            <a:noAutofit/>
          </a:bodyPr>
          <a:lstStyle/>
          <a:p>
            <a:pPr>
              <a:spcBef>
                <a:spcPts val="0"/>
              </a:spcBef>
              <a:buNone/>
            </a:pPr>
            <a:r>
              <a:rPr lang="en" sz="1100" b="1" u="sng">
                <a:solidFill>
                  <a:schemeClr val="hlink"/>
                </a:solidFill>
                <a:hlinkClick r:id="rId4"/>
              </a:rPr>
              <a:t>Brachial plexus</a:t>
            </a:r>
            <a:r>
              <a:rPr lang="en" sz="1100" b="1"/>
              <a:t> </a:t>
            </a:r>
            <a:r>
              <a:rPr lang="en" sz="1100"/>
              <a:t>(helpful video)</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02075" y="-152125"/>
            <a:ext cx="4570799" cy="952800"/>
          </a:xfrm>
          <a:prstGeom prst="rect">
            <a:avLst/>
          </a:prstGeom>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Brachial Plexus  (cont..)</a:t>
            </a:r>
          </a:p>
        </p:txBody>
      </p:sp>
      <p:cxnSp>
        <p:nvCxnSpPr>
          <p:cNvPr id="344" name="Shape 344"/>
          <p:cNvCxnSpPr/>
          <p:nvPr/>
        </p:nvCxnSpPr>
        <p:spPr>
          <a:xfrm rot="10800000" flipH="1">
            <a:off x="219800" y="560399"/>
            <a:ext cx="7440600" cy="11100"/>
          </a:xfrm>
          <a:prstGeom prst="straightConnector1">
            <a:avLst/>
          </a:prstGeom>
          <a:noFill/>
          <a:ln w="28575" cap="flat">
            <a:solidFill>
              <a:schemeClr val="dk2"/>
            </a:solidFill>
            <a:prstDash val="solid"/>
            <a:round/>
            <a:headEnd type="none" w="lg" len="lg"/>
            <a:tailEnd type="none" w="lg" len="lg"/>
          </a:ln>
        </p:spPr>
      </p:cxnSp>
      <p:pic>
        <p:nvPicPr>
          <p:cNvPr id="345" name="Shape 345"/>
          <p:cNvPicPr preferRelativeResize="0"/>
          <p:nvPr/>
        </p:nvPicPr>
        <p:blipFill>
          <a:blip r:embed="rId3">
            <a:alphaModFix/>
          </a:blip>
          <a:stretch>
            <a:fillRect/>
          </a:stretch>
        </p:blipFill>
        <p:spPr>
          <a:xfrm>
            <a:off x="1066075" y="692675"/>
            <a:ext cx="6114149" cy="4329650"/>
          </a:xfrm>
          <a:prstGeom prst="rect">
            <a:avLst/>
          </a:prstGeom>
          <a:noFill/>
          <a:ln w="9525" cap="flat">
            <a:solidFill>
              <a:schemeClr val="dk2"/>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28875"/>
            <a:ext cx="4010099" cy="686099"/>
          </a:xfrm>
          <a:prstGeom prst="rect">
            <a:avLst/>
          </a:prstGeom>
        </p:spPr>
        <p:txBody>
          <a:bodyPr lIns="91425" tIns="91425" rIns="91425" bIns="91425" anchor="ctr" anchorCtr="0">
            <a:noAutofit/>
          </a:bodyPr>
          <a:lstStyle/>
          <a:p>
            <a:pPr lvl="0" algn="l" rtl="0">
              <a:spcBef>
                <a:spcPts val="0"/>
              </a:spcBef>
              <a:buClr>
                <a:schemeClr val="dk1"/>
              </a:buClr>
              <a:buSzPct val="45833"/>
              <a:buFont typeface="Arial"/>
              <a:buNone/>
            </a:pPr>
            <a:r>
              <a:rPr lang="en" sz="2400" b="1">
                <a:solidFill>
                  <a:srgbClr val="DD286C"/>
                </a:solidFill>
                <a:latin typeface="Comic Sans MS"/>
                <a:ea typeface="Comic Sans MS"/>
                <a:cs typeface="Comic Sans MS"/>
                <a:sym typeface="Comic Sans MS"/>
              </a:rPr>
              <a:t>Brachial Plexus  (cont..)</a:t>
            </a:r>
          </a:p>
          <a:p>
            <a:pPr>
              <a:spcBef>
                <a:spcPts val="0"/>
              </a:spcBef>
              <a:buNone/>
            </a:pPr>
            <a:endParaRPr/>
          </a:p>
        </p:txBody>
      </p:sp>
      <p:pic>
        <p:nvPicPr>
          <p:cNvPr id="351" name="Shape 351"/>
          <p:cNvPicPr preferRelativeResize="0"/>
          <p:nvPr/>
        </p:nvPicPr>
        <p:blipFill>
          <a:blip r:embed="rId3">
            <a:alphaModFix/>
          </a:blip>
          <a:stretch>
            <a:fillRect/>
          </a:stretch>
        </p:blipFill>
        <p:spPr>
          <a:xfrm>
            <a:off x="570300" y="1105100"/>
            <a:ext cx="7437824" cy="3813875"/>
          </a:xfrm>
          <a:prstGeom prst="rect">
            <a:avLst/>
          </a:prstGeom>
          <a:noFill/>
          <a:ln>
            <a:noFill/>
          </a:ln>
        </p:spPr>
      </p:pic>
      <p:cxnSp>
        <p:nvCxnSpPr>
          <p:cNvPr id="352" name="Shape 352"/>
          <p:cNvCxnSpPr/>
          <p:nvPr/>
        </p:nvCxnSpPr>
        <p:spPr>
          <a:xfrm rot="10800000" flipH="1">
            <a:off x="196025" y="786149"/>
            <a:ext cx="7440600" cy="11100"/>
          </a:xfrm>
          <a:prstGeom prst="straightConnector1">
            <a:avLst/>
          </a:prstGeom>
          <a:noFill/>
          <a:ln w="28575" cap="flat">
            <a:solidFill>
              <a:schemeClr val="dk2"/>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p:nvPr/>
        </p:nvSpPr>
        <p:spPr>
          <a:xfrm>
            <a:off x="-125300" y="-107250"/>
            <a:ext cx="1737300" cy="631800"/>
          </a:xfrm>
          <a:prstGeom prst="rect">
            <a:avLst/>
          </a:prstGeom>
          <a:noFill/>
          <a:ln>
            <a:noFill/>
          </a:ln>
        </p:spPr>
        <p:txBody>
          <a:bodyPr lIns="91425" tIns="91425" rIns="91425" bIns="91425" anchor="ctr" anchorCtr="0">
            <a:noAutofit/>
          </a:bodyPr>
          <a:lstStyle/>
          <a:p>
            <a:pPr lvl="0" algn="ctr" rtl="0">
              <a:spcBef>
                <a:spcPts val="0"/>
              </a:spcBef>
              <a:buNone/>
            </a:pPr>
            <a:r>
              <a:rPr lang="en" sz="2400">
                <a:solidFill>
                  <a:srgbClr val="DD286C"/>
                </a:solidFill>
                <a:latin typeface="Comic Sans MS"/>
                <a:ea typeface="Comic Sans MS"/>
                <a:cs typeface="Comic Sans MS"/>
                <a:sym typeface="Comic Sans MS"/>
              </a:rPr>
              <a:t>MCQ</a:t>
            </a:r>
          </a:p>
        </p:txBody>
      </p:sp>
      <p:cxnSp>
        <p:nvCxnSpPr>
          <p:cNvPr id="358" name="Shape 358"/>
          <p:cNvCxnSpPr/>
          <p:nvPr/>
        </p:nvCxnSpPr>
        <p:spPr>
          <a:xfrm>
            <a:off x="51025" y="365925"/>
            <a:ext cx="7898400" cy="0"/>
          </a:xfrm>
          <a:prstGeom prst="straightConnector1">
            <a:avLst/>
          </a:prstGeom>
          <a:noFill/>
          <a:ln w="28575" cap="flat">
            <a:solidFill>
              <a:srgbClr val="2BBBB4"/>
            </a:solidFill>
            <a:prstDash val="solid"/>
            <a:round/>
            <a:headEnd type="none" w="lg" len="lg"/>
            <a:tailEnd type="none" w="lg" len="lg"/>
          </a:ln>
        </p:spPr>
      </p:cxnSp>
      <p:pic>
        <p:nvPicPr>
          <p:cNvPr id="359" name="Shape 359"/>
          <p:cNvPicPr preferRelativeResize="0"/>
          <p:nvPr/>
        </p:nvPicPr>
        <p:blipFill>
          <a:blip r:embed="rId3">
            <a:alphaModFix/>
          </a:blip>
          <a:stretch>
            <a:fillRect/>
          </a:stretch>
        </p:blipFill>
        <p:spPr>
          <a:xfrm>
            <a:off x="1131399" y="12"/>
            <a:ext cx="421212" cy="417275"/>
          </a:xfrm>
          <a:prstGeom prst="rect">
            <a:avLst/>
          </a:prstGeom>
          <a:noFill/>
          <a:ln>
            <a:noFill/>
          </a:ln>
        </p:spPr>
      </p:pic>
      <p:sp>
        <p:nvSpPr>
          <p:cNvPr id="361" name="Shape 361"/>
          <p:cNvSpPr txBox="1"/>
          <p:nvPr/>
        </p:nvSpPr>
        <p:spPr>
          <a:xfrm>
            <a:off x="-353900" y="539840"/>
            <a:ext cx="3000000" cy="788699"/>
          </a:xfrm>
          <a:prstGeom prst="rect">
            <a:avLst/>
          </a:prstGeom>
          <a:noFill/>
          <a:ln>
            <a:noFill/>
          </a:ln>
        </p:spPr>
        <p:txBody>
          <a:bodyPr lIns="91425" tIns="91425" rIns="91425" bIns="91425" anchor="t" anchorCtr="0">
            <a:noAutofit/>
          </a:bodyPr>
          <a:lstStyle/>
          <a:p>
            <a:pPr marL="622300" lvl="1">
              <a:spcBef>
                <a:spcPts val="560"/>
              </a:spcBef>
              <a:buClr>
                <a:srgbClr val="1F497D"/>
              </a:buClr>
              <a:buSzPct val="100000"/>
            </a:pPr>
            <a:r>
              <a:rPr lang="en-US" sz="800" b="1" dirty="0" smtClean="0">
                <a:solidFill>
                  <a:srgbClr val="DD286C"/>
                </a:solidFill>
                <a:latin typeface="Calibri"/>
                <a:ea typeface="Calibri"/>
                <a:cs typeface="Calibri"/>
                <a:sym typeface="Calibri"/>
              </a:rPr>
              <a:t>1) </a:t>
            </a:r>
            <a:r>
              <a:rPr lang="en" sz="800" b="1" dirty="0" smtClean="0">
                <a:solidFill>
                  <a:srgbClr val="DD286C"/>
                </a:solidFill>
                <a:latin typeface="Calibri"/>
                <a:ea typeface="Calibri"/>
                <a:cs typeface="Calibri"/>
                <a:sym typeface="Calibri"/>
              </a:rPr>
              <a:t>What </a:t>
            </a:r>
            <a:r>
              <a:rPr lang="en" sz="800" b="1" dirty="0">
                <a:solidFill>
                  <a:srgbClr val="DD286C"/>
                </a:solidFill>
                <a:latin typeface="Calibri"/>
                <a:ea typeface="Calibri"/>
                <a:cs typeface="Calibri"/>
                <a:sym typeface="Calibri"/>
              </a:rPr>
              <a:t>is the origin of pectoralis minor</a:t>
            </a:r>
            <a:r>
              <a:rPr lang="en" sz="800" b="1" dirty="0" smtClean="0">
                <a:solidFill>
                  <a:srgbClr val="DD286C"/>
                </a:solidFill>
                <a:latin typeface="Calibri"/>
                <a:ea typeface="Calibri"/>
                <a:cs typeface="Calibri"/>
                <a:sym typeface="Calibri"/>
              </a:rPr>
              <a:t>?</a:t>
            </a:r>
            <a:endParaRPr lang="en-US" sz="700" b="1" dirty="0" smtClean="0">
              <a:solidFill>
                <a:srgbClr val="1F497D"/>
              </a:solidFill>
              <a:latin typeface="Calibri"/>
              <a:ea typeface="Calibri"/>
              <a:cs typeface="Calibri"/>
              <a:sym typeface="Calibri"/>
            </a:endParaRPr>
          </a:p>
          <a:p>
            <a:pPr marL="914400" lvl="1" indent="-292100" rtl="0">
              <a:spcBef>
                <a:spcPts val="560"/>
              </a:spcBef>
              <a:buClr>
                <a:srgbClr val="1F497D"/>
              </a:buClr>
              <a:buSzPct val="100000"/>
              <a:buFont typeface="Calibri"/>
              <a:buAutoNum type="alphaLcParenR"/>
            </a:pPr>
            <a:r>
              <a:rPr lang="en" sz="700" b="1" dirty="0" smtClean="0">
                <a:solidFill>
                  <a:srgbClr val="1F497D"/>
                </a:solidFill>
                <a:latin typeface="Calibri"/>
                <a:ea typeface="Calibri"/>
                <a:cs typeface="Calibri"/>
                <a:sym typeface="Calibri"/>
              </a:rPr>
              <a:t>Coracoid </a:t>
            </a:r>
            <a:r>
              <a:rPr lang="en" sz="700" b="1" dirty="0">
                <a:solidFill>
                  <a:srgbClr val="1F497D"/>
                </a:solidFill>
                <a:latin typeface="Calibri"/>
                <a:ea typeface="Calibri"/>
                <a:cs typeface="Calibri"/>
                <a:sym typeface="Calibri"/>
              </a:rPr>
              <a:t>process</a:t>
            </a:r>
          </a:p>
          <a:p>
            <a:pPr marL="914400" lvl="1" indent="-292100" rtl="0">
              <a:spcBef>
                <a:spcPts val="560"/>
              </a:spcBef>
              <a:buClr>
                <a:srgbClr val="1F497D"/>
              </a:buClr>
              <a:buSzPct val="100000"/>
              <a:buFont typeface="Calibri"/>
              <a:buAutoNum type="alphaLcParenR"/>
            </a:pPr>
            <a:r>
              <a:rPr lang="en" sz="700" b="1" dirty="0">
                <a:solidFill>
                  <a:srgbClr val="1F497D"/>
                </a:solidFill>
                <a:latin typeface="Calibri"/>
                <a:ea typeface="Calibri"/>
                <a:cs typeface="Calibri"/>
                <a:sym typeface="Calibri"/>
              </a:rPr>
              <a:t>Clavicular head</a:t>
            </a:r>
          </a:p>
          <a:p>
            <a:pPr marL="914400" lvl="1" indent="-292100" rtl="0">
              <a:spcBef>
                <a:spcPts val="560"/>
              </a:spcBef>
              <a:buClr>
                <a:srgbClr val="1F497D"/>
              </a:buClr>
              <a:buSzPct val="100000"/>
              <a:buFont typeface="Calibri"/>
              <a:buAutoNum type="alphaLcParenR"/>
            </a:pPr>
            <a:r>
              <a:rPr lang="en" sz="700" b="1" dirty="0">
                <a:solidFill>
                  <a:srgbClr val="1F497D"/>
                </a:solidFill>
                <a:latin typeface="Calibri"/>
                <a:ea typeface="Calibri"/>
                <a:cs typeface="Calibri"/>
                <a:sym typeface="Calibri"/>
              </a:rPr>
              <a:t>3rd, 4th and 5th ribs</a:t>
            </a:r>
          </a:p>
          <a:p>
            <a:pPr marL="914400" lvl="1" indent="-292100" rtl="0">
              <a:spcBef>
                <a:spcPts val="560"/>
              </a:spcBef>
              <a:buClr>
                <a:srgbClr val="1F497D"/>
              </a:buClr>
              <a:buSzPct val="100000"/>
              <a:buFont typeface="Calibri"/>
              <a:buAutoNum type="alphaLcParenR"/>
            </a:pPr>
            <a:r>
              <a:rPr lang="en" sz="700" b="1" dirty="0">
                <a:solidFill>
                  <a:srgbClr val="1F497D"/>
                </a:solidFill>
                <a:latin typeface="Calibri"/>
                <a:ea typeface="Calibri"/>
                <a:cs typeface="Calibri"/>
                <a:sym typeface="Calibri"/>
              </a:rPr>
              <a:t>First rib</a:t>
            </a:r>
          </a:p>
        </p:txBody>
      </p:sp>
      <p:sp>
        <p:nvSpPr>
          <p:cNvPr id="362" name="Shape 362"/>
          <p:cNvSpPr txBox="1"/>
          <p:nvPr/>
        </p:nvSpPr>
        <p:spPr>
          <a:xfrm>
            <a:off x="-353900" y="1341460"/>
            <a:ext cx="3280976" cy="788699"/>
          </a:xfrm>
          <a:prstGeom prst="rect">
            <a:avLst/>
          </a:prstGeom>
          <a:noFill/>
          <a:ln>
            <a:noFill/>
          </a:ln>
        </p:spPr>
        <p:txBody>
          <a:bodyPr lIns="91425" tIns="91425" rIns="91425" bIns="91425" anchor="t" anchorCtr="0">
            <a:noAutofit/>
          </a:bodyPr>
          <a:lstStyle/>
          <a:p>
            <a:pPr marL="622300" lvl="1">
              <a:spcBef>
                <a:spcPts val="560"/>
              </a:spcBef>
              <a:buClr>
                <a:srgbClr val="1F497D"/>
              </a:buClr>
              <a:buSzPct val="100000"/>
            </a:pPr>
            <a:r>
              <a:rPr lang="en-US" sz="800" b="1" dirty="0" smtClean="0">
                <a:solidFill>
                  <a:srgbClr val="DD286C"/>
                </a:solidFill>
                <a:latin typeface="Calibri"/>
                <a:ea typeface="Calibri"/>
                <a:cs typeface="Calibri"/>
                <a:sym typeface="Calibri"/>
              </a:rPr>
              <a:t>2) </a:t>
            </a:r>
            <a:r>
              <a:rPr lang="en" sz="800" b="1" dirty="0" smtClean="0">
                <a:solidFill>
                  <a:srgbClr val="DD286C"/>
                </a:solidFill>
                <a:latin typeface="Calibri"/>
                <a:ea typeface="Calibri"/>
                <a:cs typeface="Calibri"/>
                <a:sym typeface="Calibri"/>
              </a:rPr>
              <a:t>The </a:t>
            </a:r>
            <a:r>
              <a:rPr lang="en" sz="800" b="1" dirty="0">
                <a:solidFill>
                  <a:srgbClr val="DD286C"/>
                </a:solidFill>
                <a:latin typeface="Calibri"/>
                <a:ea typeface="Calibri"/>
                <a:cs typeface="Calibri"/>
                <a:sym typeface="Calibri"/>
              </a:rPr>
              <a:t>nerve supply of serratus anterior is</a:t>
            </a:r>
            <a:r>
              <a:rPr lang="en" sz="800" b="1" dirty="0" smtClean="0">
                <a:solidFill>
                  <a:srgbClr val="DD286C"/>
                </a:solidFill>
                <a:latin typeface="Calibri"/>
                <a:ea typeface="Calibri"/>
                <a:cs typeface="Calibri"/>
                <a:sym typeface="Calibri"/>
              </a:rPr>
              <a:t>?</a:t>
            </a:r>
            <a:endParaRPr lang="en-US" sz="800" b="1" dirty="0" smtClean="0">
              <a:solidFill>
                <a:srgbClr val="1F497D"/>
              </a:solidFill>
              <a:latin typeface="Calibri"/>
              <a:ea typeface="Calibri"/>
              <a:cs typeface="Calibri"/>
              <a:sym typeface="Calibri"/>
            </a:endParaRPr>
          </a:p>
          <a:p>
            <a:pPr marL="914400" lvl="1" indent="-292100" rtl="0">
              <a:spcBef>
                <a:spcPts val="560"/>
              </a:spcBef>
              <a:buClr>
                <a:srgbClr val="1F497D"/>
              </a:buClr>
              <a:buSzPct val="100000"/>
              <a:buFont typeface="Calibri"/>
              <a:buAutoNum type="alphaLcParenR"/>
            </a:pPr>
            <a:r>
              <a:rPr lang="en" sz="800" b="1" dirty="0" smtClean="0">
                <a:solidFill>
                  <a:srgbClr val="1F497D"/>
                </a:solidFill>
                <a:latin typeface="Calibri"/>
                <a:ea typeface="Calibri"/>
                <a:cs typeface="Calibri"/>
                <a:sym typeface="Calibri"/>
              </a:rPr>
              <a:t>Medial </a:t>
            </a:r>
            <a:r>
              <a:rPr lang="en" sz="800" b="1" dirty="0">
                <a:solidFill>
                  <a:srgbClr val="1F497D"/>
                </a:solidFill>
                <a:latin typeface="Calibri"/>
                <a:ea typeface="Calibri"/>
                <a:cs typeface="Calibri"/>
                <a:sym typeface="Calibri"/>
              </a:rPr>
              <a:t>pectoral nerve</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Lateral pectoral nerve</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Nerve to subclavius</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Nerve of bell</a:t>
            </a:r>
          </a:p>
        </p:txBody>
      </p:sp>
      <p:sp>
        <p:nvSpPr>
          <p:cNvPr id="363" name="Shape 363"/>
          <p:cNvSpPr txBox="1"/>
          <p:nvPr/>
        </p:nvSpPr>
        <p:spPr>
          <a:xfrm>
            <a:off x="-353900" y="2403153"/>
            <a:ext cx="3000000" cy="712499"/>
          </a:xfrm>
          <a:prstGeom prst="rect">
            <a:avLst/>
          </a:prstGeom>
          <a:noFill/>
          <a:ln>
            <a:noFill/>
          </a:ln>
        </p:spPr>
        <p:txBody>
          <a:bodyPr lIns="91425" tIns="91425" rIns="91425" bIns="91425" anchor="ctr" anchorCtr="0">
            <a:noAutofit/>
          </a:bodyPr>
          <a:lstStyle/>
          <a:p>
            <a:pPr marL="622300" lvl="1">
              <a:spcBef>
                <a:spcPts val="560"/>
              </a:spcBef>
              <a:buClr>
                <a:srgbClr val="1F497D"/>
              </a:buClr>
              <a:buSzPct val="100000"/>
            </a:pPr>
            <a:r>
              <a:rPr lang="en-US" sz="800" b="1" dirty="0" smtClean="0">
                <a:solidFill>
                  <a:srgbClr val="DD286C"/>
                </a:solidFill>
                <a:latin typeface="Calibri"/>
                <a:ea typeface="Calibri"/>
                <a:cs typeface="Calibri"/>
                <a:sym typeface="Calibri"/>
              </a:rPr>
              <a:t>3) </a:t>
            </a:r>
            <a:r>
              <a:rPr lang="en" sz="800" b="1" dirty="0" smtClean="0">
                <a:solidFill>
                  <a:srgbClr val="DD286C"/>
                </a:solidFill>
                <a:latin typeface="Calibri"/>
                <a:ea typeface="Calibri"/>
                <a:cs typeface="Calibri"/>
                <a:sym typeface="Calibri"/>
              </a:rPr>
              <a:t>The </a:t>
            </a:r>
            <a:r>
              <a:rPr lang="en" sz="800" b="1" dirty="0">
                <a:solidFill>
                  <a:srgbClr val="DD286C"/>
                </a:solidFill>
                <a:latin typeface="Calibri"/>
                <a:ea typeface="Calibri"/>
                <a:cs typeface="Calibri"/>
                <a:sym typeface="Calibri"/>
              </a:rPr>
              <a:t>action of subclavius is</a:t>
            </a:r>
            <a:r>
              <a:rPr lang="en" sz="800" b="1" dirty="0" smtClean="0">
                <a:solidFill>
                  <a:srgbClr val="DD286C"/>
                </a:solidFill>
                <a:latin typeface="Calibri"/>
                <a:ea typeface="Calibri"/>
                <a:cs typeface="Calibri"/>
                <a:sym typeface="Calibri"/>
              </a:rPr>
              <a:t>?</a:t>
            </a:r>
            <a:endParaRPr lang="en-US" sz="800" b="1" dirty="0" smtClean="0">
              <a:solidFill>
                <a:srgbClr val="1F497D"/>
              </a:solidFill>
              <a:latin typeface="Calibri"/>
              <a:ea typeface="Calibri"/>
              <a:cs typeface="Calibri"/>
              <a:sym typeface="Calibri"/>
            </a:endParaRPr>
          </a:p>
          <a:p>
            <a:pPr marL="914400" lvl="1" indent="-292100" rtl="0">
              <a:spcBef>
                <a:spcPts val="560"/>
              </a:spcBef>
              <a:buClr>
                <a:srgbClr val="1F497D"/>
              </a:buClr>
              <a:buSzPct val="100000"/>
              <a:buFont typeface="Calibri"/>
              <a:buAutoNum type="alphaLcParenR"/>
            </a:pPr>
            <a:r>
              <a:rPr lang="en" sz="800" b="1" dirty="0" smtClean="0">
                <a:solidFill>
                  <a:srgbClr val="1F497D"/>
                </a:solidFill>
                <a:latin typeface="Calibri"/>
                <a:ea typeface="Calibri"/>
                <a:cs typeface="Calibri"/>
                <a:sym typeface="Calibri"/>
              </a:rPr>
              <a:t>Steadies </a:t>
            </a:r>
            <a:r>
              <a:rPr lang="en" sz="800" b="1" dirty="0">
                <a:solidFill>
                  <a:srgbClr val="1F497D"/>
                </a:solidFill>
                <a:latin typeface="Calibri"/>
                <a:ea typeface="Calibri"/>
                <a:cs typeface="Calibri"/>
                <a:sym typeface="Calibri"/>
              </a:rPr>
              <a:t>the clavicle</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Flexion of the shoulder</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Depression of the shoulder</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Medial rotation of the shoulder</a:t>
            </a:r>
          </a:p>
        </p:txBody>
      </p:sp>
      <p:sp>
        <p:nvSpPr>
          <p:cNvPr id="364" name="Shape 364"/>
          <p:cNvSpPr txBox="1"/>
          <p:nvPr/>
        </p:nvSpPr>
        <p:spPr>
          <a:xfrm>
            <a:off x="-376182" y="3217730"/>
            <a:ext cx="3930170" cy="872149"/>
          </a:xfrm>
          <a:prstGeom prst="rect">
            <a:avLst/>
          </a:prstGeom>
          <a:noFill/>
          <a:ln>
            <a:noFill/>
          </a:ln>
        </p:spPr>
        <p:txBody>
          <a:bodyPr lIns="91425" tIns="91425" rIns="91425" bIns="91425" anchor="ctr" anchorCtr="0">
            <a:noAutofit/>
          </a:bodyPr>
          <a:lstStyle/>
          <a:p>
            <a:pPr marL="622300" lvl="1">
              <a:spcBef>
                <a:spcPts val="560"/>
              </a:spcBef>
              <a:buClr>
                <a:srgbClr val="1F497D"/>
              </a:buClr>
              <a:buSzPct val="100000"/>
            </a:pPr>
            <a:r>
              <a:rPr lang="en-US" sz="800" b="1" dirty="0" smtClean="0">
                <a:solidFill>
                  <a:srgbClr val="DD286C"/>
                </a:solidFill>
                <a:latin typeface="Calibri"/>
                <a:ea typeface="Calibri"/>
                <a:cs typeface="Calibri"/>
                <a:sym typeface="Calibri"/>
              </a:rPr>
              <a:t>4) </a:t>
            </a:r>
            <a:r>
              <a:rPr lang="en" sz="800" b="1" dirty="0" smtClean="0">
                <a:solidFill>
                  <a:srgbClr val="DD286C"/>
                </a:solidFill>
                <a:latin typeface="Calibri"/>
                <a:ea typeface="Calibri"/>
                <a:cs typeface="Calibri"/>
                <a:sym typeface="Calibri"/>
              </a:rPr>
              <a:t>The </a:t>
            </a:r>
            <a:r>
              <a:rPr lang="en" sz="800" b="1" dirty="0">
                <a:solidFill>
                  <a:srgbClr val="DD286C"/>
                </a:solidFill>
                <a:latin typeface="Calibri"/>
                <a:ea typeface="Calibri"/>
                <a:cs typeface="Calibri"/>
                <a:sym typeface="Calibri"/>
              </a:rPr>
              <a:t>clavipectoral fascia is pierced by which artery</a:t>
            </a:r>
            <a:r>
              <a:rPr lang="en" sz="800" b="1" dirty="0" smtClean="0">
                <a:solidFill>
                  <a:srgbClr val="DD286C"/>
                </a:solidFill>
                <a:latin typeface="Calibri"/>
                <a:ea typeface="Calibri"/>
                <a:cs typeface="Calibri"/>
                <a:sym typeface="Calibri"/>
              </a:rPr>
              <a:t>?</a:t>
            </a:r>
            <a:endParaRPr lang="en-US" sz="800" b="1" dirty="0" smtClean="0">
              <a:solidFill>
                <a:srgbClr val="1F497D"/>
              </a:solidFill>
              <a:latin typeface="Calibri"/>
              <a:ea typeface="Calibri"/>
              <a:cs typeface="Calibri"/>
              <a:sym typeface="Calibri"/>
            </a:endParaRPr>
          </a:p>
          <a:p>
            <a:pPr marL="914400" lvl="1" indent="-292100" rtl="0">
              <a:spcBef>
                <a:spcPts val="560"/>
              </a:spcBef>
              <a:buClr>
                <a:srgbClr val="1F497D"/>
              </a:buClr>
              <a:buSzPct val="100000"/>
              <a:buFont typeface="Calibri"/>
              <a:buAutoNum type="alphaLcParenR"/>
            </a:pPr>
            <a:r>
              <a:rPr lang="en" sz="800" b="1" dirty="0" smtClean="0">
                <a:solidFill>
                  <a:srgbClr val="1F497D"/>
                </a:solidFill>
                <a:latin typeface="Calibri"/>
                <a:ea typeface="Calibri"/>
                <a:cs typeface="Calibri"/>
                <a:sym typeface="Calibri"/>
              </a:rPr>
              <a:t>Popliteal </a:t>
            </a:r>
            <a:r>
              <a:rPr lang="en" sz="800" b="1" dirty="0">
                <a:solidFill>
                  <a:srgbClr val="1F497D"/>
                </a:solidFill>
                <a:latin typeface="Calibri"/>
                <a:ea typeface="Calibri"/>
                <a:cs typeface="Calibri"/>
                <a:sym typeface="Calibri"/>
              </a:rPr>
              <a:t>artery</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Coracoid artery</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Thoracoacromial artery</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Lateral circumflex artery</a:t>
            </a:r>
          </a:p>
        </p:txBody>
      </p:sp>
      <p:sp>
        <p:nvSpPr>
          <p:cNvPr id="365" name="Shape 365"/>
          <p:cNvSpPr txBox="1"/>
          <p:nvPr/>
        </p:nvSpPr>
        <p:spPr>
          <a:xfrm>
            <a:off x="-158723" y="4092833"/>
            <a:ext cx="3085799" cy="788699"/>
          </a:xfrm>
          <a:prstGeom prst="rect">
            <a:avLst/>
          </a:prstGeom>
          <a:noFill/>
          <a:ln>
            <a:noFill/>
          </a:ln>
        </p:spPr>
        <p:txBody>
          <a:bodyPr lIns="91425" tIns="91425" rIns="91425" bIns="91425" anchor="ctr" anchorCtr="0">
            <a:noAutofit/>
          </a:bodyPr>
          <a:lstStyle/>
          <a:p>
            <a:pPr lvl="0"/>
            <a:endParaRPr lang="en-US" sz="800" b="1" dirty="0">
              <a:solidFill>
                <a:srgbClr val="1F497D"/>
              </a:solidFill>
              <a:latin typeface="Calibri"/>
              <a:ea typeface="Calibri"/>
              <a:cs typeface="Calibri"/>
              <a:sym typeface="Calibri"/>
            </a:endParaRPr>
          </a:p>
          <a:p>
            <a:pPr lvl="0"/>
            <a:endParaRPr lang="en-US" sz="700" b="1" dirty="0">
              <a:solidFill>
                <a:srgbClr val="3D85C6"/>
              </a:solidFill>
              <a:latin typeface="Calibri"/>
              <a:ea typeface="Calibri"/>
              <a:cs typeface="Calibri"/>
              <a:sym typeface="Calibri"/>
            </a:endParaRPr>
          </a:p>
          <a:p>
            <a:pPr marL="158750" lvl="0">
              <a:buClr>
                <a:srgbClr val="DD286C"/>
              </a:buClr>
              <a:buSzPct val="100000"/>
            </a:pPr>
            <a:r>
              <a:rPr lang="en-US" sz="1000" b="1" dirty="0" smtClean="0">
                <a:solidFill>
                  <a:srgbClr val="DD286C"/>
                </a:solidFill>
                <a:latin typeface="Calibri"/>
                <a:ea typeface="Calibri"/>
                <a:cs typeface="Calibri"/>
                <a:sym typeface="Calibri"/>
              </a:rPr>
              <a:t>5) The </a:t>
            </a:r>
            <a:r>
              <a:rPr lang="en-US" sz="1000" b="1" dirty="0">
                <a:solidFill>
                  <a:srgbClr val="DD286C"/>
                </a:solidFill>
                <a:latin typeface="Calibri"/>
                <a:ea typeface="Calibri"/>
                <a:cs typeface="Calibri"/>
                <a:sym typeface="Calibri"/>
              </a:rPr>
              <a:t>nerve supply of </a:t>
            </a:r>
            <a:r>
              <a:rPr lang="en-US" sz="1000" b="1" dirty="0" err="1">
                <a:solidFill>
                  <a:srgbClr val="DD286C"/>
                </a:solidFill>
                <a:latin typeface="Calibri"/>
                <a:ea typeface="Calibri"/>
                <a:cs typeface="Calibri"/>
                <a:sym typeface="Calibri"/>
              </a:rPr>
              <a:t>pectoralis</a:t>
            </a:r>
            <a:r>
              <a:rPr lang="en-US" sz="1000" b="1" dirty="0">
                <a:solidFill>
                  <a:srgbClr val="DD286C"/>
                </a:solidFill>
                <a:latin typeface="Calibri"/>
                <a:ea typeface="Calibri"/>
                <a:cs typeface="Calibri"/>
                <a:sym typeface="Calibri"/>
              </a:rPr>
              <a:t> major is</a:t>
            </a:r>
            <a:r>
              <a:rPr lang="en-US" sz="1000" b="1" dirty="0" smtClean="0">
                <a:solidFill>
                  <a:srgbClr val="DD286C"/>
                </a:solidFill>
                <a:latin typeface="Calibri"/>
                <a:ea typeface="Calibri"/>
                <a:cs typeface="Calibri"/>
                <a:sym typeface="Calibri"/>
              </a:rPr>
              <a:t>?</a:t>
            </a:r>
            <a:endParaRPr lang="en-US" sz="800" b="1" dirty="0">
              <a:solidFill>
                <a:srgbClr val="1F497D"/>
              </a:solidFill>
              <a:latin typeface="Calibri"/>
              <a:ea typeface="Calibri"/>
              <a:cs typeface="Calibri"/>
              <a:sym typeface="Calibri"/>
            </a:endParaRPr>
          </a:p>
          <a:p>
            <a:pPr marL="914400" lvl="1" indent="-292100" rtl="0">
              <a:spcBef>
                <a:spcPts val="560"/>
              </a:spcBef>
              <a:buClr>
                <a:srgbClr val="1F497D"/>
              </a:buClr>
              <a:buSzPct val="100000"/>
              <a:buFont typeface="Calibri"/>
              <a:buAutoNum type="alphaLcParenR"/>
            </a:pPr>
            <a:r>
              <a:rPr lang="en" sz="800" b="1" dirty="0" smtClean="0">
                <a:solidFill>
                  <a:srgbClr val="1F497D"/>
                </a:solidFill>
                <a:latin typeface="Calibri"/>
                <a:ea typeface="Calibri"/>
                <a:cs typeface="Calibri"/>
                <a:sym typeface="Calibri"/>
              </a:rPr>
              <a:t>Nerve </a:t>
            </a:r>
            <a:r>
              <a:rPr lang="en" sz="800" b="1" dirty="0">
                <a:solidFill>
                  <a:srgbClr val="1F497D"/>
                </a:solidFill>
                <a:latin typeface="Calibri"/>
                <a:ea typeface="Calibri"/>
                <a:cs typeface="Calibri"/>
                <a:sym typeface="Calibri"/>
              </a:rPr>
              <a:t>of bell</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Medial and lateral pectoral nerves</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Nerve to subclavius</a:t>
            </a:r>
          </a:p>
          <a:p>
            <a:pPr marL="914400" lvl="1" indent="-292100" rtl="0">
              <a:spcBef>
                <a:spcPts val="560"/>
              </a:spcBef>
              <a:buClr>
                <a:srgbClr val="1F497D"/>
              </a:buClr>
              <a:buSzPct val="100000"/>
              <a:buFont typeface="Calibri"/>
              <a:buAutoNum type="alphaLcParenR"/>
            </a:pPr>
            <a:r>
              <a:rPr lang="en" sz="800" b="1" dirty="0">
                <a:solidFill>
                  <a:srgbClr val="1F497D"/>
                </a:solidFill>
                <a:latin typeface="Calibri"/>
                <a:ea typeface="Calibri"/>
                <a:cs typeface="Calibri"/>
                <a:sym typeface="Calibri"/>
              </a:rPr>
              <a:t>Obturator nerve</a:t>
            </a:r>
          </a:p>
        </p:txBody>
      </p:sp>
      <p:sp>
        <p:nvSpPr>
          <p:cNvPr id="366" name="Shape 366"/>
          <p:cNvSpPr txBox="1"/>
          <p:nvPr/>
        </p:nvSpPr>
        <p:spPr>
          <a:xfrm>
            <a:off x="4068100" y="288500"/>
            <a:ext cx="4170900" cy="3801299"/>
          </a:xfrm>
          <a:prstGeom prst="rect">
            <a:avLst/>
          </a:prstGeom>
          <a:noFill/>
          <a:ln>
            <a:noFill/>
          </a:ln>
        </p:spPr>
        <p:txBody>
          <a:bodyPr lIns="91425" tIns="91425" rIns="91425" bIns="91425" anchor="ctr" anchorCtr="0">
            <a:noAutofit/>
          </a:bodyPr>
          <a:lstStyle/>
          <a:p>
            <a:pPr marL="457200" lvl="0" indent="-298450" rtl="0">
              <a:spcBef>
                <a:spcPts val="0"/>
              </a:spcBef>
              <a:buClr>
                <a:srgbClr val="DD286C"/>
              </a:buClr>
              <a:buSzPct val="100000"/>
              <a:buFont typeface="Calibri"/>
              <a:buAutoNum type="arabicParenR" startAt="6"/>
            </a:pPr>
            <a:r>
              <a:rPr lang="en" sz="1100" b="1" dirty="0">
                <a:solidFill>
                  <a:srgbClr val="DD286C"/>
                </a:solidFill>
                <a:latin typeface="Calibri"/>
                <a:ea typeface="Calibri"/>
                <a:cs typeface="Calibri"/>
                <a:sym typeface="Calibri"/>
              </a:rPr>
              <a:t>The apex of the axilla is bounded posteriorly by?</a:t>
            </a:r>
          </a:p>
          <a:p>
            <a:pPr marL="457200" indent="0" rtl="0">
              <a:spcBef>
                <a:spcPts val="0"/>
              </a:spcBef>
              <a:buNone/>
            </a:pPr>
            <a:endParaRPr sz="1000" b="1" dirty="0">
              <a:solidFill>
                <a:srgbClr val="3D85C6"/>
              </a:solidFill>
              <a:latin typeface="Calibri"/>
              <a:ea typeface="Calibri"/>
              <a:cs typeface="Calibri"/>
              <a:sym typeface="Calibri"/>
            </a:endParaRPr>
          </a:p>
          <a:p>
            <a:pPr marL="457200" indent="0" rtl="0">
              <a:spcBef>
                <a:spcPts val="0"/>
              </a:spcBef>
              <a:buNone/>
            </a:pPr>
            <a:endParaRPr sz="1000" b="1" dirty="0">
              <a:solidFill>
                <a:srgbClr val="3D85C6"/>
              </a:solidFill>
              <a:latin typeface="Calibri"/>
              <a:ea typeface="Calibri"/>
              <a:cs typeface="Calibri"/>
              <a:sym typeface="Calibri"/>
            </a:endParaRPr>
          </a:p>
          <a:p>
            <a:pPr marL="457200" indent="0" rtl="0">
              <a:spcBef>
                <a:spcPts val="0"/>
              </a:spcBef>
              <a:buNone/>
            </a:pPr>
            <a:endParaRPr sz="1000" b="1" dirty="0">
              <a:solidFill>
                <a:srgbClr val="3D85C6"/>
              </a:solidFill>
              <a:latin typeface="Calibri"/>
              <a:ea typeface="Calibri"/>
              <a:cs typeface="Calibri"/>
              <a:sym typeface="Calibri"/>
            </a:endParaRPr>
          </a:p>
          <a:p>
            <a:pPr marL="457200" lvl="0" indent="0" rtl="0">
              <a:spcBef>
                <a:spcPts val="0"/>
              </a:spcBef>
              <a:buNone/>
            </a:pPr>
            <a:endParaRPr sz="600" b="1" dirty="0">
              <a:solidFill>
                <a:srgbClr val="3D85C6"/>
              </a:solidFill>
              <a:latin typeface="Calibri"/>
              <a:ea typeface="Calibri"/>
              <a:cs typeface="Calibri"/>
              <a:sym typeface="Calibri"/>
            </a:endParaRPr>
          </a:p>
          <a:p>
            <a:pPr marL="457200" lvl="0" indent="-298450" rtl="0">
              <a:spcBef>
                <a:spcPts val="0"/>
              </a:spcBef>
              <a:buClr>
                <a:srgbClr val="DD286C"/>
              </a:buClr>
              <a:buSzPct val="100000"/>
              <a:buFont typeface="Calibri"/>
              <a:buAutoNum type="arabicParenR" startAt="6"/>
            </a:pPr>
            <a:r>
              <a:rPr lang="en" sz="1100" b="1" dirty="0">
                <a:solidFill>
                  <a:srgbClr val="DD286C"/>
                </a:solidFill>
                <a:latin typeface="Calibri"/>
                <a:ea typeface="Calibri"/>
                <a:cs typeface="Calibri"/>
                <a:sym typeface="Calibri"/>
              </a:rPr>
              <a:t>The base of the axilla is bounded in the front by?</a:t>
            </a:r>
          </a:p>
          <a:p>
            <a:pPr marL="457200" indent="0" rtl="0">
              <a:spcBef>
                <a:spcPts val="0"/>
              </a:spcBef>
              <a:buNone/>
            </a:pPr>
            <a:endParaRPr sz="1000" b="1" dirty="0">
              <a:solidFill>
                <a:srgbClr val="3D85C6"/>
              </a:solidFill>
              <a:latin typeface="Calibri"/>
              <a:ea typeface="Calibri"/>
              <a:cs typeface="Calibri"/>
              <a:sym typeface="Calibri"/>
            </a:endParaRPr>
          </a:p>
          <a:p>
            <a:pPr marL="457200" indent="0" rtl="0">
              <a:spcBef>
                <a:spcPts val="0"/>
              </a:spcBef>
              <a:buNone/>
            </a:pPr>
            <a:endParaRPr sz="1000" b="1" dirty="0">
              <a:solidFill>
                <a:srgbClr val="3D85C6"/>
              </a:solidFill>
              <a:latin typeface="Calibri"/>
              <a:ea typeface="Calibri"/>
              <a:cs typeface="Calibri"/>
              <a:sym typeface="Calibri"/>
            </a:endParaRPr>
          </a:p>
          <a:p>
            <a:pPr marL="457200" indent="0" rtl="0">
              <a:spcBef>
                <a:spcPts val="0"/>
              </a:spcBef>
              <a:buNone/>
            </a:pPr>
            <a:endParaRPr sz="1000" b="1" dirty="0">
              <a:solidFill>
                <a:srgbClr val="3D85C6"/>
              </a:solidFill>
              <a:latin typeface="Calibri"/>
              <a:ea typeface="Calibri"/>
              <a:cs typeface="Calibri"/>
              <a:sym typeface="Calibri"/>
            </a:endParaRPr>
          </a:p>
          <a:p>
            <a:pPr marL="457200" lvl="0" indent="0" rtl="0">
              <a:spcBef>
                <a:spcPts val="0"/>
              </a:spcBef>
              <a:buNone/>
            </a:pPr>
            <a:endParaRPr sz="1000" b="1" dirty="0">
              <a:solidFill>
                <a:srgbClr val="3D85C6"/>
              </a:solidFill>
              <a:latin typeface="Calibri"/>
              <a:ea typeface="Calibri"/>
              <a:cs typeface="Calibri"/>
              <a:sym typeface="Calibri"/>
            </a:endParaRPr>
          </a:p>
          <a:p>
            <a:pPr marL="457200" lvl="0" indent="-298450" rtl="0">
              <a:spcBef>
                <a:spcPts val="0"/>
              </a:spcBef>
              <a:buClr>
                <a:srgbClr val="DD286C"/>
              </a:buClr>
              <a:buSzPct val="100000"/>
              <a:buFont typeface="Calibri"/>
              <a:buAutoNum type="arabicParenR" startAt="6"/>
            </a:pPr>
            <a:r>
              <a:rPr lang="en" sz="1100" b="1" dirty="0">
                <a:solidFill>
                  <a:srgbClr val="DD286C"/>
                </a:solidFill>
                <a:latin typeface="Calibri"/>
                <a:ea typeface="Calibri"/>
                <a:cs typeface="Calibri"/>
                <a:sym typeface="Calibri"/>
              </a:rPr>
              <a:t>One of the following is a muscle of the anterior wall muscles of the axilla:</a:t>
            </a:r>
          </a:p>
          <a:p>
            <a:pPr marL="457200" indent="0" rtl="0">
              <a:spcBef>
                <a:spcPts val="0"/>
              </a:spcBef>
              <a:buNone/>
            </a:pPr>
            <a:endParaRPr sz="1000" b="1" dirty="0">
              <a:solidFill>
                <a:srgbClr val="3D85C6"/>
              </a:solidFill>
              <a:latin typeface="Calibri"/>
              <a:ea typeface="Calibri"/>
              <a:cs typeface="Calibri"/>
              <a:sym typeface="Calibri"/>
            </a:endParaRPr>
          </a:p>
          <a:p>
            <a:pPr marL="457200" indent="0" rtl="0">
              <a:spcBef>
                <a:spcPts val="0"/>
              </a:spcBef>
              <a:buNone/>
            </a:pPr>
            <a:endParaRPr sz="1000" b="1" dirty="0">
              <a:solidFill>
                <a:srgbClr val="3D85C6"/>
              </a:solidFill>
              <a:latin typeface="Calibri"/>
              <a:ea typeface="Calibri"/>
              <a:cs typeface="Calibri"/>
              <a:sym typeface="Calibri"/>
            </a:endParaRPr>
          </a:p>
          <a:p>
            <a:pPr marL="457200" indent="0" rtl="0">
              <a:spcBef>
                <a:spcPts val="0"/>
              </a:spcBef>
              <a:buNone/>
            </a:pPr>
            <a:endParaRPr sz="1000" b="1" dirty="0">
              <a:solidFill>
                <a:srgbClr val="3D85C6"/>
              </a:solidFill>
              <a:latin typeface="Calibri"/>
              <a:ea typeface="Calibri"/>
              <a:cs typeface="Calibri"/>
              <a:sym typeface="Calibri"/>
            </a:endParaRPr>
          </a:p>
          <a:p>
            <a:pPr marL="457200" lvl="0" indent="0" rtl="0">
              <a:spcBef>
                <a:spcPts val="0"/>
              </a:spcBef>
              <a:buNone/>
            </a:pPr>
            <a:endParaRPr sz="1000" b="1" dirty="0">
              <a:solidFill>
                <a:srgbClr val="3D85C6"/>
              </a:solidFill>
              <a:latin typeface="Calibri"/>
              <a:ea typeface="Calibri"/>
              <a:cs typeface="Calibri"/>
              <a:sym typeface="Calibri"/>
            </a:endParaRPr>
          </a:p>
          <a:p>
            <a:pPr marL="457200" lvl="0" indent="-298450" rtl="0">
              <a:spcBef>
                <a:spcPts val="0"/>
              </a:spcBef>
              <a:buClr>
                <a:srgbClr val="DD286C"/>
              </a:buClr>
              <a:buSzPct val="100000"/>
              <a:buFont typeface="Calibri"/>
              <a:buAutoNum type="arabicParenR" startAt="6"/>
            </a:pPr>
            <a:r>
              <a:rPr lang="en" sz="1100" b="1" dirty="0">
                <a:solidFill>
                  <a:srgbClr val="DD286C"/>
                </a:solidFill>
                <a:latin typeface="Calibri"/>
                <a:ea typeface="Calibri"/>
                <a:cs typeface="Calibri"/>
                <a:sym typeface="Calibri"/>
              </a:rPr>
              <a:t>The roots of brachial plexus are from:</a:t>
            </a:r>
          </a:p>
          <a:p>
            <a:pPr marL="457200" indent="0" rtl="0">
              <a:spcBef>
                <a:spcPts val="0"/>
              </a:spcBef>
              <a:buNone/>
            </a:pPr>
            <a:endParaRPr sz="1000" b="1" dirty="0">
              <a:solidFill>
                <a:srgbClr val="3D85C6"/>
              </a:solidFill>
              <a:latin typeface="Calibri"/>
              <a:ea typeface="Calibri"/>
              <a:cs typeface="Calibri"/>
              <a:sym typeface="Calibri"/>
            </a:endParaRPr>
          </a:p>
          <a:p>
            <a:pPr marL="457200" indent="0" rtl="0">
              <a:spcBef>
                <a:spcPts val="0"/>
              </a:spcBef>
              <a:buNone/>
            </a:pPr>
            <a:endParaRPr sz="1000" b="1" dirty="0">
              <a:solidFill>
                <a:srgbClr val="3D85C6"/>
              </a:solidFill>
              <a:latin typeface="Calibri"/>
              <a:ea typeface="Calibri"/>
              <a:cs typeface="Calibri"/>
              <a:sym typeface="Calibri"/>
            </a:endParaRPr>
          </a:p>
          <a:p>
            <a:pPr marL="457200" indent="0" rtl="0">
              <a:spcBef>
                <a:spcPts val="0"/>
              </a:spcBef>
              <a:buNone/>
            </a:pPr>
            <a:endParaRPr sz="1000" b="1" dirty="0">
              <a:solidFill>
                <a:srgbClr val="3D85C6"/>
              </a:solidFill>
              <a:latin typeface="Calibri"/>
              <a:ea typeface="Calibri"/>
              <a:cs typeface="Calibri"/>
              <a:sym typeface="Calibri"/>
            </a:endParaRPr>
          </a:p>
          <a:p>
            <a:pPr marL="457200" lvl="0" indent="0" rtl="0">
              <a:spcBef>
                <a:spcPts val="0"/>
              </a:spcBef>
              <a:buNone/>
            </a:pPr>
            <a:endParaRPr sz="1000" b="1" dirty="0">
              <a:solidFill>
                <a:srgbClr val="3D85C6"/>
              </a:solidFill>
              <a:latin typeface="Calibri"/>
              <a:ea typeface="Calibri"/>
              <a:cs typeface="Calibri"/>
              <a:sym typeface="Calibri"/>
            </a:endParaRPr>
          </a:p>
          <a:p>
            <a:pPr marL="457200" lvl="0" indent="-298450" rtl="0">
              <a:spcBef>
                <a:spcPts val="0"/>
              </a:spcBef>
              <a:buClr>
                <a:srgbClr val="DD286C"/>
              </a:buClr>
              <a:buSzPct val="100000"/>
              <a:buFont typeface="Calibri"/>
              <a:buAutoNum type="arabicParenR" startAt="6"/>
            </a:pPr>
            <a:r>
              <a:rPr lang="en" sz="1100" b="1" dirty="0">
                <a:solidFill>
                  <a:srgbClr val="DD286C"/>
                </a:solidFill>
                <a:latin typeface="Calibri"/>
                <a:ea typeface="Calibri"/>
                <a:cs typeface="Calibri"/>
                <a:sym typeface="Calibri"/>
              </a:rPr>
              <a:t>Which of the following is true?</a:t>
            </a:r>
          </a:p>
          <a:p>
            <a:pPr marL="457200" lvl="0" indent="0" rtl="0">
              <a:spcBef>
                <a:spcPts val="0"/>
              </a:spcBef>
              <a:buNone/>
            </a:pPr>
            <a:endParaRPr dirty="0"/>
          </a:p>
        </p:txBody>
      </p:sp>
      <p:sp>
        <p:nvSpPr>
          <p:cNvPr id="367" name="Shape 367"/>
          <p:cNvSpPr txBox="1"/>
          <p:nvPr/>
        </p:nvSpPr>
        <p:spPr>
          <a:xfrm>
            <a:off x="3687525" y="455400"/>
            <a:ext cx="3000000" cy="712499"/>
          </a:xfrm>
          <a:prstGeom prst="rect">
            <a:avLst/>
          </a:prstGeom>
          <a:noFill/>
          <a:ln>
            <a:noFill/>
          </a:ln>
        </p:spPr>
        <p:txBody>
          <a:bodyPr lIns="91425" tIns="91425" rIns="91425" bIns="91425" anchor="ctr" anchorCtr="0">
            <a:noAutofit/>
          </a:bodyPr>
          <a:lstStyle/>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Clavicle</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Outer border of the first rib</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Upper border of the scapula</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C4 transverse process</a:t>
            </a:r>
          </a:p>
        </p:txBody>
      </p:sp>
      <p:sp>
        <p:nvSpPr>
          <p:cNvPr id="368" name="Shape 368"/>
          <p:cNvSpPr txBox="1"/>
          <p:nvPr/>
        </p:nvSpPr>
        <p:spPr>
          <a:xfrm>
            <a:off x="3687525" y="1257375"/>
            <a:ext cx="3355199" cy="620700"/>
          </a:xfrm>
          <a:prstGeom prst="rect">
            <a:avLst/>
          </a:prstGeom>
          <a:noFill/>
          <a:ln>
            <a:noFill/>
          </a:ln>
        </p:spPr>
        <p:txBody>
          <a:bodyPr lIns="91425" tIns="91425" rIns="91425" bIns="91425" anchor="ctr" anchorCtr="0">
            <a:noAutofit/>
          </a:bodyPr>
          <a:lstStyle/>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The lower border of pectoralis major</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The tendons of latissimus dorsi</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Teres major muscles</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Upper 4 ribs and the chest wall</a:t>
            </a:r>
          </a:p>
        </p:txBody>
      </p:sp>
      <p:sp>
        <p:nvSpPr>
          <p:cNvPr id="369" name="Shape 369"/>
          <p:cNvSpPr txBox="1"/>
          <p:nvPr/>
        </p:nvSpPr>
        <p:spPr>
          <a:xfrm>
            <a:off x="3687525" y="2136950"/>
            <a:ext cx="2886000" cy="788699"/>
          </a:xfrm>
          <a:prstGeom prst="rect">
            <a:avLst/>
          </a:prstGeom>
          <a:noFill/>
          <a:ln>
            <a:noFill/>
          </a:ln>
        </p:spPr>
        <p:txBody>
          <a:bodyPr lIns="91425" tIns="91425" rIns="91425" bIns="91425" anchor="ctr" anchorCtr="0">
            <a:noAutofit/>
          </a:bodyPr>
          <a:lstStyle/>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Subscapularis</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Coracobrachialis</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Teres major</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Subclavius</a:t>
            </a:r>
          </a:p>
        </p:txBody>
      </p:sp>
      <p:sp>
        <p:nvSpPr>
          <p:cNvPr id="370" name="Shape 370"/>
          <p:cNvSpPr txBox="1"/>
          <p:nvPr/>
        </p:nvSpPr>
        <p:spPr>
          <a:xfrm>
            <a:off x="3687525" y="2972650"/>
            <a:ext cx="3000000" cy="681299"/>
          </a:xfrm>
          <a:prstGeom prst="rect">
            <a:avLst/>
          </a:prstGeom>
          <a:noFill/>
          <a:ln>
            <a:noFill/>
          </a:ln>
        </p:spPr>
        <p:txBody>
          <a:bodyPr lIns="91425" tIns="91425" rIns="91425" bIns="91425" anchor="ctr" anchorCtr="0">
            <a:noAutofit/>
          </a:bodyPr>
          <a:lstStyle/>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Posterior rami of C5-T1 spinal nerve</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Anterior rami of C5-T1 spinal nerve </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Anterior rami of C3-T1 spinal nerve</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Anterior rami of C1-T1 spinal nerve</a:t>
            </a:r>
          </a:p>
        </p:txBody>
      </p:sp>
      <p:sp>
        <p:nvSpPr>
          <p:cNvPr id="371" name="Shape 371"/>
          <p:cNvSpPr txBox="1"/>
          <p:nvPr/>
        </p:nvSpPr>
        <p:spPr>
          <a:xfrm>
            <a:off x="3687525" y="3700950"/>
            <a:ext cx="3628499" cy="1357199"/>
          </a:xfrm>
          <a:prstGeom prst="rect">
            <a:avLst/>
          </a:prstGeom>
          <a:noFill/>
          <a:ln>
            <a:noFill/>
          </a:ln>
        </p:spPr>
        <p:txBody>
          <a:bodyPr lIns="91425" tIns="91425" rIns="91425" bIns="91425" anchor="ctr" anchorCtr="0">
            <a:noAutofit/>
          </a:bodyPr>
          <a:lstStyle/>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All of the posterior divisions join to form the posterior cord</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All of the anterior divisions join to form the lateral cord</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The anterior division of the middle trunk continues to form the medial cord</a:t>
            </a:r>
          </a:p>
          <a:p>
            <a:pPr marL="914400" lvl="1" indent="-292100" rtl="0">
              <a:spcBef>
                <a:spcPts val="0"/>
              </a:spcBef>
              <a:buClr>
                <a:srgbClr val="1F497D"/>
              </a:buClr>
              <a:buSzPct val="100000"/>
              <a:buFont typeface="Calibri"/>
              <a:buAutoNum type="alphaLcParenR"/>
            </a:pPr>
            <a:r>
              <a:rPr lang="en" sz="1000" b="1">
                <a:solidFill>
                  <a:srgbClr val="1F497D"/>
                </a:solidFill>
                <a:latin typeface="Calibri"/>
                <a:ea typeface="Calibri"/>
                <a:cs typeface="Calibri"/>
                <a:sym typeface="Calibri"/>
              </a:rPr>
              <a:t>The anterior division of the upper and middle trunks unite to form the medial cord</a:t>
            </a:r>
          </a:p>
        </p:txBody>
      </p:sp>
      <p:sp>
        <p:nvSpPr>
          <p:cNvPr id="372" name="Shape 372"/>
          <p:cNvSpPr txBox="1"/>
          <p:nvPr/>
        </p:nvSpPr>
        <p:spPr>
          <a:xfrm>
            <a:off x="8422500" y="-111425"/>
            <a:ext cx="721500" cy="1832400"/>
          </a:xfrm>
          <a:prstGeom prst="rect">
            <a:avLst/>
          </a:prstGeom>
          <a:noFill/>
          <a:ln>
            <a:noFill/>
          </a:ln>
        </p:spPr>
        <p:txBody>
          <a:bodyPr lIns="91425" tIns="91425" rIns="91425" bIns="91425" anchor="t" anchorCtr="0">
            <a:noAutofit/>
          </a:bodyPr>
          <a:lstStyle/>
          <a:p>
            <a:pPr lvl="0" algn="r" rtl="0">
              <a:spcBef>
                <a:spcPts val="0"/>
              </a:spcBef>
              <a:buClr>
                <a:schemeClr val="dk1"/>
              </a:buClr>
              <a:buSzPct val="110000"/>
              <a:buFont typeface="Arial"/>
              <a:buNone/>
            </a:pPr>
            <a:r>
              <a:rPr lang="en" sz="1000" b="1">
                <a:solidFill>
                  <a:srgbClr val="7F7F7F"/>
                </a:solidFill>
              </a:rPr>
              <a:t>Answers</a:t>
            </a:r>
          </a:p>
          <a:p>
            <a:pPr lvl="0" algn="r" rtl="0">
              <a:spcBef>
                <a:spcPts val="0"/>
              </a:spcBef>
              <a:buClr>
                <a:schemeClr val="dk1"/>
              </a:buClr>
              <a:buSzPct val="137500"/>
              <a:buFont typeface="Arial"/>
              <a:buNone/>
            </a:pPr>
            <a:r>
              <a:rPr lang="en" sz="800" b="1">
                <a:solidFill>
                  <a:srgbClr val="999999"/>
                </a:solidFill>
              </a:rPr>
              <a:t>1-c</a:t>
            </a:r>
          </a:p>
          <a:p>
            <a:pPr lvl="0" algn="r" rtl="0">
              <a:spcBef>
                <a:spcPts val="0"/>
              </a:spcBef>
              <a:buClr>
                <a:schemeClr val="dk1"/>
              </a:buClr>
              <a:buSzPct val="137500"/>
              <a:buFont typeface="Arial"/>
              <a:buNone/>
            </a:pPr>
            <a:r>
              <a:rPr lang="en" sz="800" b="1">
                <a:solidFill>
                  <a:srgbClr val="999999"/>
                </a:solidFill>
              </a:rPr>
              <a:t>2-d</a:t>
            </a:r>
          </a:p>
          <a:p>
            <a:pPr lvl="0" algn="r" rtl="0">
              <a:spcBef>
                <a:spcPts val="0"/>
              </a:spcBef>
              <a:buClr>
                <a:schemeClr val="dk1"/>
              </a:buClr>
              <a:buSzPct val="137500"/>
              <a:buFont typeface="Arial"/>
              <a:buNone/>
            </a:pPr>
            <a:r>
              <a:rPr lang="en" sz="800" b="1">
                <a:solidFill>
                  <a:srgbClr val="999999"/>
                </a:solidFill>
              </a:rPr>
              <a:t>3-a</a:t>
            </a:r>
          </a:p>
          <a:p>
            <a:pPr lvl="0" algn="r" rtl="0">
              <a:spcBef>
                <a:spcPts val="0"/>
              </a:spcBef>
              <a:buClr>
                <a:schemeClr val="dk1"/>
              </a:buClr>
              <a:buSzPct val="137500"/>
              <a:buFont typeface="Arial"/>
              <a:buNone/>
            </a:pPr>
            <a:r>
              <a:rPr lang="en" sz="800" b="1">
                <a:solidFill>
                  <a:srgbClr val="999999"/>
                </a:solidFill>
              </a:rPr>
              <a:t>4-c</a:t>
            </a:r>
          </a:p>
          <a:p>
            <a:pPr lvl="0" algn="r" rtl="0">
              <a:spcBef>
                <a:spcPts val="0"/>
              </a:spcBef>
              <a:buClr>
                <a:schemeClr val="dk1"/>
              </a:buClr>
              <a:buSzPct val="137500"/>
              <a:buFont typeface="Arial"/>
              <a:buNone/>
            </a:pPr>
            <a:r>
              <a:rPr lang="en" sz="800" b="1">
                <a:solidFill>
                  <a:srgbClr val="999999"/>
                </a:solidFill>
              </a:rPr>
              <a:t>5-b</a:t>
            </a:r>
          </a:p>
          <a:p>
            <a:pPr lvl="0" algn="r" rtl="0">
              <a:spcBef>
                <a:spcPts val="0"/>
              </a:spcBef>
              <a:buClr>
                <a:schemeClr val="dk1"/>
              </a:buClr>
              <a:buSzPct val="137500"/>
              <a:buFont typeface="Arial"/>
              <a:buNone/>
            </a:pPr>
            <a:r>
              <a:rPr lang="en" sz="800" b="1">
                <a:solidFill>
                  <a:srgbClr val="999999"/>
                </a:solidFill>
              </a:rPr>
              <a:t>6-c</a:t>
            </a:r>
          </a:p>
          <a:p>
            <a:pPr lvl="0" algn="r" rtl="0">
              <a:spcBef>
                <a:spcPts val="0"/>
              </a:spcBef>
              <a:buClr>
                <a:schemeClr val="dk1"/>
              </a:buClr>
              <a:buSzPct val="137500"/>
              <a:buFont typeface="Arial"/>
              <a:buNone/>
            </a:pPr>
            <a:r>
              <a:rPr lang="en" sz="800" b="1">
                <a:solidFill>
                  <a:srgbClr val="999999"/>
                </a:solidFill>
              </a:rPr>
              <a:t>7-c</a:t>
            </a:r>
          </a:p>
          <a:p>
            <a:pPr lvl="0" algn="r" rtl="0">
              <a:spcBef>
                <a:spcPts val="0"/>
              </a:spcBef>
              <a:buClr>
                <a:schemeClr val="dk1"/>
              </a:buClr>
              <a:buSzPct val="137500"/>
              <a:buFont typeface="Arial"/>
              <a:buNone/>
            </a:pPr>
            <a:r>
              <a:rPr lang="en" sz="800" b="1">
                <a:solidFill>
                  <a:srgbClr val="999999"/>
                </a:solidFill>
              </a:rPr>
              <a:t>8-d</a:t>
            </a:r>
          </a:p>
          <a:p>
            <a:pPr lvl="0" algn="r" rtl="0">
              <a:spcBef>
                <a:spcPts val="0"/>
              </a:spcBef>
              <a:buClr>
                <a:schemeClr val="dk1"/>
              </a:buClr>
              <a:buSzPct val="137500"/>
              <a:buFont typeface="Arial"/>
              <a:buNone/>
            </a:pPr>
            <a:r>
              <a:rPr lang="en" sz="800" b="1">
                <a:solidFill>
                  <a:srgbClr val="999999"/>
                </a:solidFill>
              </a:rPr>
              <a:t>9-b</a:t>
            </a:r>
          </a:p>
          <a:p>
            <a:pPr lvl="0" algn="r" rtl="0">
              <a:spcBef>
                <a:spcPts val="0"/>
              </a:spcBef>
              <a:buClr>
                <a:schemeClr val="dk1"/>
              </a:buClr>
              <a:buSzPct val="137500"/>
              <a:buFont typeface="Arial"/>
              <a:buNone/>
            </a:pPr>
            <a:r>
              <a:rPr lang="en" sz="800" b="1">
                <a:solidFill>
                  <a:srgbClr val="999999"/>
                </a:solidFill>
              </a:rPr>
              <a:t>10-a</a:t>
            </a:r>
          </a:p>
        </p:txBody>
      </p:sp>
      <p:cxnSp>
        <p:nvCxnSpPr>
          <p:cNvPr id="373" name="Shape 373"/>
          <p:cNvCxnSpPr/>
          <p:nvPr/>
        </p:nvCxnSpPr>
        <p:spPr>
          <a:xfrm>
            <a:off x="3979700" y="372875"/>
            <a:ext cx="7200" cy="4754099"/>
          </a:xfrm>
          <a:prstGeom prst="straightConnector1">
            <a:avLst/>
          </a:prstGeom>
          <a:noFill/>
          <a:ln w="19050" cap="flat">
            <a:solidFill>
              <a:srgbClr val="2BBBB4"/>
            </a:solidFill>
            <a:prstDash val="solid"/>
            <a:round/>
            <a:headEnd type="none" w="lg" len="lg"/>
            <a:tailEnd type="none" w="lg" len="lg"/>
          </a:ln>
        </p:spPr>
      </p:cxnSp>
      <p:sp>
        <p:nvSpPr>
          <p:cNvPr id="2" name="Text Placeholder 1"/>
          <p:cNvSpPr>
            <a:spLocks noGrp="1"/>
          </p:cNvSpPr>
          <p:nvPr>
            <p:ph type="body" idx="1"/>
          </p:nvPr>
        </p:nvSpPr>
        <p:spPr/>
        <p:txBody>
          <a:bodyPr/>
          <a:lstStyle/>
          <a:p>
            <a:endParaRPr lang="en-US"/>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Shape 378"/>
          <p:cNvPicPr preferRelativeResize="0"/>
          <p:nvPr/>
        </p:nvPicPr>
        <p:blipFill rotWithShape="1">
          <a:blip r:embed="rId3">
            <a:alphaModFix/>
          </a:blip>
          <a:srcRect/>
          <a:stretch/>
        </p:blipFill>
        <p:spPr>
          <a:xfrm>
            <a:off x="5176803" y="914403"/>
            <a:ext cx="2904925" cy="3154300"/>
          </a:xfrm>
          <a:prstGeom prst="rect">
            <a:avLst/>
          </a:prstGeom>
          <a:noFill/>
          <a:ln>
            <a:noFill/>
          </a:ln>
        </p:spPr>
      </p:pic>
      <p:pic>
        <p:nvPicPr>
          <p:cNvPr id="379" name="Shape 379"/>
          <p:cNvPicPr preferRelativeResize="0"/>
          <p:nvPr/>
        </p:nvPicPr>
        <p:blipFill/>
        <p:spPr>
          <a:xfrm>
            <a:off x="407350" y="440775"/>
            <a:ext cx="4175299" cy="4138425"/>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6200" y="-152125"/>
            <a:ext cx="4628100" cy="952800"/>
          </a:xfrm>
          <a:prstGeom prst="rect">
            <a:avLst/>
          </a:prstGeom>
        </p:spPr>
        <p:txBody>
          <a:bodyPr lIns="91425" tIns="91425" rIns="91425" bIns="91425" anchor="ctr" anchorCtr="0">
            <a:noAutofit/>
          </a:bodyPr>
          <a:lstStyle/>
          <a:p>
            <a:pPr lvl="0" algn="l" rtl="0">
              <a:spcBef>
                <a:spcPts val="0"/>
              </a:spcBef>
              <a:buNone/>
            </a:pPr>
            <a:r>
              <a:rPr lang="en" sz="2400" b="1">
                <a:solidFill>
                  <a:srgbClr val="DD286C"/>
                </a:solidFill>
                <a:latin typeface="Comic Sans MS"/>
                <a:ea typeface="Comic Sans MS"/>
                <a:cs typeface="Comic Sans MS"/>
                <a:sym typeface="Comic Sans MS"/>
              </a:rPr>
              <a:t>Pectoralis Major</a:t>
            </a:r>
          </a:p>
        </p:txBody>
      </p:sp>
      <p:cxnSp>
        <p:nvCxnSpPr>
          <p:cNvPr id="101" name="Shape 101"/>
          <p:cNvCxnSpPr/>
          <p:nvPr/>
        </p:nvCxnSpPr>
        <p:spPr>
          <a:xfrm>
            <a:off x="141400" y="615450"/>
            <a:ext cx="7715399" cy="0"/>
          </a:xfrm>
          <a:prstGeom prst="straightConnector1">
            <a:avLst/>
          </a:prstGeom>
          <a:noFill/>
          <a:ln w="28575" cap="flat">
            <a:solidFill>
              <a:schemeClr val="dk2"/>
            </a:solidFill>
            <a:prstDash val="solid"/>
            <a:round/>
            <a:headEnd type="none" w="lg" len="lg"/>
            <a:tailEnd type="none" w="lg" len="lg"/>
          </a:ln>
        </p:spPr>
      </p:cxnSp>
      <p:sp>
        <p:nvSpPr>
          <p:cNvPr id="102" name="Shape 102"/>
          <p:cNvSpPr txBox="1"/>
          <p:nvPr/>
        </p:nvSpPr>
        <p:spPr>
          <a:xfrm>
            <a:off x="141400" y="744775"/>
            <a:ext cx="5175300" cy="2196300"/>
          </a:xfrm>
          <a:prstGeom prst="rect">
            <a:avLst/>
          </a:prstGeom>
          <a:noFill/>
          <a:ln w="28575" cap="flat">
            <a:solidFill>
              <a:srgbClr val="FF9900"/>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SzPct val="61111"/>
              <a:buFont typeface="Arial"/>
              <a:buNone/>
            </a:pPr>
            <a:r>
              <a:rPr lang="en" sz="1800" b="1" dirty="0">
                <a:solidFill>
                  <a:srgbClr val="FF9900"/>
                </a:solidFill>
              </a:rPr>
              <a:t>- ORIGIN:</a:t>
            </a:r>
            <a:r>
              <a:rPr lang="en" dirty="0">
                <a:solidFill>
                  <a:schemeClr val="dk1"/>
                </a:solidFill>
              </a:rPr>
              <a:t> It has two </a:t>
            </a:r>
            <a:r>
              <a:rPr lang="en" u="sng" dirty="0">
                <a:solidFill>
                  <a:schemeClr val="dk1"/>
                </a:solidFill>
              </a:rPr>
              <a:t>heads</a:t>
            </a:r>
            <a:r>
              <a:rPr lang="en" dirty="0">
                <a:solidFill>
                  <a:schemeClr val="dk1"/>
                </a:solidFill>
              </a:rPr>
              <a:t> of Origin they are:</a:t>
            </a:r>
          </a:p>
          <a:p>
            <a:pPr lvl="0" rtl="0">
              <a:spcBef>
                <a:spcPts val="0"/>
              </a:spcBef>
              <a:buClr>
                <a:schemeClr val="dk1"/>
              </a:buClr>
              <a:buSzPct val="78571"/>
              <a:buFont typeface="Arial"/>
              <a:buNone/>
            </a:pPr>
            <a:r>
              <a:rPr lang="en" dirty="0">
                <a:solidFill>
                  <a:srgbClr val="FF0000"/>
                </a:solidFill>
              </a:rPr>
              <a:t>  </a:t>
            </a:r>
            <a:r>
              <a:rPr lang="en" b="1" dirty="0">
                <a:solidFill>
                  <a:schemeClr val="dk1"/>
                </a:solidFill>
              </a:rPr>
              <a:t>1- </a:t>
            </a:r>
            <a:r>
              <a:rPr lang="en" b="1" dirty="0">
                <a:solidFill>
                  <a:srgbClr val="FF0000"/>
                </a:solidFill>
              </a:rPr>
              <a:t>Clavicular head: </a:t>
            </a:r>
            <a:r>
              <a:rPr lang="en" dirty="0">
                <a:solidFill>
                  <a:schemeClr val="dk1"/>
                </a:solidFill>
              </a:rPr>
              <a:t> </a:t>
            </a:r>
          </a:p>
          <a:p>
            <a:pPr lvl="0" rtl="0">
              <a:spcBef>
                <a:spcPts val="0"/>
              </a:spcBef>
              <a:buClr>
                <a:schemeClr val="dk1"/>
              </a:buClr>
              <a:buSzPct val="78571"/>
              <a:buFont typeface="Arial"/>
              <a:buNone/>
            </a:pPr>
            <a:r>
              <a:rPr lang="en" dirty="0">
                <a:solidFill>
                  <a:schemeClr val="dk1"/>
                </a:solidFill>
              </a:rPr>
              <a:t>      Which is attached to the </a:t>
            </a:r>
            <a:r>
              <a:rPr lang="en" u="sng" dirty="0">
                <a:solidFill>
                  <a:schemeClr val="dk1"/>
                </a:solidFill>
              </a:rPr>
              <a:t>MEDIAL HALF</a:t>
            </a:r>
            <a:r>
              <a:rPr lang="en" dirty="0">
                <a:solidFill>
                  <a:schemeClr val="dk1"/>
                </a:solidFill>
              </a:rPr>
              <a:t> of the </a:t>
            </a:r>
            <a:r>
              <a:rPr lang="en" u="sng" dirty="0">
                <a:solidFill>
                  <a:schemeClr val="dk1"/>
                </a:solidFill>
              </a:rPr>
              <a:t>ANTERIOR </a:t>
            </a:r>
            <a:r>
              <a:rPr lang="en" dirty="0">
                <a:solidFill>
                  <a:schemeClr val="dk1"/>
                </a:solidFill>
              </a:rPr>
              <a:t>  ( front) part of the </a:t>
            </a:r>
            <a:r>
              <a:rPr lang="en" u="sng" dirty="0">
                <a:solidFill>
                  <a:schemeClr val="dk1"/>
                </a:solidFill>
              </a:rPr>
              <a:t>CLAVICLE</a:t>
            </a:r>
          </a:p>
          <a:p>
            <a:pPr lvl="0" rtl="0">
              <a:spcBef>
                <a:spcPts val="0"/>
              </a:spcBef>
              <a:buClr>
                <a:schemeClr val="dk1"/>
              </a:buClr>
              <a:buSzPct val="78571"/>
              <a:buFont typeface="Arial"/>
              <a:buNone/>
            </a:pPr>
            <a:r>
              <a:rPr lang="en" dirty="0">
                <a:solidFill>
                  <a:srgbClr val="FF0000"/>
                </a:solidFill>
              </a:rPr>
              <a:t> </a:t>
            </a:r>
            <a:r>
              <a:rPr lang="en" dirty="0">
                <a:solidFill>
                  <a:schemeClr val="dk1"/>
                </a:solidFill>
              </a:rPr>
              <a:t> </a:t>
            </a:r>
            <a:r>
              <a:rPr lang="en" b="1" dirty="0">
                <a:solidFill>
                  <a:schemeClr val="dk1"/>
                </a:solidFill>
              </a:rPr>
              <a:t>2- </a:t>
            </a:r>
            <a:r>
              <a:rPr lang="en" b="1" dirty="0">
                <a:solidFill>
                  <a:srgbClr val="FF0000"/>
                </a:solidFill>
              </a:rPr>
              <a:t>SternoCostal head: </a:t>
            </a:r>
            <a:r>
              <a:rPr lang="en" dirty="0">
                <a:solidFill>
                  <a:schemeClr val="dk1"/>
                </a:solidFill>
              </a:rPr>
              <a:t> </a:t>
            </a:r>
          </a:p>
          <a:p>
            <a:pPr lvl="0" rtl="0">
              <a:spcBef>
                <a:spcPts val="0"/>
              </a:spcBef>
              <a:buClr>
                <a:schemeClr val="dk1"/>
              </a:buClr>
              <a:buSzPct val="78571"/>
              <a:buFont typeface="Arial"/>
              <a:buNone/>
            </a:pPr>
            <a:r>
              <a:rPr lang="en" dirty="0">
                <a:solidFill>
                  <a:schemeClr val="dk1"/>
                </a:solidFill>
              </a:rPr>
              <a:t>      Which is attached to</a:t>
            </a:r>
          </a:p>
          <a:p>
            <a:pPr lvl="0" rtl="0">
              <a:spcBef>
                <a:spcPts val="0"/>
              </a:spcBef>
              <a:buClr>
                <a:schemeClr val="dk1"/>
              </a:buClr>
              <a:buSzPct val="78571"/>
              <a:buFont typeface="Arial"/>
              <a:buNone/>
            </a:pPr>
            <a:r>
              <a:rPr lang="en" b="1" dirty="0">
                <a:solidFill>
                  <a:schemeClr val="dk1"/>
                </a:solidFill>
              </a:rPr>
              <a:t>      A- Sternum </a:t>
            </a:r>
          </a:p>
          <a:p>
            <a:pPr lvl="0" rtl="0">
              <a:spcBef>
                <a:spcPts val="0"/>
              </a:spcBef>
              <a:buClr>
                <a:schemeClr val="dk1"/>
              </a:buClr>
              <a:buSzPct val="78571"/>
              <a:buFont typeface="Arial"/>
              <a:buNone/>
            </a:pPr>
            <a:r>
              <a:rPr lang="en" b="1" dirty="0">
                <a:solidFill>
                  <a:schemeClr val="dk1"/>
                </a:solidFill>
              </a:rPr>
              <a:t>      B- the upper 6 costal cartilages </a:t>
            </a:r>
          </a:p>
          <a:p>
            <a:pPr lvl="0">
              <a:spcBef>
                <a:spcPts val="0"/>
              </a:spcBef>
              <a:buClr>
                <a:schemeClr val="dk1"/>
              </a:buClr>
              <a:buSzPct val="78571"/>
              <a:buFont typeface="Arial"/>
              <a:buNone/>
            </a:pPr>
            <a:r>
              <a:rPr lang="en" b="1" dirty="0">
                <a:solidFill>
                  <a:schemeClr val="dk1"/>
                </a:solidFill>
              </a:rPr>
              <a:t>      C- </a:t>
            </a:r>
            <a:r>
              <a:rPr lang="en" b="1" dirty="0">
                <a:solidFill>
                  <a:srgbClr val="252525"/>
                </a:solidFill>
              </a:rPr>
              <a:t>Aponeuroses of the external oblique</a:t>
            </a:r>
          </a:p>
        </p:txBody>
      </p:sp>
      <p:sp>
        <p:nvSpPr>
          <p:cNvPr id="103" name="Shape 103"/>
          <p:cNvSpPr txBox="1"/>
          <p:nvPr/>
        </p:nvSpPr>
        <p:spPr>
          <a:xfrm>
            <a:off x="141400" y="3024700"/>
            <a:ext cx="3351600" cy="1535099"/>
          </a:xfrm>
          <a:prstGeom prst="rect">
            <a:avLst/>
          </a:prstGeom>
          <a:noFill/>
          <a:ln w="28575" cap="flat">
            <a:solidFill>
              <a:srgbClr val="2BBBB4"/>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SzPct val="61111"/>
              <a:buFont typeface="Arial"/>
              <a:buNone/>
            </a:pPr>
            <a:r>
              <a:rPr lang="en" sz="1800" b="1" dirty="0">
                <a:solidFill>
                  <a:srgbClr val="2BBBB4"/>
                </a:solidFill>
              </a:rPr>
              <a:t>- INSERTION:</a:t>
            </a:r>
            <a:r>
              <a:rPr lang="en" dirty="0">
                <a:solidFill>
                  <a:schemeClr val="dk1"/>
                </a:solidFill>
              </a:rPr>
              <a:t> It has only one insertion</a:t>
            </a:r>
          </a:p>
          <a:p>
            <a:pPr lvl="0" rtl="0">
              <a:lnSpc>
                <a:spcPct val="115000"/>
              </a:lnSpc>
              <a:spcBef>
                <a:spcPts val="0"/>
              </a:spcBef>
              <a:buClr>
                <a:schemeClr val="dk1"/>
              </a:buClr>
              <a:buSzPct val="78571"/>
              <a:buFont typeface="Arial"/>
              <a:buNone/>
            </a:pPr>
            <a:r>
              <a:rPr lang="en" dirty="0">
                <a:solidFill>
                  <a:srgbClr val="FF0000"/>
                </a:solidFill>
              </a:rPr>
              <a:t>  </a:t>
            </a:r>
            <a:r>
              <a:rPr lang="en" b="1" dirty="0">
                <a:solidFill>
                  <a:srgbClr val="FF0000"/>
                </a:solidFill>
              </a:rPr>
              <a:t>The Lateral lip of the Bicipital groove ( intertubercular of the humerus ) </a:t>
            </a:r>
          </a:p>
        </p:txBody>
      </p:sp>
      <p:sp>
        <p:nvSpPr>
          <p:cNvPr id="104" name="Shape 104"/>
          <p:cNvSpPr txBox="1"/>
          <p:nvPr/>
        </p:nvSpPr>
        <p:spPr>
          <a:xfrm>
            <a:off x="5433800" y="744775"/>
            <a:ext cx="2264699" cy="1443899"/>
          </a:xfrm>
          <a:prstGeom prst="rect">
            <a:avLst/>
          </a:prstGeom>
          <a:noFill/>
          <a:ln w="28575" cap="flat">
            <a:solidFill>
              <a:srgbClr val="A64D79"/>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b="1">
                <a:solidFill>
                  <a:srgbClr val="A64D79"/>
                </a:solidFill>
              </a:rPr>
              <a:t>- NERVE SUPPLY:</a:t>
            </a:r>
            <a:r>
              <a:rPr lang="en">
                <a:solidFill>
                  <a:schemeClr val="dk1"/>
                </a:solidFill>
              </a:rPr>
              <a:t> it has two nerve supply</a:t>
            </a:r>
          </a:p>
          <a:p>
            <a:pPr lvl="0" rtl="0">
              <a:lnSpc>
                <a:spcPct val="115000"/>
              </a:lnSpc>
              <a:spcBef>
                <a:spcPts val="0"/>
              </a:spcBef>
              <a:buClr>
                <a:schemeClr val="dk1"/>
              </a:buClr>
              <a:buSzPct val="78571"/>
              <a:buFont typeface="Arial"/>
              <a:buNone/>
            </a:pPr>
            <a:r>
              <a:rPr lang="en">
                <a:solidFill>
                  <a:srgbClr val="FF0000"/>
                </a:solidFill>
              </a:rPr>
              <a:t>  </a:t>
            </a:r>
            <a:r>
              <a:rPr lang="en" b="1">
                <a:solidFill>
                  <a:srgbClr val="FF0000"/>
                </a:solidFill>
              </a:rPr>
              <a:t>Medial and lateral pectoral nerves </a:t>
            </a:r>
          </a:p>
        </p:txBody>
      </p:sp>
      <p:sp>
        <p:nvSpPr>
          <p:cNvPr id="105" name="Shape 105"/>
          <p:cNvSpPr txBox="1"/>
          <p:nvPr/>
        </p:nvSpPr>
        <p:spPr>
          <a:xfrm>
            <a:off x="5433800" y="2287525"/>
            <a:ext cx="2728199" cy="1639200"/>
          </a:xfrm>
          <a:prstGeom prst="rect">
            <a:avLst/>
          </a:prstGeom>
          <a:noFill/>
          <a:ln w="28575" cap="flat">
            <a:solidFill>
              <a:srgbClr val="3D85C6"/>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 sz="1800" b="1" dirty="0">
                <a:solidFill>
                  <a:srgbClr val="3D85C6"/>
                </a:solidFill>
              </a:rPr>
              <a:t>- ACTION</a:t>
            </a:r>
          </a:p>
          <a:p>
            <a:pPr lvl="0" rtl="0">
              <a:lnSpc>
                <a:spcPct val="115000"/>
              </a:lnSpc>
              <a:spcBef>
                <a:spcPts val="0"/>
              </a:spcBef>
              <a:buClr>
                <a:schemeClr val="dk1"/>
              </a:buClr>
              <a:buSzPct val="78571"/>
              <a:buFont typeface="Arial"/>
              <a:buNone/>
            </a:pPr>
            <a:r>
              <a:rPr lang="en" dirty="0">
                <a:solidFill>
                  <a:srgbClr val="FF0000"/>
                </a:solidFill>
              </a:rPr>
              <a:t>  </a:t>
            </a:r>
            <a:r>
              <a:rPr lang="en" b="1" dirty="0">
                <a:solidFill>
                  <a:schemeClr val="dk1"/>
                </a:solidFill>
              </a:rPr>
              <a:t>1-</a:t>
            </a:r>
            <a:r>
              <a:rPr lang="en" b="1" dirty="0">
                <a:solidFill>
                  <a:srgbClr val="FF0000"/>
                </a:solidFill>
              </a:rPr>
              <a:t> Adduction </a:t>
            </a:r>
            <a:r>
              <a:rPr lang="en" b="1" dirty="0" smtClean="0">
                <a:solidFill>
                  <a:srgbClr val="FF0000"/>
                </a:solidFill>
              </a:rPr>
              <a:t>o</a:t>
            </a:r>
            <a:r>
              <a:rPr lang="en-US" b="1" dirty="0" smtClean="0">
                <a:solidFill>
                  <a:srgbClr val="FF0000"/>
                </a:solidFill>
              </a:rPr>
              <a:t>f</a:t>
            </a:r>
            <a:r>
              <a:rPr lang="en" b="1" dirty="0" smtClean="0">
                <a:solidFill>
                  <a:srgbClr val="FF0000"/>
                </a:solidFill>
              </a:rPr>
              <a:t> </a:t>
            </a:r>
            <a:r>
              <a:rPr lang="en" b="1" dirty="0">
                <a:solidFill>
                  <a:srgbClr val="FF0000"/>
                </a:solidFill>
              </a:rPr>
              <a:t>the arm </a:t>
            </a:r>
          </a:p>
          <a:p>
            <a:pPr lvl="0" rtl="0">
              <a:lnSpc>
                <a:spcPct val="115000"/>
              </a:lnSpc>
              <a:spcBef>
                <a:spcPts val="0"/>
              </a:spcBef>
              <a:buClr>
                <a:schemeClr val="dk1"/>
              </a:buClr>
              <a:buSzPct val="78571"/>
              <a:buFont typeface="Arial"/>
              <a:buNone/>
            </a:pPr>
            <a:r>
              <a:rPr lang="en" dirty="0">
                <a:solidFill>
                  <a:srgbClr val="FF0000"/>
                </a:solidFill>
              </a:rPr>
              <a:t> </a:t>
            </a:r>
            <a:r>
              <a:rPr lang="en" b="1" dirty="0">
                <a:solidFill>
                  <a:srgbClr val="FF0000"/>
                </a:solidFill>
              </a:rPr>
              <a:t> </a:t>
            </a:r>
            <a:r>
              <a:rPr lang="en" b="1" dirty="0">
                <a:solidFill>
                  <a:schemeClr val="dk1"/>
                </a:solidFill>
              </a:rPr>
              <a:t>2- </a:t>
            </a:r>
            <a:r>
              <a:rPr lang="en" b="1" dirty="0">
                <a:solidFill>
                  <a:srgbClr val="FF0000"/>
                </a:solidFill>
              </a:rPr>
              <a:t>medial rotation of the arm </a:t>
            </a:r>
          </a:p>
          <a:p>
            <a:pPr lvl="0" rtl="0">
              <a:lnSpc>
                <a:spcPct val="115000"/>
              </a:lnSpc>
              <a:spcBef>
                <a:spcPts val="0"/>
              </a:spcBef>
              <a:buClr>
                <a:schemeClr val="dk1"/>
              </a:buClr>
              <a:buSzPct val="78571"/>
              <a:buFont typeface="Arial"/>
              <a:buNone/>
            </a:pPr>
            <a:r>
              <a:rPr lang="en" dirty="0">
                <a:solidFill>
                  <a:srgbClr val="FF0000"/>
                </a:solidFill>
              </a:rPr>
              <a:t>  </a:t>
            </a:r>
            <a:r>
              <a:rPr lang="en" b="1" dirty="0">
                <a:solidFill>
                  <a:schemeClr val="dk1"/>
                </a:solidFill>
              </a:rPr>
              <a:t>3- </a:t>
            </a:r>
            <a:r>
              <a:rPr lang="en" b="1" dirty="0">
                <a:solidFill>
                  <a:srgbClr val="3D85C6"/>
                </a:solidFill>
              </a:rPr>
              <a:t>“the Clavicular head”</a:t>
            </a:r>
            <a:r>
              <a:rPr lang="en" b="1" dirty="0">
                <a:solidFill>
                  <a:schemeClr val="hlink"/>
                </a:solidFill>
              </a:rPr>
              <a:t> </a:t>
            </a:r>
            <a:r>
              <a:rPr lang="en" b="1" dirty="0">
                <a:solidFill>
                  <a:srgbClr val="FF0000"/>
                </a:solidFill>
              </a:rPr>
              <a:t>helps in flexion of the arm      ( </a:t>
            </a:r>
            <a:r>
              <a:rPr lang="en" b="1" dirty="0" smtClean="0">
                <a:solidFill>
                  <a:srgbClr val="FF0000"/>
                </a:solidFill>
              </a:rPr>
              <a:t>shoulder</a:t>
            </a:r>
            <a:r>
              <a:rPr lang="en-US" b="1" dirty="0" smtClean="0">
                <a:solidFill>
                  <a:srgbClr val="FF0000"/>
                </a:solidFill>
              </a:rPr>
              <a:t> joint</a:t>
            </a:r>
            <a:r>
              <a:rPr lang="en" b="1" dirty="0" smtClean="0">
                <a:solidFill>
                  <a:srgbClr val="FF0000"/>
                </a:solidFill>
              </a:rPr>
              <a:t> </a:t>
            </a:r>
            <a:r>
              <a:rPr lang="en" b="1" dirty="0">
                <a:solidFill>
                  <a:srgbClr val="FF0000"/>
                </a:solidFill>
              </a:rPr>
              <a:t>) </a:t>
            </a:r>
          </a:p>
        </p:txBody>
      </p:sp>
      <p:sp>
        <p:nvSpPr>
          <p:cNvPr id="106" name="Shape 106"/>
          <p:cNvSpPr txBox="1"/>
          <p:nvPr/>
        </p:nvSpPr>
        <p:spPr>
          <a:xfrm>
            <a:off x="3609150" y="3024700"/>
            <a:ext cx="1707599" cy="8183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100" dirty="0">
                <a:solidFill>
                  <a:srgbClr val="999999"/>
                </a:solidFill>
              </a:rPr>
              <a:t>Aponeuroses are layers of flat broad tendons.it has similar action to latissimus dorsi </a:t>
            </a:r>
          </a:p>
        </p:txBody>
      </p:sp>
      <p:sp>
        <p:nvSpPr>
          <p:cNvPr id="107" name="Shape 107"/>
          <p:cNvSpPr txBox="1"/>
          <p:nvPr/>
        </p:nvSpPr>
        <p:spPr>
          <a:xfrm>
            <a:off x="5666550" y="4079112"/>
            <a:ext cx="2399399" cy="8183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Clr>
                <a:schemeClr val="dk1"/>
              </a:buClr>
              <a:buSzPct val="100000"/>
              <a:buFont typeface="Arial"/>
              <a:buNone/>
            </a:pPr>
            <a:r>
              <a:rPr lang="en" sz="1100">
                <a:solidFill>
                  <a:srgbClr val="999999"/>
                </a:solidFill>
              </a:rPr>
              <a:t>The bicipital groove has 3 muscles </a:t>
            </a:r>
          </a:p>
          <a:p>
            <a:pPr lvl="0" rtl="0">
              <a:spcBef>
                <a:spcPts val="0"/>
              </a:spcBef>
              <a:buClr>
                <a:schemeClr val="dk1"/>
              </a:buClr>
              <a:buSzPct val="100000"/>
              <a:buFont typeface="Arial"/>
              <a:buNone/>
            </a:pPr>
            <a:r>
              <a:rPr lang="en" sz="1100">
                <a:solidFill>
                  <a:srgbClr val="999999"/>
                </a:solidFill>
              </a:rPr>
              <a:t>1- latissimus dorsi</a:t>
            </a:r>
          </a:p>
          <a:p>
            <a:pPr lvl="0" rtl="0">
              <a:spcBef>
                <a:spcPts val="0"/>
              </a:spcBef>
              <a:buClr>
                <a:schemeClr val="dk1"/>
              </a:buClr>
              <a:buSzPct val="100000"/>
              <a:buFont typeface="Arial"/>
              <a:buNone/>
            </a:pPr>
            <a:r>
              <a:rPr lang="en" sz="1100">
                <a:solidFill>
                  <a:srgbClr val="999999"/>
                </a:solidFill>
              </a:rPr>
              <a:t>2-pectoralis major</a:t>
            </a:r>
          </a:p>
          <a:p>
            <a:pPr lvl="0" rtl="0">
              <a:spcBef>
                <a:spcPts val="0"/>
              </a:spcBef>
              <a:buClr>
                <a:schemeClr val="dk1"/>
              </a:buClr>
              <a:buSzPct val="100000"/>
              <a:buFont typeface="Arial"/>
              <a:buNone/>
            </a:pPr>
            <a:r>
              <a:rPr lang="en" sz="1100">
                <a:solidFill>
                  <a:srgbClr val="999999"/>
                </a:solidFill>
              </a:rPr>
              <a:t>3- teres major </a:t>
            </a:r>
          </a:p>
        </p:txBody>
      </p:sp>
      <p:sp>
        <p:nvSpPr>
          <p:cNvPr id="108" name="Shape 108"/>
          <p:cNvSpPr txBox="1"/>
          <p:nvPr/>
        </p:nvSpPr>
        <p:spPr>
          <a:xfrm>
            <a:off x="3607600" y="4070125"/>
            <a:ext cx="1954200" cy="8183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100">
                <a:solidFill>
                  <a:srgbClr val="B7B7B7"/>
                </a:solidFill>
              </a:rPr>
              <a:t>“ تمارين العقلة “ or climbing. the insertion becomes the origin and the origin becomes the insertion </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l="9140" t="710" r="9173" b="22069"/>
          <a:stretch/>
        </p:blipFill>
        <p:spPr>
          <a:xfrm>
            <a:off x="127400" y="724475"/>
            <a:ext cx="5219049" cy="3117874"/>
          </a:xfrm>
          <a:prstGeom prst="rect">
            <a:avLst/>
          </a:prstGeom>
          <a:noFill/>
          <a:ln>
            <a:noFill/>
          </a:ln>
        </p:spPr>
      </p:pic>
      <p:sp>
        <p:nvSpPr>
          <p:cNvPr id="114" name="Shape 114"/>
          <p:cNvSpPr txBox="1">
            <a:spLocks noGrp="1"/>
          </p:cNvSpPr>
          <p:nvPr>
            <p:ph type="title"/>
          </p:nvPr>
        </p:nvSpPr>
        <p:spPr>
          <a:xfrm>
            <a:off x="76200" y="-152125"/>
            <a:ext cx="4628100" cy="952800"/>
          </a:xfrm>
          <a:prstGeom prst="rect">
            <a:avLst/>
          </a:prstGeom>
        </p:spPr>
        <p:txBody>
          <a:bodyPr lIns="91425" tIns="91425" rIns="91425" bIns="91425" anchor="ctr" anchorCtr="0">
            <a:noAutofit/>
          </a:bodyPr>
          <a:lstStyle/>
          <a:p>
            <a:pPr lvl="0" algn="l" rtl="0">
              <a:spcBef>
                <a:spcPts val="0"/>
              </a:spcBef>
              <a:buNone/>
            </a:pPr>
            <a:r>
              <a:rPr lang="en" sz="2400" b="1">
                <a:solidFill>
                  <a:srgbClr val="DD286C"/>
                </a:solidFill>
                <a:latin typeface="Comic Sans MS"/>
                <a:ea typeface="Comic Sans MS"/>
                <a:cs typeface="Comic Sans MS"/>
                <a:sym typeface="Comic Sans MS"/>
              </a:rPr>
              <a:t>Pectoralis Major</a:t>
            </a:r>
          </a:p>
        </p:txBody>
      </p:sp>
      <p:cxnSp>
        <p:nvCxnSpPr>
          <p:cNvPr id="115" name="Shape 115"/>
          <p:cNvCxnSpPr/>
          <p:nvPr/>
        </p:nvCxnSpPr>
        <p:spPr>
          <a:xfrm>
            <a:off x="141400" y="615450"/>
            <a:ext cx="7715399" cy="0"/>
          </a:xfrm>
          <a:prstGeom prst="straightConnector1">
            <a:avLst/>
          </a:prstGeom>
          <a:noFill/>
          <a:ln w="28575" cap="flat">
            <a:solidFill>
              <a:schemeClr val="dk2"/>
            </a:solidFill>
            <a:prstDash val="solid"/>
            <a:round/>
            <a:headEnd type="none" w="lg" len="lg"/>
            <a:tailEnd type="none" w="lg" len="lg"/>
          </a:ln>
        </p:spPr>
      </p:cxnSp>
      <p:pic>
        <p:nvPicPr>
          <p:cNvPr id="116" name="Shape 116"/>
          <p:cNvPicPr preferRelativeResize="0"/>
          <p:nvPr/>
        </p:nvPicPr>
        <p:blipFill>
          <a:blip r:embed="rId4">
            <a:alphaModFix/>
          </a:blip>
          <a:stretch>
            <a:fillRect/>
          </a:stretch>
        </p:blipFill>
        <p:spPr>
          <a:xfrm>
            <a:off x="5577375" y="2535750"/>
            <a:ext cx="2431824" cy="2478800"/>
          </a:xfrm>
          <a:prstGeom prst="rect">
            <a:avLst/>
          </a:prstGeom>
          <a:noFill/>
          <a:ln w="19050" cap="flat">
            <a:solidFill>
              <a:schemeClr val="accent1"/>
            </a:solidFill>
            <a:prstDash val="solid"/>
            <a:round/>
            <a:headEnd type="none" w="med" len="med"/>
            <a:tailEnd type="none" w="med" len="med"/>
          </a:ln>
        </p:spPr>
      </p:pic>
      <p:pic>
        <p:nvPicPr>
          <p:cNvPr id="117" name="Shape 117"/>
          <p:cNvPicPr preferRelativeResize="0"/>
          <p:nvPr/>
        </p:nvPicPr>
        <p:blipFill rotWithShape="1">
          <a:blip r:embed="rId5">
            <a:alphaModFix/>
          </a:blip>
          <a:srcRect t="5392"/>
          <a:stretch/>
        </p:blipFill>
        <p:spPr>
          <a:xfrm>
            <a:off x="5531100" y="87925"/>
            <a:ext cx="3072900" cy="2345024"/>
          </a:xfrm>
          <a:prstGeom prst="rect">
            <a:avLst/>
          </a:prstGeom>
          <a:noFill/>
          <a:ln w="9525" cap="flat">
            <a:solidFill>
              <a:schemeClr val="dk2"/>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76200" y="-152125"/>
            <a:ext cx="3427200" cy="952800"/>
          </a:xfrm>
          <a:prstGeom prst="rect">
            <a:avLst/>
          </a:prstGeom>
        </p:spPr>
        <p:txBody>
          <a:bodyPr lIns="91425" tIns="91425" rIns="91425" bIns="91425" anchor="ctr" anchorCtr="0">
            <a:noAutofit/>
          </a:bodyPr>
          <a:lstStyle/>
          <a:p>
            <a:pPr lvl="0" algn="l" rtl="0">
              <a:spcBef>
                <a:spcPts val="0"/>
              </a:spcBef>
              <a:buNone/>
            </a:pPr>
            <a:r>
              <a:rPr lang="en" sz="2400" b="1">
                <a:solidFill>
                  <a:srgbClr val="DD286C"/>
                </a:solidFill>
                <a:latin typeface="Comic Sans MS"/>
                <a:ea typeface="Comic Sans MS"/>
                <a:cs typeface="Comic Sans MS"/>
                <a:sym typeface="Comic Sans MS"/>
              </a:rPr>
              <a:t>Pectoralis Minor</a:t>
            </a:r>
          </a:p>
        </p:txBody>
      </p:sp>
      <p:cxnSp>
        <p:nvCxnSpPr>
          <p:cNvPr id="123" name="Shape 123"/>
          <p:cNvCxnSpPr/>
          <p:nvPr/>
        </p:nvCxnSpPr>
        <p:spPr>
          <a:xfrm>
            <a:off x="141400" y="615450"/>
            <a:ext cx="7715399" cy="0"/>
          </a:xfrm>
          <a:prstGeom prst="straightConnector1">
            <a:avLst/>
          </a:prstGeom>
          <a:noFill/>
          <a:ln w="28575" cap="flat">
            <a:solidFill>
              <a:schemeClr val="dk2"/>
            </a:solidFill>
            <a:prstDash val="solid"/>
            <a:round/>
            <a:headEnd type="none" w="lg" len="lg"/>
            <a:tailEnd type="none" w="lg" len="lg"/>
          </a:ln>
        </p:spPr>
      </p:cxnSp>
      <p:sp>
        <p:nvSpPr>
          <p:cNvPr id="124" name="Shape 124"/>
          <p:cNvSpPr txBox="1"/>
          <p:nvPr/>
        </p:nvSpPr>
        <p:spPr>
          <a:xfrm>
            <a:off x="141400" y="737175"/>
            <a:ext cx="1641600" cy="1109699"/>
          </a:xfrm>
          <a:prstGeom prst="rect">
            <a:avLst/>
          </a:prstGeom>
          <a:noFill/>
          <a:ln w="28575" cap="flat">
            <a:solidFill>
              <a:srgbClr val="674EA7"/>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800" b="1">
                <a:solidFill>
                  <a:srgbClr val="674EA7"/>
                </a:solidFill>
              </a:rPr>
              <a:t>- LOCATION:</a:t>
            </a:r>
            <a:r>
              <a:rPr lang="en">
                <a:solidFill>
                  <a:srgbClr val="FFE599"/>
                </a:solidFill>
              </a:rPr>
              <a:t> </a:t>
            </a:r>
            <a:r>
              <a:rPr lang="en" b="1">
                <a:solidFill>
                  <a:srgbClr val="FF0000"/>
                </a:solidFill>
              </a:rPr>
              <a:t>behind</a:t>
            </a:r>
            <a:r>
              <a:rPr lang="en" b="1">
                <a:solidFill>
                  <a:schemeClr val="dk1"/>
                </a:solidFill>
              </a:rPr>
              <a:t> (deep) </a:t>
            </a:r>
            <a:r>
              <a:rPr lang="en" b="1">
                <a:solidFill>
                  <a:srgbClr val="FF0000"/>
                </a:solidFill>
              </a:rPr>
              <a:t>the</a:t>
            </a:r>
            <a:r>
              <a:rPr lang="en" b="1">
                <a:solidFill>
                  <a:schemeClr val="dk1"/>
                </a:solidFill>
              </a:rPr>
              <a:t> </a:t>
            </a:r>
            <a:r>
              <a:rPr lang="en" b="1">
                <a:solidFill>
                  <a:srgbClr val="FF0000"/>
                </a:solidFill>
              </a:rPr>
              <a:t>Pectoralis major </a:t>
            </a:r>
          </a:p>
        </p:txBody>
      </p:sp>
      <p:sp>
        <p:nvSpPr>
          <p:cNvPr id="125" name="Shape 125"/>
          <p:cNvSpPr txBox="1"/>
          <p:nvPr/>
        </p:nvSpPr>
        <p:spPr>
          <a:xfrm>
            <a:off x="141400" y="1937925"/>
            <a:ext cx="2355900" cy="1428900"/>
          </a:xfrm>
          <a:prstGeom prst="rect">
            <a:avLst/>
          </a:prstGeom>
          <a:noFill/>
          <a:ln w="28575" cap="flat">
            <a:solidFill>
              <a:srgbClr val="FF9900"/>
            </a:solidFill>
            <a:prstDash val="solid"/>
            <a:round/>
            <a:headEnd type="none" w="med" len="med"/>
            <a:tailEnd type="none" w="med" len="med"/>
          </a:ln>
        </p:spPr>
        <p:txBody>
          <a:bodyPr lIns="91425" tIns="91425" rIns="91425" bIns="91425" anchor="t" anchorCtr="0">
            <a:noAutofit/>
          </a:bodyPr>
          <a:lstStyle/>
          <a:p>
            <a:pPr lvl="0" rtl="0">
              <a:spcBef>
                <a:spcPts val="640"/>
              </a:spcBef>
              <a:buClr>
                <a:schemeClr val="dk1"/>
              </a:buClr>
              <a:buSzPct val="61111"/>
              <a:buFont typeface="Arial"/>
              <a:buNone/>
            </a:pPr>
            <a:r>
              <a:rPr lang="en" sz="1800" b="1">
                <a:solidFill>
                  <a:srgbClr val="FF9900"/>
                </a:solidFill>
              </a:rPr>
              <a:t>- ORIGIN:</a:t>
            </a:r>
            <a:r>
              <a:rPr lang="en">
                <a:solidFill>
                  <a:srgbClr val="FF9900"/>
                </a:solidFill>
              </a:rPr>
              <a:t> </a:t>
            </a:r>
            <a:r>
              <a:rPr lang="en">
                <a:solidFill>
                  <a:schemeClr val="dk1"/>
                </a:solidFill>
              </a:rPr>
              <a:t>it has only one origin from </a:t>
            </a:r>
            <a:r>
              <a:rPr lang="en" b="1">
                <a:solidFill>
                  <a:srgbClr val="FF0000"/>
                </a:solidFill>
              </a:rPr>
              <a:t>The 3rd 4th and 5th Ribs near their Costal Cartilages </a:t>
            </a:r>
          </a:p>
        </p:txBody>
      </p:sp>
      <p:sp>
        <p:nvSpPr>
          <p:cNvPr id="126" name="Shape 126"/>
          <p:cNvSpPr txBox="1"/>
          <p:nvPr/>
        </p:nvSpPr>
        <p:spPr>
          <a:xfrm>
            <a:off x="1892350" y="725750"/>
            <a:ext cx="2918400" cy="1109699"/>
          </a:xfrm>
          <a:prstGeom prst="rect">
            <a:avLst/>
          </a:prstGeom>
          <a:noFill/>
          <a:ln w="28575" cap="flat">
            <a:solidFill>
              <a:srgbClr val="2BBBB4"/>
            </a:solidFill>
            <a:prstDash val="solid"/>
            <a:round/>
            <a:headEnd type="none" w="med" len="med"/>
            <a:tailEnd type="none" w="med" len="med"/>
          </a:ln>
        </p:spPr>
        <p:txBody>
          <a:bodyPr lIns="91425" tIns="91425" rIns="91425" bIns="91425" anchor="t" anchorCtr="0">
            <a:noAutofit/>
          </a:bodyPr>
          <a:lstStyle/>
          <a:p>
            <a:pPr lvl="0" rtl="0">
              <a:spcBef>
                <a:spcPts val="640"/>
              </a:spcBef>
              <a:buClr>
                <a:schemeClr val="dk1"/>
              </a:buClr>
              <a:buSzPct val="61111"/>
              <a:buFont typeface="Arial"/>
              <a:buNone/>
            </a:pPr>
            <a:r>
              <a:rPr lang="en" sz="1800" b="1">
                <a:solidFill>
                  <a:srgbClr val="2BBBB4"/>
                </a:solidFill>
              </a:rPr>
              <a:t>- INSERTION:</a:t>
            </a:r>
            <a:r>
              <a:rPr lang="en">
                <a:solidFill>
                  <a:schemeClr val="dk1"/>
                </a:solidFill>
              </a:rPr>
              <a:t> it has only one insertion and it’s the</a:t>
            </a:r>
            <a:r>
              <a:rPr lang="en">
                <a:solidFill>
                  <a:srgbClr val="FF0000"/>
                </a:solidFill>
              </a:rPr>
              <a:t> </a:t>
            </a:r>
            <a:r>
              <a:rPr lang="en" b="1">
                <a:solidFill>
                  <a:srgbClr val="FF0000"/>
                </a:solidFill>
              </a:rPr>
              <a:t>Coracoid process ( of the scapula ) </a:t>
            </a:r>
          </a:p>
        </p:txBody>
      </p:sp>
      <p:sp>
        <p:nvSpPr>
          <p:cNvPr id="127" name="Shape 127"/>
          <p:cNvSpPr txBox="1"/>
          <p:nvPr/>
        </p:nvSpPr>
        <p:spPr>
          <a:xfrm>
            <a:off x="4940025" y="725750"/>
            <a:ext cx="2659800" cy="1109699"/>
          </a:xfrm>
          <a:prstGeom prst="rect">
            <a:avLst/>
          </a:prstGeom>
          <a:noFill/>
          <a:ln w="28575" cap="flat">
            <a:solidFill>
              <a:srgbClr val="A64D79"/>
            </a:solidFill>
            <a:prstDash val="solid"/>
            <a:round/>
            <a:headEnd type="none" w="med" len="med"/>
            <a:tailEnd type="none" w="med" len="med"/>
          </a:ln>
        </p:spPr>
        <p:txBody>
          <a:bodyPr lIns="91425" tIns="91425" rIns="91425" bIns="91425" anchor="t" anchorCtr="0">
            <a:noAutofit/>
          </a:bodyPr>
          <a:lstStyle/>
          <a:p>
            <a:pPr lvl="0" rtl="0">
              <a:spcBef>
                <a:spcPts val="640"/>
              </a:spcBef>
              <a:buClr>
                <a:schemeClr val="dk1"/>
              </a:buClr>
              <a:buSzPct val="61111"/>
              <a:buFont typeface="Arial"/>
              <a:buNone/>
            </a:pPr>
            <a:r>
              <a:rPr lang="en" sz="1800" b="1">
                <a:solidFill>
                  <a:srgbClr val="A64D79"/>
                </a:solidFill>
              </a:rPr>
              <a:t>- NERVE SUPPLY:</a:t>
            </a:r>
            <a:r>
              <a:rPr lang="en">
                <a:solidFill>
                  <a:schemeClr val="dk1"/>
                </a:solidFill>
              </a:rPr>
              <a:t> one nerve supply </a:t>
            </a:r>
          </a:p>
          <a:p>
            <a:pPr lvl="0" rtl="0">
              <a:spcBef>
                <a:spcPts val="640"/>
              </a:spcBef>
              <a:buClr>
                <a:schemeClr val="dk1"/>
              </a:buClr>
              <a:buSzPct val="78571"/>
              <a:buFont typeface="Arial"/>
              <a:buNone/>
            </a:pPr>
            <a:r>
              <a:rPr lang="en">
                <a:solidFill>
                  <a:srgbClr val="FF0000"/>
                </a:solidFill>
              </a:rPr>
              <a:t>   </a:t>
            </a:r>
            <a:r>
              <a:rPr lang="en" b="1">
                <a:solidFill>
                  <a:srgbClr val="FF0000"/>
                </a:solidFill>
              </a:rPr>
              <a:t>Medial pectoral nerve</a:t>
            </a:r>
          </a:p>
        </p:txBody>
      </p:sp>
      <p:sp>
        <p:nvSpPr>
          <p:cNvPr id="128" name="Shape 128"/>
          <p:cNvSpPr txBox="1"/>
          <p:nvPr/>
        </p:nvSpPr>
        <p:spPr>
          <a:xfrm>
            <a:off x="2637125" y="1945750"/>
            <a:ext cx="4962599" cy="2135399"/>
          </a:xfrm>
          <a:prstGeom prst="rect">
            <a:avLst/>
          </a:prstGeom>
          <a:noFill/>
          <a:ln w="28575" cap="flat">
            <a:solidFill>
              <a:srgbClr val="3D85C6"/>
            </a:solidFill>
            <a:prstDash val="solid"/>
            <a:round/>
            <a:headEnd type="none" w="med" len="med"/>
            <a:tailEnd type="none" w="med" len="med"/>
          </a:ln>
        </p:spPr>
        <p:txBody>
          <a:bodyPr lIns="91425" tIns="91425" rIns="91425" bIns="91425" anchor="t" anchorCtr="0">
            <a:noAutofit/>
          </a:bodyPr>
          <a:lstStyle/>
          <a:p>
            <a:pPr lvl="0" rtl="0">
              <a:spcBef>
                <a:spcPts val="640"/>
              </a:spcBef>
              <a:buClr>
                <a:schemeClr val="dk1"/>
              </a:buClr>
              <a:buSzPct val="61111"/>
              <a:buFont typeface="Arial"/>
              <a:buNone/>
            </a:pPr>
            <a:r>
              <a:rPr lang="en" sz="1800" b="1">
                <a:solidFill>
                  <a:srgbClr val="3D85C6"/>
                </a:solidFill>
              </a:rPr>
              <a:t>- ACTION: </a:t>
            </a:r>
          </a:p>
          <a:p>
            <a:pPr lvl="0" rtl="0">
              <a:spcBef>
                <a:spcPts val="640"/>
              </a:spcBef>
              <a:buClr>
                <a:schemeClr val="dk1"/>
              </a:buClr>
              <a:buSzPct val="78571"/>
              <a:buFont typeface="Arial"/>
              <a:buNone/>
            </a:pPr>
            <a:r>
              <a:rPr lang="en">
                <a:solidFill>
                  <a:srgbClr val="FF0000"/>
                </a:solidFill>
              </a:rPr>
              <a:t> </a:t>
            </a:r>
            <a:r>
              <a:rPr lang="en">
                <a:solidFill>
                  <a:schemeClr val="dk1"/>
                </a:solidFill>
              </a:rPr>
              <a:t>  </a:t>
            </a:r>
            <a:r>
              <a:rPr lang="en" b="1">
                <a:solidFill>
                  <a:schemeClr val="dk1"/>
                </a:solidFill>
              </a:rPr>
              <a:t>1- </a:t>
            </a:r>
            <a:r>
              <a:rPr lang="en" b="1">
                <a:solidFill>
                  <a:srgbClr val="FF0000"/>
                </a:solidFill>
              </a:rPr>
              <a:t>Depression of the Shoulder</a:t>
            </a:r>
            <a:r>
              <a:rPr lang="en">
                <a:solidFill>
                  <a:srgbClr val="FF0000"/>
                </a:solidFill>
              </a:rPr>
              <a:t> </a:t>
            </a:r>
            <a:r>
              <a:rPr lang="en">
                <a:solidFill>
                  <a:srgbClr val="999999"/>
                </a:solidFill>
              </a:rPr>
              <a:t>“ the insertion and the origin become near to each other”</a:t>
            </a:r>
            <a:r>
              <a:rPr lang="en">
                <a:solidFill>
                  <a:srgbClr val="FF0000"/>
                </a:solidFill>
              </a:rPr>
              <a:t> </a:t>
            </a:r>
          </a:p>
          <a:p>
            <a:pPr lvl="0" rtl="0">
              <a:spcBef>
                <a:spcPts val="640"/>
              </a:spcBef>
              <a:buClr>
                <a:schemeClr val="dk1"/>
              </a:buClr>
              <a:buSzPct val="78571"/>
              <a:buFont typeface="Arial"/>
              <a:buNone/>
            </a:pPr>
            <a:r>
              <a:rPr lang="en">
                <a:solidFill>
                  <a:schemeClr val="dk1"/>
                </a:solidFill>
              </a:rPr>
              <a:t>   </a:t>
            </a:r>
            <a:r>
              <a:rPr lang="en" b="1">
                <a:solidFill>
                  <a:schemeClr val="dk1"/>
                </a:solidFill>
              </a:rPr>
              <a:t>2- </a:t>
            </a:r>
            <a:r>
              <a:rPr lang="en" b="1">
                <a:solidFill>
                  <a:srgbClr val="FF0000"/>
                </a:solidFill>
              </a:rPr>
              <a:t>Draw the ribs upwards and outwards during deep inspiration ( breathing in* ) </a:t>
            </a:r>
          </a:p>
        </p:txBody>
      </p:sp>
      <p:sp>
        <p:nvSpPr>
          <p:cNvPr id="129" name="Shape 129"/>
          <p:cNvSpPr txBox="1"/>
          <p:nvPr/>
        </p:nvSpPr>
        <p:spPr>
          <a:xfrm>
            <a:off x="151900" y="3732275"/>
            <a:ext cx="1888200" cy="6534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200">
                <a:solidFill>
                  <a:srgbClr val="999999"/>
                </a:solidFill>
              </a:rPr>
              <a:t>the insertion becomes the origin and the origin becomes the insertion </a:t>
            </a:r>
          </a:p>
        </p:txBody>
      </p:sp>
      <p:cxnSp>
        <p:nvCxnSpPr>
          <p:cNvPr id="130" name="Shape 130"/>
          <p:cNvCxnSpPr/>
          <p:nvPr/>
        </p:nvCxnSpPr>
        <p:spPr>
          <a:xfrm rot="10800000" flipH="1">
            <a:off x="2036725" y="3108574"/>
            <a:ext cx="790799" cy="729300"/>
          </a:xfrm>
          <a:prstGeom prst="straightConnector1">
            <a:avLst/>
          </a:prstGeom>
          <a:noFill/>
          <a:ln w="19050" cap="flat">
            <a:solidFill>
              <a:srgbClr val="999999"/>
            </a:solidFill>
            <a:prstDash val="solid"/>
            <a:round/>
            <a:headEnd type="none" w="lg" len="lg"/>
            <a:tailEnd type="triangle" w="lg" len="lg"/>
          </a:ln>
        </p:spPr>
      </p:cxnSp>
      <p:sp>
        <p:nvSpPr>
          <p:cNvPr id="131" name="Shape 131"/>
          <p:cNvSpPr txBox="1"/>
          <p:nvPr/>
        </p:nvSpPr>
        <p:spPr>
          <a:xfrm>
            <a:off x="76200" y="4674925"/>
            <a:ext cx="3607199" cy="386400"/>
          </a:xfrm>
          <a:prstGeom prst="rect">
            <a:avLst/>
          </a:prstGeom>
          <a:noFill/>
          <a:ln w="9525" cap="flat">
            <a:solidFill>
              <a:srgbClr val="2BBBB4"/>
            </a:solidFill>
            <a:prstDash val="lgDash"/>
            <a:round/>
            <a:headEnd type="none" w="med" len="med"/>
            <a:tailEnd type="none" w="med" len="med"/>
          </a:ln>
        </p:spPr>
        <p:txBody>
          <a:bodyPr lIns="91425" tIns="91425" rIns="91425" bIns="91425" anchor="t" anchorCtr="0">
            <a:noAutofit/>
          </a:bodyPr>
          <a:lstStyle/>
          <a:p>
            <a:pPr>
              <a:spcBef>
                <a:spcPts val="0"/>
              </a:spcBef>
              <a:buNone/>
            </a:pPr>
            <a:r>
              <a:rPr lang="en" sz="1100" b="1" u="sng">
                <a:solidFill>
                  <a:schemeClr val="hlink"/>
                </a:solidFill>
                <a:hlinkClick r:id="rId3"/>
              </a:rPr>
              <a:t>Pectoralis major &amp; minor</a:t>
            </a:r>
            <a:r>
              <a:rPr lang="en" sz="1100"/>
              <a:t> (helpful video)</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l="8845" t="1217" r="8870" b="32600"/>
          <a:stretch/>
        </p:blipFill>
        <p:spPr>
          <a:xfrm>
            <a:off x="76200" y="1361175"/>
            <a:ext cx="4946399" cy="2450675"/>
          </a:xfrm>
          <a:prstGeom prst="rect">
            <a:avLst/>
          </a:prstGeom>
          <a:noFill/>
          <a:ln>
            <a:noFill/>
          </a:ln>
        </p:spPr>
      </p:pic>
      <p:sp>
        <p:nvSpPr>
          <p:cNvPr id="137" name="Shape 137"/>
          <p:cNvSpPr txBox="1">
            <a:spLocks noGrp="1"/>
          </p:cNvSpPr>
          <p:nvPr>
            <p:ph type="title"/>
          </p:nvPr>
        </p:nvSpPr>
        <p:spPr>
          <a:xfrm>
            <a:off x="76200" y="-152125"/>
            <a:ext cx="3427200" cy="952800"/>
          </a:xfrm>
          <a:prstGeom prst="rect">
            <a:avLst/>
          </a:prstGeom>
        </p:spPr>
        <p:txBody>
          <a:bodyPr lIns="91425" tIns="91425" rIns="91425" bIns="91425" anchor="ctr" anchorCtr="0">
            <a:noAutofit/>
          </a:bodyPr>
          <a:lstStyle/>
          <a:p>
            <a:pPr lvl="0" algn="l" rtl="0">
              <a:spcBef>
                <a:spcPts val="0"/>
              </a:spcBef>
              <a:buNone/>
            </a:pPr>
            <a:r>
              <a:rPr lang="en" sz="2400" b="1">
                <a:solidFill>
                  <a:srgbClr val="DD286C"/>
                </a:solidFill>
                <a:latin typeface="Comic Sans MS"/>
                <a:ea typeface="Comic Sans MS"/>
                <a:cs typeface="Comic Sans MS"/>
                <a:sym typeface="Comic Sans MS"/>
              </a:rPr>
              <a:t>Pectoralis Minor</a:t>
            </a:r>
          </a:p>
        </p:txBody>
      </p:sp>
      <p:cxnSp>
        <p:nvCxnSpPr>
          <p:cNvPr id="138" name="Shape 138"/>
          <p:cNvCxnSpPr/>
          <p:nvPr/>
        </p:nvCxnSpPr>
        <p:spPr>
          <a:xfrm>
            <a:off x="141400" y="615450"/>
            <a:ext cx="7715399" cy="0"/>
          </a:xfrm>
          <a:prstGeom prst="straightConnector1">
            <a:avLst/>
          </a:prstGeom>
          <a:noFill/>
          <a:ln w="28575" cap="flat">
            <a:solidFill>
              <a:schemeClr val="dk2"/>
            </a:solidFill>
            <a:prstDash val="solid"/>
            <a:round/>
            <a:headEnd type="none" w="lg" len="lg"/>
            <a:tailEnd type="none" w="lg" len="lg"/>
          </a:ln>
        </p:spPr>
      </p:cxnSp>
      <p:pic>
        <p:nvPicPr>
          <p:cNvPr id="139" name="Shape 139"/>
          <p:cNvPicPr preferRelativeResize="0"/>
          <p:nvPr/>
        </p:nvPicPr>
        <p:blipFill>
          <a:blip r:embed="rId4">
            <a:alphaModFix/>
          </a:blip>
          <a:stretch>
            <a:fillRect/>
          </a:stretch>
        </p:blipFill>
        <p:spPr>
          <a:xfrm>
            <a:off x="5240675" y="923575"/>
            <a:ext cx="3221924" cy="3285000"/>
          </a:xfrm>
          <a:prstGeom prst="rect">
            <a:avLst/>
          </a:prstGeom>
          <a:noFill/>
          <a:ln w="9525" cap="flat">
            <a:solidFill>
              <a:schemeClr val="dk2"/>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52400" y="-152125"/>
            <a:ext cx="2565000" cy="952800"/>
          </a:xfrm>
          <a:prstGeom prst="rect">
            <a:avLst/>
          </a:prstGeom>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Subclavius</a:t>
            </a:r>
          </a:p>
        </p:txBody>
      </p:sp>
      <p:cxnSp>
        <p:nvCxnSpPr>
          <p:cNvPr id="145" name="Shape 145"/>
          <p:cNvCxnSpPr/>
          <p:nvPr/>
        </p:nvCxnSpPr>
        <p:spPr>
          <a:xfrm>
            <a:off x="141400" y="615450"/>
            <a:ext cx="7715399" cy="0"/>
          </a:xfrm>
          <a:prstGeom prst="straightConnector1">
            <a:avLst/>
          </a:prstGeom>
          <a:noFill/>
          <a:ln w="28575" cap="flat">
            <a:solidFill>
              <a:schemeClr val="dk2"/>
            </a:solidFill>
            <a:prstDash val="solid"/>
            <a:round/>
            <a:headEnd type="none" w="lg" len="lg"/>
            <a:tailEnd type="none" w="lg" len="lg"/>
          </a:ln>
        </p:spPr>
      </p:cxnSp>
      <p:sp>
        <p:nvSpPr>
          <p:cNvPr id="146" name="Shape 146"/>
          <p:cNvSpPr txBox="1"/>
          <p:nvPr/>
        </p:nvSpPr>
        <p:spPr>
          <a:xfrm>
            <a:off x="141400" y="737175"/>
            <a:ext cx="1664399" cy="873899"/>
          </a:xfrm>
          <a:prstGeom prst="rect">
            <a:avLst/>
          </a:prstGeom>
          <a:noFill/>
          <a:ln w="28575" cap="flat">
            <a:solidFill>
              <a:srgbClr val="674EA7"/>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800" b="1">
                <a:solidFill>
                  <a:srgbClr val="674EA7"/>
                </a:solidFill>
              </a:rPr>
              <a:t>- LOCATION:</a:t>
            </a:r>
            <a:r>
              <a:rPr lang="en" sz="1800">
                <a:solidFill>
                  <a:schemeClr val="hlink"/>
                </a:solidFill>
              </a:rPr>
              <a:t> </a:t>
            </a:r>
            <a:r>
              <a:rPr lang="en" b="1">
                <a:solidFill>
                  <a:srgbClr val="FF0000"/>
                </a:solidFill>
              </a:rPr>
              <a:t>Under</a:t>
            </a:r>
            <a:r>
              <a:rPr lang="en" b="1">
                <a:solidFill>
                  <a:schemeClr val="dk1"/>
                </a:solidFill>
              </a:rPr>
              <a:t> (inferior) </a:t>
            </a:r>
            <a:r>
              <a:rPr lang="en" b="1">
                <a:solidFill>
                  <a:srgbClr val="FF0000"/>
                </a:solidFill>
              </a:rPr>
              <a:t>the clavicle</a:t>
            </a:r>
            <a:r>
              <a:rPr lang="en">
                <a:solidFill>
                  <a:srgbClr val="FF0000"/>
                </a:solidFill>
              </a:rPr>
              <a:t> </a:t>
            </a:r>
          </a:p>
        </p:txBody>
      </p:sp>
      <p:sp>
        <p:nvSpPr>
          <p:cNvPr id="147" name="Shape 147"/>
          <p:cNvSpPr txBox="1"/>
          <p:nvPr/>
        </p:nvSpPr>
        <p:spPr>
          <a:xfrm>
            <a:off x="136800" y="1725150"/>
            <a:ext cx="3115799" cy="1178099"/>
          </a:xfrm>
          <a:prstGeom prst="rect">
            <a:avLst/>
          </a:prstGeom>
          <a:noFill/>
          <a:ln w="28575" cap="flat">
            <a:solidFill>
              <a:srgbClr val="FF9900"/>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800" b="1">
                <a:solidFill>
                  <a:srgbClr val="FF9900"/>
                </a:solidFill>
              </a:rPr>
              <a:t>- ORIGIN :</a:t>
            </a:r>
            <a:r>
              <a:rPr lang="en" sz="1800">
                <a:solidFill>
                  <a:srgbClr val="FF9900"/>
                </a:solidFill>
              </a:rPr>
              <a:t> </a:t>
            </a:r>
            <a:r>
              <a:rPr lang="en" b="1">
                <a:solidFill>
                  <a:srgbClr val="FF0000"/>
                </a:solidFill>
              </a:rPr>
              <a:t>From the 1st rib at its junction with the 1st costal cartilage ( arrises from the first Costochondral junction )</a:t>
            </a:r>
          </a:p>
        </p:txBody>
      </p:sp>
      <p:sp>
        <p:nvSpPr>
          <p:cNvPr id="148" name="Shape 148"/>
          <p:cNvSpPr txBox="1"/>
          <p:nvPr/>
        </p:nvSpPr>
        <p:spPr>
          <a:xfrm>
            <a:off x="1938125" y="733350"/>
            <a:ext cx="4027799" cy="873899"/>
          </a:xfrm>
          <a:prstGeom prst="rect">
            <a:avLst/>
          </a:prstGeom>
          <a:noFill/>
          <a:ln w="28575" cap="flat">
            <a:solidFill>
              <a:srgbClr val="2BBBB4"/>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800" b="1">
                <a:solidFill>
                  <a:srgbClr val="2BBBB4"/>
                </a:solidFill>
              </a:rPr>
              <a:t>- INSERTION:</a:t>
            </a:r>
            <a:r>
              <a:rPr lang="en" sz="1800">
                <a:solidFill>
                  <a:schemeClr val="hlink"/>
                </a:solidFill>
              </a:rPr>
              <a:t> </a:t>
            </a:r>
            <a:r>
              <a:rPr lang="en" b="1">
                <a:solidFill>
                  <a:srgbClr val="FF0000"/>
                </a:solidFill>
              </a:rPr>
              <a:t>attaches to the </a:t>
            </a:r>
            <a:r>
              <a:rPr lang="en" b="1" u="sng">
                <a:solidFill>
                  <a:srgbClr val="FF0000"/>
                </a:solidFill>
              </a:rPr>
              <a:t>SUBCLAVIUS GROOVE</a:t>
            </a:r>
            <a:r>
              <a:rPr lang="en" b="1">
                <a:solidFill>
                  <a:srgbClr val="FF0000"/>
                </a:solidFill>
              </a:rPr>
              <a:t>  at the inferior surface of  the ⅓ middle part of the clavicle </a:t>
            </a:r>
          </a:p>
        </p:txBody>
      </p:sp>
      <p:sp>
        <p:nvSpPr>
          <p:cNvPr id="149" name="Shape 149"/>
          <p:cNvSpPr txBox="1"/>
          <p:nvPr/>
        </p:nvSpPr>
        <p:spPr>
          <a:xfrm>
            <a:off x="3336275" y="1725150"/>
            <a:ext cx="2629500" cy="904499"/>
          </a:xfrm>
          <a:prstGeom prst="rect">
            <a:avLst/>
          </a:prstGeom>
          <a:noFill/>
          <a:ln w="28575" cap="flat">
            <a:solidFill>
              <a:srgbClr val="A64D79"/>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800" b="1">
                <a:solidFill>
                  <a:srgbClr val="A64D79"/>
                </a:solidFill>
              </a:rPr>
              <a:t>- NERVE SUPPLY:</a:t>
            </a:r>
            <a:r>
              <a:rPr lang="en" sz="1800">
                <a:solidFill>
                  <a:srgbClr val="A64D79"/>
                </a:solidFill>
              </a:rPr>
              <a:t> </a:t>
            </a:r>
            <a:r>
              <a:rPr lang="en" b="1">
                <a:solidFill>
                  <a:srgbClr val="FF0000"/>
                </a:solidFill>
              </a:rPr>
              <a:t>from the upper trunk of the brachial plexus </a:t>
            </a:r>
          </a:p>
        </p:txBody>
      </p:sp>
      <p:sp>
        <p:nvSpPr>
          <p:cNvPr id="150" name="Shape 150"/>
          <p:cNvSpPr txBox="1"/>
          <p:nvPr/>
        </p:nvSpPr>
        <p:spPr>
          <a:xfrm>
            <a:off x="6102575" y="729575"/>
            <a:ext cx="2272199" cy="1178099"/>
          </a:xfrm>
          <a:prstGeom prst="rect">
            <a:avLst/>
          </a:prstGeom>
          <a:noFill/>
          <a:ln w="28575" cap="flat">
            <a:solidFill>
              <a:srgbClr val="3D85C6"/>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800" b="1">
                <a:solidFill>
                  <a:srgbClr val="3D85C6"/>
                </a:solidFill>
              </a:rPr>
              <a:t>- ACTION:</a:t>
            </a:r>
            <a:r>
              <a:rPr lang="en" sz="1800">
                <a:solidFill>
                  <a:schemeClr val="hlink"/>
                </a:solidFill>
              </a:rPr>
              <a:t> </a:t>
            </a:r>
            <a:r>
              <a:rPr lang="en" b="1" u="sng">
                <a:solidFill>
                  <a:srgbClr val="FF0000"/>
                </a:solidFill>
              </a:rPr>
              <a:t>Steadies</a:t>
            </a:r>
            <a:r>
              <a:rPr lang="en" b="1">
                <a:solidFill>
                  <a:srgbClr val="FF0000"/>
                </a:solidFill>
              </a:rPr>
              <a:t> the CLAVICLE during movement of the Shoulder joint </a:t>
            </a:r>
          </a:p>
        </p:txBody>
      </p:sp>
      <p:sp>
        <p:nvSpPr>
          <p:cNvPr id="151" name="Shape 151"/>
          <p:cNvSpPr txBox="1"/>
          <p:nvPr/>
        </p:nvSpPr>
        <p:spPr>
          <a:xfrm>
            <a:off x="141400" y="3062100"/>
            <a:ext cx="5532600" cy="9200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lnSpc>
                <a:spcPct val="115000"/>
              </a:lnSpc>
              <a:spcBef>
                <a:spcPts val="400"/>
              </a:spcBef>
              <a:buClr>
                <a:schemeClr val="dk1"/>
              </a:buClr>
              <a:buSzPct val="91666"/>
              <a:buFont typeface="Arial"/>
              <a:buNone/>
            </a:pPr>
            <a:r>
              <a:rPr lang="en" sz="1200">
                <a:solidFill>
                  <a:srgbClr val="999999"/>
                </a:solidFill>
              </a:rPr>
              <a:t>-the region between the subclavius and the pectoralis minor (over the 2</a:t>
            </a:r>
            <a:r>
              <a:rPr lang="en" sz="2000" baseline="30000">
                <a:solidFill>
                  <a:srgbClr val="999999"/>
                </a:solidFill>
              </a:rPr>
              <a:t>nd</a:t>
            </a:r>
            <a:r>
              <a:rPr lang="en" sz="1200">
                <a:solidFill>
                  <a:srgbClr val="999999"/>
                </a:solidFill>
              </a:rPr>
              <a:t> rib) is called the costocoracoid membrane or clavipectoral fascia.it spreads to cover both muscles </a:t>
            </a:r>
          </a:p>
          <a:p>
            <a:pPr lvl="0" rtl="0">
              <a:spcBef>
                <a:spcPts val="0"/>
              </a:spcBef>
              <a:buClr>
                <a:schemeClr val="dk1"/>
              </a:buClr>
              <a:buFont typeface="Arial"/>
              <a:buNone/>
            </a:pPr>
            <a:endParaRPr sz="1100" b="1">
              <a:solidFill>
                <a:schemeClr val="dk1"/>
              </a:solidFill>
            </a:endParaRPr>
          </a:p>
          <a:p>
            <a:pPr lvl="0" rtl="0">
              <a:spcBef>
                <a:spcPts val="0"/>
              </a:spcBef>
              <a:buNone/>
            </a:pPr>
            <a:endParaRPr/>
          </a:p>
        </p:txBody>
      </p:sp>
      <p:sp>
        <p:nvSpPr>
          <p:cNvPr id="152" name="Shape 152"/>
          <p:cNvSpPr txBox="1"/>
          <p:nvPr/>
        </p:nvSpPr>
        <p:spPr>
          <a:xfrm>
            <a:off x="136800" y="4141050"/>
            <a:ext cx="1554300" cy="6156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200">
                <a:solidFill>
                  <a:srgbClr val="999999"/>
                </a:solidFill>
              </a:rPr>
              <a:t>- costo : rib </a:t>
            </a:r>
          </a:p>
          <a:p>
            <a:pPr lvl="0" rtl="0">
              <a:spcBef>
                <a:spcPts val="0"/>
              </a:spcBef>
              <a:buNone/>
            </a:pPr>
            <a:r>
              <a:rPr lang="en" sz="1200">
                <a:solidFill>
                  <a:srgbClr val="999999"/>
                </a:solidFill>
              </a:rPr>
              <a:t>- chondro : cartilage</a:t>
            </a:r>
          </a:p>
        </p:txBody>
      </p:sp>
      <p:sp>
        <p:nvSpPr>
          <p:cNvPr id="153" name="Shape 153"/>
          <p:cNvSpPr txBox="1"/>
          <p:nvPr/>
        </p:nvSpPr>
        <p:spPr>
          <a:xfrm>
            <a:off x="1817800" y="4156650"/>
            <a:ext cx="2279999" cy="6156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200">
                <a:solidFill>
                  <a:srgbClr val="999999"/>
                </a:solidFill>
              </a:rPr>
              <a:t>-the insertion can be called 1</a:t>
            </a:r>
            <a:r>
              <a:rPr lang="en" sz="2000" baseline="30000">
                <a:solidFill>
                  <a:srgbClr val="999999"/>
                </a:solidFill>
              </a:rPr>
              <a:t>st</a:t>
            </a:r>
            <a:r>
              <a:rPr lang="en" sz="1200">
                <a:solidFill>
                  <a:srgbClr val="999999"/>
                </a:solidFill>
              </a:rPr>
              <a:t> costochondral junction</a:t>
            </a:r>
          </a:p>
        </p:txBody>
      </p:sp>
      <p:sp>
        <p:nvSpPr>
          <p:cNvPr id="154" name="Shape 154"/>
          <p:cNvSpPr txBox="1"/>
          <p:nvPr/>
        </p:nvSpPr>
        <p:spPr>
          <a:xfrm>
            <a:off x="5672175" y="4705525"/>
            <a:ext cx="2272199" cy="306600"/>
          </a:xfrm>
          <a:prstGeom prst="rect">
            <a:avLst/>
          </a:prstGeom>
          <a:noFill/>
          <a:ln w="9525" cap="flat">
            <a:solidFill>
              <a:srgbClr val="2BBBB4"/>
            </a:solidFill>
            <a:prstDash val="lgDash"/>
            <a:round/>
            <a:headEnd type="none" w="med" len="med"/>
            <a:tailEnd type="none" w="med" len="med"/>
          </a:ln>
        </p:spPr>
        <p:txBody>
          <a:bodyPr lIns="91425" tIns="91425" rIns="91425" bIns="91425" anchor="t" anchorCtr="0">
            <a:noAutofit/>
          </a:bodyPr>
          <a:lstStyle/>
          <a:p>
            <a:pPr>
              <a:spcBef>
                <a:spcPts val="0"/>
              </a:spcBef>
              <a:buNone/>
            </a:pPr>
            <a:r>
              <a:rPr lang="en" sz="1100" b="1" u="sng">
                <a:solidFill>
                  <a:schemeClr val="hlink"/>
                </a:solidFill>
                <a:hlinkClick r:id="rId3"/>
              </a:rPr>
              <a:t>Subclavius</a:t>
            </a:r>
            <a:r>
              <a:rPr lang="en" sz="1100" b="1"/>
              <a:t> </a:t>
            </a:r>
            <a:r>
              <a:rPr lang="en" sz="1100"/>
              <a:t>(helpful video)</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3">
            <a:alphaModFix/>
          </a:blip>
          <a:srcRect l="8793" t="1208" r="8793" b="42306"/>
          <a:stretch/>
        </p:blipFill>
        <p:spPr>
          <a:xfrm>
            <a:off x="128650" y="786125"/>
            <a:ext cx="4861324" cy="2082373"/>
          </a:xfrm>
          <a:prstGeom prst="rect">
            <a:avLst/>
          </a:prstGeom>
          <a:noFill/>
          <a:ln>
            <a:noFill/>
          </a:ln>
        </p:spPr>
      </p:pic>
      <p:sp>
        <p:nvSpPr>
          <p:cNvPr id="160" name="Shape 160"/>
          <p:cNvSpPr txBox="1">
            <a:spLocks noGrp="1"/>
          </p:cNvSpPr>
          <p:nvPr>
            <p:ph type="title"/>
          </p:nvPr>
        </p:nvSpPr>
        <p:spPr>
          <a:xfrm>
            <a:off x="-152400" y="-152125"/>
            <a:ext cx="2565000" cy="952800"/>
          </a:xfrm>
          <a:prstGeom prst="rect">
            <a:avLst/>
          </a:prstGeom>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Subclavius</a:t>
            </a:r>
          </a:p>
        </p:txBody>
      </p:sp>
      <p:cxnSp>
        <p:nvCxnSpPr>
          <p:cNvPr id="161" name="Shape 161"/>
          <p:cNvCxnSpPr/>
          <p:nvPr/>
        </p:nvCxnSpPr>
        <p:spPr>
          <a:xfrm>
            <a:off x="141400" y="615450"/>
            <a:ext cx="7715399" cy="0"/>
          </a:xfrm>
          <a:prstGeom prst="straightConnector1">
            <a:avLst/>
          </a:prstGeom>
          <a:noFill/>
          <a:ln w="28575" cap="flat">
            <a:solidFill>
              <a:schemeClr val="dk2"/>
            </a:solidFill>
            <a:prstDash val="solid"/>
            <a:round/>
            <a:headEnd type="none" w="lg" len="lg"/>
            <a:tailEnd type="none" w="lg" len="lg"/>
          </a:ln>
        </p:spPr>
      </p:cxnSp>
      <p:pic>
        <p:nvPicPr>
          <p:cNvPr id="162" name="Shape 162"/>
          <p:cNvPicPr preferRelativeResize="0"/>
          <p:nvPr/>
        </p:nvPicPr>
        <p:blipFill rotWithShape="1">
          <a:blip r:embed="rId4">
            <a:alphaModFix/>
          </a:blip>
          <a:srcRect t="15601" b="17895"/>
          <a:stretch/>
        </p:blipFill>
        <p:spPr>
          <a:xfrm>
            <a:off x="446200" y="2962975"/>
            <a:ext cx="3925049" cy="2021849"/>
          </a:xfrm>
          <a:prstGeom prst="rect">
            <a:avLst/>
          </a:prstGeom>
          <a:noFill/>
          <a:ln w="9525" cap="flat">
            <a:solidFill>
              <a:schemeClr val="dk2"/>
            </a:solidFill>
            <a:prstDash val="solid"/>
            <a:round/>
            <a:headEnd type="none" w="med" len="med"/>
            <a:tailEnd type="none" w="med" len="med"/>
          </a:ln>
        </p:spPr>
      </p:pic>
      <p:pic>
        <p:nvPicPr>
          <p:cNvPr id="163" name="Shape 163"/>
          <p:cNvPicPr preferRelativeResize="0"/>
          <p:nvPr/>
        </p:nvPicPr>
        <p:blipFill>
          <a:blip r:embed="rId5">
            <a:alphaModFix/>
          </a:blip>
          <a:stretch>
            <a:fillRect/>
          </a:stretch>
        </p:blipFill>
        <p:spPr>
          <a:xfrm>
            <a:off x="5068450" y="714375"/>
            <a:ext cx="3489099" cy="3571874"/>
          </a:xfrm>
          <a:prstGeom prst="rect">
            <a:avLst/>
          </a:prstGeom>
          <a:noFill/>
          <a:ln w="9525" cap="flat">
            <a:solidFill>
              <a:schemeClr val="dk2"/>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76200" y="-75925"/>
            <a:ext cx="3115799" cy="952800"/>
          </a:xfrm>
          <a:prstGeom prst="rect">
            <a:avLst/>
          </a:prstGeom>
        </p:spPr>
        <p:txBody>
          <a:bodyPr lIns="91425" tIns="91425" rIns="91425" bIns="91425" anchor="ctr" anchorCtr="0">
            <a:noAutofit/>
          </a:bodyPr>
          <a:lstStyle/>
          <a:p>
            <a:pPr lvl="0" rtl="0">
              <a:spcBef>
                <a:spcPts val="0"/>
              </a:spcBef>
              <a:buNone/>
            </a:pPr>
            <a:r>
              <a:rPr lang="en" sz="2400" b="1">
                <a:solidFill>
                  <a:srgbClr val="DD286C"/>
                </a:solidFill>
                <a:latin typeface="Comic Sans MS"/>
                <a:ea typeface="Comic Sans MS"/>
                <a:cs typeface="Comic Sans MS"/>
                <a:sym typeface="Comic Sans MS"/>
              </a:rPr>
              <a:t>Clavipectoral Fascia</a:t>
            </a:r>
          </a:p>
        </p:txBody>
      </p:sp>
      <p:cxnSp>
        <p:nvCxnSpPr>
          <p:cNvPr id="169" name="Shape 169"/>
          <p:cNvCxnSpPr/>
          <p:nvPr/>
        </p:nvCxnSpPr>
        <p:spPr>
          <a:xfrm>
            <a:off x="141400" y="691650"/>
            <a:ext cx="7715399" cy="0"/>
          </a:xfrm>
          <a:prstGeom prst="straightConnector1">
            <a:avLst/>
          </a:prstGeom>
          <a:noFill/>
          <a:ln w="28575" cap="flat">
            <a:solidFill>
              <a:schemeClr val="dk2"/>
            </a:solidFill>
            <a:prstDash val="solid"/>
            <a:round/>
            <a:headEnd type="none" w="lg" len="lg"/>
            <a:tailEnd type="none" w="lg" len="lg"/>
          </a:ln>
        </p:spPr>
      </p:cxnSp>
      <p:sp>
        <p:nvSpPr>
          <p:cNvPr id="170" name="Shape 170"/>
          <p:cNvSpPr txBox="1"/>
          <p:nvPr/>
        </p:nvSpPr>
        <p:spPr>
          <a:xfrm>
            <a:off x="197600" y="813175"/>
            <a:ext cx="3761999" cy="387599"/>
          </a:xfrm>
          <a:prstGeom prst="rect">
            <a:avLst/>
          </a:prstGeom>
          <a:noFill/>
          <a:ln w="28575" cap="flat">
            <a:solidFill>
              <a:srgbClr val="31859C"/>
            </a:solidFill>
            <a:prstDash val="solid"/>
            <a:round/>
            <a:headEnd type="none" w="med" len="med"/>
            <a:tailEnd type="none" w="med" len="med"/>
          </a:ln>
        </p:spPr>
        <p:txBody>
          <a:bodyPr lIns="91425" tIns="91425" rIns="91425" bIns="91425" anchor="t" anchorCtr="0">
            <a:noAutofit/>
          </a:bodyPr>
          <a:lstStyle/>
          <a:p>
            <a:pPr>
              <a:spcBef>
                <a:spcPts val="0"/>
              </a:spcBef>
              <a:buNone/>
            </a:pPr>
            <a:r>
              <a:rPr lang="en">
                <a:solidFill>
                  <a:schemeClr val="dk1"/>
                </a:solidFill>
              </a:rPr>
              <a:t>It is also called </a:t>
            </a:r>
            <a:r>
              <a:rPr lang="en" u="sng">
                <a:solidFill>
                  <a:srgbClr val="252525"/>
                </a:solidFill>
              </a:rPr>
              <a:t>costocoracoid membrane</a:t>
            </a:r>
          </a:p>
        </p:txBody>
      </p:sp>
      <p:sp>
        <p:nvSpPr>
          <p:cNvPr id="171" name="Shape 171"/>
          <p:cNvSpPr txBox="1"/>
          <p:nvPr/>
        </p:nvSpPr>
        <p:spPr>
          <a:xfrm>
            <a:off x="197700" y="1345150"/>
            <a:ext cx="3761999" cy="836099"/>
          </a:xfrm>
          <a:prstGeom prst="rect">
            <a:avLst/>
          </a:prstGeom>
          <a:noFill/>
          <a:ln w="28575" cap="flat">
            <a:solidFill>
              <a:srgbClr val="31859C"/>
            </a:solidFill>
            <a:prstDash val="solid"/>
            <a:round/>
            <a:headEnd type="none" w="med" len="med"/>
            <a:tailEnd type="none" w="med" len="med"/>
          </a:ln>
        </p:spPr>
        <p:txBody>
          <a:bodyPr lIns="91425" tIns="91425" rIns="91425" bIns="91425" anchor="t" anchorCtr="0">
            <a:noAutofit/>
          </a:bodyPr>
          <a:lstStyle/>
          <a:p>
            <a:pPr>
              <a:spcBef>
                <a:spcPts val="0"/>
              </a:spcBef>
              <a:buNone/>
            </a:pPr>
            <a:r>
              <a:rPr lang="en" b="1">
                <a:solidFill>
                  <a:srgbClr val="FF0000"/>
                </a:solidFill>
              </a:rPr>
              <a:t>It is a thickened membrane of deep fascia located between the subclavius and the pectoralis minor </a:t>
            </a:r>
          </a:p>
        </p:txBody>
      </p:sp>
      <p:sp>
        <p:nvSpPr>
          <p:cNvPr id="172" name="Shape 172"/>
          <p:cNvSpPr txBox="1"/>
          <p:nvPr/>
        </p:nvSpPr>
        <p:spPr>
          <a:xfrm>
            <a:off x="197600" y="2287525"/>
            <a:ext cx="3761999" cy="1770600"/>
          </a:xfrm>
          <a:prstGeom prst="rect">
            <a:avLst/>
          </a:prstGeom>
          <a:noFill/>
          <a:ln w="28575" cap="flat">
            <a:solidFill>
              <a:srgbClr val="31859C"/>
            </a:solidFill>
            <a:prstDash val="solid"/>
            <a:round/>
            <a:headEnd type="none" w="med" len="med"/>
            <a:tailEnd type="none" w="med" len="med"/>
          </a:ln>
        </p:spPr>
        <p:txBody>
          <a:bodyPr lIns="91425" tIns="91425" rIns="91425" bIns="91425" anchor="t" anchorCtr="0">
            <a:noAutofit/>
          </a:bodyPr>
          <a:lstStyle/>
          <a:p>
            <a:pPr lvl="0" rtl="0">
              <a:spcBef>
                <a:spcPts val="640"/>
              </a:spcBef>
              <a:buClr>
                <a:schemeClr val="dk1"/>
              </a:buClr>
              <a:buSzPct val="78571"/>
              <a:buFont typeface="Arial"/>
              <a:buNone/>
            </a:pPr>
            <a:r>
              <a:rPr lang="en" b="1">
                <a:solidFill>
                  <a:srgbClr val="FF0000"/>
                </a:solidFill>
              </a:rPr>
              <a:t>   - it is pierced </a:t>
            </a:r>
            <a:r>
              <a:rPr lang="en" b="1">
                <a:solidFill>
                  <a:srgbClr val="999999"/>
                </a:solidFill>
              </a:rPr>
              <a:t>“ مخرومة”</a:t>
            </a:r>
            <a:r>
              <a:rPr lang="en" b="1">
                <a:solidFill>
                  <a:srgbClr val="FF0000"/>
                </a:solidFill>
              </a:rPr>
              <a:t> with :</a:t>
            </a:r>
          </a:p>
          <a:p>
            <a:pPr lvl="0" rtl="0">
              <a:spcBef>
                <a:spcPts val="640"/>
              </a:spcBef>
              <a:buClr>
                <a:schemeClr val="dk1"/>
              </a:buClr>
              <a:buSzPct val="78571"/>
              <a:buFont typeface="Arial"/>
              <a:buNone/>
            </a:pPr>
            <a:r>
              <a:rPr lang="en" b="1">
                <a:solidFill>
                  <a:srgbClr val="FF0000"/>
                </a:solidFill>
              </a:rPr>
              <a:t>       </a:t>
            </a:r>
            <a:r>
              <a:rPr lang="en" b="1">
                <a:solidFill>
                  <a:schemeClr val="dk1"/>
                </a:solidFill>
              </a:rPr>
              <a:t>1- </a:t>
            </a:r>
            <a:r>
              <a:rPr lang="en" b="1">
                <a:solidFill>
                  <a:srgbClr val="3D85C6"/>
                </a:solidFill>
              </a:rPr>
              <a:t>L</a:t>
            </a:r>
            <a:r>
              <a:rPr lang="en" b="1">
                <a:solidFill>
                  <a:srgbClr val="FF0000"/>
                </a:solidFill>
              </a:rPr>
              <a:t>ateral pectoral nerve </a:t>
            </a:r>
          </a:p>
          <a:p>
            <a:pPr lvl="0" rtl="0">
              <a:spcBef>
                <a:spcPts val="640"/>
              </a:spcBef>
              <a:buClr>
                <a:schemeClr val="dk1"/>
              </a:buClr>
              <a:buSzPct val="78571"/>
              <a:buFont typeface="Arial"/>
              <a:buNone/>
            </a:pPr>
            <a:r>
              <a:rPr lang="en" b="1">
                <a:solidFill>
                  <a:srgbClr val="FF0000"/>
                </a:solidFill>
              </a:rPr>
              <a:t>       </a:t>
            </a:r>
            <a:r>
              <a:rPr lang="en" b="1">
                <a:solidFill>
                  <a:schemeClr val="dk1"/>
                </a:solidFill>
              </a:rPr>
              <a:t>2-</a:t>
            </a:r>
            <a:r>
              <a:rPr lang="en" b="1">
                <a:solidFill>
                  <a:srgbClr val="FF0000"/>
                </a:solidFill>
              </a:rPr>
              <a:t> </a:t>
            </a:r>
            <a:r>
              <a:rPr lang="en" b="1">
                <a:solidFill>
                  <a:srgbClr val="3D85C6"/>
                </a:solidFill>
              </a:rPr>
              <a:t>T</a:t>
            </a:r>
            <a:r>
              <a:rPr lang="en" b="1">
                <a:solidFill>
                  <a:srgbClr val="FF0000"/>
                </a:solidFill>
              </a:rPr>
              <a:t>horaco-acromial artery </a:t>
            </a:r>
          </a:p>
          <a:p>
            <a:pPr lvl="0" rtl="0">
              <a:spcBef>
                <a:spcPts val="640"/>
              </a:spcBef>
              <a:buClr>
                <a:schemeClr val="dk1"/>
              </a:buClr>
              <a:buSzPct val="78571"/>
              <a:buFont typeface="Arial"/>
              <a:buNone/>
            </a:pPr>
            <a:r>
              <a:rPr lang="en" b="1">
                <a:solidFill>
                  <a:srgbClr val="FF0000"/>
                </a:solidFill>
              </a:rPr>
              <a:t>       </a:t>
            </a:r>
            <a:r>
              <a:rPr lang="en" b="1">
                <a:solidFill>
                  <a:schemeClr val="dk1"/>
                </a:solidFill>
              </a:rPr>
              <a:t>3-</a:t>
            </a:r>
            <a:r>
              <a:rPr lang="en" b="1">
                <a:solidFill>
                  <a:srgbClr val="FF0000"/>
                </a:solidFill>
              </a:rPr>
              <a:t> </a:t>
            </a:r>
            <a:r>
              <a:rPr lang="en" b="1">
                <a:solidFill>
                  <a:srgbClr val="3D85C6"/>
                </a:solidFill>
              </a:rPr>
              <a:t>C</a:t>
            </a:r>
            <a:r>
              <a:rPr lang="en" b="1">
                <a:solidFill>
                  <a:srgbClr val="FF0000"/>
                </a:solidFill>
              </a:rPr>
              <a:t>ephalic vein</a:t>
            </a:r>
          </a:p>
          <a:p>
            <a:pPr lvl="0" rtl="0">
              <a:spcBef>
                <a:spcPts val="640"/>
              </a:spcBef>
              <a:buClr>
                <a:schemeClr val="dk1"/>
              </a:buClr>
              <a:buSzPct val="78571"/>
              <a:buFont typeface="Arial"/>
              <a:buNone/>
            </a:pPr>
            <a:r>
              <a:rPr lang="en" b="1">
                <a:solidFill>
                  <a:srgbClr val="FF0000"/>
                </a:solidFill>
              </a:rPr>
              <a:t>       </a:t>
            </a:r>
            <a:r>
              <a:rPr lang="en" b="1">
                <a:solidFill>
                  <a:schemeClr val="dk1"/>
                </a:solidFill>
              </a:rPr>
              <a:t>4-</a:t>
            </a:r>
            <a:r>
              <a:rPr lang="en" b="1">
                <a:solidFill>
                  <a:srgbClr val="FF0000"/>
                </a:solidFill>
              </a:rPr>
              <a:t> </a:t>
            </a:r>
            <a:r>
              <a:rPr lang="en" b="1">
                <a:solidFill>
                  <a:srgbClr val="3D85C6"/>
                </a:solidFill>
              </a:rPr>
              <a:t>F</a:t>
            </a:r>
            <a:r>
              <a:rPr lang="en" b="1">
                <a:solidFill>
                  <a:srgbClr val="FF0000"/>
                </a:solidFill>
              </a:rPr>
              <a:t>ew lymph nodes </a:t>
            </a:r>
          </a:p>
        </p:txBody>
      </p:sp>
      <p:pic>
        <p:nvPicPr>
          <p:cNvPr id="173" name="Shape 173"/>
          <p:cNvPicPr preferRelativeResize="0"/>
          <p:nvPr/>
        </p:nvPicPr>
        <p:blipFill>
          <a:blip r:embed="rId3">
            <a:alphaModFix/>
          </a:blip>
          <a:stretch>
            <a:fillRect/>
          </a:stretch>
        </p:blipFill>
        <p:spPr>
          <a:xfrm>
            <a:off x="5665000" y="813175"/>
            <a:ext cx="1081900" cy="1081900"/>
          </a:xfrm>
          <a:prstGeom prst="rect">
            <a:avLst/>
          </a:prstGeom>
          <a:noFill/>
          <a:ln w="9525" cap="flat">
            <a:solidFill>
              <a:schemeClr val="dk2"/>
            </a:solidFill>
            <a:prstDash val="solid"/>
            <a:round/>
            <a:headEnd type="none" w="med" len="med"/>
            <a:tailEnd type="none" w="med" len="med"/>
          </a:ln>
        </p:spPr>
      </p:pic>
      <p:sp>
        <p:nvSpPr>
          <p:cNvPr id="174" name="Shape 174"/>
          <p:cNvSpPr txBox="1"/>
          <p:nvPr/>
        </p:nvSpPr>
        <p:spPr>
          <a:xfrm>
            <a:off x="4785450" y="1941762"/>
            <a:ext cx="2841000" cy="3521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a:solidFill>
                  <a:srgbClr val="3D85C6"/>
                </a:solidFill>
              </a:rPr>
              <a:t>L</a:t>
            </a:r>
            <a:r>
              <a:rPr lang="en">
                <a:solidFill>
                  <a:srgbClr val="999999"/>
                </a:solidFill>
              </a:rPr>
              <a:t>et </a:t>
            </a:r>
            <a:r>
              <a:rPr lang="en">
                <a:solidFill>
                  <a:srgbClr val="3D85C6"/>
                </a:solidFill>
              </a:rPr>
              <a:t>T</a:t>
            </a:r>
            <a:r>
              <a:rPr lang="en">
                <a:solidFill>
                  <a:srgbClr val="999999"/>
                </a:solidFill>
              </a:rPr>
              <a:t>he</a:t>
            </a:r>
            <a:r>
              <a:rPr lang="en"/>
              <a:t> </a:t>
            </a:r>
            <a:r>
              <a:rPr lang="en">
                <a:solidFill>
                  <a:srgbClr val="3D85C6"/>
                </a:solidFill>
              </a:rPr>
              <a:t>C</a:t>
            </a:r>
            <a:r>
              <a:rPr lang="en">
                <a:solidFill>
                  <a:srgbClr val="999999"/>
                </a:solidFill>
              </a:rPr>
              <a:t>at</a:t>
            </a:r>
            <a:r>
              <a:rPr lang="en"/>
              <a:t> </a:t>
            </a:r>
            <a:r>
              <a:rPr lang="en">
                <a:solidFill>
                  <a:srgbClr val="3D85C6"/>
                </a:solidFill>
              </a:rPr>
              <a:t>F</a:t>
            </a:r>
            <a:r>
              <a:rPr lang="en">
                <a:solidFill>
                  <a:srgbClr val="999999"/>
                </a:solidFill>
              </a:rPr>
              <a:t>ree “ MNEMONIC”</a:t>
            </a:r>
            <a:r>
              <a:rPr lang="en"/>
              <a:t> </a:t>
            </a:r>
          </a:p>
        </p:txBody>
      </p:sp>
      <p:sp>
        <p:nvSpPr>
          <p:cNvPr id="175" name="Shape 175"/>
          <p:cNvSpPr txBox="1"/>
          <p:nvPr/>
        </p:nvSpPr>
        <p:spPr>
          <a:xfrm>
            <a:off x="228600" y="4217250"/>
            <a:ext cx="3858600" cy="8919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200">
                <a:solidFill>
                  <a:srgbClr val="B7B7B7"/>
                </a:solidFill>
              </a:rPr>
              <a:t>( it splits to enclose the subclavius “superiorly” and the pectoralis minor “inferiorly” ) and it is attached to coracoid process “ laterally” and to the costal cartilage “ medially” </a:t>
            </a:r>
          </a:p>
        </p:txBody>
      </p:sp>
      <p:pic>
        <p:nvPicPr>
          <p:cNvPr id="176" name="Shape 176"/>
          <p:cNvPicPr preferRelativeResize="0"/>
          <p:nvPr/>
        </p:nvPicPr>
        <p:blipFill>
          <a:blip r:embed="rId4">
            <a:alphaModFix/>
          </a:blip>
          <a:stretch>
            <a:fillRect/>
          </a:stretch>
        </p:blipFill>
        <p:spPr>
          <a:xfrm>
            <a:off x="4683150" y="2435700"/>
            <a:ext cx="3045599" cy="2617199"/>
          </a:xfrm>
          <a:prstGeom prst="rect">
            <a:avLst/>
          </a:prstGeom>
          <a:noFill/>
          <a:ln w="9525" cap="flat">
            <a:solidFill>
              <a:schemeClr val="dk2"/>
            </a:solidFill>
            <a:prstDash val="solid"/>
            <a:round/>
            <a:headEnd type="none" w="med" len="med"/>
            <a:tailEnd type="none" w="med" len="med"/>
          </a:ln>
        </p:spPr>
      </p:pic>
      <p:cxnSp>
        <p:nvCxnSpPr>
          <p:cNvPr id="177" name="Shape 177"/>
          <p:cNvCxnSpPr>
            <a:endCxn id="174" idx="1"/>
          </p:cNvCxnSpPr>
          <p:nvPr/>
        </p:nvCxnSpPr>
        <p:spPr>
          <a:xfrm rot="10800000" flipH="1">
            <a:off x="3959550" y="2117862"/>
            <a:ext cx="825900" cy="761100"/>
          </a:xfrm>
          <a:prstGeom prst="straightConnector1">
            <a:avLst/>
          </a:prstGeom>
          <a:noFill/>
          <a:ln w="19050" cap="flat">
            <a:solidFill>
              <a:schemeClr val="dk2"/>
            </a:solidFill>
            <a:prstDash val="solid"/>
            <a:round/>
            <a:headEnd type="none" w="lg" len="lg"/>
            <a:tailEnd type="triangle" w="lg" len="lg"/>
          </a:ln>
        </p:spPr>
      </p:cxnSp>
    </p:spTree>
  </p:cSld>
  <p:clrMapOvr>
    <a:masterClrMapping/>
  </p:clrMapOvr>
  <p:transition xmlns:p14="http://schemas.microsoft.com/office/powerpoint/2010/main" spd="slow">
    <p:cut/>
  </p:transition>
</p:sld>
</file>

<file path=ppt/theme/theme1.xml><?xml version="1.0" encoding="utf-8"?>
<a:theme xmlns:a="http://schemas.openxmlformats.org/drawingml/2006/main" name="نسق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2261</Words>
  <Application>Microsoft Macintosh PowerPoint</Application>
  <PresentationFormat>On-screen Show (16:10)</PresentationFormat>
  <Paragraphs>306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نسق Office</vt:lpstr>
      <vt:lpstr>PowerPoint Presentation</vt:lpstr>
      <vt:lpstr>PowerPoint Presentation</vt:lpstr>
      <vt:lpstr>Pectoralis Major</vt:lpstr>
      <vt:lpstr>Pectoralis Major</vt:lpstr>
      <vt:lpstr>Pectoralis Minor</vt:lpstr>
      <vt:lpstr>Pectoralis Minor</vt:lpstr>
      <vt:lpstr>Subclavius</vt:lpstr>
      <vt:lpstr>Subclavius</vt:lpstr>
      <vt:lpstr>Clavipectoral Fascia</vt:lpstr>
      <vt:lpstr>Clavipectoral Fascia</vt:lpstr>
      <vt:lpstr>Serratus anterior </vt:lpstr>
      <vt:lpstr>Winged Scapula</vt:lpstr>
      <vt:lpstr>PowerPoint Presentation</vt:lpstr>
      <vt:lpstr>Boundaries of the Axilla</vt:lpstr>
      <vt:lpstr>PowerPoint Presentation</vt:lpstr>
      <vt:lpstr>Content of the Axilla</vt:lpstr>
      <vt:lpstr>PowerPoint Presentation</vt:lpstr>
      <vt:lpstr>PowerPoint Presentation</vt:lpstr>
      <vt:lpstr>PowerPoint Presentation</vt:lpstr>
      <vt:lpstr>Brachial Plexus </vt:lpstr>
      <vt:lpstr>Brachial Plexus  (cont..)</vt:lpstr>
      <vt:lpstr>Brachial Plexus  (cont..)</vt:lpstr>
      <vt:lpstr>Brachial Plexus  (cont..)</vt:lpstr>
      <vt:lpstr>Brachial Plexus  (cont..)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Abdulaziz Almanie</cp:lastModifiedBy>
  <cp:revision>5</cp:revision>
  <dcterms:modified xsi:type="dcterms:W3CDTF">2014-12-22T22:29:32Z</dcterms:modified>
</cp:coreProperties>
</file>