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715000" type="screen16x1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93EDDF-6F76-48A9-A312-FD99B7DB3018}">
  <a:tblStyle styleId="{8293EDDF-6F76-48A9-A312-FD99B7DB3018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1255D3BF-2FCB-41BB-B825-CB68EBEAC3F1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FAEC0AF-AE40-4660-BCBC-EB71B4AA7B57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484" y="6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8832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865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969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125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157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150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024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3452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590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486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286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6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996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704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799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626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607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79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54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663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977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279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142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379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10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775354"/>
            <a:ext cx="7772400" cy="12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799" cy="146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1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1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1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عنوان ونص عمودي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686199" y="-895500"/>
            <a:ext cx="37716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r" rtl="1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عنوان ونص عموديان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5220000" y="1638264"/>
            <a:ext cx="48761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029000" y="-342934"/>
            <a:ext cx="48761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r" rtl="1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r" rtl="1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عنوان المقطع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3672416"/>
            <a:ext cx="7772400" cy="113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422260"/>
            <a:ext cx="7772400" cy="125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محتويين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599" cy="37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333500"/>
            <a:ext cx="4038599" cy="37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مقارن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79260"/>
            <a:ext cx="4040099" cy="53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1812395"/>
            <a:ext cx="4040099" cy="329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279260"/>
            <a:ext cx="4041900" cy="53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1812395"/>
            <a:ext cx="4041900" cy="329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عنوان فقط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محتوى ذو تسمية توضيحية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27541"/>
            <a:ext cx="3008399" cy="9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27541"/>
            <a:ext cx="5111699" cy="487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195916"/>
            <a:ext cx="3008399" cy="390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صورة ذو تسمية توضيحية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399" cy="47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510645"/>
            <a:ext cx="5486399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4472781"/>
            <a:ext cx="5486399" cy="6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r" rtl="1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3l3-5Ij3JZ8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hape 80"/>
          <p:cNvCxnSpPr/>
          <p:nvPr/>
        </p:nvCxnSpPr>
        <p:spPr>
          <a:xfrm>
            <a:off x="8833047" y="56859"/>
            <a:ext cx="0" cy="5534099"/>
          </a:xfrm>
          <a:prstGeom prst="straightConnector1">
            <a:avLst/>
          </a:prstGeom>
          <a:noFill/>
          <a:ln w="38100" cap="flat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Shape 81"/>
          <p:cNvCxnSpPr/>
          <p:nvPr/>
        </p:nvCxnSpPr>
        <p:spPr>
          <a:xfrm>
            <a:off x="8702307" y="584712"/>
            <a:ext cx="13199" cy="3448800"/>
          </a:xfrm>
          <a:prstGeom prst="straightConnector1">
            <a:avLst/>
          </a:prstGeom>
          <a:noFill/>
          <a:ln w="38100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Shape 82"/>
          <p:cNvSpPr/>
          <p:nvPr/>
        </p:nvSpPr>
        <p:spPr>
          <a:xfrm>
            <a:off x="1616113" y="2081701"/>
            <a:ext cx="6552600" cy="1266599"/>
          </a:xfrm>
          <a:prstGeom prst="rect">
            <a:avLst/>
          </a:prstGeom>
          <a:noFill/>
          <a:ln w="28575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" sz="4500" b="1">
                <a:solidFill>
                  <a:srgbClr val="632423"/>
                </a:solidFill>
                <a:latin typeface="Impact"/>
                <a:ea typeface="Impact"/>
                <a:cs typeface="Impact"/>
                <a:sym typeface="Impact"/>
              </a:rPr>
              <a:t>Arm and Elbow 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Anatomy Team 434</a:t>
            </a:r>
          </a:p>
        </p:txBody>
      </p:sp>
      <p:sp>
        <p:nvSpPr>
          <p:cNvPr id="83" name="Shape 83"/>
          <p:cNvSpPr/>
          <p:nvPr/>
        </p:nvSpPr>
        <p:spPr>
          <a:xfrm>
            <a:off x="318200" y="3981105"/>
            <a:ext cx="3417661" cy="1539000"/>
          </a:xfrm>
          <a:prstGeom prst="rect">
            <a:avLst/>
          </a:prstGeom>
          <a:noFill/>
          <a:ln w="25400" cap="flat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1" strike="noStrike" cap="none" baseline="0" dirty="0">
                <a:solidFill>
                  <a:srgbClr val="3F3151"/>
                </a:solidFill>
                <a:latin typeface="Georgia"/>
                <a:ea typeface="Georgia"/>
                <a:cs typeface="Georgia"/>
                <a:sym typeface="Georgia"/>
              </a:rPr>
              <a:t>Color </a:t>
            </a:r>
            <a:r>
              <a:rPr lang="en" sz="2400" b="1" i="1" u="sng" dirty="0">
                <a:solidFill>
                  <a:srgbClr val="3F3151"/>
                </a:solidFill>
                <a:latin typeface="Georgia"/>
                <a:ea typeface="Georgia"/>
                <a:cs typeface="Georgia"/>
                <a:sym typeface="Georgia"/>
              </a:rPr>
              <a:t>Index:</a:t>
            </a:r>
            <a:r>
              <a:rPr lang="en" sz="2400" b="1" dirty="0">
                <a:solidFill>
                  <a:srgbClr val="3F315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457200" marR="0" lvl="0" indent="-457200" algn="l" rtl="0">
              <a:spcBef>
                <a:spcPts val="400"/>
              </a:spcBef>
              <a:buClr>
                <a:srgbClr val="953734"/>
              </a:buClr>
              <a:buSzPct val="100000"/>
              <a:buFont typeface="Georgia"/>
              <a:buChar char="▪"/>
            </a:pPr>
            <a:r>
              <a:rPr lang="en" sz="2000" b="1" dirty="0">
                <a:solidFill>
                  <a:srgbClr val="953734"/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lang="en" sz="2000" b="1" i="0" u="none" strike="noStrike" cap="none" baseline="0" dirty="0">
                <a:solidFill>
                  <a:srgbClr val="953734"/>
                </a:solidFill>
                <a:latin typeface="Georgia"/>
                <a:ea typeface="Georgia"/>
                <a:cs typeface="Georgia"/>
                <a:sym typeface="Georgia"/>
              </a:rPr>
              <a:t>mportant Point</a:t>
            </a:r>
            <a:r>
              <a:rPr lang="en" sz="2000" b="1" dirty="0">
                <a:solidFill>
                  <a:srgbClr val="953734"/>
                </a:solidFill>
                <a:latin typeface="Georgia"/>
                <a:ea typeface="Georgia"/>
                <a:cs typeface="Georgia"/>
                <a:sym typeface="Georgia"/>
              </a:rPr>
              <a:t>s </a:t>
            </a:r>
          </a:p>
          <a:p>
            <a:pPr marL="457200" marR="0" lvl="0" indent="-457200" algn="l" rtl="0">
              <a:spcBef>
                <a:spcPts val="400"/>
              </a:spcBef>
              <a:buClr>
                <a:srgbClr val="7F7F7F"/>
              </a:buClr>
              <a:buSzPct val="100000"/>
              <a:buFont typeface="Georgia"/>
              <a:buChar char="▪"/>
            </a:pPr>
            <a:r>
              <a:rPr lang="en" sz="2000" b="1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Helping notes</a:t>
            </a:r>
          </a:p>
          <a:p>
            <a:pPr marL="457200" marR="0" lvl="0" indent="-457200" algn="l" rtl="0">
              <a:spcBef>
                <a:spcPts val="400"/>
              </a:spcBef>
              <a:buClr>
                <a:srgbClr val="D4783C"/>
              </a:buClr>
              <a:buSzPct val="100000"/>
              <a:buFont typeface="Georgia"/>
              <a:buChar char="▪"/>
            </a:pPr>
            <a:r>
              <a:rPr lang="en" sz="2000" b="1" dirty="0">
                <a:solidFill>
                  <a:srgbClr val="D4783C"/>
                </a:solidFill>
                <a:latin typeface="Georgia"/>
                <a:ea typeface="Georgia"/>
                <a:cs typeface="Georgia"/>
                <a:sym typeface="Georgia"/>
              </a:rPr>
              <a:t>Explanation 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6944"/>
            <a:ext cx="2312525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999275" y="4057305"/>
            <a:ext cx="2833799" cy="15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6" name="Shape 86"/>
          <p:cNvSpPr/>
          <p:nvPr/>
        </p:nvSpPr>
        <p:spPr>
          <a:xfrm>
            <a:off x="5864275" y="4057305"/>
            <a:ext cx="2833799" cy="1539000"/>
          </a:xfrm>
          <a:prstGeom prst="rect">
            <a:avLst/>
          </a:prstGeom>
          <a:noFill/>
          <a:ln w="25400" cap="flat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buClr>
                <a:srgbClr val="D4783C"/>
              </a:buClr>
              <a:buFont typeface="Calibri"/>
              <a:buNone/>
            </a:pPr>
            <a:r>
              <a:rPr lang="en" b="1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</a:rPr>
              <a:t>If you have any complaint or suggestion please don’t hesitate to contact us on:</a:t>
            </a: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buClr>
                <a:srgbClr val="D4783C"/>
              </a:buClr>
              <a:buFont typeface="Calibri"/>
              <a:buNone/>
            </a:pPr>
            <a:r>
              <a:rPr lang="en">
                <a:solidFill>
                  <a:srgbClr val="6D9EEB"/>
                </a:solidFill>
                <a:latin typeface="Georgia"/>
                <a:ea typeface="Georgia"/>
                <a:cs typeface="Georgia"/>
                <a:sym typeface="Georgia"/>
              </a:rPr>
              <a:t>AnatomyTeam434@gmail.com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" name="Shape 234"/>
          <p:cNvGraphicFramePr/>
          <p:nvPr/>
        </p:nvGraphicFramePr>
        <p:xfrm>
          <a:off x="147850" y="902650"/>
          <a:ext cx="7970725" cy="3955415"/>
        </p:xfrm>
        <a:graphic>
          <a:graphicData uri="http://schemas.openxmlformats.org/drawingml/2006/table">
            <a:tbl>
              <a:tblPr>
                <a:noFill/>
                <a:tableStyleId>{8293EDDF-6F76-48A9-A312-FD99B7DB3018}</a:tableStyleId>
              </a:tblPr>
              <a:tblGrid>
                <a:gridCol w="1176375"/>
                <a:gridCol w="1135875"/>
                <a:gridCol w="2160225"/>
                <a:gridCol w="1634575"/>
                <a:gridCol w="1863675"/>
              </a:tblGrid>
              <a:tr h="4747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10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Biceps brachii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4D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Coracobrachialis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Brachialis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4D79"/>
                    </a:solidFill>
                  </a:tcPr>
                </a:tc>
              </a:tr>
              <a:tr h="644975"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Origin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Long Head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from supraglenoid tubercle of scapula (intracapsular)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Tip of the coracoid process of scapula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Front of the lower half of humerus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  <a:tr h="491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Short Head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from the tip of coracoid process of scapula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22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Insertion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 the posterior part of the radial tuberosity.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into the deep fascia of the medial aspect of the forearm through bicipital aponeurosis.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Middle of the medial side of the shaft of the humerus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Anterior surface of coronoid process of ulna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  <a:tr h="49165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Nerve supply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Musculocutaneous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Musculocutaneous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Musculocutaneous &amp; Radial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  <a:tr h="49165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Action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-Strong supinator of the forearm, used in screwing.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30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-Powerful flexor of elbow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-Weak flexor of shoulder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Flexor &amp; a weak adductor of the arm 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Strong flexor of the forearm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  <p:sp>
        <p:nvSpPr>
          <p:cNvPr id="235" name="Shape 235"/>
          <p:cNvSpPr txBox="1"/>
          <p:nvPr/>
        </p:nvSpPr>
        <p:spPr>
          <a:xfrm>
            <a:off x="264500" y="11450"/>
            <a:ext cx="5120700" cy="42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600" b="1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Coracobrachialis, Biceps brachii, &amp; Brachialis</a:t>
            </a:r>
          </a:p>
        </p:txBody>
      </p:sp>
      <p:cxnSp>
        <p:nvCxnSpPr>
          <p:cNvPr id="236" name="Shape 236"/>
          <p:cNvCxnSpPr/>
          <p:nvPr/>
        </p:nvCxnSpPr>
        <p:spPr>
          <a:xfrm rot="10800000" flipH="1">
            <a:off x="164850" y="516675"/>
            <a:ext cx="7264800" cy="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1" name="Shape 241"/>
          <p:cNvCxnSpPr/>
          <p:nvPr/>
        </p:nvCxnSpPr>
        <p:spPr>
          <a:xfrm>
            <a:off x="197825" y="833075"/>
            <a:ext cx="7374599" cy="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21625" y="0"/>
            <a:ext cx="5572199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Posterior Fascial Compartment Contents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title" idx="2"/>
          </p:nvPr>
        </p:nvSpPr>
        <p:spPr>
          <a:xfrm>
            <a:off x="4779425" y="-54675"/>
            <a:ext cx="3556500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953734"/>
              </a:buClr>
              <a:buSzPct val="100000"/>
              <a:buFont typeface="Comic Sans MS"/>
              <a:buChar char="❖"/>
            </a:pPr>
            <a:r>
              <a:rPr lang="en" sz="1800" b="1">
                <a:solidFill>
                  <a:srgbClr val="953734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the Posterior  Compartment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625" y="952800"/>
            <a:ext cx="2821700" cy="1952725"/>
          </a:xfrm>
          <a:prstGeom prst="rect">
            <a:avLst/>
          </a:prstGeom>
          <a:noFill/>
          <a:ln w="9525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6364" y="1134800"/>
            <a:ext cx="1679560" cy="3176800"/>
          </a:xfrm>
          <a:prstGeom prst="rect">
            <a:avLst/>
          </a:prstGeom>
          <a:noFill/>
          <a:ln w="9525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6" name="Shape 246"/>
          <p:cNvSpPr/>
          <p:nvPr/>
        </p:nvSpPr>
        <p:spPr>
          <a:xfrm>
            <a:off x="4675175" y="2905525"/>
            <a:ext cx="1904999" cy="523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Triceps brachii</a:t>
            </a:r>
          </a:p>
        </p:txBody>
      </p:sp>
      <p:sp>
        <p:nvSpPr>
          <p:cNvPr id="247" name="Shape 247"/>
          <p:cNvSpPr/>
          <p:nvPr/>
        </p:nvSpPr>
        <p:spPr>
          <a:xfrm>
            <a:off x="398650" y="3223850"/>
            <a:ext cx="3645899" cy="162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Muscles: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Triceps</a:t>
            </a: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Vessels: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Profunda brachii &amp; Ulnar collateral arteries</a:t>
            </a: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Nerves: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Radial &amp; Ulnar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228600" y="-152125"/>
            <a:ext cx="1202399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sz="1800" b="1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Triceps</a:t>
            </a:r>
          </a:p>
        </p:txBody>
      </p:sp>
      <p:cxnSp>
        <p:nvCxnSpPr>
          <p:cNvPr id="253" name="Shape 253"/>
          <p:cNvCxnSpPr/>
          <p:nvPr/>
        </p:nvCxnSpPr>
        <p:spPr>
          <a:xfrm>
            <a:off x="197825" y="604475"/>
            <a:ext cx="7374599" cy="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5075" y="691525"/>
            <a:ext cx="3454725" cy="2458624"/>
          </a:xfrm>
          <a:prstGeom prst="rect">
            <a:avLst/>
          </a:prstGeom>
          <a:noFill/>
          <a:ln w="9525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55" name="Shape 255"/>
          <p:cNvSpPr/>
          <p:nvPr/>
        </p:nvSpPr>
        <p:spPr>
          <a:xfrm>
            <a:off x="0" y="691525"/>
            <a:ext cx="2461799" cy="39536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Origin: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Three heads: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Long Head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from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infrglenoid tubercle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the scapula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Lateral Head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from the upper half of the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posterior surface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the shaft of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humerus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b="1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above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spiral groove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Medial Head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from the lower half of the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posterior surface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the shaft of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humerus </a:t>
            </a:r>
            <a:r>
              <a:rPr lang="en" b="1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below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spiral groove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6183925" y="742825"/>
            <a:ext cx="2242199" cy="348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Insertion</a:t>
            </a:r>
            <a:r>
              <a:rPr lang="en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Common 	tendon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inserted into the upper surface of the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olecranon process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ulna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Nerve supply: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Radial nerve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Action: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Strong extensor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the elbow joint</a:t>
            </a:r>
          </a:p>
        </p:txBody>
      </p:sp>
      <p:sp>
        <p:nvSpPr>
          <p:cNvPr id="257" name="Shape 257"/>
          <p:cNvSpPr/>
          <p:nvPr/>
        </p:nvSpPr>
        <p:spPr>
          <a:xfrm>
            <a:off x="2595450" y="3326425"/>
            <a:ext cx="3454800" cy="15972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important notes: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supraglenoid tubercle of scapula is intracapsular (inside capsule)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long head’s origin is the infraglenoid tubercle.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lateral and medial heads origins are on posterior surface of humerus.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medial head is below radial groove in lower half 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lateral head is above radial groove in upper half.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545475" y="1079950"/>
            <a:ext cx="3153600" cy="4319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300"/>
              </a:spcBef>
              <a:buNone/>
            </a:pP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Strong extensor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the elbow joint</a:t>
            </a:r>
          </a:p>
        </p:txBody>
      </p:sp>
      <p:sp>
        <p:nvSpPr>
          <p:cNvPr id="263" name="Shape 263"/>
          <p:cNvSpPr/>
          <p:nvPr/>
        </p:nvSpPr>
        <p:spPr>
          <a:xfrm>
            <a:off x="3815300" y="2382350"/>
            <a:ext cx="3269400" cy="8306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Common 	tendon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inserted into the upper surface of the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olecranon process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ulna</a:t>
            </a:r>
          </a:p>
        </p:txBody>
      </p:sp>
      <p:sp>
        <p:nvSpPr>
          <p:cNvPr id="264" name="Shape 264"/>
          <p:cNvSpPr/>
          <p:nvPr/>
        </p:nvSpPr>
        <p:spPr>
          <a:xfrm>
            <a:off x="4702875" y="1888025"/>
            <a:ext cx="1221299" cy="355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Radial nerve</a:t>
            </a:r>
          </a:p>
        </p:txBody>
      </p:sp>
      <p:sp>
        <p:nvSpPr>
          <p:cNvPr id="265" name="Shape 265"/>
          <p:cNvSpPr/>
          <p:nvPr/>
        </p:nvSpPr>
        <p:spPr>
          <a:xfrm>
            <a:off x="1539375" y="1586100"/>
            <a:ext cx="1345500" cy="429599"/>
          </a:xfrm>
          <a:prstGeom prst="rect">
            <a:avLst/>
          </a:prstGeom>
          <a:solidFill>
            <a:schemeClr val="lt2"/>
          </a:solidFill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Triceps</a:t>
            </a:r>
          </a:p>
        </p:txBody>
      </p:sp>
      <p:sp>
        <p:nvSpPr>
          <p:cNvPr id="266" name="Shape 266"/>
          <p:cNvSpPr/>
          <p:nvPr/>
        </p:nvSpPr>
        <p:spPr>
          <a:xfrm>
            <a:off x="1023100" y="2308050"/>
            <a:ext cx="759300" cy="472499"/>
          </a:xfrm>
          <a:prstGeom prst="rect">
            <a:avLst/>
          </a:prstGeom>
          <a:solidFill>
            <a:schemeClr val="lt2"/>
          </a:solidFill>
          <a:ln w="28575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Origin</a:t>
            </a:r>
          </a:p>
        </p:txBody>
      </p:sp>
      <p:sp>
        <p:nvSpPr>
          <p:cNvPr id="267" name="Shape 267"/>
          <p:cNvSpPr/>
          <p:nvPr/>
        </p:nvSpPr>
        <p:spPr>
          <a:xfrm>
            <a:off x="2839526" y="2339750"/>
            <a:ext cx="1002300" cy="472499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Insertion</a:t>
            </a:r>
          </a:p>
        </p:txBody>
      </p:sp>
      <p:sp>
        <p:nvSpPr>
          <p:cNvPr id="268" name="Shape 268"/>
          <p:cNvSpPr/>
          <p:nvPr/>
        </p:nvSpPr>
        <p:spPr>
          <a:xfrm>
            <a:off x="3411075" y="1622687"/>
            <a:ext cx="1291799" cy="429599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Nerve supply</a:t>
            </a:r>
          </a:p>
        </p:txBody>
      </p:sp>
      <p:sp>
        <p:nvSpPr>
          <p:cNvPr id="269" name="Shape 269"/>
          <p:cNvSpPr/>
          <p:nvPr/>
        </p:nvSpPr>
        <p:spPr>
          <a:xfrm>
            <a:off x="3767225" y="863050"/>
            <a:ext cx="809400" cy="472499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Action</a:t>
            </a:r>
          </a:p>
        </p:txBody>
      </p:sp>
      <p:sp>
        <p:nvSpPr>
          <p:cNvPr id="270" name="Shape 270"/>
          <p:cNvSpPr/>
          <p:nvPr/>
        </p:nvSpPr>
        <p:spPr>
          <a:xfrm>
            <a:off x="418700" y="3615600"/>
            <a:ext cx="1002300" cy="312599"/>
          </a:xfrm>
          <a:prstGeom prst="rect">
            <a:avLst/>
          </a:prstGeom>
          <a:solidFill>
            <a:schemeClr val="lt2"/>
          </a:solidFill>
          <a:ln w="19050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Long Head</a:t>
            </a:r>
          </a:p>
        </p:txBody>
      </p:sp>
      <p:sp>
        <p:nvSpPr>
          <p:cNvPr id="271" name="Shape 271"/>
          <p:cNvSpPr/>
          <p:nvPr/>
        </p:nvSpPr>
        <p:spPr>
          <a:xfrm>
            <a:off x="472100" y="4161650"/>
            <a:ext cx="1291799" cy="7016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from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infraglenoid tubercle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the scapula</a:t>
            </a:r>
          </a:p>
        </p:txBody>
      </p:sp>
      <p:sp>
        <p:nvSpPr>
          <p:cNvPr id="272" name="Shape 272"/>
          <p:cNvSpPr/>
          <p:nvPr/>
        </p:nvSpPr>
        <p:spPr>
          <a:xfrm>
            <a:off x="1231575" y="3288700"/>
            <a:ext cx="1116899" cy="364800"/>
          </a:xfrm>
          <a:prstGeom prst="rect">
            <a:avLst/>
          </a:prstGeom>
          <a:solidFill>
            <a:schemeClr val="lt2"/>
          </a:solidFill>
          <a:ln w="19050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Lateral Head</a:t>
            </a:r>
          </a:p>
        </p:txBody>
      </p:sp>
      <p:cxnSp>
        <p:nvCxnSpPr>
          <p:cNvPr id="273" name="Shape 273"/>
          <p:cNvCxnSpPr>
            <a:stCxn id="265" idx="3"/>
            <a:endCxn id="268" idx="1"/>
          </p:cNvCxnSpPr>
          <p:nvPr/>
        </p:nvCxnSpPr>
        <p:spPr>
          <a:xfrm>
            <a:off x="2884875" y="1800899"/>
            <a:ext cx="526199" cy="36600"/>
          </a:xfrm>
          <a:prstGeom prst="curvedConnector3">
            <a:avLst>
              <a:gd name="adj1" fmla="val 50000"/>
            </a:avLst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4" name="Shape 274"/>
          <p:cNvCxnSpPr>
            <a:stCxn id="265" idx="2"/>
            <a:endCxn id="266" idx="0"/>
          </p:cNvCxnSpPr>
          <p:nvPr/>
        </p:nvCxnSpPr>
        <p:spPr>
          <a:xfrm rot="5400000">
            <a:off x="1661175" y="1757249"/>
            <a:ext cx="292500" cy="809400"/>
          </a:xfrm>
          <a:prstGeom prst="curvedConnector3">
            <a:avLst>
              <a:gd name="adj1" fmla="val 49974"/>
            </a:avLst>
          </a:prstGeom>
          <a:noFill/>
          <a:ln w="19050" cap="flat">
            <a:solidFill>
              <a:srgbClr val="DD286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5" name="Shape 275"/>
          <p:cNvCxnSpPr>
            <a:stCxn id="265" idx="2"/>
            <a:endCxn id="267" idx="0"/>
          </p:cNvCxnSpPr>
          <p:nvPr/>
        </p:nvCxnSpPr>
        <p:spPr>
          <a:xfrm rot="-5400000" flipH="1">
            <a:off x="2614425" y="1613399"/>
            <a:ext cx="324000" cy="1128600"/>
          </a:xfrm>
          <a:prstGeom prst="curvedConnector3">
            <a:avLst>
              <a:gd name="adj1" fmla="val 50008"/>
            </a:avLst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6" name="Shape 276"/>
          <p:cNvCxnSpPr>
            <a:stCxn id="266" idx="2"/>
            <a:endCxn id="270" idx="0"/>
          </p:cNvCxnSpPr>
          <p:nvPr/>
        </p:nvCxnSpPr>
        <p:spPr>
          <a:xfrm rot="5400000">
            <a:off x="743650" y="2956649"/>
            <a:ext cx="835200" cy="483000"/>
          </a:xfrm>
          <a:prstGeom prst="curvedConnector3">
            <a:avLst>
              <a:gd name="adj1" fmla="val 50009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7" name="Shape 277"/>
          <p:cNvCxnSpPr>
            <a:stCxn id="266" idx="2"/>
            <a:endCxn id="272" idx="0"/>
          </p:cNvCxnSpPr>
          <p:nvPr/>
        </p:nvCxnSpPr>
        <p:spPr>
          <a:xfrm rot="-5400000" flipH="1">
            <a:off x="1342300" y="2840999"/>
            <a:ext cx="508200" cy="387299"/>
          </a:xfrm>
          <a:prstGeom prst="curvedConnector3">
            <a:avLst>
              <a:gd name="adj1" fmla="val 49995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8" name="Shape 278"/>
          <p:cNvCxnSpPr>
            <a:stCxn id="272" idx="2"/>
            <a:endCxn id="279" idx="0"/>
          </p:cNvCxnSpPr>
          <p:nvPr/>
        </p:nvCxnSpPr>
        <p:spPr>
          <a:xfrm rot="-5400000" flipH="1">
            <a:off x="2132774" y="3310750"/>
            <a:ext cx="203400" cy="888900"/>
          </a:xfrm>
          <a:prstGeom prst="curvedConnector3">
            <a:avLst>
              <a:gd name="adj1" fmla="val 49988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0" name="Shape 280"/>
          <p:cNvCxnSpPr>
            <a:stCxn id="270" idx="2"/>
            <a:endCxn id="271" idx="0"/>
          </p:cNvCxnSpPr>
          <p:nvPr/>
        </p:nvCxnSpPr>
        <p:spPr>
          <a:xfrm rot="-5400000" flipH="1">
            <a:off x="902150" y="3945899"/>
            <a:ext cx="233400" cy="198000"/>
          </a:xfrm>
          <a:prstGeom prst="curvedConnector3">
            <a:avLst>
              <a:gd name="adj1" fmla="val 50011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1" name="Shape 281"/>
          <p:cNvCxnSpPr>
            <a:stCxn id="265" idx="3"/>
            <a:endCxn id="269" idx="1"/>
          </p:cNvCxnSpPr>
          <p:nvPr/>
        </p:nvCxnSpPr>
        <p:spPr>
          <a:xfrm rot="10800000" flipH="1">
            <a:off x="2884875" y="1099199"/>
            <a:ext cx="882299" cy="701700"/>
          </a:xfrm>
          <a:prstGeom prst="curvedConnector3">
            <a:avLst>
              <a:gd name="adj1" fmla="val 50003"/>
            </a:avLst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2" name="Shape 282"/>
          <p:cNvSpPr/>
          <p:nvPr/>
        </p:nvSpPr>
        <p:spPr>
          <a:xfrm>
            <a:off x="2212125" y="2974275"/>
            <a:ext cx="1116899" cy="364800"/>
          </a:xfrm>
          <a:prstGeom prst="rect">
            <a:avLst/>
          </a:prstGeom>
          <a:solidFill>
            <a:schemeClr val="lt2"/>
          </a:solidFill>
          <a:ln w="19050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Medial Head</a:t>
            </a:r>
          </a:p>
        </p:txBody>
      </p:sp>
      <p:sp>
        <p:nvSpPr>
          <p:cNvPr id="279" name="Shape 279"/>
          <p:cNvSpPr/>
          <p:nvPr/>
        </p:nvSpPr>
        <p:spPr>
          <a:xfrm>
            <a:off x="1888325" y="3856850"/>
            <a:ext cx="1581300" cy="1070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from the upper half of the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posterior surface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the shaft of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humerus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200" b="1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above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spiral groove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3460425" y="3314500"/>
            <a:ext cx="1876500" cy="920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from the lower half of the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posterior surface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the shaft of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humerus </a:t>
            </a:r>
            <a:r>
              <a:rPr lang="en" sz="1200" b="1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below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spiral groove</a:t>
            </a:r>
          </a:p>
        </p:txBody>
      </p:sp>
      <p:cxnSp>
        <p:nvCxnSpPr>
          <p:cNvPr id="284" name="Shape 284"/>
          <p:cNvCxnSpPr>
            <a:stCxn id="282" idx="2"/>
            <a:endCxn id="283" idx="1"/>
          </p:cNvCxnSpPr>
          <p:nvPr/>
        </p:nvCxnSpPr>
        <p:spPr>
          <a:xfrm rot="-5400000" flipH="1">
            <a:off x="2897774" y="3211875"/>
            <a:ext cx="435600" cy="690000"/>
          </a:xfrm>
          <a:prstGeom prst="curvedConnector2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5" name="Shape 285"/>
          <p:cNvCxnSpPr>
            <a:stCxn id="266" idx="2"/>
            <a:endCxn id="282" idx="0"/>
          </p:cNvCxnSpPr>
          <p:nvPr/>
        </p:nvCxnSpPr>
        <p:spPr>
          <a:xfrm rot="-5400000" flipH="1">
            <a:off x="1989700" y="2193599"/>
            <a:ext cx="193800" cy="1367699"/>
          </a:xfrm>
          <a:prstGeom prst="curvedConnector3">
            <a:avLst>
              <a:gd name="adj1" fmla="val 49981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6" name="Shape 286"/>
          <p:cNvCxnSpPr/>
          <p:nvPr/>
        </p:nvCxnSpPr>
        <p:spPr>
          <a:xfrm>
            <a:off x="205150" y="483575"/>
            <a:ext cx="7913100" cy="0"/>
          </a:xfrm>
          <a:prstGeom prst="straightConnector1">
            <a:avLst/>
          </a:prstGeom>
          <a:noFill/>
          <a:ln w="28575" cap="flat">
            <a:solidFill>
              <a:srgbClr val="351C75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7" name="Shape 287"/>
          <p:cNvSpPr txBox="1"/>
          <p:nvPr/>
        </p:nvSpPr>
        <p:spPr>
          <a:xfrm>
            <a:off x="205150" y="-126900"/>
            <a:ext cx="1409100" cy="83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Triceps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304800" y="-152125"/>
            <a:ext cx="2180400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Cubital Fossa</a:t>
            </a:r>
          </a:p>
        </p:txBody>
      </p:sp>
      <p:cxnSp>
        <p:nvCxnSpPr>
          <p:cNvPr id="293" name="Shape 293"/>
          <p:cNvCxnSpPr/>
          <p:nvPr/>
        </p:nvCxnSpPr>
        <p:spPr>
          <a:xfrm>
            <a:off x="197825" y="604475"/>
            <a:ext cx="7374599" cy="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4" name="Shape 294"/>
          <p:cNvSpPr txBox="1"/>
          <p:nvPr/>
        </p:nvSpPr>
        <p:spPr>
          <a:xfrm>
            <a:off x="2340950" y="78400"/>
            <a:ext cx="3352200" cy="51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buClr>
                <a:srgbClr val="351C75"/>
              </a:buClr>
              <a:buSzPct val="100000"/>
              <a:buFont typeface="Comic Sans MS"/>
              <a:buChar char="❖"/>
            </a:pPr>
            <a:r>
              <a:rPr lang="en" b="1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Boundaries of Cubital Fossa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5644650" y="65975"/>
            <a:ext cx="2857499" cy="51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351C75"/>
              </a:buClr>
              <a:buSzPct val="100000"/>
              <a:buFont typeface="Comic Sans MS"/>
              <a:buChar char="❖"/>
            </a:pPr>
            <a:r>
              <a:rPr lang="en" b="1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Content of Cubital Fossa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 t="15549" b="-15549"/>
          <a:stretch/>
        </p:blipFill>
        <p:spPr>
          <a:xfrm>
            <a:off x="6005075" y="721925"/>
            <a:ext cx="2512025" cy="2552449"/>
          </a:xfrm>
          <a:prstGeom prst="rect">
            <a:avLst/>
          </a:prstGeom>
          <a:noFill/>
          <a:ln w="1905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97" name="Shape 297"/>
          <p:cNvSpPr/>
          <p:nvPr/>
        </p:nvSpPr>
        <p:spPr>
          <a:xfrm>
            <a:off x="2007975" y="2033912"/>
            <a:ext cx="2623499" cy="356399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Boundaries of Cubital fossa </a:t>
            </a:r>
          </a:p>
        </p:txBody>
      </p:sp>
      <p:cxnSp>
        <p:nvCxnSpPr>
          <p:cNvPr id="298" name="Shape 298"/>
          <p:cNvCxnSpPr/>
          <p:nvPr/>
        </p:nvCxnSpPr>
        <p:spPr>
          <a:xfrm>
            <a:off x="3286275" y="2190800"/>
            <a:ext cx="0" cy="475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9" name="Shape 299"/>
          <p:cNvCxnSpPr/>
          <p:nvPr/>
        </p:nvCxnSpPr>
        <p:spPr>
          <a:xfrm rot="10800000">
            <a:off x="950374" y="2666724"/>
            <a:ext cx="2269500" cy="12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0" name="Shape 300"/>
          <p:cNvCxnSpPr/>
          <p:nvPr/>
        </p:nvCxnSpPr>
        <p:spPr>
          <a:xfrm rot="10800000">
            <a:off x="3160174" y="2666724"/>
            <a:ext cx="2269500" cy="12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1" name="Shape 301"/>
          <p:cNvCxnSpPr/>
          <p:nvPr/>
        </p:nvCxnSpPr>
        <p:spPr>
          <a:xfrm>
            <a:off x="1000275" y="2648000"/>
            <a:ext cx="0" cy="475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02" name="Shape 302"/>
          <p:cNvSpPr/>
          <p:nvPr/>
        </p:nvSpPr>
        <p:spPr>
          <a:xfrm>
            <a:off x="274025" y="3123250"/>
            <a:ext cx="2071500" cy="641699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Base: </a:t>
            </a:r>
            <a:r>
              <a:rPr lang="en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line through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the two </a:t>
            </a:r>
            <a:r>
              <a:rPr lang="en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epicondyles of humerus</a:t>
            </a:r>
            <a:r>
              <a:rPr lang="en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cxnSp>
        <p:nvCxnSpPr>
          <p:cNvPr id="303" name="Shape 303"/>
          <p:cNvCxnSpPr/>
          <p:nvPr/>
        </p:nvCxnSpPr>
        <p:spPr>
          <a:xfrm>
            <a:off x="3286275" y="2648000"/>
            <a:ext cx="0" cy="475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04" name="Shape 304"/>
          <p:cNvSpPr/>
          <p:nvPr/>
        </p:nvSpPr>
        <p:spPr>
          <a:xfrm>
            <a:off x="2560025" y="3123250"/>
            <a:ext cx="2071500" cy="641699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Laterally :</a:t>
            </a:r>
            <a:r>
              <a:rPr lang="en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barachioadilis</a:t>
            </a:r>
          </a:p>
        </p:txBody>
      </p:sp>
      <p:sp>
        <p:nvSpPr>
          <p:cNvPr id="305" name="Shape 305"/>
          <p:cNvSpPr/>
          <p:nvPr/>
        </p:nvSpPr>
        <p:spPr>
          <a:xfrm>
            <a:off x="4846025" y="3123250"/>
            <a:ext cx="2071500" cy="641699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Medially: </a:t>
            </a:r>
            <a:r>
              <a:rPr lang="en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Pronator Teres</a:t>
            </a:r>
          </a:p>
        </p:txBody>
      </p:sp>
      <p:cxnSp>
        <p:nvCxnSpPr>
          <p:cNvPr id="306" name="Shape 306"/>
          <p:cNvCxnSpPr/>
          <p:nvPr/>
        </p:nvCxnSpPr>
        <p:spPr>
          <a:xfrm>
            <a:off x="5419875" y="2648000"/>
            <a:ext cx="0" cy="475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07" name="Shape 307"/>
          <p:cNvSpPr/>
          <p:nvPr/>
        </p:nvSpPr>
        <p:spPr>
          <a:xfrm>
            <a:off x="630125" y="705576"/>
            <a:ext cx="4789800" cy="116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spcBef>
                <a:spcPts val="640"/>
              </a:spcBef>
              <a:buClr>
                <a:schemeClr val="dk1"/>
              </a:buClr>
              <a:buSzPct val="100000"/>
              <a:buFont typeface="Georgia"/>
              <a:buChar char="•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Cubital fossa is a triangular depression on the </a:t>
            </a:r>
            <a:r>
              <a:rPr lang="en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anterior</a:t>
            </a:r>
          </a:p>
          <a:p>
            <a:pPr lvl="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       aspect of the </a:t>
            </a:r>
            <a:r>
              <a:rPr lang="en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elbow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 marL="457200" lvl="0" indent="-317500" rtl="0">
              <a:spcBef>
                <a:spcPts val="640"/>
              </a:spcBef>
              <a:buClr>
                <a:schemeClr val="dk1"/>
              </a:buClr>
              <a:buSzPct val="100000"/>
              <a:buFont typeface="Georgia"/>
              <a:buChar char="•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Cubital fossa has </a:t>
            </a:r>
            <a:r>
              <a:rPr lang="en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three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boundries </a:t>
            </a:r>
          </a:p>
        </p:txBody>
      </p:sp>
      <p:sp>
        <p:nvSpPr>
          <p:cNvPr id="308" name="Shape 308"/>
          <p:cNvSpPr/>
          <p:nvPr/>
        </p:nvSpPr>
        <p:spPr>
          <a:xfrm>
            <a:off x="527550" y="3883275"/>
            <a:ext cx="3604799" cy="10574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# Roof: </a:t>
            </a:r>
            <a:r>
              <a:rPr lang="en" b="1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Skin, superficial &amp; deep fascia and bicipital aponeurosis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# Floor: </a:t>
            </a:r>
            <a:r>
              <a:rPr lang="en" b="1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Brachialis medially and supinator laterally</a:t>
            </a:r>
          </a:p>
        </p:txBody>
      </p:sp>
      <p:sp>
        <p:nvSpPr>
          <p:cNvPr id="309" name="Shape 309"/>
          <p:cNvSpPr/>
          <p:nvPr/>
        </p:nvSpPr>
        <p:spPr>
          <a:xfrm>
            <a:off x="4519950" y="3855475"/>
            <a:ext cx="3352200" cy="1057499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important notes: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brachial artery passes through cubital fossa ( that’s why we can measure blood pressure at cubital fossa)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base is line between epicondyles.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2971800" y="-11435"/>
            <a:ext cx="8229600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Content of Cubital Fossa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075" y="2939175"/>
            <a:ext cx="5229225" cy="2038350"/>
          </a:xfrm>
          <a:prstGeom prst="rect">
            <a:avLst/>
          </a:prstGeom>
          <a:noFill/>
          <a:ln w="9525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16" name="Shape 316"/>
          <p:cNvSpPr/>
          <p:nvPr/>
        </p:nvSpPr>
        <p:spPr>
          <a:xfrm>
            <a:off x="298950" y="919875"/>
            <a:ext cx="7273499" cy="171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Median nerve.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Brachial artery divides into radial &amp; ulnar arteries.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Biceps brachii tendon.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Deep branch of radial nerve.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title" idx="2"/>
          </p:nvPr>
        </p:nvSpPr>
        <p:spPr>
          <a:xfrm>
            <a:off x="304800" y="-152125"/>
            <a:ext cx="2180400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Cubital Fossa</a:t>
            </a:r>
          </a:p>
        </p:txBody>
      </p:sp>
      <p:cxnSp>
        <p:nvCxnSpPr>
          <p:cNvPr id="318" name="Shape 318"/>
          <p:cNvCxnSpPr/>
          <p:nvPr/>
        </p:nvCxnSpPr>
        <p:spPr>
          <a:xfrm>
            <a:off x="197825" y="604475"/>
            <a:ext cx="7374599" cy="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152400" y="-152125"/>
            <a:ext cx="1938600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Elbow Joint</a:t>
            </a:r>
          </a:p>
        </p:txBody>
      </p:sp>
      <p:cxnSp>
        <p:nvCxnSpPr>
          <p:cNvPr id="324" name="Shape 324"/>
          <p:cNvCxnSpPr/>
          <p:nvPr/>
        </p:nvCxnSpPr>
        <p:spPr>
          <a:xfrm>
            <a:off x="197825" y="604475"/>
            <a:ext cx="7374599" cy="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9470" y="1713995"/>
            <a:ext cx="2809975" cy="2612325"/>
          </a:xfrm>
          <a:prstGeom prst="rect">
            <a:avLst/>
          </a:prstGeom>
          <a:noFill/>
          <a:ln w="1905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6" name="Shape 326"/>
          <p:cNvSpPr/>
          <p:nvPr/>
        </p:nvSpPr>
        <p:spPr>
          <a:xfrm>
            <a:off x="152400" y="864575"/>
            <a:ext cx="5361599" cy="1143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4BAC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spcBef>
                <a:spcPts val="64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Elbow joint is sorted as </a:t>
            </a:r>
            <a:r>
              <a:rPr lang="en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Synovial Hinge joint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 marL="457200" lvl="0" indent="-317500" rtl="0">
              <a:spcBef>
                <a:spcPts val="64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articular surfaces are covered by </a:t>
            </a:r>
            <a:r>
              <a:rPr lang="en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Hyaline cartilage.</a:t>
            </a:r>
          </a:p>
        </p:txBody>
      </p:sp>
      <p:sp>
        <p:nvSpPr>
          <p:cNvPr id="327" name="Shape 327"/>
          <p:cNvSpPr/>
          <p:nvPr/>
        </p:nvSpPr>
        <p:spPr>
          <a:xfrm>
            <a:off x="152400" y="2186337"/>
            <a:ext cx="5361599" cy="119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# Articulations:</a:t>
            </a:r>
          </a:p>
          <a:p>
            <a:pPr lvl="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1- </a:t>
            </a:r>
            <a:r>
              <a:rPr lang="en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Trochlea and capitulum of the humerus </a:t>
            </a:r>
            <a:r>
              <a:rPr lang="en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(Above)</a:t>
            </a:r>
          </a:p>
          <a:p>
            <a:pPr lvl="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2- </a:t>
            </a:r>
            <a:r>
              <a:rPr lang="en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Trochlea notch of </a:t>
            </a:r>
            <a:r>
              <a:rPr lang="en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ulna </a:t>
            </a:r>
            <a:r>
              <a:rPr lang="en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and the head of </a:t>
            </a:r>
            <a:r>
              <a:rPr lang="en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radius (Below)</a:t>
            </a:r>
          </a:p>
        </p:txBody>
      </p:sp>
      <p:sp>
        <p:nvSpPr>
          <p:cNvPr id="328" name="Shape 328"/>
          <p:cNvSpPr/>
          <p:nvPr/>
        </p:nvSpPr>
        <p:spPr>
          <a:xfrm>
            <a:off x="197825" y="3563925"/>
            <a:ext cx="4117799" cy="1406699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important notes: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dislocation of elbow joint= posterior displacement of olecranon process from trochlea.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dislocations occur mainly in children because their bones are less developed.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avulsion=separation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-228600" y="-152125"/>
            <a:ext cx="2268299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Capsule</a:t>
            </a:r>
          </a:p>
        </p:txBody>
      </p:sp>
      <p:cxnSp>
        <p:nvCxnSpPr>
          <p:cNvPr id="334" name="Shape 334"/>
          <p:cNvCxnSpPr/>
          <p:nvPr/>
        </p:nvCxnSpPr>
        <p:spPr>
          <a:xfrm>
            <a:off x="197825" y="528275"/>
            <a:ext cx="7374599" cy="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graphicFrame>
        <p:nvGraphicFramePr>
          <p:cNvPr id="335" name="Shape 335"/>
          <p:cNvGraphicFramePr/>
          <p:nvPr/>
        </p:nvGraphicFramePr>
        <p:xfrm>
          <a:off x="332650" y="648275"/>
          <a:ext cx="7916250" cy="3254307"/>
        </p:xfrm>
        <a:graphic>
          <a:graphicData uri="http://schemas.openxmlformats.org/drawingml/2006/table">
            <a:tbl>
              <a:tblPr>
                <a:noFill/>
                <a:tableStyleId>{1255D3BF-2FCB-41BB-B825-CB68EBEAC3F1}</a:tableStyleId>
              </a:tblPr>
              <a:tblGrid>
                <a:gridCol w="1260500"/>
                <a:gridCol w="4017000"/>
                <a:gridCol w="2638750"/>
              </a:tblGrid>
              <a:tr h="4989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Anteriorly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Posteriorly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</a:tr>
              <a:tr h="12659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Above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 the upper margins of the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coronoid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and</a:t>
                      </a:r>
                    </a:p>
                    <a:p>
                      <a:pPr lvl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radial fossae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,</a:t>
                      </a:r>
                    </a:p>
                    <a:p>
                      <a:pPr lvl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And to the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front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of the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epicondyles</a:t>
                      </a:r>
                    </a:p>
                    <a:p>
                      <a:pPr lvl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“medial and lateral”.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endParaRPr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 the margins of the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olecranon fossa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of the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humerus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endParaRPr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  <a:tr h="12659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Below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 the margin of the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coronoid process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of the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Ulna</a:t>
                      </a:r>
                    </a:p>
                    <a:p>
                      <a:pPr lvl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and to the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anular ligament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(surround head of the Radius)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endParaRPr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the upper margin and sides of the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olecranon process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of the</a:t>
                      </a:r>
                    </a:p>
                    <a:p>
                      <a:pPr lvl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ulna and to the annular ligament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endParaRPr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741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  <p:sp>
        <p:nvSpPr>
          <p:cNvPr id="336" name="Shape 336"/>
          <p:cNvSpPr/>
          <p:nvPr/>
        </p:nvSpPr>
        <p:spPr>
          <a:xfrm>
            <a:off x="577350" y="4032000"/>
            <a:ext cx="6016799" cy="9528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important notes: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behind medial epicondyle is ulnar nerve which is related directly to bone.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the ulnar nerve is the largest unprotected nerve.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chemeClr val="accent2"/>
                </a:solidFill>
              </a:rPr>
              <a:t>anterior ligament limits extension.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1" name="Shape 341"/>
          <p:cNvCxnSpPr/>
          <p:nvPr/>
        </p:nvCxnSpPr>
        <p:spPr>
          <a:xfrm>
            <a:off x="197825" y="604475"/>
            <a:ext cx="7374599" cy="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2100" y="878450"/>
            <a:ext cx="2718449" cy="1945325"/>
          </a:xfrm>
          <a:prstGeom prst="rect">
            <a:avLst/>
          </a:prstGeom>
          <a:noFill/>
          <a:ln w="9525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0" y="-152125"/>
            <a:ext cx="4514999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Ligaments ( </a:t>
            </a:r>
            <a:r>
              <a:rPr lang="en" sz="1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Lateral and Medial </a:t>
            </a:r>
            <a:r>
              <a:rPr lang="en" sz="1800" b="1">
                <a:solidFill>
                  <a:srgbClr val="1F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</p:txBody>
      </p:sp>
      <p:sp>
        <p:nvSpPr>
          <p:cNvPr id="344" name="Shape 344"/>
          <p:cNvSpPr/>
          <p:nvPr/>
        </p:nvSpPr>
        <p:spPr>
          <a:xfrm>
            <a:off x="184650" y="762000"/>
            <a:ext cx="5525099" cy="29306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Features of the </a:t>
            </a:r>
            <a:r>
              <a:rPr lang="en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Lateral (Radial Collateral) Ligament: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1- </a:t>
            </a:r>
            <a:r>
              <a:rPr lang="en" sz="200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Triangular in shape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2- </a:t>
            </a:r>
            <a:r>
              <a:rPr lang="en" sz="1800" b="1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Apex </a:t>
            </a:r>
            <a:r>
              <a:rPr lang="en" sz="180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attached to lateral epicondyle of Humerus.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3- </a:t>
            </a:r>
            <a:r>
              <a:rPr lang="en" sz="1800" b="1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Base </a:t>
            </a:r>
            <a:r>
              <a:rPr lang="en" sz="180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attached to the upper margin of annular ligament.</a:t>
            </a:r>
          </a:p>
        </p:txBody>
      </p:sp>
      <p:sp>
        <p:nvSpPr>
          <p:cNvPr id="345" name="Shape 345"/>
          <p:cNvSpPr/>
          <p:nvPr/>
        </p:nvSpPr>
        <p:spPr>
          <a:xfrm>
            <a:off x="2001100" y="3774025"/>
            <a:ext cx="6051899" cy="1201499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important notes: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annular ligament is around the head of radius and it connects radius with ulna.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lateral ligament is triangular in shape.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base is attached to annular ligament.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medial ligament is very strong.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ligament helps stability of joint.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medial ligament is strong because of the anterior band.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125" y="2227325"/>
            <a:ext cx="2980099" cy="1741000"/>
          </a:xfrm>
          <a:prstGeom prst="rect">
            <a:avLst/>
          </a:prstGeom>
          <a:noFill/>
          <a:ln w="9525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51" name="Shape 351"/>
          <p:cNvSpPr/>
          <p:nvPr/>
        </p:nvSpPr>
        <p:spPr>
          <a:xfrm>
            <a:off x="304800" y="888250"/>
            <a:ext cx="5920199" cy="1243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1- </a:t>
            </a:r>
            <a:r>
              <a:rPr lang="en" sz="200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Anterior strong cord-like band:</a:t>
            </a:r>
          </a:p>
          <a:p>
            <a:pPr lvl="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Between medial </a:t>
            </a:r>
            <a:r>
              <a:rPr lang="en" sz="2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epicondyle 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and the </a:t>
            </a:r>
            <a:r>
              <a:rPr lang="en" sz="2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coronoid process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of </a:t>
            </a:r>
            <a:r>
              <a:rPr lang="en" sz="2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ulna.</a:t>
            </a:r>
          </a:p>
        </p:txBody>
      </p:sp>
      <p:sp>
        <p:nvSpPr>
          <p:cNvPr id="352" name="Shape 352"/>
          <p:cNvSpPr/>
          <p:nvPr/>
        </p:nvSpPr>
        <p:spPr>
          <a:xfrm>
            <a:off x="329625" y="2379725"/>
            <a:ext cx="4912799" cy="1346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2-</a:t>
            </a:r>
            <a:r>
              <a:rPr lang="en" sz="200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 Posterior weaker fan-like band:</a:t>
            </a:r>
            <a:r>
              <a:rPr lang="en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lvl="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Between medial </a:t>
            </a:r>
            <a:r>
              <a:rPr lang="en" sz="2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epicondyle 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and the </a:t>
            </a:r>
            <a:r>
              <a:rPr lang="en" sz="2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olecranon process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of </a:t>
            </a:r>
            <a:r>
              <a:rPr lang="en" sz="2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ulna</a:t>
            </a:r>
          </a:p>
        </p:txBody>
      </p:sp>
      <p:sp>
        <p:nvSpPr>
          <p:cNvPr id="353" name="Shape 353"/>
          <p:cNvSpPr/>
          <p:nvPr/>
        </p:nvSpPr>
        <p:spPr>
          <a:xfrm>
            <a:off x="278325" y="4063600"/>
            <a:ext cx="6176700" cy="83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3-</a:t>
            </a:r>
            <a:r>
              <a:rPr lang="en" sz="200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 Transverse band:</a:t>
            </a:r>
          </a:p>
          <a:p>
            <a:pPr lvl="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Passes between the </a:t>
            </a:r>
            <a:r>
              <a:rPr lang="en" sz="2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anterior 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and </a:t>
            </a:r>
            <a:r>
              <a:rPr lang="en" sz="2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posterior 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bands.</a:t>
            </a:r>
          </a:p>
        </p:txBody>
      </p:sp>
      <p:sp>
        <p:nvSpPr>
          <p:cNvPr id="354" name="Shape 354"/>
          <p:cNvSpPr/>
          <p:nvPr/>
        </p:nvSpPr>
        <p:spPr>
          <a:xfrm>
            <a:off x="202125" y="86775"/>
            <a:ext cx="8220899" cy="6299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Medial (Ulnar Collateral) Ligament 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composed of three bands :</a:t>
            </a:r>
          </a:p>
        </p:txBody>
      </p:sp>
      <p:cxnSp>
        <p:nvCxnSpPr>
          <p:cNvPr id="355" name="Shape 355"/>
          <p:cNvCxnSpPr/>
          <p:nvPr/>
        </p:nvCxnSpPr>
        <p:spPr>
          <a:xfrm>
            <a:off x="197825" y="604475"/>
            <a:ext cx="7374599" cy="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228600" y="943400"/>
            <a:ext cx="7442700" cy="4101300"/>
          </a:xfrm>
          <a:prstGeom prst="rect">
            <a:avLst/>
          </a:prstGeom>
          <a:noFill/>
          <a:ln w="19050" cap="flat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Describe the attachments, actions and innervations of:</a:t>
            </a:r>
          </a:p>
          <a:p>
            <a:pPr lvl="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Biceps brachii</a:t>
            </a:r>
          </a:p>
          <a:p>
            <a:pPr lvl="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Coracobrachialis</a:t>
            </a:r>
          </a:p>
          <a:p>
            <a:pPr lvl="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Brachialis</a:t>
            </a:r>
          </a:p>
          <a:p>
            <a:pPr lvl="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Triceps brachii</a:t>
            </a:r>
          </a:p>
          <a:p>
            <a:pPr lvl="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Demonstrate the following features of the elbow joint:</a:t>
            </a:r>
          </a:p>
          <a:p>
            <a:pPr lvl="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Articulating bones</a:t>
            </a:r>
          </a:p>
          <a:p>
            <a:pPr lvl="0" algn="just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Capsule</a:t>
            </a:r>
          </a:p>
          <a:p>
            <a:pPr lvl="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Lateral &amp; medial collateral ligaments</a:t>
            </a:r>
          </a:p>
          <a:p>
            <a:pPr lvl="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Synovial membrane</a:t>
            </a:r>
          </a:p>
          <a:p>
            <a:pPr lvl="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Demonstrate the </a:t>
            </a:r>
            <a:r>
              <a:rPr lang="en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movements</a:t>
            </a:r>
            <a:r>
              <a:rPr lang="en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: </a:t>
            </a:r>
            <a:r>
              <a:rPr lang="en" b="1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flexion</a:t>
            </a:r>
            <a:r>
              <a:rPr lang="en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 and </a:t>
            </a:r>
            <a:r>
              <a:rPr lang="en" b="1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extension</a:t>
            </a:r>
            <a:r>
              <a:rPr lang="en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 of the elbow.</a:t>
            </a:r>
          </a:p>
          <a:p>
            <a:pPr lvl="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List the </a:t>
            </a:r>
            <a:r>
              <a:rPr lang="en" b="1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main muscles </a:t>
            </a:r>
            <a:r>
              <a:rPr lang="en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producing the above movements.</a:t>
            </a:r>
          </a:p>
          <a:p>
            <a:pPr lvl="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Define the </a:t>
            </a:r>
            <a:r>
              <a:rPr lang="en" b="1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boundaries of the cubital fossa </a:t>
            </a:r>
            <a:r>
              <a:rPr lang="en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and enumerate its </a:t>
            </a:r>
            <a:r>
              <a:rPr lang="en" b="1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contents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2949000" y="131000"/>
            <a:ext cx="2864099" cy="84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b="1" i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</a:p>
        </p:txBody>
      </p:sp>
      <p:cxnSp>
        <p:nvCxnSpPr>
          <p:cNvPr id="93" name="Shape 93"/>
          <p:cNvCxnSpPr/>
          <p:nvPr/>
        </p:nvCxnSpPr>
        <p:spPr>
          <a:xfrm>
            <a:off x="91350" y="891795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0" name="Shape 360"/>
          <p:cNvCxnSpPr/>
          <p:nvPr/>
        </p:nvCxnSpPr>
        <p:spPr>
          <a:xfrm>
            <a:off x="197825" y="604475"/>
            <a:ext cx="7374599" cy="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-228600" y="-152125"/>
            <a:ext cx="3327900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Synovial Membrane </a:t>
            </a:r>
          </a:p>
        </p:txBody>
      </p:sp>
      <p:pic>
        <p:nvPicPr>
          <p:cNvPr id="362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9375" y="748100"/>
            <a:ext cx="2228024" cy="3204225"/>
          </a:xfrm>
          <a:prstGeom prst="rect">
            <a:avLst/>
          </a:prstGeom>
          <a:noFill/>
          <a:ln w="1905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63" name="Shape 363"/>
          <p:cNvSpPr/>
          <p:nvPr/>
        </p:nvSpPr>
        <p:spPr>
          <a:xfrm>
            <a:off x="197825" y="715475"/>
            <a:ext cx="4916400" cy="14393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Synovial Membrane does </a:t>
            </a:r>
            <a:r>
              <a:rPr lang="en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two 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functions 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1- lines the </a:t>
            </a:r>
            <a:r>
              <a:rPr lang="en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capsule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2- covers the </a:t>
            </a:r>
            <a:r>
              <a:rPr lang="en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fatty acids pads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in the floors of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the coronoid,radial, and olecranon fossae.</a:t>
            </a:r>
          </a:p>
        </p:txBody>
      </p:sp>
      <p:sp>
        <p:nvSpPr>
          <p:cNvPr id="364" name="Shape 364"/>
          <p:cNvSpPr/>
          <p:nvPr/>
        </p:nvSpPr>
        <p:spPr>
          <a:xfrm>
            <a:off x="197825" y="2307200"/>
            <a:ext cx="5767800" cy="1096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B6D7A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# 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Is continuous below with synovial membrane of the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2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superior radio-ulnar joint.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197825" y="3556100"/>
            <a:ext cx="3780600" cy="1406699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important notes: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henge= movement around axis only.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articular surfaces are covered by hyaline cartilages.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capsule above humerus.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synovial membrane of elbow continues down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bursa=sac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bursa= synovial membrane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0" name="Shape 370"/>
          <p:cNvCxnSpPr/>
          <p:nvPr/>
        </p:nvCxnSpPr>
        <p:spPr>
          <a:xfrm>
            <a:off x="197825" y="528275"/>
            <a:ext cx="7374599" cy="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-228600" y="-152125"/>
            <a:ext cx="3327900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Relations &amp; Movement </a:t>
            </a:r>
          </a:p>
        </p:txBody>
      </p:sp>
      <p:graphicFrame>
        <p:nvGraphicFramePr>
          <p:cNvPr id="372" name="Shape 372"/>
          <p:cNvGraphicFramePr/>
          <p:nvPr/>
        </p:nvGraphicFramePr>
        <p:xfrm>
          <a:off x="114300" y="3924300"/>
          <a:ext cx="7239000" cy="1066740"/>
        </p:xfrm>
        <a:graphic>
          <a:graphicData uri="http://schemas.openxmlformats.org/drawingml/2006/table">
            <a:tbl>
              <a:tblPr>
                <a:noFill/>
                <a:tableStyleId>{BFAEC0AF-AE40-4660-BCBC-EB71B4AA7B57}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Flexion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Extension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is limited by the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anterior surfaces</a:t>
                      </a:r>
                      <a:r>
                        <a:rPr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of the forearm and arm coming into contact.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is limited by the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tension </a:t>
                      </a:r>
                      <a:r>
                        <a:rPr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of the anterior ligament and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brachialis muscle.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</a:tr>
            </a:tbl>
          </a:graphicData>
        </a:graphic>
      </p:graphicFrame>
      <p:sp>
        <p:nvSpPr>
          <p:cNvPr id="373" name="Shape 373"/>
          <p:cNvSpPr/>
          <p:nvPr/>
        </p:nvSpPr>
        <p:spPr>
          <a:xfrm>
            <a:off x="3766425" y="2883075"/>
            <a:ext cx="4633800" cy="952800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joint is supplied by branches from the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b="1" u="sng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median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 u="sng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ulnar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" b="1" u="sng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musculocutaneous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and </a:t>
            </a:r>
            <a:r>
              <a:rPr lang="en" b="1" u="sng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radial nerves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114300" y="611350"/>
            <a:ext cx="8385000" cy="2271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8E7CC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64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 u="sng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Relations: </a:t>
            </a:r>
          </a:p>
          <a:p>
            <a:pPr lvl="0" rtl="0">
              <a:spcBef>
                <a:spcPts val="64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1- </a:t>
            </a:r>
            <a:r>
              <a:rPr lang="en" sz="2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Anterior:</a:t>
            </a:r>
            <a:r>
              <a:rPr lang="en" sz="200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 Brachialis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" sz="200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tendon of biceps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" sz="200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median nerve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and </a:t>
            </a:r>
            <a:r>
              <a:rPr lang="en" sz="200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brachialartery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2- </a:t>
            </a:r>
            <a:r>
              <a:rPr lang="en" sz="2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Posterior:</a:t>
            </a:r>
            <a:r>
              <a:rPr lang="en" sz="200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 Triceps muscle 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and</a:t>
            </a:r>
            <a:r>
              <a:rPr lang="en" sz="200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 Small bursa intervening.</a:t>
            </a:r>
          </a:p>
          <a:p>
            <a:pPr lvl="0" rtl="0">
              <a:spcBef>
                <a:spcPts val="64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3- </a:t>
            </a:r>
            <a:r>
              <a:rPr lang="en" sz="2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Lateral: </a:t>
            </a:r>
            <a:r>
              <a:rPr lang="en" sz="200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common extensor tendon 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and </a:t>
            </a:r>
            <a:r>
              <a:rPr lang="en" sz="200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The supinator.</a:t>
            </a:r>
          </a:p>
          <a:p>
            <a:pPr lvl="0" rtl="0">
              <a:spcBef>
                <a:spcPts val="64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4- </a:t>
            </a:r>
            <a:r>
              <a:rPr lang="en" sz="2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Medial: </a:t>
            </a:r>
            <a:r>
              <a:rPr lang="en" sz="200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Ulnar nerve.</a:t>
            </a:r>
          </a:p>
        </p:txBody>
      </p:sp>
      <p:sp>
        <p:nvSpPr>
          <p:cNvPr id="375" name="Shape 375"/>
          <p:cNvSpPr/>
          <p:nvPr/>
        </p:nvSpPr>
        <p:spPr>
          <a:xfrm>
            <a:off x="197825" y="3035475"/>
            <a:ext cx="1948800" cy="8003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 b="1" u="sng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Movement: 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0" name="Shape 380"/>
          <p:cNvCxnSpPr/>
          <p:nvPr/>
        </p:nvCxnSpPr>
        <p:spPr>
          <a:xfrm>
            <a:off x="197825" y="604475"/>
            <a:ext cx="7374599" cy="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-228600" y="-152125"/>
            <a:ext cx="3327900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Carrying Angle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title" idx="2"/>
          </p:nvPr>
        </p:nvSpPr>
        <p:spPr>
          <a:xfrm>
            <a:off x="3937500" y="-76650"/>
            <a:ext cx="4098000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Articulation &amp; Applied Anatomy </a:t>
            </a:r>
          </a:p>
        </p:txBody>
      </p:sp>
      <p:sp>
        <p:nvSpPr>
          <p:cNvPr id="383" name="Shape 383"/>
          <p:cNvSpPr/>
          <p:nvPr/>
        </p:nvSpPr>
        <p:spPr>
          <a:xfrm>
            <a:off x="6850825" y="2606425"/>
            <a:ext cx="71750" cy="23900"/>
          </a:xfrm>
          <a:custGeom>
            <a:avLst/>
            <a:gdLst/>
            <a:ahLst/>
            <a:cxnLst/>
            <a:rect l="0" t="0" r="0" b="0"/>
            <a:pathLst>
              <a:path w="2870" h="956" extrusionOk="0">
                <a:moveTo>
                  <a:pt x="0" y="0"/>
                </a:moveTo>
                <a:cubicBezTo>
                  <a:pt x="978" y="244"/>
                  <a:pt x="1967" y="505"/>
                  <a:pt x="2870" y="956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pic>
        <p:nvPicPr>
          <p:cNvPr id="384" name="Shape 3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6050" y="3548075"/>
            <a:ext cx="4334299" cy="1524775"/>
          </a:xfrm>
          <a:prstGeom prst="rect">
            <a:avLst/>
          </a:prstGeom>
          <a:noFill/>
          <a:ln w="1905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85" name="Shape 385"/>
          <p:cNvSpPr/>
          <p:nvPr/>
        </p:nvSpPr>
        <p:spPr>
          <a:xfrm>
            <a:off x="76200" y="688725"/>
            <a:ext cx="8276400" cy="275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# 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Carrying angle is the angle between the </a:t>
            </a:r>
            <a:r>
              <a:rPr lang="en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long axis of the extended forearm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and </a:t>
            </a:r>
            <a:r>
              <a:rPr lang="en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the long axis of the arm. </a:t>
            </a:r>
          </a:p>
          <a:p>
            <a:pPr lvl="0" algn="just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# it opens </a:t>
            </a:r>
            <a:r>
              <a:rPr lang="en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laterally.</a:t>
            </a:r>
          </a:p>
          <a:p>
            <a:pPr lvl="0" algn="just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# it is </a:t>
            </a:r>
            <a:r>
              <a:rPr lang="en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170 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degrees in </a:t>
            </a:r>
            <a:r>
              <a:rPr lang="en" sz="180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male 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and </a:t>
            </a:r>
            <a:r>
              <a:rPr lang="en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167 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degrees in </a:t>
            </a:r>
            <a:r>
              <a:rPr lang="en" sz="180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females.</a:t>
            </a:r>
          </a:p>
          <a:p>
            <a:pPr lvl="0" algn="just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# it </a:t>
            </a:r>
            <a:r>
              <a:rPr lang="en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disappears 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when the elbow joint is </a:t>
            </a:r>
            <a:r>
              <a:rPr lang="en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flexed.</a:t>
            </a:r>
          </a:p>
          <a:p>
            <a:pPr lvl="0" algn="just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# it allows The</a:t>
            </a:r>
            <a:r>
              <a:rPr lang="en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forearms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to clear the </a:t>
            </a:r>
            <a:r>
              <a:rPr lang="en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hips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in s</a:t>
            </a:r>
            <a:r>
              <a:rPr lang="en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winging movements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during walking  </a:t>
            </a:r>
          </a:p>
          <a:p>
            <a:pPr lvl="0" algn="just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and is important when carrying objects.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197825" y="3736375"/>
            <a:ext cx="3443699" cy="1172699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important notes: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C0504D"/>
                </a:solidFill>
              </a:rPr>
              <a:t>the carrying angle opens laterally.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C0504D"/>
                </a:solidFill>
              </a:rPr>
              <a:t>male’s angle is larger than females’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C0504D"/>
                </a:solidFill>
              </a:rPr>
              <a:t>angle disappears with flexion.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0" y="617907"/>
            <a:ext cx="8480099" cy="4866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 sz="800" dirty="0">
                <a:latin typeface="Schoolbell"/>
                <a:ea typeface="Schoolbell"/>
                <a:cs typeface="Schoolbell"/>
                <a:sym typeface="Schoolbell"/>
              </a:rPr>
              <a:t> </a:t>
            </a:r>
            <a:r>
              <a:rPr lang="en" sz="800" dirty="0">
                <a:solidFill>
                  <a:srgbClr val="4BACC6"/>
                </a:solidFill>
                <a:latin typeface="Schoolbell"/>
                <a:ea typeface="Schoolbell"/>
                <a:cs typeface="Schoolbell"/>
                <a:sym typeface="Schoolbell"/>
              </a:rPr>
              <a:t> 1-</a:t>
            </a:r>
            <a:r>
              <a:rPr lang="en" sz="800" dirty="0">
                <a:latin typeface="Schoolbell"/>
                <a:ea typeface="Schoolbell"/>
                <a:cs typeface="Schoolbell"/>
                <a:sym typeface="Schoolbell"/>
              </a:rPr>
              <a:t> </a:t>
            </a: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>Which of the following is presenting in the anterior fascial compartment:</a:t>
            </a:r>
            <a:r>
              <a:rPr lang="en" sz="800" dirty="0">
                <a:latin typeface="Schoolbell"/>
                <a:ea typeface="Schoolbell"/>
                <a:cs typeface="Schoolbell"/>
                <a:sym typeface="Schoolbell"/>
              </a:rPr>
              <a:t/>
            </a:r>
            <a:br>
              <a:rPr lang="en" sz="800" dirty="0"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A-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Musculocutaneous nerve.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B-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Ulnar nerve.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C-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Axillary nerve.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D-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Radial nerve.</a:t>
            </a:r>
            <a:r>
              <a:rPr lang="en" sz="800" dirty="0">
                <a:latin typeface="Schoolbell"/>
                <a:ea typeface="Schoolbell"/>
                <a:cs typeface="Schoolbell"/>
                <a:sym typeface="Schoolbell"/>
              </a:rPr>
              <a:t/>
            </a:r>
            <a:br>
              <a:rPr lang="en" sz="800" dirty="0"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latin typeface="Schoolbell"/>
                <a:ea typeface="Schoolbell"/>
                <a:cs typeface="Schoolbell"/>
                <a:sym typeface="Schoolbell"/>
              </a:rPr>
              <a:t/>
            </a:r>
            <a:br>
              <a:rPr lang="en" sz="800" dirty="0"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4BACC6"/>
                </a:solidFill>
                <a:latin typeface="Schoolbell"/>
                <a:ea typeface="Schoolbell"/>
                <a:cs typeface="Schoolbell"/>
                <a:sym typeface="Schoolbell"/>
              </a:rPr>
              <a:t>2- </a:t>
            </a: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>When the coracoid process has fractured, which muscle may affected:</a:t>
            </a:r>
            <a:r>
              <a:rPr lang="en" sz="800" dirty="0">
                <a:latin typeface="Schoolbell"/>
                <a:ea typeface="Schoolbell"/>
                <a:cs typeface="Schoolbell"/>
                <a:sym typeface="Schoolbell"/>
              </a:rPr>
              <a:t/>
            </a:r>
            <a:br>
              <a:rPr lang="en" sz="800" dirty="0"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A-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Pectoralis major.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B-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coracobrachialis.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C-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brachialis.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D-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None of the above.</a:t>
            </a:r>
            <a:r>
              <a:rPr lang="en" sz="800" dirty="0">
                <a:latin typeface="Schoolbell"/>
                <a:ea typeface="Schoolbell"/>
                <a:cs typeface="Schoolbell"/>
                <a:sym typeface="Schoolbell"/>
              </a:rPr>
              <a:t/>
            </a:r>
            <a:br>
              <a:rPr lang="en" sz="800" dirty="0"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latin typeface="Schoolbell"/>
                <a:ea typeface="Schoolbell"/>
                <a:cs typeface="Schoolbell"/>
                <a:sym typeface="Schoolbell"/>
              </a:rPr>
              <a:t/>
            </a:r>
            <a:br>
              <a:rPr lang="en" sz="800" dirty="0"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4BACC6"/>
                </a:solidFill>
                <a:latin typeface="Schoolbell"/>
                <a:ea typeface="Schoolbell"/>
                <a:cs typeface="Schoolbell"/>
                <a:sym typeface="Schoolbell"/>
              </a:rPr>
              <a:t>3- </a:t>
            </a: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>Which of these muscles related to anterior fascial compartment is supplied by radial nerve:</a:t>
            </a:r>
            <a:r>
              <a:rPr lang="en" sz="800" dirty="0">
                <a:latin typeface="Schoolbell"/>
                <a:ea typeface="Schoolbell"/>
                <a:cs typeface="Schoolbell"/>
                <a:sym typeface="Schoolbell"/>
              </a:rPr>
              <a:t/>
            </a:r>
            <a:br>
              <a:rPr lang="en" sz="800" dirty="0"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A-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Biceps brachii.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B-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coracobrachialis.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C-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Triceps 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D-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Brachialis.</a:t>
            </a:r>
          </a:p>
          <a:p>
            <a:pPr algn="l" rtl="0">
              <a:spcBef>
                <a:spcPts val="0"/>
              </a:spcBef>
              <a:buNone/>
            </a:pP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>   </a:t>
            </a:r>
            <a:r>
              <a:rPr lang="en" sz="800" dirty="0">
                <a:solidFill>
                  <a:srgbClr val="4BACC6"/>
                </a:solidFill>
                <a:latin typeface="Schoolbell"/>
                <a:ea typeface="Schoolbell"/>
                <a:cs typeface="Schoolbell"/>
                <a:sym typeface="Schoolbell"/>
              </a:rPr>
              <a:t>4-</a:t>
            </a: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> Muscle that Origin from the posterior surface of the humerus below the spiral</a:t>
            </a:r>
            <a:b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> groove:</a:t>
            </a:r>
            <a:b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A-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Medial head of triceps.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B-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Long head of triceps.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C-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Lateral head of triceps.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D-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B and C</a:t>
            </a: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/>
            </a:r>
            <a:b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/>
            </a:r>
            <a:b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4BACC6"/>
                </a:solidFill>
                <a:latin typeface="Schoolbell"/>
                <a:ea typeface="Schoolbell"/>
                <a:cs typeface="Schoolbell"/>
                <a:sym typeface="Schoolbell"/>
              </a:rPr>
              <a:t>5-</a:t>
            </a: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> lateral boundary of the cubital fossa:</a:t>
            </a:r>
            <a:b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A-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Pronator teres.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B-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Two epicondyles of humerus.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C-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Brachioradialis.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D-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Brachialis. </a:t>
            </a: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/>
            </a:r>
            <a:b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/>
            </a:r>
            <a:b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4BACC6"/>
                </a:solidFill>
                <a:latin typeface="Schoolbell"/>
                <a:ea typeface="Schoolbell"/>
                <a:cs typeface="Schoolbell"/>
                <a:sym typeface="Schoolbell"/>
              </a:rPr>
              <a:t>6- </a:t>
            </a: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>Which of these content of cubital fossa of you cut it, you will lost abduction of thumb?</a:t>
            </a:r>
            <a:b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A-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Ulnar artery.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B-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Median nerve.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C-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Ulnar nerve.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D-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Radial artery.</a:t>
            </a:r>
          </a:p>
          <a:p>
            <a:pPr algn="l">
              <a:spcBef>
                <a:spcPts val="0"/>
              </a:spcBef>
              <a:buNone/>
            </a:pPr>
            <a:endParaRPr sz="800" dirty="0"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392" name="Shape 392"/>
          <p:cNvSpPr txBox="1"/>
          <p:nvPr/>
        </p:nvSpPr>
        <p:spPr>
          <a:xfrm>
            <a:off x="-125300" y="45150"/>
            <a:ext cx="1737300" cy="6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MCQ</a:t>
            </a:r>
          </a:p>
        </p:txBody>
      </p:sp>
      <p:cxnSp>
        <p:nvCxnSpPr>
          <p:cNvPr id="393" name="Shape 393"/>
          <p:cNvCxnSpPr/>
          <p:nvPr/>
        </p:nvCxnSpPr>
        <p:spPr>
          <a:xfrm>
            <a:off x="58625" y="628012"/>
            <a:ext cx="7898400" cy="0"/>
          </a:xfrm>
          <a:prstGeom prst="straightConnector1">
            <a:avLst/>
          </a:prstGeom>
          <a:noFill/>
          <a:ln w="28575" cap="flat">
            <a:solidFill>
              <a:srgbClr val="20124D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94" name="Shape 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524" y="76200"/>
            <a:ext cx="575039" cy="569674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 txBox="1"/>
          <p:nvPr/>
        </p:nvSpPr>
        <p:spPr>
          <a:xfrm rot="-5400000">
            <a:off x="7707549" y="3405949"/>
            <a:ext cx="992100" cy="52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900">
              <a:solidFill>
                <a:srgbClr val="999999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900">
              <a:solidFill>
                <a:srgbClr val="999999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sz="900">
                <a:solidFill>
                  <a:srgbClr val="999999"/>
                </a:solidFill>
              </a:rPr>
              <a:t>1-A    2-B    3-D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5005766" y="706573"/>
            <a:ext cx="3135900" cy="431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800" dirty="0">
              <a:solidFill>
                <a:srgbClr val="4BACC6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 dirty="0">
                <a:solidFill>
                  <a:srgbClr val="4BACC6"/>
                </a:solidFill>
                <a:latin typeface="Schoolbell"/>
                <a:ea typeface="Schoolbell"/>
                <a:cs typeface="Schoolbell"/>
                <a:sym typeface="Schoolbell"/>
              </a:rPr>
              <a:t>         7-</a:t>
            </a: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> Which of these joint is bounded three bones     together:</a:t>
            </a:r>
            <a:b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>         </a:t>
            </a: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A-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Elbow joint.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         </a:t>
            </a: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B-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Knee joint.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         C-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Wrist joint.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         </a:t>
            </a: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D-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Shoulder joint.</a:t>
            </a:r>
          </a:p>
          <a:p>
            <a:pPr lvl="0" rtl="0">
              <a:spcBef>
                <a:spcPts val="0"/>
              </a:spcBef>
              <a:buNone/>
            </a:pPr>
            <a:endParaRPr sz="800" dirty="0">
              <a:solidFill>
                <a:srgbClr val="351C75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marL="342900" lvl="0" indent="-139700" rtl="0">
              <a:spcBef>
                <a:spcPts val="640"/>
              </a:spcBef>
              <a:buNone/>
            </a:pP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>   </a:t>
            </a:r>
            <a:r>
              <a:rPr lang="en" sz="800" dirty="0">
                <a:solidFill>
                  <a:srgbClr val="4BACC6"/>
                </a:solidFill>
                <a:latin typeface="Schoolbell"/>
                <a:ea typeface="Schoolbell"/>
                <a:cs typeface="Schoolbell"/>
                <a:sym typeface="Schoolbell"/>
              </a:rPr>
              <a:t>8-</a:t>
            </a: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> The articular surface  of elbow joint is covered with:</a:t>
            </a:r>
            <a:b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A-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Elastic cartilage.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B-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Hyaline cartilage.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C-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Fibrocartilage.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D-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Both B and C.</a:t>
            </a: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/>
            </a:r>
            <a:b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/>
            </a:r>
            <a:b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4BACC6"/>
                </a:solidFill>
                <a:latin typeface="Schoolbell"/>
                <a:ea typeface="Schoolbell"/>
                <a:cs typeface="Schoolbell"/>
                <a:sym typeface="Schoolbell"/>
              </a:rPr>
              <a:t>9- </a:t>
            </a: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>The capsule attached to the margins of the of the coronoid process of the ulna from:</a:t>
            </a:r>
            <a:b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A-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Anteriorly above.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B-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Posteriorly above.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C-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Anteriorly below.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D-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Posteriorly below.</a:t>
            </a: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/>
            </a:r>
            <a:b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/>
            </a:r>
            <a:b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4BACC6"/>
                </a:solidFill>
                <a:latin typeface="Schoolbell"/>
                <a:ea typeface="Schoolbell"/>
                <a:cs typeface="Schoolbell"/>
                <a:sym typeface="Schoolbell"/>
              </a:rPr>
              <a:t>10- </a:t>
            </a: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>Which band of the ulnar collateral ligaments is strong cord-like band:</a:t>
            </a:r>
            <a:b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A-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Anterior band.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B-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Posterior band.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C-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Transverse band.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D-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Annular ligament.</a:t>
            </a:r>
          </a:p>
          <a:p>
            <a:pPr marL="342900" lvl="0" indent="-139700" rtl="0">
              <a:spcBef>
                <a:spcPts val="640"/>
              </a:spcBef>
              <a:buNone/>
            </a:pPr>
            <a:endParaRPr sz="800" dirty="0">
              <a:solidFill>
                <a:srgbClr val="31859C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800" dirty="0">
                <a:solidFill>
                  <a:srgbClr val="4BACC6"/>
                </a:solidFill>
                <a:latin typeface="Schoolbell"/>
                <a:ea typeface="Schoolbell"/>
                <a:cs typeface="Schoolbell"/>
                <a:sym typeface="Schoolbell"/>
              </a:rPr>
              <a:t>          11-</a:t>
            </a: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> Which nerves is considered the largest unprotected nerve in the body:</a:t>
            </a:r>
            <a:b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>          </a:t>
            </a: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A-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Median nerve.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          </a:t>
            </a: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B-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Radial nerve.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          </a:t>
            </a: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C-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Axillary nerve.</a:t>
            </a:r>
            <a:b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          </a:t>
            </a:r>
            <a:r>
              <a:rPr lang="en" sz="800" dirty="0">
                <a:solidFill>
                  <a:srgbClr val="DD286C"/>
                </a:solidFill>
                <a:latin typeface="Schoolbell"/>
                <a:ea typeface="Schoolbell"/>
                <a:cs typeface="Schoolbell"/>
                <a:sym typeface="Schoolbell"/>
              </a:rPr>
              <a:t>D- </a:t>
            </a:r>
            <a:r>
              <a:rPr lang="en" sz="800" dirty="0">
                <a:solidFill>
                  <a:srgbClr val="351C75"/>
                </a:solidFill>
                <a:latin typeface="Schoolbell"/>
                <a:ea typeface="Schoolbell"/>
                <a:cs typeface="Schoolbell"/>
                <a:sym typeface="Schoolbell"/>
              </a:rPr>
              <a:t>Ulnar nerve.</a:t>
            </a:r>
          </a:p>
          <a:p>
            <a:pPr marL="342900" lvl="0" indent="-139700" algn="r" rtl="0">
              <a:spcBef>
                <a:spcPts val="640"/>
              </a:spcBef>
              <a:buNone/>
            </a:pP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/>
            </a:r>
            <a:b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  <a:t/>
            </a:r>
            <a:br>
              <a:rPr lang="en" sz="800" dirty="0">
                <a:solidFill>
                  <a:srgbClr val="31859C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endParaRPr lang="en" sz="800" dirty="0">
              <a:solidFill>
                <a:srgbClr val="31859C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800" b="1" dirty="0">
              <a:solidFill>
                <a:srgbClr val="351C75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cxnSp>
        <p:nvCxnSpPr>
          <p:cNvPr id="397" name="Shape 397"/>
          <p:cNvCxnSpPr/>
          <p:nvPr/>
        </p:nvCxnSpPr>
        <p:spPr>
          <a:xfrm>
            <a:off x="4806475" y="703350"/>
            <a:ext cx="29400" cy="430830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98" name="Shape 398"/>
          <p:cNvSpPr txBox="1"/>
          <p:nvPr/>
        </p:nvSpPr>
        <p:spPr>
          <a:xfrm rot="-5400000">
            <a:off x="7561275" y="2224550"/>
            <a:ext cx="1345199" cy="55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 dirty="0">
              <a:solidFill>
                <a:srgbClr val="999999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 dirty="0">
              <a:solidFill>
                <a:srgbClr val="999999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dirty="0">
                <a:solidFill>
                  <a:srgbClr val="999999"/>
                </a:solidFill>
              </a:rPr>
              <a:t>4-A   5-C   6-B   7-A</a:t>
            </a:r>
          </a:p>
          <a:p>
            <a:pPr>
              <a:spcBef>
                <a:spcPts val="0"/>
              </a:spcBef>
              <a:buNone/>
            </a:pPr>
            <a:endParaRPr sz="900" dirty="0"/>
          </a:p>
        </p:txBody>
      </p:sp>
      <p:sp>
        <p:nvSpPr>
          <p:cNvPr id="399" name="Shape 399"/>
          <p:cNvSpPr txBox="1"/>
          <p:nvPr/>
        </p:nvSpPr>
        <p:spPr>
          <a:xfrm rot="-5400000">
            <a:off x="7384475" y="1086349"/>
            <a:ext cx="1452600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999999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999999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999999"/>
                </a:solidFill>
              </a:rPr>
              <a:t>8-B   9-C   10-A   11-D</a:t>
            </a:r>
          </a:p>
          <a:p>
            <a:pPr>
              <a:spcBef>
                <a:spcPts val="0"/>
              </a:spcBef>
              <a:buNone/>
            </a:pPr>
            <a:endParaRPr sz="900"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Shape 4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5403" y="990603"/>
            <a:ext cx="2904925" cy="31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945" y="917920"/>
            <a:ext cx="3809950" cy="324302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Shape 406"/>
          <p:cNvSpPr/>
          <p:nvPr/>
        </p:nvSpPr>
        <p:spPr>
          <a:xfrm>
            <a:off x="704125" y="901950"/>
            <a:ext cx="3809999" cy="3242999"/>
          </a:xfrm>
          <a:prstGeom prst="rect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38500" y="-229800"/>
            <a:ext cx="1949700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</a:t>
            </a:r>
          </a:p>
        </p:txBody>
      </p:sp>
      <p:cxnSp>
        <p:nvCxnSpPr>
          <p:cNvPr id="99" name="Shape 99"/>
          <p:cNvCxnSpPr/>
          <p:nvPr/>
        </p:nvCxnSpPr>
        <p:spPr>
          <a:xfrm>
            <a:off x="197825" y="604475"/>
            <a:ext cx="7374599" cy="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050" y="1045475"/>
            <a:ext cx="1621925" cy="2338175"/>
          </a:xfrm>
          <a:prstGeom prst="rect">
            <a:avLst/>
          </a:prstGeom>
          <a:noFill/>
          <a:ln w="9525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8250" y="1045475"/>
            <a:ext cx="1725689" cy="2338174"/>
          </a:xfrm>
          <a:prstGeom prst="rect">
            <a:avLst/>
          </a:prstGeom>
          <a:noFill/>
          <a:ln w="9525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2100" y="1064425"/>
            <a:ext cx="2243074" cy="1308460"/>
          </a:xfrm>
          <a:prstGeom prst="rect">
            <a:avLst/>
          </a:prstGeom>
          <a:noFill/>
          <a:ln w="9525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3" name="Shape 103"/>
          <p:cNvSpPr txBox="1"/>
          <p:nvPr/>
        </p:nvSpPr>
        <p:spPr>
          <a:xfrm>
            <a:off x="652250" y="4369075"/>
            <a:ext cx="3986099" cy="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197825" y="1143550"/>
            <a:ext cx="1243800" cy="4319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203200" lvl="0" indent="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Shoulder</a:t>
            </a:r>
          </a:p>
        </p:txBody>
      </p:sp>
      <p:sp>
        <p:nvSpPr>
          <p:cNvPr id="105" name="Shape 105"/>
          <p:cNvSpPr/>
          <p:nvPr/>
        </p:nvSpPr>
        <p:spPr>
          <a:xfrm>
            <a:off x="367675" y="2491150"/>
            <a:ext cx="956099" cy="536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Elbow</a:t>
            </a:r>
          </a:p>
        </p:txBody>
      </p:sp>
      <p:sp>
        <p:nvSpPr>
          <p:cNvPr id="106" name="Shape 106"/>
          <p:cNvSpPr/>
          <p:nvPr/>
        </p:nvSpPr>
        <p:spPr>
          <a:xfrm>
            <a:off x="6008075" y="2579075"/>
            <a:ext cx="2189100" cy="2183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lateral and medial intermuscular septa divide the distal part of the arm into two compartments:</a:t>
            </a: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-Anterior</a:t>
            </a: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-Posterior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3487600" y="3454775"/>
            <a:ext cx="1322699" cy="4319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Humerus</a:t>
            </a:r>
          </a:p>
        </p:txBody>
      </p:sp>
      <p:sp>
        <p:nvSpPr>
          <p:cNvPr id="108" name="Shape 108"/>
          <p:cNvSpPr/>
          <p:nvPr/>
        </p:nvSpPr>
        <p:spPr>
          <a:xfrm>
            <a:off x="1896362" y="3454775"/>
            <a:ext cx="879299" cy="4319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Arm</a:t>
            </a:r>
          </a:p>
        </p:txBody>
      </p:sp>
      <p:sp>
        <p:nvSpPr>
          <p:cNvPr id="109" name="Shape 109"/>
          <p:cNvSpPr/>
          <p:nvPr/>
        </p:nvSpPr>
        <p:spPr>
          <a:xfrm>
            <a:off x="350225" y="4161700"/>
            <a:ext cx="3765900" cy="8645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6"/>
              </a:rPr>
              <a:t>Elbow Anatomy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video explains the whole lecture!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953000" y="275"/>
            <a:ext cx="3556500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rgbClr val="953734"/>
              </a:buClr>
              <a:buSzPct val="100000"/>
              <a:buFont typeface="Comic Sans MS"/>
              <a:buChar char="❖"/>
            </a:pPr>
            <a:r>
              <a:rPr lang="en" sz="1800" b="1">
                <a:solidFill>
                  <a:srgbClr val="953734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the Anterior Compartment</a:t>
            </a:r>
          </a:p>
        </p:txBody>
      </p:sp>
      <p:cxnSp>
        <p:nvCxnSpPr>
          <p:cNvPr id="115" name="Shape 115"/>
          <p:cNvCxnSpPr/>
          <p:nvPr/>
        </p:nvCxnSpPr>
        <p:spPr>
          <a:xfrm>
            <a:off x="197825" y="833075"/>
            <a:ext cx="7374599" cy="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6" name="Shape 116"/>
          <p:cNvSpPr txBox="1">
            <a:spLocks noGrp="1"/>
          </p:cNvSpPr>
          <p:nvPr>
            <p:ph type="title" idx="2"/>
          </p:nvPr>
        </p:nvSpPr>
        <p:spPr>
          <a:xfrm>
            <a:off x="121625" y="-76200"/>
            <a:ext cx="5022000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Anterior Fascial Compartment Contents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25" y="954662"/>
            <a:ext cx="2548949" cy="1769850"/>
          </a:xfrm>
          <a:prstGeom prst="rect">
            <a:avLst/>
          </a:prstGeom>
          <a:noFill/>
          <a:ln w="9525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6900" y="945150"/>
            <a:ext cx="1038000" cy="3488674"/>
          </a:xfrm>
          <a:prstGeom prst="rect">
            <a:avLst/>
          </a:prstGeom>
          <a:noFill/>
          <a:ln w="9525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1050" y="945150"/>
            <a:ext cx="813075" cy="3036474"/>
          </a:xfrm>
          <a:prstGeom prst="rect">
            <a:avLst/>
          </a:prstGeom>
          <a:noFill/>
          <a:ln w="9525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20" name="Shape 120"/>
          <p:cNvCxnSpPr/>
          <p:nvPr/>
        </p:nvCxnSpPr>
        <p:spPr>
          <a:xfrm>
            <a:off x="4953000" y="3196675"/>
            <a:ext cx="707399" cy="13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1" name="Shape 121"/>
          <p:cNvCxnSpPr/>
          <p:nvPr/>
        </p:nvCxnSpPr>
        <p:spPr>
          <a:xfrm>
            <a:off x="7207675" y="2999250"/>
            <a:ext cx="920699" cy="117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22" name="Shape 1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1196" y="946925"/>
            <a:ext cx="776578" cy="946924"/>
          </a:xfrm>
          <a:prstGeom prst="rect">
            <a:avLst/>
          </a:prstGeom>
          <a:noFill/>
          <a:ln w="9525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23" name="Shape 123"/>
          <p:cNvCxnSpPr/>
          <p:nvPr/>
        </p:nvCxnSpPr>
        <p:spPr>
          <a:xfrm rot="10800000" flipH="1">
            <a:off x="7403350" y="1985650"/>
            <a:ext cx="709499" cy="46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24" name="Shape 1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40637" y="989550"/>
            <a:ext cx="1932400" cy="1547650"/>
          </a:xfrm>
          <a:prstGeom prst="rect">
            <a:avLst/>
          </a:prstGeom>
          <a:noFill/>
          <a:ln w="1905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5" name="Shape 125"/>
          <p:cNvSpPr/>
          <p:nvPr/>
        </p:nvSpPr>
        <p:spPr>
          <a:xfrm>
            <a:off x="6160075" y="1967312"/>
            <a:ext cx="1465799" cy="4034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Coracobrachialis</a:t>
            </a:r>
          </a:p>
        </p:txBody>
      </p:sp>
      <p:sp>
        <p:nvSpPr>
          <p:cNvPr id="126" name="Shape 126"/>
          <p:cNvSpPr/>
          <p:nvPr/>
        </p:nvSpPr>
        <p:spPr>
          <a:xfrm>
            <a:off x="6186850" y="2875075"/>
            <a:ext cx="1155300" cy="3215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7F6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Brachialis</a:t>
            </a:r>
          </a:p>
        </p:txBody>
      </p:sp>
      <p:sp>
        <p:nvSpPr>
          <p:cNvPr id="127" name="Shape 127"/>
          <p:cNvSpPr/>
          <p:nvPr/>
        </p:nvSpPr>
        <p:spPr>
          <a:xfrm>
            <a:off x="4064250" y="3040050"/>
            <a:ext cx="920699" cy="5273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Bicepts trachi</a:t>
            </a:r>
          </a:p>
        </p:txBody>
      </p:sp>
      <p:sp>
        <p:nvSpPr>
          <p:cNvPr id="128" name="Shape 128"/>
          <p:cNvSpPr/>
          <p:nvPr/>
        </p:nvSpPr>
        <p:spPr>
          <a:xfrm>
            <a:off x="115900" y="2875075"/>
            <a:ext cx="3866400" cy="1828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Muscles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:Biceps brachii, Coracobrachialis &amp;Brachialis.</a:t>
            </a: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Blood Vessels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Brachial artery &amp; Basilic vein.</a:t>
            </a: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Nerves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Musculocutaneous, Median, Radial &amp; Ulnar.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6127975" y="3241375"/>
            <a:ext cx="1529999" cy="1828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important notes: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front muscles are 3 : biceps, coracobrachialis and brachialis that lies below them.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posterior compartment contains triceps muscle.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04800" y="-253600"/>
            <a:ext cx="2609100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Biceps Brachii</a:t>
            </a:r>
          </a:p>
        </p:txBody>
      </p:sp>
      <p:cxnSp>
        <p:nvCxnSpPr>
          <p:cNvPr id="135" name="Shape 135"/>
          <p:cNvCxnSpPr/>
          <p:nvPr/>
        </p:nvCxnSpPr>
        <p:spPr>
          <a:xfrm>
            <a:off x="124550" y="367075"/>
            <a:ext cx="7374599" cy="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25" y="505350"/>
            <a:ext cx="1801249" cy="1890225"/>
          </a:xfrm>
          <a:prstGeom prst="rect">
            <a:avLst/>
          </a:prstGeom>
          <a:noFill/>
          <a:ln w="9525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37" name="Shape 137"/>
          <p:cNvCxnSpPr>
            <a:stCxn id="138" idx="1"/>
          </p:cNvCxnSpPr>
          <p:nvPr/>
        </p:nvCxnSpPr>
        <p:spPr>
          <a:xfrm flipH="1">
            <a:off x="1738325" y="716550"/>
            <a:ext cx="339600" cy="521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7075" y="775400"/>
            <a:ext cx="2230549" cy="2220837"/>
          </a:xfrm>
          <a:prstGeom prst="rect">
            <a:avLst/>
          </a:prstGeom>
          <a:noFill/>
          <a:ln w="9525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0300" y="481825"/>
            <a:ext cx="1043200" cy="754500"/>
          </a:xfrm>
          <a:prstGeom prst="rect">
            <a:avLst/>
          </a:prstGeom>
          <a:noFill/>
          <a:ln w="9525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41" name="Shape 141"/>
          <p:cNvCxnSpPr/>
          <p:nvPr/>
        </p:nvCxnSpPr>
        <p:spPr>
          <a:xfrm flipH="1">
            <a:off x="7295900" y="828225"/>
            <a:ext cx="171599" cy="413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2" name="Shape 142"/>
          <p:cNvCxnSpPr>
            <a:stCxn id="143" idx="2"/>
          </p:cNvCxnSpPr>
          <p:nvPr/>
        </p:nvCxnSpPr>
        <p:spPr>
          <a:xfrm>
            <a:off x="6389700" y="1287925"/>
            <a:ext cx="989400" cy="689999"/>
          </a:xfrm>
          <a:prstGeom prst="straightConnector1">
            <a:avLst/>
          </a:prstGeom>
          <a:noFill/>
          <a:ln w="19050" cap="flat">
            <a:solidFill>
              <a:srgbClr val="FFD966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4" name="Shape 1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9225" y="1389987"/>
            <a:ext cx="1396249" cy="1479724"/>
          </a:xfrm>
          <a:prstGeom prst="rect">
            <a:avLst/>
          </a:prstGeom>
          <a:noFill/>
          <a:ln w="1905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8" name="Shape 138"/>
          <p:cNvSpPr/>
          <p:nvPr/>
        </p:nvSpPr>
        <p:spPr>
          <a:xfrm>
            <a:off x="2077925" y="533400"/>
            <a:ext cx="1801199" cy="366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39700" rtl="0">
              <a:spcBef>
                <a:spcPts val="640"/>
              </a:spcBef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Coracoid process</a:t>
            </a:r>
          </a:p>
        </p:txBody>
      </p:sp>
      <p:sp>
        <p:nvSpPr>
          <p:cNvPr id="145" name="Shape 145"/>
          <p:cNvSpPr/>
          <p:nvPr/>
        </p:nvSpPr>
        <p:spPr>
          <a:xfrm>
            <a:off x="2060325" y="970075"/>
            <a:ext cx="2549700" cy="189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Origin: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Two heads:</a:t>
            </a:r>
          </a:p>
          <a:p>
            <a:pPr lvl="0" algn="just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Long Head (lateral head)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from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supraglenoid tubercle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scapula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(intracapsular)</a:t>
            </a:r>
          </a:p>
          <a:p>
            <a:pPr lvl="0" algn="just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Short Head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from the tip of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coracoid process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of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scapula</a:t>
            </a:r>
          </a:p>
          <a:p>
            <a:pPr lvl="0" algn="just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 The two heads join in the middle of the arm</a:t>
            </a:r>
          </a:p>
        </p:txBody>
      </p:sp>
      <p:sp>
        <p:nvSpPr>
          <p:cNvPr id="146" name="Shape 146"/>
          <p:cNvSpPr/>
          <p:nvPr/>
        </p:nvSpPr>
        <p:spPr>
          <a:xfrm>
            <a:off x="7361625" y="501075"/>
            <a:ext cx="1164000" cy="366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Biceps brachii</a:t>
            </a:r>
          </a:p>
        </p:txBody>
      </p:sp>
      <p:sp>
        <p:nvSpPr>
          <p:cNvPr id="143" name="Shape 143"/>
          <p:cNvSpPr/>
          <p:nvPr/>
        </p:nvSpPr>
        <p:spPr>
          <a:xfrm>
            <a:off x="5895000" y="481825"/>
            <a:ext cx="989400" cy="806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Tendon inserted to radial tuberosity</a:t>
            </a:r>
          </a:p>
        </p:txBody>
      </p:sp>
      <p:sp>
        <p:nvSpPr>
          <p:cNvPr id="147" name="Shape 147"/>
          <p:cNvSpPr/>
          <p:nvPr/>
        </p:nvSpPr>
        <p:spPr>
          <a:xfrm>
            <a:off x="3024550" y="2971800"/>
            <a:ext cx="4701000" cy="20513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   Insertion:</a:t>
            </a: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the posterior part of the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radial tuberosity.</a:t>
            </a: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into the deep fascia of the medial aspect of the forearm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through bicipital aponeurosis.</a:t>
            </a: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Nerve supply: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200" b="1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Musculocutaneous</a:t>
            </a: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Action: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Strong supinator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the forearm, used in screwing.</a:t>
            </a:r>
          </a:p>
          <a:p>
            <a:pPr lvl="0" algn="just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Powerful flexor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elbow</a:t>
            </a:r>
          </a:p>
          <a:p>
            <a:pPr lvl="0" algn="just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Weak flexor of shoulder</a:t>
            </a:r>
          </a:p>
        </p:txBody>
      </p:sp>
      <p:sp>
        <p:nvSpPr>
          <p:cNvPr id="148" name="Shape 148"/>
          <p:cNvSpPr/>
          <p:nvPr/>
        </p:nvSpPr>
        <p:spPr>
          <a:xfrm>
            <a:off x="366325" y="2874025"/>
            <a:ext cx="1860899" cy="22208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important notes: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biceps muscle has two heads short and long (lateral)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insertion: tendon to radial tuberosity into radius + to deep fascia of forearm.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supination= lateral rotation of forearm.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3824500" y="615600"/>
            <a:ext cx="4059299" cy="830699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Strong supinator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the forearm, used in screwing.</a:t>
            </a:r>
          </a:p>
          <a:p>
            <a:pPr marL="457200" lvl="0" indent="-304800" algn="just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Powerful flexor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elbow</a:t>
            </a:r>
          </a:p>
          <a:p>
            <a:pPr marL="457200" lvl="0" indent="-304800" algn="just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Weak flexor of shoulder</a:t>
            </a:r>
          </a:p>
        </p:txBody>
      </p:sp>
      <p:sp>
        <p:nvSpPr>
          <p:cNvPr id="154" name="Shape 154"/>
          <p:cNvSpPr/>
          <p:nvPr/>
        </p:nvSpPr>
        <p:spPr>
          <a:xfrm>
            <a:off x="2502075" y="2530525"/>
            <a:ext cx="3564599" cy="830699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the posterior part of the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radial tuberosity.</a:t>
            </a: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into the deep fascia of the medial aspect of the forearm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through bicipital aponeurosis.</a:t>
            </a:r>
          </a:p>
        </p:txBody>
      </p:sp>
      <p:sp>
        <p:nvSpPr>
          <p:cNvPr id="155" name="Shape 155"/>
          <p:cNvSpPr/>
          <p:nvPr/>
        </p:nvSpPr>
        <p:spPr>
          <a:xfrm>
            <a:off x="4097475" y="1674475"/>
            <a:ext cx="2174399" cy="355800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Musculocutaneous</a:t>
            </a:r>
          </a:p>
        </p:txBody>
      </p:sp>
      <p:sp>
        <p:nvSpPr>
          <p:cNvPr id="156" name="Shape 156"/>
          <p:cNvSpPr/>
          <p:nvPr/>
        </p:nvSpPr>
        <p:spPr>
          <a:xfrm>
            <a:off x="884775" y="1037700"/>
            <a:ext cx="1466700" cy="520800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Biceps brachii</a:t>
            </a:r>
          </a:p>
        </p:txBody>
      </p:sp>
      <p:sp>
        <p:nvSpPr>
          <p:cNvPr id="157" name="Shape 157"/>
          <p:cNvSpPr/>
          <p:nvPr/>
        </p:nvSpPr>
        <p:spPr>
          <a:xfrm>
            <a:off x="642100" y="2079450"/>
            <a:ext cx="759300" cy="472499"/>
          </a:xfrm>
          <a:prstGeom prst="rect">
            <a:avLst/>
          </a:prstGeom>
          <a:solidFill>
            <a:schemeClr val="lt2"/>
          </a:solidFill>
          <a:ln w="28575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Origin</a:t>
            </a:r>
          </a:p>
        </p:txBody>
      </p:sp>
      <p:sp>
        <p:nvSpPr>
          <p:cNvPr id="158" name="Shape 158"/>
          <p:cNvSpPr/>
          <p:nvPr/>
        </p:nvSpPr>
        <p:spPr>
          <a:xfrm>
            <a:off x="2115626" y="2111150"/>
            <a:ext cx="1002300" cy="472499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Insertion</a:t>
            </a:r>
          </a:p>
        </p:txBody>
      </p:sp>
      <p:sp>
        <p:nvSpPr>
          <p:cNvPr id="159" name="Shape 159"/>
          <p:cNvSpPr/>
          <p:nvPr/>
        </p:nvSpPr>
        <p:spPr>
          <a:xfrm>
            <a:off x="2805675" y="1637575"/>
            <a:ext cx="1291799" cy="429599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Nerve supply</a:t>
            </a:r>
          </a:p>
        </p:txBody>
      </p:sp>
      <p:sp>
        <p:nvSpPr>
          <p:cNvPr id="160" name="Shape 160"/>
          <p:cNvSpPr/>
          <p:nvPr/>
        </p:nvSpPr>
        <p:spPr>
          <a:xfrm>
            <a:off x="3024125" y="558250"/>
            <a:ext cx="759300" cy="472499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Action</a:t>
            </a:r>
          </a:p>
        </p:txBody>
      </p:sp>
      <p:sp>
        <p:nvSpPr>
          <p:cNvPr id="161" name="Shape 161"/>
          <p:cNvSpPr/>
          <p:nvPr/>
        </p:nvSpPr>
        <p:spPr>
          <a:xfrm>
            <a:off x="37700" y="2853600"/>
            <a:ext cx="1002300" cy="312599"/>
          </a:xfrm>
          <a:prstGeom prst="rect">
            <a:avLst/>
          </a:prstGeom>
          <a:solidFill>
            <a:schemeClr val="lt2"/>
          </a:solidFill>
          <a:ln w="28575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Long Head</a:t>
            </a:r>
          </a:p>
        </p:txBody>
      </p:sp>
      <p:sp>
        <p:nvSpPr>
          <p:cNvPr id="162" name="Shape 162"/>
          <p:cNvSpPr/>
          <p:nvPr/>
        </p:nvSpPr>
        <p:spPr>
          <a:xfrm>
            <a:off x="1888325" y="3552050"/>
            <a:ext cx="1563299" cy="673199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from the tip of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coracoid process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of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scapula</a:t>
            </a:r>
          </a:p>
        </p:txBody>
      </p:sp>
      <p:sp>
        <p:nvSpPr>
          <p:cNvPr id="163" name="Shape 163"/>
          <p:cNvSpPr/>
          <p:nvPr/>
        </p:nvSpPr>
        <p:spPr>
          <a:xfrm>
            <a:off x="306550" y="3475850"/>
            <a:ext cx="1466700" cy="1028999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from </a:t>
            </a:r>
            <a:r>
              <a:rPr lang="en" sz="12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supraglenoid tubercle </a:t>
            </a:r>
            <a:r>
              <a:rPr lang="en" sz="1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</a:t>
            </a:r>
            <a:r>
              <a:rPr lang="en" sz="12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scapula</a:t>
            </a:r>
            <a:r>
              <a:rPr lang="en" sz="1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2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(intracapsular)</a:t>
            </a:r>
          </a:p>
        </p:txBody>
      </p:sp>
      <p:sp>
        <p:nvSpPr>
          <p:cNvPr id="164" name="Shape 164"/>
          <p:cNvSpPr/>
          <p:nvPr/>
        </p:nvSpPr>
        <p:spPr>
          <a:xfrm>
            <a:off x="1231575" y="2831500"/>
            <a:ext cx="1002300" cy="364800"/>
          </a:xfrm>
          <a:prstGeom prst="rect">
            <a:avLst/>
          </a:prstGeom>
          <a:solidFill>
            <a:schemeClr val="lt2"/>
          </a:solidFill>
          <a:ln w="28575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Short Head</a:t>
            </a:r>
          </a:p>
        </p:txBody>
      </p:sp>
      <p:cxnSp>
        <p:nvCxnSpPr>
          <p:cNvPr id="165" name="Shape 165"/>
          <p:cNvCxnSpPr>
            <a:stCxn id="156" idx="3"/>
            <a:endCxn id="159" idx="0"/>
          </p:cNvCxnSpPr>
          <p:nvPr/>
        </p:nvCxnSpPr>
        <p:spPr>
          <a:xfrm>
            <a:off x="2351475" y="1298100"/>
            <a:ext cx="1100100" cy="339600"/>
          </a:xfrm>
          <a:prstGeom prst="curvedConnector2">
            <a:avLst/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6" name="Shape 166"/>
          <p:cNvCxnSpPr>
            <a:stCxn id="156" idx="2"/>
            <a:endCxn id="157" idx="0"/>
          </p:cNvCxnSpPr>
          <p:nvPr/>
        </p:nvCxnSpPr>
        <p:spPr>
          <a:xfrm rot="5400000">
            <a:off x="1059525" y="1520700"/>
            <a:ext cx="520799" cy="596400"/>
          </a:xfrm>
          <a:prstGeom prst="curvedConnector3">
            <a:avLst>
              <a:gd name="adj1" fmla="val 50014"/>
            </a:avLst>
          </a:prstGeom>
          <a:noFill/>
          <a:ln w="19050" cap="flat">
            <a:solidFill>
              <a:srgbClr val="DD286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7" name="Shape 167"/>
          <p:cNvCxnSpPr>
            <a:stCxn id="156" idx="2"/>
            <a:endCxn id="158" idx="0"/>
          </p:cNvCxnSpPr>
          <p:nvPr/>
        </p:nvCxnSpPr>
        <p:spPr>
          <a:xfrm rot="-5400000" flipH="1">
            <a:off x="1841175" y="1335450"/>
            <a:ext cx="552599" cy="998700"/>
          </a:xfrm>
          <a:prstGeom prst="curvedConnector3">
            <a:avLst>
              <a:gd name="adj1" fmla="val 50005"/>
            </a:avLst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8" name="Shape 168"/>
          <p:cNvCxnSpPr>
            <a:stCxn id="157" idx="2"/>
            <a:endCxn id="161" idx="0"/>
          </p:cNvCxnSpPr>
          <p:nvPr/>
        </p:nvCxnSpPr>
        <p:spPr>
          <a:xfrm rot="5400000">
            <a:off x="629350" y="2461349"/>
            <a:ext cx="301800" cy="483000"/>
          </a:xfrm>
          <a:prstGeom prst="curvedConnector3">
            <a:avLst>
              <a:gd name="adj1" fmla="val 49975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9" name="Shape 169"/>
          <p:cNvCxnSpPr>
            <a:stCxn id="157" idx="2"/>
            <a:endCxn id="164" idx="0"/>
          </p:cNvCxnSpPr>
          <p:nvPr/>
        </p:nvCxnSpPr>
        <p:spPr>
          <a:xfrm rot="-5400000" flipH="1">
            <a:off x="1237450" y="2336249"/>
            <a:ext cx="279600" cy="710999"/>
          </a:xfrm>
          <a:prstGeom prst="curvedConnector3">
            <a:avLst>
              <a:gd name="adj1" fmla="val 49991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0" name="Shape 170"/>
          <p:cNvCxnSpPr>
            <a:stCxn id="164" idx="2"/>
            <a:endCxn id="162" idx="0"/>
          </p:cNvCxnSpPr>
          <p:nvPr/>
        </p:nvCxnSpPr>
        <p:spPr>
          <a:xfrm rot="-5400000" flipH="1">
            <a:off x="2023425" y="2905600"/>
            <a:ext cx="355800" cy="937200"/>
          </a:xfrm>
          <a:prstGeom prst="curvedConnector3">
            <a:avLst>
              <a:gd name="adj1" fmla="val 49993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1" name="Shape 171"/>
          <p:cNvCxnSpPr>
            <a:stCxn id="161" idx="2"/>
            <a:endCxn id="163" idx="0"/>
          </p:cNvCxnSpPr>
          <p:nvPr/>
        </p:nvCxnSpPr>
        <p:spPr>
          <a:xfrm rot="-5400000" flipH="1">
            <a:off x="634550" y="3070499"/>
            <a:ext cx="309599" cy="500999"/>
          </a:xfrm>
          <a:prstGeom prst="curvedConnector3">
            <a:avLst>
              <a:gd name="adj1" fmla="val 50008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2" name="Shape 172"/>
          <p:cNvSpPr/>
          <p:nvPr/>
        </p:nvSpPr>
        <p:spPr>
          <a:xfrm>
            <a:off x="1844175" y="4504800"/>
            <a:ext cx="1674000" cy="472499"/>
          </a:xfrm>
          <a:prstGeom prst="bracePair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two heads join in the middle of the arm</a:t>
            </a:r>
          </a:p>
        </p:txBody>
      </p:sp>
      <p:cxnSp>
        <p:nvCxnSpPr>
          <p:cNvPr id="173" name="Shape 173"/>
          <p:cNvCxnSpPr>
            <a:stCxn id="156" idx="3"/>
            <a:endCxn id="160" idx="1"/>
          </p:cNvCxnSpPr>
          <p:nvPr/>
        </p:nvCxnSpPr>
        <p:spPr>
          <a:xfrm rot="10800000" flipH="1">
            <a:off x="2351475" y="794400"/>
            <a:ext cx="672600" cy="503700"/>
          </a:xfrm>
          <a:prstGeom prst="curvedConnector3">
            <a:avLst>
              <a:gd name="adj1" fmla="val 50004"/>
            </a:avLst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4" name="Shape 174"/>
          <p:cNvCxnSpPr/>
          <p:nvPr/>
        </p:nvCxnSpPr>
        <p:spPr>
          <a:xfrm>
            <a:off x="43950" y="398575"/>
            <a:ext cx="8426100" cy="0"/>
          </a:xfrm>
          <a:prstGeom prst="straightConnector1">
            <a:avLst/>
          </a:prstGeom>
          <a:noFill/>
          <a:ln w="28575" cap="flat">
            <a:solidFill>
              <a:srgbClr val="351C75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5" name="Shape 175"/>
          <p:cNvSpPr txBox="1"/>
          <p:nvPr/>
        </p:nvSpPr>
        <p:spPr>
          <a:xfrm>
            <a:off x="289725" y="-156450"/>
            <a:ext cx="2669999" cy="67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Biceps Brachii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52400" y="-152125"/>
            <a:ext cx="2444400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Coracobrachialis</a:t>
            </a:r>
          </a:p>
        </p:txBody>
      </p:sp>
      <p:cxnSp>
        <p:nvCxnSpPr>
          <p:cNvPr id="181" name="Shape 181"/>
          <p:cNvCxnSpPr/>
          <p:nvPr/>
        </p:nvCxnSpPr>
        <p:spPr>
          <a:xfrm>
            <a:off x="197825" y="604475"/>
            <a:ext cx="7374599" cy="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8650" y="971500"/>
            <a:ext cx="2183775" cy="3772000"/>
          </a:xfrm>
          <a:prstGeom prst="rect">
            <a:avLst/>
          </a:prstGeom>
          <a:noFill/>
          <a:ln w="9525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3" name="Shape 183"/>
          <p:cNvSpPr/>
          <p:nvPr/>
        </p:nvSpPr>
        <p:spPr>
          <a:xfrm>
            <a:off x="571500" y="800675"/>
            <a:ext cx="3971099" cy="1055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Origin: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Tip of the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coracoid process of scapula (</a:t>
            </a:r>
            <a:r>
              <a:rPr lang="en">
                <a:solidFill>
                  <a:srgbClr val="0033CC"/>
                </a:solidFill>
                <a:latin typeface="Georgia"/>
                <a:ea typeface="Georgia"/>
                <a:cs typeface="Georgia"/>
                <a:sym typeface="Georgia"/>
              </a:rPr>
              <a:t>with short head of bicepes brachii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).</a:t>
            </a:r>
          </a:p>
          <a:p>
            <a:pPr marL="342900" lvl="0" indent="-139700" rtl="0">
              <a:spcBef>
                <a:spcPts val="640"/>
              </a:spcBef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571500" y="2047962"/>
            <a:ext cx="4161599" cy="88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Insertion:</a:t>
            </a:r>
          </a:p>
          <a:p>
            <a:pPr lvl="0" algn="just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Middle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of the medial side of the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shaft of the humerus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571500" y="3276725"/>
            <a:ext cx="4161599" cy="88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Nerve supply: </a:t>
            </a:r>
            <a:r>
              <a:rPr lang="en" b="1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Musculocutaneous</a:t>
            </a:r>
          </a:p>
          <a:p>
            <a:pPr lvl="0" algn="just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Action: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Flexor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&amp; a weak adductor of the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arm</a:t>
            </a:r>
            <a:r>
              <a:rPr lang="en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81000" y="-152125"/>
            <a:ext cx="1740899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sz="1800" b="1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Brachialis</a:t>
            </a:r>
          </a:p>
        </p:txBody>
      </p:sp>
      <p:cxnSp>
        <p:nvCxnSpPr>
          <p:cNvPr id="191" name="Shape 191"/>
          <p:cNvCxnSpPr/>
          <p:nvPr/>
        </p:nvCxnSpPr>
        <p:spPr>
          <a:xfrm>
            <a:off x="197825" y="604475"/>
            <a:ext cx="7374599" cy="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2275" y="800662"/>
            <a:ext cx="2070675" cy="3816125"/>
          </a:xfrm>
          <a:prstGeom prst="rect">
            <a:avLst/>
          </a:prstGeom>
          <a:noFill/>
          <a:ln w="9525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3" name="Shape 193"/>
          <p:cNvSpPr/>
          <p:nvPr/>
        </p:nvSpPr>
        <p:spPr>
          <a:xfrm>
            <a:off x="263800" y="800675"/>
            <a:ext cx="1740899" cy="10460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Origin:</a:t>
            </a:r>
          </a:p>
          <a:p>
            <a:pPr lvl="0" algn="ctr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Front of the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lower half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humerus</a:t>
            </a:r>
          </a:p>
        </p:txBody>
      </p:sp>
      <p:sp>
        <p:nvSpPr>
          <p:cNvPr id="194" name="Shape 194"/>
          <p:cNvSpPr/>
          <p:nvPr/>
        </p:nvSpPr>
        <p:spPr>
          <a:xfrm>
            <a:off x="2315300" y="829900"/>
            <a:ext cx="1740899" cy="10460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674EA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Insertion:</a:t>
            </a:r>
          </a:p>
          <a:p>
            <a:pPr lvl="0" algn="ctr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Anterior surface of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coronoid process of ulna</a:t>
            </a:r>
          </a:p>
        </p:txBody>
      </p:sp>
      <p:sp>
        <p:nvSpPr>
          <p:cNvPr id="195" name="Shape 195"/>
          <p:cNvSpPr/>
          <p:nvPr/>
        </p:nvSpPr>
        <p:spPr>
          <a:xfrm>
            <a:off x="2381150" y="2089650"/>
            <a:ext cx="1883099" cy="11048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8E7CC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Nerve supply:</a:t>
            </a:r>
          </a:p>
          <a:p>
            <a:pPr lvl="0" algn="ctr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Musculocutaneous &amp; Radial</a:t>
            </a:r>
          </a:p>
        </p:txBody>
      </p:sp>
      <p:sp>
        <p:nvSpPr>
          <p:cNvPr id="196" name="Shape 196"/>
          <p:cNvSpPr/>
          <p:nvPr/>
        </p:nvSpPr>
        <p:spPr>
          <a:xfrm>
            <a:off x="600525" y="2089650"/>
            <a:ext cx="1568100" cy="87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B4A7D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b="1">
              <a:solidFill>
                <a:srgbClr val="00B05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algn="ctr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Action:</a:t>
            </a:r>
          </a:p>
          <a:p>
            <a:pPr lvl="0" algn="ctr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Strong flexor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the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forearm 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600525" y="3408200"/>
            <a:ext cx="3326400" cy="1524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important notes: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brachialis muscle has a double innervation form musculocutaneous and radial nerve.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brachialis muscle continues to ulna.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3582950" y="1452650"/>
            <a:ext cx="1632900" cy="4295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Musculocutaneous</a:t>
            </a:r>
          </a:p>
        </p:txBody>
      </p:sp>
      <p:sp>
        <p:nvSpPr>
          <p:cNvPr id="203" name="Shape 203"/>
          <p:cNvSpPr/>
          <p:nvPr/>
        </p:nvSpPr>
        <p:spPr>
          <a:xfrm>
            <a:off x="2224700" y="678275"/>
            <a:ext cx="3119999" cy="4295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Flexor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&amp; a week adductor of the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arm</a:t>
            </a:r>
          </a:p>
        </p:txBody>
      </p:sp>
      <p:sp>
        <p:nvSpPr>
          <p:cNvPr id="204" name="Shape 204"/>
          <p:cNvSpPr/>
          <p:nvPr/>
        </p:nvSpPr>
        <p:spPr>
          <a:xfrm>
            <a:off x="6663650" y="2237550"/>
            <a:ext cx="1569899" cy="847200"/>
          </a:xfrm>
          <a:prstGeom prst="rect">
            <a:avLst/>
          </a:prstGeom>
          <a:solidFill>
            <a:schemeClr val="lt2"/>
          </a:solidFill>
          <a:ln w="19050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Tip of the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coracoid process of scapula</a:t>
            </a:r>
          </a:p>
        </p:txBody>
      </p:sp>
      <p:sp>
        <p:nvSpPr>
          <p:cNvPr id="205" name="Shape 205"/>
          <p:cNvSpPr/>
          <p:nvPr/>
        </p:nvSpPr>
        <p:spPr>
          <a:xfrm>
            <a:off x="3508100" y="2074300"/>
            <a:ext cx="2813700" cy="5133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Middle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of the medial side of the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shaft of the humerus</a:t>
            </a:r>
          </a:p>
        </p:txBody>
      </p:sp>
      <p:sp>
        <p:nvSpPr>
          <p:cNvPr id="206" name="Shape 206"/>
          <p:cNvSpPr/>
          <p:nvPr/>
        </p:nvSpPr>
        <p:spPr>
          <a:xfrm>
            <a:off x="466700" y="4415477"/>
            <a:ext cx="1632900" cy="629100"/>
          </a:xfrm>
          <a:prstGeom prst="rect">
            <a:avLst/>
          </a:prstGeom>
          <a:solidFill>
            <a:schemeClr val="lt2"/>
          </a:solidFill>
          <a:ln w="19050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Front of the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lower half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humerus</a:t>
            </a:r>
          </a:p>
        </p:txBody>
      </p:sp>
      <p:sp>
        <p:nvSpPr>
          <p:cNvPr id="207" name="Shape 207"/>
          <p:cNvSpPr/>
          <p:nvPr/>
        </p:nvSpPr>
        <p:spPr>
          <a:xfrm>
            <a:off x="2224700" y="4129250"/>
            <a:ext cx="2363400" cy="6291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Anterior surface of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coronoid process of ulna</a:t>
            </a:r>
          </a:p>
        </p:txBody>
      </p:sp>
      <p:sp>
        <p:nvSpPr>
          <p:cNvPr id="208" name="Shape 208"/>
          <p:cNvSpPr/>
          <p:nvPr/>
        </p:nvSpPr>
        <p:spPr>
          <a:xfrm>
            <a:off x="3380875" y="3518650"/>
            <a:ext cx="2363400" cy="4295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Musculocutaneous &amp; Radial</a:t>
            </a:r>
          </a:p>
        </p:txBody>
      </p:sp>
      <p:sp>
        <p:nvSpPr>
          <p:cNvPr id="209" name="Shape 209"/>
          <p:cNvSpPr/>
          <p:nvPr/>
        </p:nvSpPr>
        <p:spPr>
          <a:xfrm>
            <a:off x="775400" y="2703750"/>
            <a:ext cx="1012799" cy="528600"/>
          </a:xfrm>
          <a:prstGeom prst="rect">
            <a:avLst/>
          </a:prstGeom>
          <a:solidFill>
            <a:schemeClr val="lt2"/>
          </a:solidFill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Brachialis</a:t>
            </a:r>
          </a:p>
        </p:txBody>
      </p:sp>
      <p:sp>
        <p:nvSpPr>
          <p:cNvPr id="210" name="Shape 210"/>
          <p:cNvSpPr/>
          <p:nvPr/>
        </p:nvSpPr>
        <p:spPr>
          <a:xfrm>
            <a:off x="309050" y="3954400"/>
            <a:ext cx="759300" cy="472499"/>
          </a:xfrm>
          <a:prstGeom prst="rect">
            <a:avLst/>
          </a:prstGeom>
          <a:solidFill>
            <a:schemeClr val="lt2"/>
          </a:solidFill>
          <a:ln w="28575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Origin</a:t>
            </a:r>
          </a:p>
        </p:txBody>
      </p:sp>
      <p:sp>
        <p:nvSpPr>
          <p:cNvPr id="211" name="Shape 211"/>
          <p:cNvSpPr/>
          <p:nvPr/>
        </p:nvSpPr>
        <p:spPr>
          <a:xfrm>
            <a:off x="1427000" y="3806987"/>
            <a:ext cx="888000" cy="4724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Insertion</a:t>
            </a:r>
          </a:p>
        </p:txBody>
      </p:sp>
      <p:sp>
        <p:nvSpPr>
          <p:cNvPr id="212" name="Shape 212"/>
          <p:cNvSpPr/>
          <p:nvPr/>
        </p:nvSpPr>
        <p:spPr>
          <a:xfrm>
            <a:off x="2162600" y="3243025"/>
            <a:ext cx="1345500" cy="429599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Nerve supply</a:t>
            </a:r>
          </a:p>
        </p:txBody>
      </p:sp>
      <p:sp>
        <p:nvSpPr>
          <p:cNvPr id="213" name="Shape 213"/>
          <p:cNvSpPr/>
          <p:nvPr/>
        </p:nvSpPr>
        <p:spPr>
          <a:xfrm>
            <a:off x="3266600" y="2698500"/>
            <a:ext cx="2287199" cy="4295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Strong flexor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the 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forearm</a:t>
            </a:r>
          </a:p>
        </p:txBody>
      </p:sp>
      <p:cxnSp>
        <p:nvCxnSpPr>
          <p:cNvPr id="214" name="Shape 214"/>
          <p:cNvCxnSpPr>
            <a:stCxn id="209" idx="3"/>
            <a:endCxn id="215" idx="1"/>
          </p:cNvCxnSpPr>
          <p:nvPr/>
        </p:nvCxnSpPr>
        <p:spPr>
          <a:xfrm rot="10800000" flipH="1">
            <a:off x="1788199" y="2827050"/>
            <a:ext cx="802200" cy="141000"/>
          </a:xfrm>
          <a:prstGeom prst="curvedConnector3">
            <a:avLst>
              <a:gd name="adj1" fmla="val 50000"/>
            </a:avLst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6" name="Shape 216"/>
          <p:cNvCxnSpPr>
            <a:stCxn id="209" idx="3"/>
            <a:endCxn id="212" idx="1"/>
          </p:cNvCxnSpPr>
          <p:nvPr/>
        </p:nvCxnSpPr>
        <p:spPr>
          <a:xfrm>
            <a:off x="1788199" y="2968050"/>
            <a:ext cx="374400" cy="489900"/>
          </a:xfrm>
          <a:prstGeom prst="curvedConnector3">
            <a:avLst>
              <a:gd name="adj1" fmla="val 50000"/>
            </a:avLst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7" name="Shape 217"/>
          <p:cNvCxnSpPr>
            <a:stCxn id="209" idx="2"/>
            <a:endCxn id="211" idx="0"/>
          </p:cNvCxnSpPr>
          <p:nvPr/>
        </p:nvCxnSpPr>
        <p:spPr>
          <a:xfrm rot="-5400000" flipH="1">
            <a:off x="1289149" y="3225000"/>
            <a:ext cx="574500" cy="589200"/>
          </a:xfrm>
          <a:prstGeom prst="curvedConnector3">
            <a:avLst>
              <a:gd name="adj1" fmla="val 50012"/>
            </a:avLst>
          </a:prstGeom>
          <a:noFill/>
          <a:ln w="28575" cap="flat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8" name="Shape 218"/>
          <p:cNvCxnSpPr>
            <a:stCxn id="209" idx="2"/>
            <a:endCxn id="210" idx="0"/>
          </p:cNvCxnSpPr>
          <p:nvPr/>
        </p:nvCxnSpPr>
        <p:spPr>
          <a:xfrm rot="5400000">
            <a:off x="624199" y="3296850"/>
            <a:ext cx="722100" cy="593100"/>
          </a:xfrm>
          <a:prstGeom prst="curvedConnector3">
            <a:avLst>
              <a:gd name="adj1" fmla="val 49997"/>
            </a:avLst>
          </a:prstGeom>
          <a:noFill/>
          <a:ln w="19050" cap="flat">
            <a:solidFill>
              <a:srgbClr val="DD286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5" name="Shape 215"/>
          <p:cNvSpPr/>
          <p:nvPr/>
        </p:nvSpPr>
        <p:spPr>
          <a:xfrm>
            <a:off x="2590397" y="2590800"/>
            <a:ext cx="724500" cy="472499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Action</a:t>
            </a:r>
          </a:p>
        </p:txBody>
      </p:sp>
      <p:sp>
        <p:nvSpPr>
          <p:cNvPr id="219" name="Shape 219"/>
          <p:cNvSpPr/>
          <p:nvPr/>
        </p:nvSpPr>
        <p:spPr>
          <a:xfrm>
            <a:off x="6804350" y="656000"/>
            <a:ext cx="1632900" cy="552900"/>
          </a:xfrm>
          <a:prstGeom prst="rect">
            <a:avLst/>
          </a:prstGeom>
          <a:solidFill>
            <a:schemeClr val="lt2"/>
          </a:solidFill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Coracobrachialis</a:t>
            </a:r>
          </a:p>
        </p:txBody>
      </p:sp>
      <p:sp>
        <p:nvSpPr>
          <p:cNvPr id="220" name="Shape 220"/>
          <p:cNvSpPr/>
          <p:nvPr/>
        </p:nvSpPr>
        <p:spPr>
          <a:xfrm>
            <a:off x="7721275" y="1838125"/>
            <a:ext cx="759300" cy="472499"/>
          </a:xfrm>
          <a:prstGeom prst="rect">
            <a:avLst/>
          </a:prstGeom>
          <a:solidFill>
            <a:schemeClr val="lt2"/>
          </a:solidFill>
          <a:ln w="28575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Origin</a:t>
            </a:r>
          </a:p>
        </p:txBody>
      </p:sp>
      <p:sp>
        <p:nvSpPr>
          <p:cNvPr id="221" name="Shape 221"/>
          <p:cNvSpPr/>
          <p:nvPr/>
        </p:nvSpPr>
        <p:spPr>
          <a:xfrm>
            <a:off x="5099362" y="1152050"/>
            <a:ext cx="1298700" cy="429599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Nerve supply</a:t>
            </a:r>
          </a:p>
        </p:txBody>
      </p:sp>
      <p:sp>
        <p:nvSpPr>
          <p:cNvPr id="222" name="Shape 222"/>
          <p:cNvSpPr/>
          <p:nvPr/>
        </p:nvSpPr>
        <p:spPr>
          <a:xfrm>
            <a:off x="5234597" y="444975"/>
            <a:ext cx="724500" cy="472499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Action</a:t>
            </a:r>
          </a:p>
        </p:txBody>
      </p:sp>
      <p:cxnSp>
        <p:nvCxnSpPr>
          <p:cNvPr id="223" name="Shape 223"/>
          <p:cNvCxnSpPr>
            <a:stCxn id="219" idx="2"/>
            <a:endCxn id="220" idx="0"/>
          </p:cNvCxnSpPr>
          <p:nvPr/>
        </p:nvCxnSpPr>
        <p:spPr>
          <a:xfrm rot="-5400000" flipH="1">
            <a:off x="7546250" y="1283450"/>
            <a:ext cx="629100" cy="480000"/>
          </a:xfrm>
          <a:prstGeom prst="curvedConnector3">
            <a:avLst>
              <a:gd name="adj1" fmla="val 50010"/>
            </a:avLst>
          </a:prstGeom>
          <a:noFill/>
          <a:ln w="19050" cap="flat">
            <a:solidFill>
              <a:srgbClr val="DD286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4" name="Shape 224"/>
          <p:cNvCxnSpPr>
            <a:stCxn id="219" idx="2"/>
            <a:endCxn id="225" idx="0"/>
          </p:cNvCxnSpPr>
          <p:nvPr/>
        </p:nvCxnSpPr>
        <p:spPr>
          <a:xfrm rot="5400000">
            <a:off x="6896900" y="965000"/>
            <a:ext cx="480000" cy="967800"/>
          </a:xfrm>
          <a:prstGeom prst="curvedConnector3">
            <a:avLst>
              <a:gd name="adj1" fmla="val 49995"/>
            </a:avLst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6" name="Shape 226"/>
          <p:cNvCxnSpPr>
            <a:stCxn id="219" idx="1"/>
            <a:endCxn id="221" idx="3"/>
          </p:cNvCxnSpPr>
          <p:nvPr/>
        </p:nvCxnSpPr>
        <p:spPr>
          <a:xfrm flipH="1">
            <a:off x="6398150" y="932450"/>
            <a:ext cx="406200" cy="434400"/>
          </a:xfrm>
          <a:prstGeom prst="curvedConnector3">
            <a:avLst>
              <a:gd name="adj1" fmla="val 50011"/>
            </a:avLst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7" name="Shape 227"/>
          <p:cNvCxnSpPr>
            <a:stCxn id="219" idx="1"/>
            <a:endCxn id="222" idx="3"/>
          </p:cNvCxnSpPr>
          <p:nvPr/>
        </p:nvCxnSpPr>
        <p:spPr>
          <a:xfrm rot="10800000">
            <a:off x="5958950" y="681350"/>
            <a:ext cx="845400" cy="251100"/>
          </a:xfrm>
          <a:prstGeom prst="curvedConnector3">
            <a:avLst>
              <a:gd name="adj1" fmla="val 49991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5" name="Shape 225"/>
          <p:cNvSpPr/>
          <p:nvPr/>
        </p:nvSpPr>
        <p:spPr>
          <a:xfrm>
            <a:off x="6129300" y="1688850"/>
            <a:ext cx="1047600" cy="472499"/>
          </a:xfrm>
          <a:prstGeom prst="rect">
            <a:avLst/>
          </a:prstGeom>
          <a:solidFill>
            <a:schemeClr val="lt2"/>
          </a:solidFill>
          <a:ln w="28575" cap="flat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Insertion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264500" y="11450"/>
            <a:ext cx="3791700" cy="42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Coracobrachialis &amp; Brachialis</a:t>
            </a:r>
          </a:p>
        </p:txBody>
      </p:sp>
      <p:cxnSp>
        <p:nvCxnSpPr>
          <p:cNvPr id="229" name="Shape 229"/>
          <p:cNvCxnSpPr/>
          <p:nvPr/>
        </p:nvCxnSpPr>
        <p:spPr>
          <a:xfrm>
            <a:off x="164850" y="517275"/>
            <a:ext cx="48798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1685</Words>
  <Application>Microsoft Office PowerPoint</Application>
  <PresentationFormat>On-screen Show (16:10)</PresentationFormat>
  <Paragraphs>317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Comic Sans MS</vt:lpstr>
      <vt:lpstr>Courier New</vt:lpstr>
      <vt:lpstr>Georgia</vt:lpstr>
      <vt:lpstr>Impact</vt:lpstr>
      <vt:lpstr>Schoolbell</vt:lpstr>
      <vt:lpstr>Wingdings</vt:lpstr>
      <vt:lpstr>نسق Office</vt:lpstr>
      <vt:lpstr>PowerPoint Presentation</vt:lpstr>
      <vt:lpstr>PowerPoint Presentation</vt:lpstr>
      <vt:lpstr>Introduction</vt:lpstr>
      <vt:lpstr>Muscles of the Anterior Compartment</vt:lpstr>
      <vt:lpstr>Biceps Brachii</vt:lpstr>
      <vt:lpstr>PowerPoint Presentation</vt:lpstr>
      <vt:lpstr>Coracobrachialis</vt:lpstr>
      <vt:lpstr>Brachialis</vt:lpstr>
      <vt:lpstr>PowerPoint Presentation</vt:lpstr>
      <vt:lpstr>PowerPoint Presentation</vt:lpstr>
      <vt:lpstr>Posterior Fascial Compartment Contents</vt:lpstr>
      <vt:lpstr>Triceps</vt:lpstr>
      <vt:lpstr>PowerPoint Presentation</vt:lpstr>
      <vt:lpstr>Cubital Fossa</vt:lpstr>
      <vt:lpstr>Content of Cubital Fossa </vt:lpstr>
      <vt:lpstr>Elbow Joint</vt:lpstr>
      <vt:lpstr>Capsule</vt:lpstr>
      <vt:lpstr>Ligaments ( Lateral and Medial )</vt:lpstr>
      <vt:lpstr>PowerPoint Presentation</vt:lpstr>
      <vt:lpstr>Synovial Membrane </vt:lpstr>
      <vt:lpstr>Relations &amp; Movement </vt:lpstr>
      <vt:lpstr>Carrying Angle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nassar</dc:creator>
  <cp:lastModifiedBy>saeed nassar</cp:lastModifiedBy>
  <cp:revision>2</cp:revision>
  <dcterms:modified xsi:type="dcterms:W3CDTF">2014-12-23T15:06:32Z</dcterms:modified>
</cp:coreProperties>
</file>