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deel Alsulami" initials="" lastIdx="1" clrIdx="0"/>
  <p:cmAuthor id="1" name="mohammed aldammas" initials="" lastIdx="1" clrIdx="1"/>
  <p:cmAuthor id="2" name="mohammad almashouq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76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This video is about Median Nerve but I didn't found a good video about Axillary Nerve</p:text>
  </p:cm>
  <p:cm authorId="2" idx="1">
    <p:pos x="6000" y="100"/>
    <p:text>http://www.youtube.com/watch?v=N-ZmJzPrrbc look at this video for median nerve
and for this video for axillary nerve
http://www.youtube.com/watch?v=LJEOAExecow
and this video for overview
http://www.youtube.com/watch?v=fk1hyToHSC4
and this video little detailed
http://www.youtube.com/watch?v=1O790dApog4
thank you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 have add the link coz the hyperlink doesn't work so don't delete it.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8213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640"/>
              </a:spcBef>
              <a:buClr>
                <a:schemeClr val="dk1"/>
              </a:buClr>
              <a:buFont typeface="Arial"/>
              <a:buChar char="•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799" cy="14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686199" y="-895500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220000" y="1638264"/>
            <a:ext cx="487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029000" y="-342934"/>
            <a:ext cx="48761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0" cy="11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79260"/>
            <a:ext cx="4040099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812395"/>
            <a:ext cx="4040099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279260"/>
            <a:ext cx="4041900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812395"/>
            <a:ext cx="4041900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7541"/>
            <a:ext cx="3008399" cy="9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699" cy="48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195916"/>
            <a:ext cx="3008399" cy="390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472781"/>
            <a:ext cx="54863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fk1hyToHSC4" TargetMode="External"/><Relationship Id="rId5" Type="http://schemas.openxmlformats.org/officeDocument/2006/relationships/hyperlink" Target="http://www.youtube.com/watch?v=1O790dApog4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youtu.be/LJEOAExecow" TargetMode="External"/><Relationship Id="rId5" Type="http://schemas.openxmlformats.org/officeDocument/2006/relationships/image" Target="../media/image4.png"/><Relationship Id="rId6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hyperlink" Target="http://www.youtube.com/watch?v=N-ZmJzPrrbc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8833047" y="56859"/>
            <a:ext cx="0" cy="5534099"/>
          </a:xfrm>
          <a:prstGeom prst="straightConnector1">
            <a:avLst/>
          </a:prstGeom>
          <a:noFill/>
          <a:ln w="381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8702307" y="584712"/>
            <a:ext cx="13199" cy="3448800"/>
          </a:xfrm>
          <a:prstGeom prst="straightConnector1">
            <a:avLst/>
          </a:prstGeom>
          <a:noFill/>
          <a:ln w="3810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/>
          <p:nvPr/>
        </p:nvSpPr>
        <p:spPr>
          <a:xfrm>
            <a:off x="1616113" y="2081701"/>
            <a:ext cx="6552600" cy="1266599"/>
          </a:xfrm>
          <a:prstGeom prst="rect">
            <a:avLst/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4500" b="1">
                <a:solidFill>
                  <a:srgbClr val="632423"/>
                </a:solidFill>
                <a:latin typeface="Impact"/>
                <a:ea typeface="Impact"/>
                <a:cs typeface="Impact"/>
                <a:sym typeface="Impact"/>
              </a:rPr>
              <a:t>Axillary and Median Nerve 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Anatomy Team 434</a:t>
            </a:r>
          </a:p>
        </p:txBody>
      </p:sp>
      <p:sp>
        <p:nvSpPr>
          <p:cNvPr id="83" name="Shape 83"/>
          <p:cNvSpPr/>
          <p:nvPr/>
        </p:nvSpPr>
        <p:spPr>
          <a:xfrm>
            <a:off x="226850" y="3498330"/>
            <a:ext cx="2747399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strike="noStrike" cap="none" baseline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Color </a:t>
            </a:r>
            <a:r>
              <a:rPr lang="en" sz="2400" b="1" i="1" u="sng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" sz="24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953734"/>
              </a:buClr>
              <a:buSzPct val="100000"/>
              <a:buFont typeface="Noto Symbol"/>
              <a:buChar char="▪"/>
            </a:pPr>
            <a:r>
              <a:rPr lang="en" sz="20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mportant Point</a:t>
            </a:r>
            <a:r>
              <a:rPr lang="en" sz="20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7F7F7F"/>
              </a:buClr>
              <a:buSzPct val="100000"/>
              <a:buFont typeface="Noto Symbol"/>
              <a:buChar char="▪"/>
            </a:pPr>
            <a:r>
              <a:rPr lang="en" sz="2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Helping notes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D4783C"/>
              </a:buClr>
              <a:buSzPct val="100000"/>
              <a:buFont typeface="Calibri"/>
              <a:buChar char="▪"/>
            </a:pPr>
            <a:r>
              <a:rPr lang="en" sz="2000" b="1">
                <a:solidFill>
                  <a:srgbClr val="D4783C"/>
                </a:solidFill>
                <a:latin typeface="Calibri"/>
                <a:ea typeface="Calibri"/>
                <a:cs typeface="Calibri"/>
                <a:sym typeface="Calibri"/>
              </a:rPr>
              <a:t>Explanation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6944"/>
            <a:ext cx="23125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999275" y="4057305"/>
            <a:ext cx="2833799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864275" y="4057305"/>
            <a:ext cx="2833799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 b="1">
                <a:solidFill>
                  <a:srgbClr val="45818E"/>
                </a:solidFill>
              </a:rPr>
              <a:t>If you have any complaint or suggestion please don’t hesitate to contact us on:</a:t>
            </a: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>
                <a:solidFill>
                  <a:srgbClr val="6D9EEB"/>
                </a:solidFill>
              </a:rPr>
              <a:t>AnatomyTeam434@gmail.com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Shape 204"/>
          <p:cNvCxnSpPr/>
          <p:nvPr/>
        </p:nvCxnSpPr>
        <p:spPr>
          <a:xfrm rot="10800000" flipH="1">
            <a:off x="1725" y="468850"/>
            <a:ext cx="8348999" cy="19199"/>
          </a:xfrm>
          <a:prstGeom prst="straightConnector1">
            <a:avLst/>
          </a:prstGeom>
          <a:noFill/>
          <a:ln w="28575" cap="flat">
            <a:solidFill>
              <a:srgbClr val="C0504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-396900" y="52275"/>
            <a:ext cx="3917099" cy="738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Carpal Tunnel Syndrome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DD28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43875" y="561975"/>
            <a:ext cx="3231300" cy="899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commonest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neurological problem associated with the median nerve is compression beneath the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flexor retinaculum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at the wrist</a:t>
            </a:r>
          </a:p>
        </p:txBody>
      </p:sp>
      <p:sp>
        <p:nvSpPr>
          <p:cNvPr id="207" name="Shape 207"/>
          <p:cNvSpPr/>
          <p:nvPr/>
        </p:nvSpPr>
        <p:spPr>
          <a:xfrm>
            <a:off x="4449600" y="4363175"/>
            <a:ext cx="3694200" cy="69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Motor: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Weak motor function of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thumb, index &amp; middle fingers</a:t>
            </a:r>
          </a:p>
        </p:txBody>
      </p:sp>
      <p:sp>
        <p:nvSpPr>
          <p:cNvPr id="208" name="Shape 208"/>
          <p:cNvSpPr/>
          <p:nvPr/>
        </p:nvSpPr>
        <p:spPr>
          <a:xfrm>
            <a:off x="43875" y="1535600"/>
            <a:ext cx="3231300" cy="104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Sensory: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Burning pain or ‘pins and needles’ along the distribution of median nerve to </a:t>
            </a:r>
            <a:r>
              <a:rPr lang="en" sz="11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lateral 3½ fingers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No sensory changes over the palm as the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palmer cutaneous branch</a:t>
            </a:r>
            <a:r>
              <a:rPr lang="en" sz="10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is given before the median nerve enters the carpal tunnel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l="130" t="-365" r="-129" b="19209"/>
          <a:stretch/>
        </p:blipFill>
        <p:spPr>
          <a:xfrm>
            <a:off x="141750" y="2672700"/>
            <a:ext cx="4188450" cy="2389899"/>
          </a:xfrm>
          <a:prstGeom prst="rect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l="59066" t="8895" b="8887"/>
          <a:stretch/>
        </p:blipFill>
        <p:spPr>
          <a:xfrm>
            <a:off x="5802200" y="49825"/>
            <a:ext cx="2729275" cy="4166099"/>
          </a:xfrm>
          <a:prstGeom prst="rect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0075" y="49825"/>
            <a:ext cx="2351950" cy="2565875"/>
          </a:xfrm>
          <a:prstGeom prst="rect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18325" y="940150"/>
            <a:ext cx="8229600" cy="37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Q1: Which of the following muscles is innervated by the axillary nerve?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" sz="1200" b="1">
                <a:solidFill>
                  <a:srgbClr val="67B596"/>
                </a:solidFill>
                <a:latin typeface="Georgia"/>
                <a:ea typeface="Georgia"/>
                <a:cs typeface="Georgia"/>
                <a:sym typeface="Georgia"/>
              </a:rPr>
              <a:t>a- pectoralis minor       b- teres minor          c-triceps                     d-trapezius</a:t>
            </a:r>
          </a:p>
          <a:p>
            <a:pPr marL="0" indent="0" algn="l" rtl="0">
              <a:spcBef>
                <a:spcPts val="0"/>
              </a:spcBef>
              <a:buNone/>
            </a:pPr>
            <a:endParaRPr sz="700" b="1">
              <a:solidFill>
                <a:srgbClr val="67B5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Q2: The nerve that has NO branches in the arm is?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" sz="1200" b="1">
                <a:solidFill>
                  <a:srgbClr val="67B596"/>
                </a:solidFill>
                <a:latin typeface="Georgia"/>
                <a:ea typeface="Georgia"/>
                <a:cs typeface="Georgia"/>
                <a:sym typeface="Georgia"/>
              </a:rPr>
              <a:t>a-axillary nerve              b-ulnar nerve           c-median nerve       d-musculocutaneous nerve</a:t>
            </a:r>
          </a:p>
          <a:p>
            <a:pPr marL="0" indent="0" algn="l" rtl="0">
              <a:spcBef>
                <a:spcPts val="0"/>
              </a:spcBef>
              <a:buNone/>
            </a:pPr>
            <a:endParaRPr sz="700" b="1">
              <a:solidFill>
                <a:srgbClr val="67B5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Q3: The lateral half of the flexor digitorum profundus is innervated by?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" sz="1200" b="1">
                <a:solidFill>
                  <a:srgbClr val="67B596"/>
                </a:solidFill>
                <a:latin typeface="Georgia"/>
                <a:ea typeface="Georgia"/>
                <a:cs typeface="Georgia"/>
                <a:sym typeface="Georgia"/>
              </a:rPr>
              <a:t>a-axillary nerve              b-median nerve       c-ulnar nerve           d-radial nerve</a:t>
            </a:r>
          </a:p>
          <a:p>
            <a:pPr marL="0" indent="0" algn="l" rtl="0">
              <a:spcBef>
                <a:spcPts val="0"/>
              </a:spcBef>
              <a:buNone/>
            </a:pPr>
            <a:endParaRPr sz="700" b="1">
              <a:solidFill>
                <a:srgbClr val="67B5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Q4: Incorrect use of crutches causes injury to?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" sz="1200" b="1">
                <a:solidFill>
                  <a:srgbClr val="67B596"/>
                </a:solidFill>
                <a:latin typeface="Georgia"/>
                <a:ea typeface="Georgia"/>
                <a:cs typeface="Georgia"/>
                <a:sym typeface="Georgia"/>
              </a:rPr>
              <a:t>a-ulnar nerve                  b-median nerve       c-radial nerve           d-axillary nerve</a:t>
            </a:r>
          </a:p>
          <a:p>
            <a:pPr marL="0" indent="0" algn="l" rtl="0">
              <a:spcBef>
                <a:spcPts val="0"/>
              </a:spcBef>
              <a:buNone/>
            </a:pPr>
            <a:endParaRPr sz="700" b="1">
              <a:solidFill>
                <a:srgbClr val="67B59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Q5:Loss of sensation in the radial side of the palm is related to an injury in ?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" sz="1200" b="1">
                <a:solidFill>
                  <a:srgbClr val="67B596"/>
                </a:solidFill>
                <a:latin typeface="Georgia"/>
                <a:ea typeface="Georgia"/>
                <a:cs typeface="Georgia"/>
                <a:sym typeface="Georgia"/>
              </a:rPr>
              <a:t>a- radial nerve                b-ulnar nerve,           c-median nerve,      d-musculocutaneous nerve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18325" y="45150"/>
            <a:ext cx="1737300" cy="6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67B59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MCQ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58625" y="674075"/>
            <a:ext cx="7898400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12"/>
            <a:ext cx="575039" cy="569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hape 220"/>
          <p:cNvCxnSpPr/>
          <p:nvPr/>
        </p:nvCxnSpPr>
        <p:spPr>
          <a:xfrm rot="10800000">
            <a:off x="23725" y="808550"/>
            <a:ext cx="7974899" cy="0"/>
          </a:xfrm>
          <a:prstGeom prst="straightConnector1">
            <a:avLst/>
          </a:prstGeom>
          <a:noFill/>
          <a:ln w="38100" cap="flat">
            <a:solidFill>
              <a:srgbClr val="67B59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1" name="Shape 221"/>
          <p:cNvSpPr txBox="1"/>
          <p:nvPr/>
        </p:nvSpPr>
        <p:spPr>
          <a:xfrm rot="10800000">
            <a:off x="8615350" y="3340899"/>
            <a:ext cx="440399" cy="10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1-b</a:t>
            </a:r>
          </a:p>
          <a:p>
            <a:pPr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2-c</a:t>
            </a:r>
          </a:p>
          <a:p>
            <a:pPr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3-b</a:t>
            </a:r>
          </a:p>
          <a:p>
            <a:pPr rt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4-d</a:t>
            </a:r>
          </a:p>
          <a:p>
            <a:pPr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5-c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75" y="311925"/>
            <a:ext cx="5631600" cy="17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279700" y="311925"/>
            <a:ext cx="5631600" cy="1764300"/>
          </a:xfrm>
          <a:prstGeom prst="snip2SameRect">
            <a:avLst>
              <a:gd name="adj1" fmla="val 40686"/>
              <a:gd name="adj2" fmla="val 0"/>
            </a:avLst>
          </a:prstGeom>
          <a:noFill/>
          <a:ln w="76200" cap="flat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b="1">
                <a:solidFill>
                  <a:srgbClr val="EA99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</p:txBody>
      </p:sp>
      <p:sp>
        <p:nvSpPr>
          <p:cNvPr id="228" name="Shape 228"/>
          <p:cNvSpPr/>
          <p:nvPr/>
        </p:nvSpPr>
        <p:spPr>
          <a:xfrm rot="2663898">
            <a:off x="5237751" y="63705"/>
            <a:ext cx="1272650" cy="731895"/>
          </a:xfrm>
          <a:prstGeom prst="triangle">
            <a:avLst>
              <a:gd name="adj" fmla="val 63020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-2623188">
            <a:off x="-174442" y="69577"/>
            <a:ext cx="1129885" cy="634844"/>
          </a:xfrm>
          <a:prstGeom prst="triangle">
            <a:avLst>
              <a:gd name="adj" fmla="val 63020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r="6838"/>
          <a:stretch/>
        </p:blipFill>
        <p:spPr>
          <a:xfrm>
            <a:off x="5749125" y="2173650"/>
            <a:ext cx="2478425" cy="28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79700" y="2363025"/>
            <a:ext cx="5528700" cy="19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EA999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REMEMBER</a:t>
            </a:r>
          </a:p>
          <a:p>
            <a:pPr rtl="0">
              <a:spcBef>
                <a:spcPts val="0"/>
              </a:spcBef>
              <a:buNone/>
            </a:pPr>
            <a:endParaRPr sz="2400" b="1">
              <a:solidFill>
                <a:srgbClr val="EA999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206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       THERE IS NO BETTER WAY TO THANK GOD FOR       </a:t>
            </a:r>
            <a:r>
              <a:rPr lang="en" b="1">
                <a:solidFill>
                  <a:schemeClr val="lt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 </a:t>
            </a:r>
            <a:r>
              <a:rPr lang="en" b="1">
                <a:solidFill>
                  <a:srgbClr val="00206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  YOUR SIGHT THAN BY GIVING A HELPING HAND TO  </a:t>
            </a:r>
            <a:r>
              <a:rPr lang="en" b="1">
                <a:solidFill>
                  <a:schemeClr val="lt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  .</a:t>
            </a:r>
            <a:r>
              <a:rPr lang="en" b="1">
                <a:solidFill>
                  <a:srgbClr val="00206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SOME ONE IN THE DARK </a:t>
            </a:r>
          </a:p>
          <a:p>
            <a:pPr>
              <a:spcBef>
                <a:spcPts val="0"/>
              </a:spcBef>
              <a:buNone/>
            </a:pPr>
            <a:endParaRPr sz="2400" b="1">
              <a:solidFill>
                <a:srgbClr val="E06666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605750" y="891800"/>
            <a:ext cx="7442700" cy="3226500"/>
          </a:xfrm>
          <a:prstGeom prst="rect">
            <a:avLst/>
          </a:prstGeom>
          <a:noFill/>
          <a:ln w="1905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B5394"/>
                </a:solidFill>
              </a:rPr>
              <a:t>•</a:t>
            </a:r>
            <a:r>
              <a:rPr lang="en"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Describe the origin, course, relations, branches and distribution of the axillary &amp; median nerves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B5394"/>
                </a:solidFill>
              </a:rPr>
              <a:t>•</a:t>
            </a:r>
            <a:r>
              <a:rPr lang="en"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Describe the common causes and effects of injury to the axillary and an median nerves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endParaRPr sz="1800" b="1" i="1">
              <a:solidFill>
                <a:srgbClr val="0070C0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438025" y="149625"/>
            <a:ext cx="3556500" cy="84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 i="1">
                <a:solidFill>
                  <a:srgbClr val="351C7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OBJECTIVES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40525" y="891795"/>
            <a:ext cx="8234099" cy="6299"/>
          </a:xfrm>
          <a:prstGeom prst="straightConnector1">
            <a:avLst/>
          </a:prstGeom>
          <a:noFill/>
          <a:ln w="114300" cap="flat">
            <a:solidFill>
              <a:srgbClr val="DD7E6B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7925" y="159387"/>
            <a:ext cx="2940299" cy="628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b="1" dirty="0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Brachial plexus</a:t>
            </a:r>
          </a:p>
        </p:txBody>
      </p:sp>
      <p:cxnSp>
        <p:nvCxnSpPr>
          <p:cNvPr id="99" name="Shape 99"/>
          <p:cNvCxnSpPr/>
          <p:nvPr/>
        </p:nvCxnSpPr>
        <p:spPr>
          <a:xfrm rot="10800000" flipH="1">
            <a:off x="87925" y="768424"/>
            <a:ext cx="7572300" cy="21900"/>
          </a:xfrm>
          <a:prstGeom prst="straightConnector1">
            <a:avLst/>
          </a:prstGeom>
          <a:noFill/>
          <a:ln w="28575" cap="flat">
            <a:solidFill>
              <a:srgbClr val="C0504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825" y="918050"/>
            <a:ext cx="4343749" cy="4060474"/>
          </a:xfrm>
          <a:prstGeom prst="rect">
            <a:avLst/>
          </a:pr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1" name="Shape 101"/>
          <p:cNvSpPr/>
          <p:nvPr/>
        </p:nvSpPr>
        <p:spPr>
          <a:xfrm>
            <a:off x="238350" y="2986475"/>
            <a:ext cx="3356100" cy="186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4C113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whenever you hear Posterior cord think of the word </a:t>
            </a: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STARS</a:t>
            </a:r>
          </a:p>
          <a:p>
            <a:pPr marL="457200" lvl="0" indent="-317500" rtl="0">
              <a:spcBef>
                <a:spcPts val="0"/>
              </a:spcBef>
              <a:buClr>
                <a:srgbClr val="4C1130"/>
              </a:buClr>
              <a:buSzPct val="100000"/>
              <a:buFont typeface="Georgia"/>
              <a:buChar char="★"/>
            </a:pP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ubscapular (upper)</a:t>
            </a:r>
          </a:p>
          <a:p>
            <a:pPr marL="457200" lvl="0" indent="-317500" rtl="0">
              <a:spcBef>
                <a:spcPts val="0"/>
              </a:spcBef>
              <a:buClr>
                <a:srgbClr val="4C1130"/>
              </a:buClr>
              <a:buSzPct val="100000"/>
              <a:buFont typeface="Georgia"/>
              <a:buChar char="★"/>
            </a:pP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horacodorsal </a:t>
            </a:r>
          </a:p>
          <a:p>
            <a:pPr marL="457200" lvl="0" indent="-317500" rtl="0">
              <a:spcBef>
                <a:spcPts val="0"/>
              </a:spcBef>
              <a:buClr>
                <a:srgbClr val="4C1130"/>
              </a:buClr>
              <a:buSzPct val="100000"/>
              <a:buFont typeface="Georgia"/>
              <a:buChar char="★"/>
            </a:pP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xillary </a:t>
            </a:r>
          </a:p>
          <a:p>
            <a:pPr marL="457200" lvl="0" indent="-317500" rtl="0">
              <a:spcBef>
                <a:spcPts val="0"/>
              </a:spcBef>
              <a:buClr>
                <a:srgbClr val="4C1130"/>
              </a:buClr>
              <a:buSzPct val="100000"/>
              <a:buFont typeface="Georgia"/>
              <a:buChar char="★"/>
            </a:pP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en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adial </a:t>
            </a:r>
          </a:p>
          <a:p>
            <a:pPr marL="457200" lvl="0" indent="-317500" rtl="0">
              <a:spcBef>
                <a:spcPts val="0"/>
              </a:spcBef>
              <a:buClr>
                <a:srgbClr val="4C1130"/>
              </a:buClr>
              <a:buSzPct val="100000"/>
              <a:buFont typeface="Georgia"/>
              <a:buChar char="★"/>
            </a:pPr>
            <a:r>
              <a:rPr lang="en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ubscapular (lower)</a:t>
            </a:r>
          </a:p>
          <a:p>
            <a:pPr lvl="0" rtl="0">
              <a:spcBef>
                <a:spcPts val="0"/>
              </a:spcBef>
              <a:buNone/>
            </a:pPr>
            <a:endParaRPr sz="10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 two S refers to( upper &amp;l ower ) subscapular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79700" y="1215100"/>
            <a:ext cx="3314700" cy="168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as known by now both Axillary Nerve and median nerves come from brachial plexus which the collection and branching of spinal nerves C5-T1.</a:t>
            </a:r>
          </a:p>
        </p:txBody>
      </p:sp>
      <p:sp>
        <p:nvSpPr>
          <p:cNvPr id="103" name="Shape 103"/>
          <p:cNvSpPr/>
          <p:nvPr/>
        </p:nvSpPr>
        <p:spPr>
          <a:xfrm>
            <a:off x="3411800" y="137925"/>
            <a:ext cx="5071800" cy="5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http://www.youtube.com/watch?v=fk1hyToHSC4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http://www.youtube.com/watch?v=1O790dApog4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4650" y="101763"/>
            <a:ext cx="601500" cy="5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-113225" y="-96210"/>
            <a:ext cx="3480295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Axillary Nerve</a:t>
            </a:r>
          </a:p>
        </p:txBody>
      </p:sp>
      <p:cxnSp>
        <p:nvCxnSpPr>
          <p:cNvPr id="110" name="Shape 110"/>
          <p:cNvCxnSpPr/>
          <p:nvPr/>
        </p:nvCxnSpPr>
        <p:spPr>
          <a:xfrm rot="10800000" flipH="1">
            <a:off x="87925" y="725449"/>
            <a:ext cx="7572300" cy="219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5256300" y="3322375"/>
            <a:ext cx="2814000" cy="174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300" y="2731025"/>
            <a:ext cx="3245049" cy="26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5256300" y="83600"/>
            <a:ext cx="2622599" cy="5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   </a:t>
            </a:r>
            <a:r>
              <a:rPr lang="en" u="sng">
                <a:solidFill>
                  <a:schemeClr val="hlink"/>
                </a:solidFill>
                <a:hlinkClick r:id="rId4"/>
              </a:rPr>
              <a:t>Axillary Nerve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7550" y="47425"/>
            <a:ext cx="601500" cy="57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133225" y="850250"/>
            <a:ext cx="8036099" cy="63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DE6B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Origin: </a:t>
            </a:r>
            <a:r>
              <a:rPr lang="en" sz="1600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(C 5 &amp; 6).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The Axillary nerve originates from the posterior cord of the brachial plexus</a:t>
            </a:r>
          </a:p>
        </p:txBody>
      </p:sp>
      <p:sp>
        <p:nvSpPr>
          <p:cNvPr id="116" name="Shape 116"/>
          <p:cNvSpPr/>
          <p:nvPr/>
        </p:nvSpPr>
        <p:spPr>
          <a:xfrm>
            <a:off x="133225" y="1588250"/>
            <a:ext cx="8036099" cy="123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4C1130"/>
                </a:solidFill>
                <a:latin typeface="Georgia"/>
                <a:ea typeface="Georgia"/>
                <a:cs typeface="Georgia"/>
                <a:sym typeface="Georgia"/>
              </a:rPr>
              <a:t>Course: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It passes inferiorly and laterally along the posterior wall of the axilla  to exit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Then, it passes posteriorly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around the surgical neck of the humerus.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It is accompanied by the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posterior circumflex humeral artery.</a:t>
            </a:r>
            <a:r>
              <a:rPr lang="en" b="1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17" name="Shape 117"/>
          <p:cNvSpPr/>
          <p:nvPr/>
        </p:nvSpPr>
        <p:spPr>
          <a:xfrm rot="-5390913" flipH="1">
            <a:off x="-255676" y="3713436"/>
            <a:ext cx="1702505" cy="22200"/>
          </a:xfrm>
          <a:prstGeom prst="roundRect">
            <a:avLst>
              <a:gd name="adj" fmla="val 2269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A64D79"/>
                </a:solidFill>
                <a:latin typeface="Georgia"/>
                <a:ea typeface="Georgia"/>
                <a:cs typeface="Georgia"/>
                <a:sym typeface="Georgia"/>
              </a:rPr>
              <a:t>Branches: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418625" y="2924150"/>
            <a:ext cx="2750699" cy="2146199"/>
          </a:xfrm>
          <a:prstGeom prst="rect">
            <a:avLst/>
          </a:prstGeom>
          <a:noFill/>
          <a:ln w="38100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67575" y="3088400"/>
            <a:ext cx="320100" cy="1817699"/>
          </a:xfrm>
          <a:prstGeom prst="leftBrace">
            <a:avLst>
              <a:gd name="adj1" fmla="val 50020"/>
              <a:gd name="adj2" fmla="val 4735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19525" y="3014275"/>
            <a:ext cx="4588500" cy="30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Motor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to the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deltoid and teres minor muscles.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719525" y="3976000"/>
            <a:ext cx="4588500" cy="10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Sensory</a:t>
            </a:r>
            <a:r>
              <a:rPr lang="en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superior lateral cutaneous nerve</a:t>
            </a: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of arm that loops around the posterior margin of the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deltoid muscle</a:t>
            </a:r>
            <a:r>
              <a:rPr lang="en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 to innervate skin in that region.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-101650" y="-146753"/>
            <a:ext cx="4488461" cy="738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741B47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Axillary Nerve Lesion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04750" y="649275"/>
            <a:ext cx="2686800" cy="4212299"/>
          </a:xfrm>
          <a:prstGeom prst="rect">
            <a:avLst/>
          </a:prstGeom>
          <a:ln w="76200" cap="flat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axillary nerve is usually injured due to: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1.Fracture of 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surgical neck </a:t>
            </a:r>
            <a:r>
              <a:rPr lang="en" b="1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of the humerus.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A64D79"/>
                </a:solidFill>
                <a:latin typeface="Georgia"/>
                <a:ea typeface="Georgia"/>
                <a:cs typeface="Georgia"/>
                <a:sym typeface="Georgia"/>
              </a:rPr>
              <a:t>2.Downward dislocation of the 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shoulder joint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A64D7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3.Compression. from the incorrect use of </a:t>
            </a:r>
            <a:r>
              <a:rPr lang="en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crutches</a:t>
            </a:r>
            <a:r>
              <a:rPr lang="en" b="1">
                <a:solidFill>
                  <a:srgbClr val="C27BA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28" name="Shape 128"/>
          <p:cNvCxnSpPr/>
          <p:nvPr/>
        </p:nvCxnSpPr>
        <p:spPr>
          <a:xfrm rot="10800000" flipH="1">
            <a:off x="87925" y="501524"/>
            <a:ext cx="7572300" cy="219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9" name="Shape 129"/>
          <p:cNvSpPr txBox="1"/>
          <p:nvPr/>
        </p:nvSpPr>
        <p:spPr>
          <a:xfrm>
            <a:off x="136300" y="5221700"/>
            <a:ext cx="6377099" cy="2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 b="1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When the axillary is injured it might not be able to function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4790075" y="707050"/>
            <a:ext cx="2891700" cy="82560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Effects Of Axillary Nerve Lesion .</a:t>
            </a:r>
          </a:p>
        </p:txBody>
      </p:sp>
      <p:cxnSp>
        <p:nvCxnSpPr>
          <p:cNvPr id="131" name="Shape 131"/>
          <p:cNvCxnSpPr>
            <a:stCxn id="130" idx="5"/>
            <a:endCxn id="132" idx="0"/>
          </p:cNvCxnSpPr>
          <p:nvPr/>
        </p:nvCxnSpPr>
        <p:spPr>
          <a:xfrm>
            <a:off x="7258295" y="1411743"/>
            <a:ext cx="244500" cy="366900"/>
          </a:xfrm>
          <a:prstGeom prst="straightConnector1">
            <a:avLst/>
          </a:prstGeom>
          <a:noFill/>
          <a:ln w="2857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/>
          <p:nvPr/>
        </p:nvSpPr>
        <p:spPr>
          <a:xfrm>
            <a:off x="6591225" y="1778625"/>
            <a:ext cx="1823099" cy="22221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6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Sensory: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600"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 Loss of sensation over the</a:t>
            </a:r>
            <a:r>
              <a:rPr lang="en" sz="1200" b="1" i="0" u="none" strike="noStrike" cap="none" baseline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lateral side of the proximal part </a:t>
            </a: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of the arm.</a:t>
            </a:r>
            <a:r>
              <a:rPr lang="en" sz="1400" b="0" i="0" u="none" strike="noStrike" cap="none" baseline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Shape 133"/>
          <p:cNvCxnSpPr>
            <a:stCxn id="130" idx="3"/>
          </p:cNvCxnSpPr>
          <p:nvPr/>
        </p:nvCxnSpPr>
        <p:spPr>
          <a:xfrm flipH="1">
            <a:off x="4994854" y="1411743"/>
            <a:ext cx="218700" cy="412200"/>
          </a:xfrm>
          <a:prstGeom prst="straightConnector1">
            <a:avLst/>
          </a:prstGeom>
          <a:noFill/>
          <a:ln w="2857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Shape 134"/>
          <p:cNvSpPr/>
          <p:nvPr/>
        </p:nvSpPr>
        <p:spPr>
          <a:xfrm>
            <a:off x="3008175" y="1833225"/>
            <a:ext cx="3356999" cy="22221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600" b="1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Motor:</a:t>
            </a:r>
            <a:r>
              <a:rPr lang="en" sz="1600" b="1" i="0" u="none" strike="noStrike" cap="none" baseline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Paralysis of the</a:t>
            </a:r>
            <a:r>
              <a:rPr lang="en" sz="1200" b="1" i="0" u="none" strike="noStrike" cap="none" baseline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deltoid</a:t>
            </a:r>
            <a:r>
              <a:rPr lang="en" sz="12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" sz="1200" b="1" i="0" u="none" strike="noStrike" cap="none" baseline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teres minor</a:t>
            </a:r>
            <a:r>
              <a:rPr lang="en" sz="12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muscles.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>
              <a:solidFill>
                <a:srgbClr val="63242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Impaired </a:t>
            </a:r>
            <a:r>
              <a:rPr lang="en" sz="1200" b="1" i="0" u="none" strike="noStrike" cap="none" baseline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abduction </a:t>
            </a:r>
            <a:r>
              <a:rPr lang="en" sz="1200" b="1" i="0" u="none" strike="noStrike" cap="none" baseline="0">
                <a:solidFill>
                  <a:srgbClr val="632423"/>
                </a:solidFill>
                <a:latin typeface="Georgia"/>
                <a:ea typeface="Georgia"/>
                <a:cs typeface="Georgia"/>
                <a:sym typeface="Georgia"/>
              </a:rPr>
              <a:t>of the shoulder (30-90˚).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baseline="0">
                <a:solidFill>
                  <a:srgbClr val="D4783C"/>
                </a:solidFill>
                <a:latin typeface="Georgia"/>
                <a:ea typeface="Georgia"/>
                <a:cs typeface="Georgia"/>
                <a:sym typeface="Georgia"/>
              </a:rPr>
              <a:t>The paralyzed deltoid wastes rapidly.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i="0" u="none" strike="noStrike" cap="none" baseline="0">
                <a:solidFill>
                  <a:srgbClr val="D4783C"/>
                </a:solidFill>
                <a:latin typeface="Georgia"/>
                <a:ea typeface="Georgia"/>
                <a:cs typeface="Georgia"/>
                <a:sym typeface="Georgia"/>
              </a:rPr>
              <a:t>As the deltoid atrophies, the rounded contour of the shoulder is flattened compared to the uninjured side.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hape 139"/>
          <p:cNvCxnSpPr/>
          <p:nvPr/>
        </p:nvCxnSpPr>
        <p:spPr>
          <a:xfrm rot="10800000" flipH="1">
            <a:off x="-8550" y="2609237"/>
            <a:ext cx="5644199" cy="8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2521199" cy="79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</a:t>
            </a:r>
          </a:p>
        </p:txBody>
      </p:sp>
      <p:cxnSp>
        <p:nvCxnSpPr>
          <p:cNvPr id="141" name="Shape 141"/>
          <p:cNvCxnSpPr/>
          <p:nvPr/>
        </p:nvCxnSpPr>
        <p:spPr>
          <a:xfrm rot="10800000" flipH="1">
            <a:off x="-153300" y="622599"/>
            <a:ext cx="7813500" cy="10500"/>
          </a:xfrm>
          <a:prstGeom prst="straightConnector1">
            <a:avLst/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t="4297"/>
          <a:stretch/>
        </p:blipFill>
        <p:spPr>
          <a:xfrm>
            <a:off x="6011250" y="50"/>
            <a:ext cx="2521199" cy="30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41375" y="731925"/>
            <a:ext cx="5436899" cy="13538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origin:</a:t>
            </a:r>
            <a:r>
              <a:rPr lang="en" sz="1100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(C5,6,7, 8, T1)</a:t>
            </a:r>
            <a:r>
              <a:rPr lang="en" sz="11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 b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basically all the ones of Brachial plexus.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100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The median nerve is formed anterior to the third part of the axillary artery by the</a:t>
            </a:r>
            <a:r>
              <a:rPr lang="en" sz="11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union of lateral and medial roots </a:t>
            </a:r>
            <a:r>
              <a:rPr lang="en" sz="1100" b="1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originating from the lateral and medial cords of the brachial plexus.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The median nerve is lateral to the 3rd part of the axillary artery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 idx="2"/>
          </p:nvPr>
        </p:nvSpPr>
        <p:spPr>
          <a:xfrm>
            <a:off x="-11325" y="1922152"/>
            <a:ext cx="4784700" cy="81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in the Arm </a:t>
            </a:r>
          </a:p>
        </p:txBody>
      </p:sp>
      <p:sp>
        <p:nvSpPr>
          <p:cNvPr id="145" name="Shape 145"/>
          <p:cNvSpPr/>
          <p:nvPr/>
        </p:nvSpPr>
        <p:spPr>
          <a:xfrm>
            <a:off x="6011275" y="0"/>
            <a:ext cx="2521199" cy="3047399"/>
          </a:xfrm>
          <a:prstGeom prst="rect">
            <a:avLst/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250" y="3141050"/>
            <a:ext cx="3091199" cy="19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060250" y="3141050"/>
            <a:ext cx="3091200" cy="1993499"/>
          </a:xfrm>
          <a:prstGeom prst="rect">
            <a:avLst/>
          </a:prstGeom>
          <a:noFill/>
          <a:ln w="3810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1375" y="2696962"/>
            <a:ext cx="4949399" cy="8150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It enters the arm from the axilla at the inferior margin of the teres major muscle.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It passes vertically down the medial side of the arm in the anterior compartment and is related to the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brachial artery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-16975" y="3368637"/>
            <a:ext cx="5066099" cy="3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throughout its course: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None/>
            </a:pP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1375" y="3728350"/>
            <a:ext cx="4949399" cy="222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in proximal regions</a:t>
            </a: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 it lies immediately lateral to the brachial artery.</a:t>
            </a:r>
          </a:p>
        </p:txBody>
      </p:sp>
      <p:sp>
        <p:nvSpPr>
          <p:cNvPr id="151" name="Shape 151"/>
          <p:cNvSpPr/>
          <p:nvPr/>
        </p:nvSpPr>
        <p:spPr>
          <a:xfrm>
            <a:off x="41375" y="4020150"/>
            <a:ext cx="4949399" cy="389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in more distal regions</a:t>
            </a:r>
            <a:r>
              <a:rPr lang="en" sz="1000" b="1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it crosses to the medial side of the brachial artery and lies anterior to the elbow joint. </a:t>
            </a:r>
          </a:p>
        </p:txBody>
      </p:sp>
      <p:sp>
        <p:nvSpPr>
          <p:cNvPr id="152" name="Shape 152"/>
          <p:cNvSpPr/>
          <p:nvPr/>
        </p:nvSpPr>
        <p:spPr>
          <a:xfrm>
            <a:off x="41375" y="4479350"/>
            <a:ext cx="4949399" cy="5895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has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 major branches in the arm</a:t>
            </a: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 but a branch to one of the muscles of the forearm, the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" sz="1000" b="1" u="sng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Pronator Teres)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 this branch may originate from the nerve immediately proximal to the elbow joint.</a:t>
            </a:r>
          </a:p>
        </p:txBody>
      </p:sp>
      <p:sp>
        <p:nvSpPr>
          <p:cNvPr id="153" name="Shape 153"/>
          <p:cNvSpPr/>
          <p:nvPr/>
        </p:nvSpPr>
        <p:spPr>
          <a:xfrm>
            <a:off x="2681650" y="84175"/>
            <a:ext cx="2822700" cy="575099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rgbClr val="DE6B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</a:t>
            </a:r>
            <a:r>
              <a:rPr lang="en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1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recommended </a:t>
            </a:r>
            <a:r>
              <a:rPr lang="en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video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&gt;&gt;&gt;&gt;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Median Nerve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775" y="153874"/>
            <a:ext cx="467025" cy="4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-76200" y="-152125"/>
            <a:ext cx="5945999" cy="89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in the Forearm </a:t>
            </a:r>
          </a:p>
        </p:txBody>
      </p:sp>
      <p:cxnSp>
        <p:nvCxnSpPr>
          <p:cNvPr id="160" name="Shape 160"/>
          <p:cNvCxnSpPr/>
          <p:nvPr/>
        </p:nvCxnSpPr>
        <p:spPr>
          <a:xfrm rot="10800000" flipH="1">
            <a:off x="0" y="510324"/>
            <a:ext cx="7572300" cy="219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00" y="56175"/>
            <a:ext cx="2449200" cy="24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6030600" y="56175"/>
            <a:ext cx="2466600" cy="2488200"/>
          </a:xfrm>
          <a:prstGeom prst="rect">
            <a:avLst/>
          </a:prstGeom>
          <a:noFill/>
          <a:ln w="3810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1700" y="983325"/>
            <a:ext cx="5874299" cy="11904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Median nerve passes into the forearm anterior to elbow joint,  where it innervates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most of the muscles</a:t>
            </a:r>
            <a:r>
              <a:rPr lang="en" sz="12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in the anterior compartment of the forearm Except for the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Flexor Carpi Ulnaris and the medial half of the Flexor Digitorum Profundus</a:t>
            </a:r>
            <a:r>
              <a:rPr lang="en" sz="12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, which are innervated by the</a:t>
            </a:r>
            <a:r>
              <a:rPr lang="en" sz="12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ulnar nerve.</a:t>
            </a:r>
            <a:r>
              <a:rPr lang="en" sz="1200" b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 (one and a half)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4" name="Shape 164"/>
          <p:cNvCxnSpPr/>
          <p:nvPr/>
        </p:nvCxnSpPr>
        <p:spPr>
          <a:xfrm>
            <a:off x="1153700" y="2991750"/>
            <a:ext cx="7452899" cy="7800"/>
          </a:xfrm>
          <a:prstGeom prst="straightConnector1">
            <a:avLst/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0" y="2658512"/>
            <a:ext cx="2587799" cy="219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72299" y="2660350"/>
            <a:ext cx="2587800" cy="2186999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title" idx="2"/>
          </p:nvPr>
        </p:nvSpPr>
        <p:spPr>
          <a:xfrm>
            <a:off x="3917425" y="2477699"/>
            <a:ext cx="4281599" cy="659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in the Hand</a:t>
            </a:r>
          </a:p>
        </p:txBody>
      </p:sp>
      <p:sp>
        <p:nvSpPr>
          <p:cNvPr id="168" name="Shape 168"/>
          <p:cNvSpPr/>
          <p:nvPr/>
        </p:nvSpPr>
        <p:spPr>
          <a:xfrm>
            <a:off x="2732300" y="3094975"/>
            <a:ext cx="5814599" cy="7304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The hand is supplied fairly by three nerves : (Medial, Ulnar, Radial)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The median nerve continues into the hand by passing deep to the</a:t>
            </a:r>
            <a:r>
              <a:rPr lang="en" sz="11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flexor retinaculum.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732300" y="3920900"/>
            <a:ext cx="5814599" cy="11414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endParaRPr sz="900" b="1" u="sng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u="sng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It innervates: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 u="sng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Three thenar</a:t>
            </a:r>
            <a:r>
              <a:rPr lang="en" sz="1100" b="1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muscles associated with the thumb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 u="sng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Lateral 2 lumbrical</a:t>
            </a:r>
            <a:r>
              <a:rPr lang="en" sz="11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 b="1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muscles associated with movement of the index and middle fingers; and Skin over the palmar surface of the lateral three and one-half digits and over the lateral side of the palm and middle of the wrist.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8685" y="-84202"/>
            <a:ext cx="5781000" cy="694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2400" b="1" dirty="0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Lesions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DD28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283350"/>
            <a:ext cx="6780600" cy="4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Injury of median nerve at different levels cause different syndromes: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1200" b="1" dirty="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buNone/>
            </a:pPr>
            <a:endParaRPr sz="1200" b="1" dirty="0">
              <a:solidFill>
                <a:srgbClr val="274E1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76" name="Shape 176"/>
          <p:cNvCxnSpPr/>
          <p:nvPr/>
        </p:nvCxnSpPr>
        <p:spPr>
          <a:xfrm rot="10800000" flipH="1">
            <a:off x="50" y="412874"/>
            <a:ext cx="7572300" cy="219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400" y="0"/>
            <a:ext cx="1572600" cy="14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7037125" y="0"/>
            <a:ext cx="1572600" cy="148710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890775" y="909850"/>
            <a:ext cx="3248700" cy="15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endParaRPr sz="1100"/>
          </a:p>
        </p:txBody>
      </p:sp>
      <p:sp>
        <p:nvSpPr>
          <p:cNvPr id="180" name="Shape 180"/>
          <p:cNvSpPr txBox="1">
            <a:spLocks noGrp="1"/>
          </p:cNvSpPr>
          <p:nvPr>
            <p:ph type="title" idx="2"/>
          </p:nvPr>
        </p:nvSpPr>
        <p:spPr>
          <a:xfrm>
            <a:off x="-859850" y="2212358"/>
            <a:ext cx="6441000" cy="62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Lesion in the Elbow Region</a:t>
            </a:r>
          </a:p>
        </p:txBody>
      </p:sp>
      <p:cxnSp>
        <p:nvCxnSpPr>
          <p:cNvPr id="181" name="Shape 181"/>
          <p:cNvCxnSpPr/>
          <p:nvPr/>
        </p:nvCxnSpPr>
        <p:spPr>
          <a:xfrm rot="10800000">
            <a:off x="49" y="2703324"/>
            <a:ext cx="8359200" cy="12000"/>
          </a:xfrm>
          <a:prstGeom prst="straightConnector1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2" name="Shape 182"/>
          <p:cNvSpPr/>
          <p:nvPr/>
        </p:nvSpPr>
        <p:spPr>
          <a:xfrm>
            <a:off x="3283950" y="1546449"/>
            <a:ext cx="4211700" cy="741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   median nerve is usually not injured by trauma in :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   arm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                   because of its relatively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   forearm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          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deep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position.</a:t>
            </a:r>
          </a:p>
        </p:txBody>
      </p:sp>
      <p:sp>
        <p:nvSpPr>
          <p:cNvPr id="183" name="Shape 183"/>
          <p:cNvSpPr/>
          <p:nvPr/>
        </p:nvSpPr>
        <p:spPr>
          <a:xfrm>
            <a:off x="3406948" y="682800"/>
            <a:ext cx="3500551" cy="804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0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Median nerve can be damaged in</a:t>
            </a:r>
            <a:r>
              <a:rPr lang="en" sz="1000" b="1" dirty="0" smtClean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:.  </a:t>
            </a:r>
            <a:r>
              <a:rPr lang="en" sz="1000" b="1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elbow </a:t>
            </a:r>
            <a:r>
              <a:rPr lang="en" sz="10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region </a:t>
            </a:r>
            <a:r>
              <a:rPr lang="en" sz="1000" b="1" dirty="0" smtClean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. </a:t>
            </a:r>
            <a:r>
              <a:rPr lang="en" sz="10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At the </a:t>
            </a:r>
            <a:r>
              <a:rPr lang="en" sz="1000" b="1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wrist</a:t>
            </a:r>
            <a:r>
              <a:rPr lang="en" sz="10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above the flexor retinaculum </a:t>
            </a:r>
            <a:r>
              <a:rPr lang="en" sz="1000" b="1" dirty="0" smtClean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. In </a:t>
            </a:r>
            <a:r>
              <a:rPr lang="en" sz="1000" b="1" dirty="0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" sz="1000" b="1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carpal tunnel</a:t>
            </a:r>
          </a:p>
        </p:txBody>
      </p:sp>
      <p:sp>
        <p:nvSpPr>
          <p:cNvPr id="184" name="Shape 184"/>
          <p:cNvSpPr/>
          <p:nvPr/>
        </p:nvSpPr>
        <p:spPr>
          <a:xfrm>
            <a:off x="36750" y="986049"/>
            <a:ext cx="3370199" cy="1245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The most serious disability of median nerve injuries is the: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6D9EEB"/>
                </a:solidFill>
                <a:latin typeface="Georgia"/>
                <a:ea typeface="Georgia"/>
                <a:cs typeface="Georgia"/>
                <a:sym typeface="Georgia"/>
              </a:rPr>
              <a:t>Loss of opposition of the thumb: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The delicate pincer-like action is not possible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6D9EEB"/>
                </a:solidFill>
                <a:latin typeface="Georgia"/>
                <a:ea typeface="Georgia"/>
                <a:cs typeface="Georgia"/>
                <a:sym typeface="Georgia"/>
              </a:rPr>
              <a:t>Loss of sensatio</a:t>
            </a: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n :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from the thumb and       lateral 2½ fingers &amp; lateral ⅔ of the palm</a:t>
            </a:r>
          </a:p>
        </p:txBody>
      </p:sp>
      <p:sp>
        <p:nvSpPr>
          <p:cNvPr id="185" name="Shape 185"/>
          <p:cNvSpPr/>
          <p:nvPr/>
        </p:nvSpPr>
        <p:spPr>
          <a:xfrm>
            <a:off x="4193125" y="1825812"/>
            <a:ext cx="177000" cy="428100"/>
          </a:xfrm>
          <a:prstGeom prst="rightBrace">
            <a:avLst>
              <a:gd name="adj1" fmla="val 57782"/>
              <a:gd name="adj2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0" y="2781487"/>
            <a:ext cx="3903900" cy="100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Damaged in supracondylar fracture of humerus Muscles affected are:</a:t>
            </a:r>
            <a:r>
              <a:rPr lang="en" sz="1000" b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Pronator muscles of the forearm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All long flexors of the wrist and fingers except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flexor carpi ulnaris</a:t>
            </a:r>
            <a:r>
              <a:rPr lang="en" sz="1000" b="1">
                <a:solidFill>
                  <a:srgbClr val="0066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medial half of flexor digitorum profundus</a:t>
            </a:r>
          </a:p>
        </p:txBody>
      </p:sp>
      <p:sp>
        <p:nvSpPr>
          <p:cNvPr id="187" name="Shape 187"/>
          <p:cNvSpPr/>
          <p:nvPr/>
        </p:nvSpPr>
        <p:spPr>
          <a:xfrm>
            <a:off x="36750" y="3850825"/>
            <a:ext cx="3903900" cy="1172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Sensory Effects: 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Loss of sensation from:                    The radial side of the palm                                                        Palmer aspect of the lateral 3½ fingers                              Distal part of the dorsal surface of the lateral 3½ fingers </a:t>
            </a:r>
            <a:r>
              <a:rPr lang="en" sz="12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Changes: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Dry and scaly skin ,Easily cracking nails ,Atrophy of the pulp of the fingers.</a:t>
            </a:r>
          </a:p>
        </p:txBody>
      </p:sp>
      <p:sp>
        <p:nvSpPr>
          <p:cNvPr id="188" name="Shape 188"/>
          <p:cNvSpPr/>
          <p:nvPr/>
        </p:nvSpPr>
        <p:spPr>
          <a:xfrm>
            <a:off x="4000500" y="2915000"/>
            <a:ext cx="4298999" cy="21173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700"/>
              </a:spcBef>
              <a:buNone/>
            </a:pPr>
            <a:r>
              <a:rPr lang="en" sz="12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Motor Effects:</a:t>
            </a:r>
            <a:r>
              <a:rPr lang="en" sz="1000" b="1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</a:t>
            </a: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Loss of pronation  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                        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Hand is kept in supine position                                                                       Wrist shows weak flexion, and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ulnar deviation </a:t>
            </a:r>
            <a:r>
              <a:rPr lang="en" sz="1000" b="1">
                <a:solidFill>
                  <a:srgbClr val="0066FF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</a:t>
            </a: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Loss of flexion   </a:t>
            </a:r>
            <a:r>
              <a:rPr lang="en" sz="10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                     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n the interphalangeal joints of the index and middle fingers </a:t>
            </a: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Weak flexion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of ring and little fingers    </a:t>
            </a:r>
            <a:r>
              <a:rPr lang="en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</a:t>
            </a: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Thumb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 is adducted and laterally rotated, with loss of flexion of terminal phalanx and loss of opposition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" sz="1000" b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Wasting of thenar eminence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Hand looks flattened and </a:t>
            </a:r>
            <a:r>
              <a:rPr lang="en" sz="1000" b="1" i="1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“apelike”,</a:t>
            </a:r>
            <a:r>
              <a:rPr lang="en" sz="1000" b="1" i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and presents an inability to flex the three most radial digits when asked to</a:t>
            </a:r>
            <a:r>
              <a:rPr lang="en" sz="10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make a fist.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7720" y="-115452"/>
            <a:ext cx="6682800" cy="9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2400" b="1" dirty="0">
                <a:solidFill>
                  <a:srgbClr val="4C113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Median Nerve Lesion at the Wrist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DD28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4" name="Shape 194"/>
          <p:cNvCxnSpPr/>
          <p:nvPr/>
        </p:nvCxnSpPr>
        <p:spPr>
          <a:xfrm rot="10800000" flipH="1">
            <a:off x="-85175" y="521000"/>
            <a:ext cx="7733699" cy="9899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/>
          <p:nvPr/>
        </p:nvSpPr>
        <p:spPr>
          <a:xfrm>
            <a:off x="43875" y="603600"/>
            <a:ext cx="6096899" cy="34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 b="1">
                <a:solidFill>
                  <a:srgbClr val="D4783C"/>
                </a:solidFill>
                <a:latin typeface="Georgia"/>
                <a:ea typeface="Georgia"/>
                <a:cs typeface="Georgia"/>
                <a:sym typeface="Georgia"/>
              </a:rPr>
              <a:t>Often injured by penetrating wounds (stab wounds or broken glass) of the forearm</a:t>
            </a:r>
          </a:p>
        </p:txBody>
      </p:sp>
      <p:sp>
        <p:nvSpPr>
          <p:cNvPr id="196" name="Shape 196"/>
          <p:cNvSpPr/>
          <p:nvPr/>
        </p:nvSpPr>
        <p:spPr>
          <a:xfrm>
            <a:off x="43875" y="1041375"/>
            <a:ext cx="6096899" cy="137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b="1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Motor: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Thenar muscles are paralyzed and atrophy in time so that the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thenar eminence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becomes flattened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Opposition and abduction of thumb 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are lost, and thumb and lateral two fingers are arrested in adduction and hyperextension position.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" sz="12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Apelike hand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Sensory &amp; trophic</a:t>
            </a:r>
            <a:r>
              <a:rPr lang="en" sz="1200" b="1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 changes are the</a:t>
            </a:r>
            <a:r>
              <a:rPr lang="en" sz="1200" b="1">
                <a:solidFill>
                  <a:srgbClr val="1F497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same as in the elbow</a:t>
            </a:r>
            <a:r>
              <a:rPr lang="en" sz="1200" b="1">
                <a:solidFill>
                  <a:srgbClr val="1F497D"/>
                </a:solidFill>
                <a:latin typeface="Georgia"/>
                <a:ea typeface="Georgia"/>
                <a:cs typeface="Georgia"/>
                <a:sym typeface="Georgia"/>
              </a:rPr>
              <a:t> region injuries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11465" t="10857" b="10297"/>
          <a:stretch/>
        </p:blipFill>
        <p:spPr>
          <a:xfrm>
            <a:off x="417550" y="2663075"/>
            <a:ext cx="3511068" cy="2194699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775" y="122150"/>
            <a:ext cx="2272500" cy="2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 l="24902" t="23845" r="13943" b="27499"/>
          <a:stretch/>
        </p:blipFill>
        <p:spPr>
          <a:xfrm>
            <a:off x="4092450" y="2879475"/>
            <a:ext cx="4018452" cy="1978298"/>
          </a:xfrm>
          <a:prstGeom prst="rect">
            <a:avLst/>
          </a:prstGeom>
          <a:noFill/>
          <a:ln w="3810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Macintosh PowerPoint</Application>
  <PresentationFormat>On-screen Show (16:10)</PresentationFormat>
  <Paragraphs>137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نسق Office</vt:lpstr>
      <vt:lpstr>PowerPoint Presentation</vt:lpstr>
      <vt:lpstr>PowerPoint Presentation</vt:lpstr>
      <vt:lpstr>Brachial plexus</vt:lpstr>
      <vt:lpstr>Axillary Nerve</vt:lpstr>
      <vt:lpstr>Axillary Nerve Lesion</vt:lpstr>
      <vt:lpstr>Median Nerve</vt:lpstr>
      <vt:lpstr>Median Nerve in the Forearm </vt:lpstr>
      <vt:lpstr>Median Nerve Lesions </vt:lpstr>
      <vt:lpstr>Median Nerve Lesion at the Wrist </vt:lpstr>
      <vt:lpstr>Carpal Tunnel Syndrome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Lamyaa Althwadi</cp:lastModifiedBy>
  <cp:revision>1</cp:revision>
  <dcterms:modified xsi:type="dcterms:W3CDTF">2014-12-22T06:54:42Z</dcterms:modified>
</cp:coreProperties>
</file>