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854A6D4A-56ED-4025-B4DA-092750F1C4E6}">
  <a:tblStyle styleName="Table_0" styleId="{854A6D4A-56ED-4025-B4DA-092750F1C4E6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1" styleId="{92832F07-119B-479F-B485-BF24BFA2D1B8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2" styleId="{DDF20018-7C1E-45E0-9CC7-E9AC219B4DEC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3" styleId="{E5EC4454-A1F3-4304-B426-F822AFCA29F6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4" styleId="{3B7BC616-83E1-4C25-ACB3-6CC3FF9777C7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5" styleId="{06D100B1-E6EE-4D1F-B63A-9138C606D089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6" styleId="{34014D35-ACCB-49AC-95C3-0F3AC751673D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7" styleId="{459C76E2-7C05-46F4-AAC2-B54DDA10DF83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8" styleId="{9427160D-6C57-4FA5-9930-CDE3F9496F7F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9" styleId="{5AFFCC09-4269-459C-BA17-94ECD28CAE61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8" name="Shape 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1" name="Shape 3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9" name="Shape 3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شريحة عنوان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y="1597818" x="685800"/>
            <a:ext cy="11025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y="2914650" x="1371600"/>
            <a:ext cy="13145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1" marR="0" indent="0" mar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algn="ctr" rtl="1" marR="0" indent="0" marL="45720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algn="ctr" rtl="1" marR="0" indent="0" marL="91440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algn="ctr" rtl="1" marR="0" indent="0" marL="13716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algn="ctr" rtl="1" marR="0" indent="0" marL="18288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algn="ctr" rtl="1" marR="0" indent="0" marL="22860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algn="ctr" rtl="1" marR="0" indent="0" marL="27432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algn="ctr" rtl="1" marR="0" indent="0" marL="32004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algn="ctr" rtl="1" marR="0" indent="0" marL="36576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y="4767262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y="4767262" x="457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عنوان ونص عمودي"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 rot="5400000">
            <a:off y="-1217400" x="2874749"/>
            <a:ext cy="8229600" cx="33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1" indent="-13970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algn="r" rtl="1" indent="-107950" marL="74295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algn="r" rtl="1" indent="-76200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algn="r" rtl="1" indent="-101600" marL="160020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algn="r" rtl="1" indent="-101600" marL="205740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algn="r" rtl="1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r" rtl="1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r" rtl="1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r" rtl="1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y="4767262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y="4767262" x="457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عنوان ونص عموديان"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 rot="5400000">
            <a:off y="1371628" x="5463749"/>
            <a:ext cy="2057400" cx="4388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y="-609571" x="1272750"/>
            <a:ext cy="6019799" cx="4388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1" indent="-13970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algn="r" rtl="1" indent="-107950" marL="74295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algn="r" rtl="1" indent="-76200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algn="r" rtl="1" indent="-101600" marL="160020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algn="r" rtl="1" indent="-101600" marL="205740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algn="r" rtl="1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r" rtl="1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r" rtl="1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r" rtl="1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y="4767262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y="4767262" x="457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84" name="Shape 84"/>
          <p:cNvGrpSpPr/>
          <p:nvPr/>
        </p:nvGrpSpPr>
        <p:grpSpPr>
          <a:xfrm>
            <a:off y="4082016" x="0"/>
            <a:ext cy="1073168" cx="9162288"/>
            <a:chOff y="4255637" x="-7937"/>
            <a:chExt cy="2606675" cx="9144000"/>
          </a:xfrm>
        </p:grpSpPr>
        <p:sp>
          <p:nvSpPr>
            <p:cNvPr id="85" name="Shape 85"/>
            <p:cNvSpPr/>
            <p:nvPr/>
          </p:nvSpPr>
          <p:spPr>
            <a:xfrm>
              <a:off y="4315962" x="1958975"/>
              <a:ext cy="12700" cx="79375"/>
            </a:xfrm>
            <a:custGeom>
              <a:pathLst>
                <a:path w="50" extrusionOk="0" h="8">
                  <a:moveTo>
                    <a:pt y="8" x="50"/>
                  </a:moveTo>
                  <a:lnTo>
                    <a:pt y="8" x="50"/>
                  </a:lnTo>
                  <a:lnTo>
                    <a:pt y="8" x="46"/>
                  </a:lnTo>
                  <a:lnTo>
                    <a:pt y="6" x="46"/>
                  </a:lnTo>
                  <a:lnTo>
                    <a:pt y="2" x="50"/>
                  </a:lnTo>
                  <a:lnTo>
                    <a:pt y="2" x="48"/>
                  </a:lnTo>
                  <a:lnTo>
                    <a:pt y="0" x="4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6" x="16"/>
                  </a:lnTo>
                  <a:lnTo>
                    <a:pt y="8" x="50"/>
                  </a:lnTo>
                  <a:lnTo>
                    <a:pt y="8" x="5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y="4306437" x="8777288"/>
              <a:ext cy="1500" cx="347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y="4306437" x="8812213"/>
              <a:ext cy="25400" cx="323850"/>
            </a:xfrm>
            <a:custGeom>
              <a:pathLst>
                <a:path w="204" extrusionOk="0" h="16">
                  <a:moveTo>
                    <a:pt y="4" x="198"/>
                  </a:moveTo>
                  <a:lnTo>
                    <a:pt y="4" x="198"/>
                  </a:lnTo>
                  <a:lnTo>
                    <a:pt y="6" x="200"/>
                  </a:lnTo>
                  <a:lnTo>
                    <a:pt y="6" x="198"/>
                  </a:lnTo>
                  <a:lnTo>
                    <a:pt y="6" x="188"/>
                  </a:lnTo>
                  <a:lnTo>
                    <a:pt y="6" x="154"/>
                  </a:lnTo>
                  <a:lnTo>
                    <a:pt y="6" x="126"/>
                  </a:lnTo>
                  <a:lnTo>
                    <a:pt y="6" x="124"/>
                  </a:lnTo>
                  <a:lnTo>
                    <a:pt y="8" x="124"/>
                  </a:lnTo>
                  <a:lnTo>
                    <a:pt y="10" x="134"/>
                  </a:lnTo>
                  <a:lnTo>
                    <a:pt y="10" x="134"/>
                  </a:lnTo>
                  <a:lnTo>
                    <a:pt y="6" x="106"/>
                  </a:lnTo>
                  <a:lnTo>
                    <a:pt y="4" x="74"/>
                  </a:lnTo>
                  <a:lnTo>
                    <a:pt y="0" x="0"/>
                  </a:lnTo>
                  <a:lnTo>
                    <a:pt y="0" x="0"/>
                  </a:lnTo>
                  <a:lnTo>
                    <a:pt y="4" x="22"/>
                  </a:lnTo>
                  <a:lnTo>
                    <a:pt y="8" x="42"/>
                  </a:lnTo>
                  <a:lnTo>
                    <a:pt y="2" x="60"/>
                  </a:lnTo>
                  <a:lnTo>
                    <a:pt y="2" x="60"/>
                  </a:lnTo>
                  <a:lnTo>
                    <a:pt y="6" x="90"/>
                  </a:lnTo>
                  <a:lnTo>
                    <a:pt y="8" x="98"/>
                  </a:lnTo>
                  <a:lnTo>
                    <a:pt y="10" x="98"/>
                  </a:lnTo>
                  <a:lnTo>
                    <a:pt y="12" x="94"/>
                  </a:lnTo>
                  <a:lnTo>
                    <a:pt y="14" x="86"/>
                  </a:lnTo>
                  <a:lnTo>
                    <a:pt y="16" x="58"/>
                  </a:lnTo>
                  <a:lnTo>
                    <a:pt y="16" x="58"/>
                  </a:lnTo>
                  <a:lnTo>
                    <a:pt y="16" x="90"/>
                  </a:lnTo>
                  <a:lnTo>
                    <a:pt y="14" x="112"/>
                  </a:lnTo>
                  <a:lnTo>
                    <a:pt y="12" x="134"/>
                  </a:lnTo>
                  <a:lnTo>
                    <a:pt y="14" x="166"/>
                  </a:lnTo>
                  <a:lnTo>
                    <a:pt y="8" x="164"/>
                  </a:lnTo>
                  <a:lnTo>
                    <a:pt y="12" x="196"/>
                  </a:lnTo>
                  <a:lnTo>
                    <a:pt y="12" x="196"/>
                  </a:lnTo>
                  <a:lnTo>
                    <a:pt y="10" x="194"/>
                  </a:lnTo>
                  <a:lnTo>
                    <a:pt y="10" x="194"/>
                  </a:lnTo>
                  <a:lnTo>
                    <a:pt y="8" x="200"/>
                  </a:lnTo>
                  <a:lnTo>
                    <a:pt y="6" x="204"/>
                  </a:lnTo>
                  <a:lnTo>
                    <a:pt y="6" x="202"/>
                  </a:lnTo>
                  <a:lnTo>
                    <a:pt y="4" x="198"/>
                  </a:lnTo>
                  <a:lnTo>
                    <a:pt y="4" x="19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y="4322312" x="4943476"/>
              <a:ext cy="15875" cx="92075"/>
            </a:xfrm>
            <a:custGeom>
              <a:pathLst>
                <a:path w="58" extrusionOk="0" h="10">
                  <a:moveTo>
                    <a:pt y="0" x="0"/>
                  </a:moveTo>
                  <a:lnTo>
                    <a:pt y="0" x="0"/>
                  </a:lnTo>
                  <a:lnTo>
                    <a:pt y="4" x="20"/>
                  </a:lnTo>
                  <a:lnTo>
                    <a:pt y="6" x="26"/>
                  </a:lnTo>
                  <a:lnTo>
                    <a:pt y="8" x="34"/>
                  </a:lnTo>
                  <a:lnTo>
                    <a:pt y="10" x="58"/>
                  </a:lnTo>
                  <a:lnTo>
                    <a:pt y="10" x="58"/>
                  </a:lnTo>
                  <a:lnTo>
                    <a:pt y="6" x="38"/>
                  </a:lnTo>
                  <a:lnTo>
                    <a:pt y="4" x="24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y="4319137" x="4718051"/>
              <a:ext cy="9525" cx="104775"/>
            </a:xfrm>
            <a:custGeom>
              <a:pathLst>
                <a:path w="66" extrusionOk="0" h="6">
                  <a:moveTo>
                    <a:pt y="0" x="4"/>
                  </a:moveTo>
                  <a:lnTo>
                    <a:pt y="0" x="0"/>
                  </a:lnTo>
                  <a:lnTo>
                    <a:pt y="6" x="66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y="4331837" x="3927476"/>
              <a:ext cy="3175" cx="12700"/>
            </a:xfrm>
            <a:custGeom>
              <a:pathLst>
                <a:path w="8" extrusionOk="0" h="2">
                  <a:moveTo>
                    <a:pt y="0" x="2"/>
                  </a:moveTo>
                  <a:lnTo>
                    <a:pt y="0" x="2"/>
                  </a:lnTo>
                  <a:lnTo>
                    <a:pt y="0" x="0"/>
                  </a:lnTo>
                  <a:lnTo>
                    <a:pt y="2" x="2"/>
                  </a:lnTo>
                  <a:lnTo>
                    <a:pt y="2" x="6"/>
                  </a:lnTo>
                  <a:lnTo>
                    <a:pt y="2" x="6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y="4315962" x="3792537"/>
              <a:ext cy="12700" cx="65088"/>
            </a:xfrm>
            <a:custGeom>
              <a:pathLst>
                <a:path w="41" extrusionOk="0" h="8">
                  <a:moveTo>
                    <a:pt y="8" x="41"/>
                  </a:moveTo>
                  <a:lnTo>
                    <a:pt y="8" x="41"/>
                  </a:lnTo>
                  <a:lnTo>
                    <a:pt y="4" x="19"/>
                  </a:lnTo>
                  <a:lnTo>
                    <a:pt y="4" x="19"/>
                  </a:lnTo>
                  <a:lnTo>
                    <a:pt y="2" x="23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41"/>
                  </a:lnTo>
                  <a:lnTo>
                    <a:pt y="8" x="41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y="4328662" x="2363788"/>
              <a:ext cy="15875" cx="225425"/>
            </a:xfrm>
            <a:custGeom>
              <a:pathLst>
                <a:path w="142" extrusionOk="0" h="10">
                  <a:moveTo>
                    <a:pt y="0" x="54"/>
                  </a:move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22"/>
                  </a:lnTo>
                  <a:lnTo>
                    <a:pt y="0" x="22"/>
                  </a:lnTo>
                  <a:lnTo>
                    <a:pt y="2" x="12"/>
                  </a:lnTo>
                  <a:lnTo>
                    <a:pt y="2" x="12"/>
                  </a:lnTo>
                  <a:lnTo>
                    <a:pt y="2" x="0"/>
                  </a:lnTo>
                  <a:lnTo>
                    <a:pt y="2" x="0"/>
                  </a:lnTo>
                  <a:lnTo>
                    <a:pt y="6" x="24"/>
                  </a:lnTo>
                  <a:lnTo>
                    <a:pt y="8" x="52"/>
                  </a:lnTo>
                  <a:lnTo>
                    <a:pt y="8" x="52"/>
                  </a:lnTo>
                  <a:lnTo>
                    <a:pt y="10" x="46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8" x="92"/>
                  </a:lnTo>
                  <a:lnTo>
                    <a:pt y="10" x="142"/>
                  </a:lnTo>
                  <a:lnTo>
                    <a:pt y="10" x="142"/>
                  </a:lnTo>
                  <a:lnTo>
                    <a:pt y="4" x="88"/>
                  </a:lnTo>
                  <a:lnTo>
                    <a:pt y="2" x="92"/>
                  </a:lnTo>
                  <a:lnTo>
                    <a:pt y="2" x="92"/>
                  </a:lnTo>
                  <a:lnTo>
                    <a:pt y="0" x="82"/>
                  </a:lnTo>
                  <a:lnTo>
                    <a:pt y="0" x="54"/>
                  </a:lnTo>
                  <a:lnTo>
                    <a:pt y="0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y="4331837" x="2509838"/>
              <a:ext cy="3175" cx="44450"/>
            </a:xfrm>
            <a:custGeom>
              <a:pathLst>
                <a:path w="28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28"/>
                  </a:lnTo>
                  <a:lnTo>
                    <a:pt y="0" x="4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y="4328662" x="3224213"/>
              <a:ext cy="3175" cx="15875"/>
            </a:xfrm>
            <a:custGeom>
              <a:pathLst>
                <a:path w="10" extrusionOk="0" h="2">
                  <a:moveTo>
                    <a:pt y="2" x="10"/>
                  </a:moveTo>
                  <a:lnTo>
                    <a:pt y="2" x="10"/>
                  </a:lnTo>
                  <a:lnTo>
                    <a:pt y="0" x="0"/>
                  </a:lnTo>
                  <a:lnTo>
                    <a:pt y="0" x="0"/>
                  </a:lnTo>
                  <a:lnTo>
                    <a:pt y="2" x="10"/>
                  </a:lnTo>
                  <a:lnTo>
                    <a:pt y="2" x="1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y="4328662" x="2155825"/>
              <a:ext cy="15875" cx="246062"/>
            </a:xfrm>
            <a:custGeom>
              <a:pathLst>
                <a:path w="155" extrusionOk="0" h="10">
                  <a:moveTo>
                    <a:pt y="0" x="58"/>
                  </a:moveTo>
                  <a:lnTo>
                    <a:pt y="0" x="58"/>
                  </a:lnTo>
                  <a:lnTo>
                    <a:pt y="2" x="58"/>
                  </a:lnTo>
                  <a:lnTo>
                    <a:pt y="2" x="54"/>
                  </a:lnTo>
                  <a:lnTo>
                    <a:pt y="2" x="40"/>
                  </a:lnTo>
                  <a:lnTo>
                    <a:pt y="4" x="0"/>
                  </a:lnTo>
                  <a:lnTo>
                    <a:pt y="4" x="0"/>
                  </a:lnTo>
                  <a:lnTo>
                    <a:pt y="8" x="30"/>
                  </a:lnTo>
                  <a:lnTo>
                    <a:pt y="10" x="62"/>
                  </a:lnTo>
                  <a:lnTo>
                    <a:pt y="10" x="101"/>
                  </a:lnTo>
                  <a:lnTo>
                    <a:pt y="10" x="155"/>
                  </a:lnTo>
                  <a:lnTo>
                    <a:pt y="10" x="155"/>
                  </a:lnTo>
                  <a:lnTo>
                    <a:pt y="4" x="103"/>
                  </a:lnTo>
                  <a:lnTo>
                    <a:pt y="0" x="58"/>
                  </a:lnTo>
                  <a:lnTo>
                    <a:pt y="0" x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y="4312787" x="2538413"/>
              <a:ext cy="6350" cx="85725"/>
            </a:xfrm>
            <a:custGeom>
              <a:pathLst>
                <a:path w="54" extrusionOk="0" h="4">
                  <a:moveTo>
                    <a:pt y="2" x="54"/>
                  </a:moveTo>
                  <a:lnTo>
                    <a:pt y="2" x="54"/>
                  </a:lnTo>
                  <a:lnTo>
                    <a:pt y="0" x="32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28"/>
                  </a:lnTo>
                  <a:lnTo>
                    <a:pt y="2" x="26"/>
                  </a:lnTo>
                  <a:lnTo>
                    <a:pt y="4" x="0"/>
                  </a:lnTo>
                  <a:lnTo>
                    <a:pt y="4" x="0"/>
                  </a:lnTo>
                  <a:lnTo>
                    <a:pt y="4" x="12"/>
                  </a:lnTo>
                  <a:lnTo>
                    <a:pt y="4" x="26"/>
                  </a:lnTo>
                  <a:lnTo>
                    <a:pt y="2" x="54"/>
                  </a:lnTo>
                  <a:lnTo>
                    <a:pt y="2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y="4341362" x="1860550"/>
              <a:ext cy="1500" cx="477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y="4306437" x="8697913"/>
              <a:ext cy="1500" cx="380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y="4290562" x="7788275"/>
              <a:ext cy="3175" cx="19050"/>
            </a:xfrm>
            <a:custGeom>
              <a:pathLst>
                <a:path w="12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1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y="4287387" x="7581900"/>
              <a:ext cy="6350" cx="3175"/>
            </a:xfrm>
            <a:custGeom>
              <a:pathLst>
                <a:path w="2" extrusionOk="0" h="4">
                  <a:moveTo>
                    <a:pt y="4" x="0"/>
                  </a:moveTo>
                  <a:lnTo>
                    <a:pt y="4" x="2"/>
                  </a:lnTo>
                  <a:lnTo>
                    <a:pt y="0" x="2"/>
                  </a:lnTo>
                  <a:lnTo>
                    <a:pt y="4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y="4335012" x="4556126"/>
              <a:ext cy="3175" cx="6350"/>
            </a:xfrm>
            <a:custGeom>
              <a:pathLst>
                <a:path w="4" extrusionOk="0" h="2">
                  <a:moveTo>
                    <a:pt y="0" x="4"/>
                  </a:moveTo>
                  <a:lnTo>
                    <a:pt y="0" x="4"/>
                  </a:ln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0" x="4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y="4338187" x="4530726"/>
              <a:ext cy="3175" cx="3175"/>
            </a:xfrm>
            <a:custGeom>
              <a:pathLst>
                <a:path w="2" extrusionOk="0" h="2">
                  <a:moveTo>
                    <a:pt y="2" x="0"/>
                  </a:move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y="4341362" x="4521201"/>
              <a:ext cy="3175" cx="9525"/>
            </a:xfrm>
            <a:custGeom>
              <a:pathLst>
                <a:path w="6" extrusionOk="0" h="2">
                  <a:moveTo>
                    <a:pt y="0" x="0"/>
                  </a:moveTo>
                  <a:lnTo>
                    <a:pt y="2" x="6"/>
                  </a:lnTo>
                  <a:lnTo>
                    <a:pt y="0" x="6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y="4338187" x="4546601"/>
              <a:ext cy="3175" cx="9525"/>
            </a:xfrm>
            <a:custGeom>
              <a:pathLst>
                <a:path w="6" extrusionOk="0" h="2">
                  <a:moveTo>
                    <a:pt y="2" x="0"/>
                  </a:moveTo>
                  <a:lnTo>
                    <a:pt y="2" x="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y="4255637" x="-7937"/>
              <a:ext cy="2606675" cx="9134475"/>
            </a:xfrm>
            <a:custGeom>
              <a:pathLst>
                <a:path w="5754" extrusionOk="0" h="1642">
                  <a:moveTo>
                    <a:pt y="40" x="5562"/>
                  </a:moveTo>
                  <a:lnTo>
                    <a:pt y="40" x="5562"/>
                  </a:lnTo>
                  <a:lnTo>
                    <a:pt y="40" x="5532"/>
                  </a:lnTo>
                  <a:lnTo>
                    <a:pt y="36" x="5520"/>
                  </a:lnTo>
                  <a:lnTo>
                    <a:pt y="34" x="5510"/>
                  </a:lnTo>
                  <a:lnTo>
                    <a:pt y="32" x="5484"/>
                  </a:lnTo>
                  <a:lnTo>
                    <a:pt y="30" x="5438"/>
                  </a:lnTo>
                  <a:lnTo>
                    <a:pt y="42" x="5498"/>
                  </a:lnTo>
                  <a:lnTo>
                    <a:pt y="42" x="5498"/>
                  </a:lnTo>
                  <a:lnTo>
                    <a:pt y="40" x="5442"/>
                  </a:lnTo>
                  <a:lnTo>
                    <a:pt y="40" x="5442"/>
                  </a:lnTo>
                  <a:lnTo>
                    <a:pt y="38" x="5448"/>
                  </a:lnTo>
                  <a:lnTo>
                    <a:pt y="38" x="5446"/>
                  </a:lnTo>
                  <a:lnTo>
                    <a:pt y="36" x="5444"/>
                  </a:lnTo>
                  <a:lnTo>
                    <a:pt y="36" x="5444"/>
                  </a:lnTo>
                  <a:lnTo>
                    <a:pt y="38" x="5444"/>
                  </a:lnTo>
                  <a:lnTo>
                    <a:pt y="38" x="5444"/>
                  </a:lnTo>
                  <a:lnTo>
                    <a:pt y="38" x="5438"/>
                  </a:lnTo>
                  <a:lnTo>
                    <a:pt y="38" x="5414"/>
                  </a:lnTo>
                  <a:lnTo>
                    <a:pt y="38" x="5414"/>
                  </a:lnTo>
                  <a:lnTo>
                    <a:pt y="34" x="5366"/>
                  </a:lnTo>
                  <a:lnTo>
                    <a:pt y="34" x="5338"/>
                  </a:lnTo>
                  <a:lnTo>
                    <a:pt y="34" x="5304"/>
                  </a:lnTo>
                  <a:lnTo>
                    <a:pt y="34" x="5302"/>
                  </a:lnTo>
                  <a:lnTo>
                    <a:pt y="34" x="5263"/>
                  </a:lnTo>
                  <a:lnTo>
                    <a:pt y="34" x="5263"/>
                  </a:lnTo>
                  <a:lnTo>
                    <a:pt y="36" x="5282"/>
                  </a:lnTo>
                  <a:lnTo>
                    <a:pt y="40" x="5300"/>
                  </a:lnTo>
                  <a:lnTo>
                    <a:pt y="40" x="5302"/>
                  </a:lnTo>
                  <a:lnTo>
                    <a:pt y="40" x="5302"/>
                  </a:lnTo>
                  <a:lnTo>
                    <a:pt y="42" x="5308"/>
                  </a:lnTo>
                  <a:lnTo>
                    <a:pt y="44" x="5308"/>
                  </a:lnTo>
                  <a:lnTo>
                    <a:pt y="44" x="5308"/>
                  </a:lnTo>
                  <a:lnTo>
                    <a:pt y="46" x="5302"/>
                  </a:lnTo>
                  <a:lnTo>
                    <a:pt y="50" x="5280"/>
                  </a:lnTo>
                  <a:lnTo>
                    <a:pt y="50" x="5280"/>
                  </a:lnTo>
                  <a:lnTo>
                    <a:pt y="50" x="5253"/>
                  </a:lnTo>
                  <a:lnTo>
                    <a:pt y="48" x="5237"/>
                  </a:lnTo>
                  <a:lnTo>
                    <a:pt y="48" x="5237"/>
                  </a:lnTo>
                  <a:lnTo>
                    <a:pt y="44" x="5255"/>
                  </a:lnTo>
                  <a:lnTo>
                    <a:pt y="40" x="5269"/>
                  </a:lnTo>
                  <a:lnTo>
                    <a:pt y="40" x="5255"/>
                  </a:lnTo>
                  <a:lnTo>
                    <a:pt y="40" x="5255"/>
                  </a:lnTo>
                  <a:lnTo>
                    <a:pt y="36" x="5245"/>
                  </a:lnTo>
                  <a:lnTo>
                    <a:pt y="34" x="5235"/>
                  </a:lnTo>
                  <a:lnTo>
                    <a:pt y="24" x="5189"/>
                  </a:lnTo>
                  <a:lnTo>
                    <a:pt y="24" x="5189"/>
                  </a:lnTo>
                  <a:lnTo>
                    <a:pt y="26" x="5183"/>
                  </a:lnTo>
                  <a:lnTo>
                    <a:pt y="28" x="5187"/>
                  </a:lnTo>
                  <a:lnTo>
                    <a:pt y="32" x="5213"/>
                  </a:lnTo>
                  <a:lnTo>
                    <a:pt y="32" x="5213"/>
                  </a:lnTo>
                  <a:lnTo>
                    <a:pt y="32" x="5197"/>
                  </a:lnTo>
                  <a:lnTo>
                    <a:pt y="32" x="5217"/>
                  </a:lnTo>
                  <a:lnTo>
                    <a:pt y="32" x="5217"/>
                  </a:lnTo>
                  <a:lnTo>
                    <a:pt y="36" x="5235"/>
                  </a:lnTo>
                  <a:lnTo>
                    <a:pt y="38" x="5241"/>
                  </a:lnTo>
                  <a:lnTo>
                    <a:pt y="40" x="5245"/>
                  </a:lnTo>
                  <a:lnTo>
                    <a:pt y="40" x="5245"/>
                  </a:lnTo>
                  <a:lnTo>
                    <a:pt y="38" x="5233"/>
                  </a:lnTo>
                  <a:lnTo>
                    <a:pt y="36" x="5225"/>
                  </a:lnTo>
                  <a:lnTo>
                    <a:pt y="34" x="5217"/>
                  </a:lnTo>
                  <a:lnTo>
                    <a:pt y="32" x="5197"/>
                  </a:lnTo>
                  <a:lnTo>
                    <a:pt y="30" x="5153"/>
                  </a:lnTo>
                  <a:lnTo>
                    <a:pt y="32" x="5165"/>
                  </a:lnTo>
                  <a:lnTo>
                    <a:pt y="32" x="5159"/>
                  </a:lnTo>
                  <a:lnTo>
                    <a:pt y="38" x="5183"/>
                  </a:lnTo>
                  <a:lnTo>
                    <a:pt y="38" x="5183"/>
                  </a:lnTo>
                  <a:lnTo>
                    <a:pt y="36" x="5149"/>
                  </a:lnTo>
                  <a:lnTo>
                    <a:pt y="34" x="5131"/>
                  </a:lnTo>
                  <a:lnTo>
                    <a:pt y="32" x="5127"/>
                  </a:lnTo>
                  <a:lnTo>
                    <a:pt y="30" x="5127"/>
                  </a:lnTo>
                  <a:lnTo>
                    <a:pt y="28" x="5135"/>
                  </a:lnTo>
                  <a:lnTo>
                    <a:pt y="28" x="5135"/>
                  </a:lnTo>
                  <a:lnTo>
                    <a:pt y="26" x="5087"/>
                  </a:lnTo>
                  <a:lnTo>
                    <a:pt y="24" x="5065"/>
                  </a:lnTo>
                  <a:lnTo>
                    <a:pt y="22" x="5047"/>
                  </a:lnTo>
                  <a:lnTo>
                    <a:pt y="24" x="5011"/>
                  </a:lnTo>
                  <a:lnTo>
                    <a:pt y="24" x="5011"/>
                  </a:lnTo>
                  <a:lnTo>
                    <a:pt y="30" x="5043"/>
                  </a:lnTo>
                  <a:lnTo>
                    <a:pt y="32" x="5057"/>
                  </a:lnTo>
                  <a:lnTo>
                    <a:pt y="32" x="5075"/>
                  </a:lnTo>
                  <a:lnTo>
                    <a:pt y="32" x="5043"/>
                  </a:lnTo>
                  <a:lnTo>
                    <a:pt y="34" x="5051"/>
                  </a:lnTo>
                  <a:lnTo>
                    <a:pt y="34" x="5051"/>
                  </a:lnTo>
                  <a:lnTo>
                    <a:pt y="34" x="5031"/>
                  </a:lnTo>
                  <a:lnTo>
                    <a:pt y="34" x="5031"/>
                  </a:lnTo>
                  <a:lnTo>
                    <a:pt y="36" x="5027"/>
                  </a:lnTo>
                  <a:lnTo>
                    <a:pt y="36" x="5027"/>
                  </a:lnTo>
                  <a:lnTo>
                    <a:pt y="34" x="5019"/>
                  </a:lnTo>
                  <a:lnTo>
                    <a:pt y="32" x="5017"/>
                  </a:lnTo>
                  <a:lnTo>
                    <a:pt y="32" x="5015"/>
                  </a:lnTo>
                  <a:lnTo>
                    <a:pt y="30" x="5015"/>
                  </a:lnTo>
                  <a:lnTo>
                    <a:pt y="28" x="5011"/>
                  </a:lnTo>
                  <a:lnTo>
                    <a:pt y="26" x="5001"/>
                  </a:lnTo>
                  <a:lnTo>
                    <a:pt y="26" x="4953"/>
                  </a:lnTo>
                  <a:lnTo>
                    <a:pt y="26" x="4953"/>
                  </a:lnTo>
                  <a:lnTo>
                    <a:pt y="26" x="4967"/>
                  </a:lnTo>
                  <a:lnTo>
                    <a:pt y="28" x="4969"/>
                  </a:lnTo>
                  <a:lnTo>
                    <a:pt y="28" x="4969"/>
                  </a:lnTo>
                  <a:lnTo>
                    <a:pt y="32" x="4955"/>
                  </a:lnTo>
                  <a:lnTo>
                    <a:pt y="30" x="4945"/>
                  </a:lnTo>
                  <a:lnTo>
                    <a:pt y="30" x="4945"/>
                  </a:lnTo>
                  <a:lnTo>
                    <a:pt y="26" x="4923"/>
                  </a:lnTo>
                  <a:lnTo>
                    <a:pt y="26" x="4923"/>
                  </a:lnTo>
                  <a:lnTo>
                    <a:pt y="28" x="4919"/>
                  </a:lnTo>
                  <a:lnTo>
                    <a:pt y="28" x="4919"/>
                  </a:lnTo>
                  <a:lnTo>
                    <a:pt y="24" x="4879"/>
                  </a:lnTo>
                  <a:lnTo>
                    <a:pt y="22" x="4869"/>
                  </a:lnTo>
                  <a:lnTo>
                    <a:pt y="20" x="4867"/>
                  </a:lnTo>
                  <a:lnTo>
                    <a:pt y="18" x="4867"/>
                  </a:lnTo>
                  <a:lnTo>
                    <a:pt y="18" x="4867"/>
                  </a:lnTo>
                  <a:lnTo>
                    <a:pt y="18" x="4895"/>
                  </a:lnTo>
                  <a:lnTo>
                    <a:pt y="22" x="4911"/>
                  </a:lnTo>
                  <a:lnTo>
                    <a:pt y="22" x="4911"/>
                  </a:lnTo>
                  <a:lnTo>
                    <a:pt y="20" x="4907"/>
                  </a:lnTo>
                  <a:lnTo>
                    <a:pt y="18" x="4907"/>
                  </a:lnTo>
                  <a:lnTo>
                    <a:pt y="18" x="4907"/>
                  </a:lnTo>
                  <a:lnTo>
                    <a:pt y="18" x="4865"/>
                  </a:lnTo>
                  <a:lnTo>
                    <a:pt y="20" x="4843"/>
                  </a:lnTo>
                  <a:lnTo>
                    <a:pt y="24" x="4827"/>
                  </a:lnTo>
                  <a:lnTo>
                    <a:pt y="24" x="4801"/>
                  </a:lnTo>
                  <a:lnTo>
                    <a:pt y="24" x="4801"/>
                  </a:lnTo>
                  <a:lnTo>
                    <a:pt y="24" x="4789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6" x="4761"/>
                  </a:lnTo>
                  <a:lnTo>
                    <a:pt y="26" x="4761"/>
                  </a:lnTo>
                  <a:lnTo>
                    <a:pt y="26" x="4771"/>
                  </a:lnTo>
                  <a:lnTo>
                    <a:pt y="26" x="4771"/>
                  </a:lnTo>
                  <a:lnTo>
                    <a:pt y="24" x="4719"/>
                  </a:lnTo>
                  <a:lnTo>
                    <a:pt y="24" x="4671"/>
                  </a:lnTo>
                  <a:lnTo>
                    <a:pt y="22" x="4669"/>
                  </a:lnTo>
                  <a:lnTo>
                    <a:pt y="22" x="4669"/>
                  </a:lnTo>
                  <a:lnTo>
                    <a:pt y="22" x="4665"/>
                  </a:lnTo>
                  <a:lnTo>
                    <a:pt y="20" x="4665"/>
                  </a:lnTo>
                  <a:lnTo>
                    <a:pt y="20" x="4665"/>
                  </a:lnTo>
                  <a:lnTo>
                    <a:pt y="20" x="4629"/>
                  </a:lnTo>
                  <a:lnTo>
                    <a:pt y="22" x="4609"/>
                  </a:lnTo>
                  <a:lnTo>
                    <a:pt y="22" x="4609"/>
                  </a:lnTo>
                  <a:lnTo>
                    <a:pt y="18" x="4567"/>
                  </a:lnTo>
                  <a:lnTo>
                    <a:pt y="26" x="4553"/>
                  </a:lnTo>
                  <a:lnTo>
                    <a:pt y="24" x="4551"/>
                  </a:lnTo>
                  <a:lnTo>
                    <a:pt y="26" x="4551"/>
                  </a:lnTo>
                  <a:lnTo>
                    <a:pt y="26" x="4549"/>
                  </a:lnTo>
                  <a:lnTo>
                    <a:pt y="26" x="4549"/>
                  </a:lnTo>
                  <a:lnTo>
                    <a:pt y="22" x="4535"/>
                  </a:lnTo>
                  <a:lnTo>
                    <a:pt y="20" x="4515"/>
                  </a:lnTo>
                  <a:lnTo>
                    <a:pt y="14" x="4459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73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57"/>
                  </a:lnTo>
                  <a:lnTo>
                    <a:pt y="14" x="4357"/>
                  </a:lnTo>
                  <a:lnTo>
                    <a:pt y="14" x="4357"/>
                  </a:lnTo>
                  <a:lnTo>
                    <a:pt y="12" x="4367"/>
                  </a:lnTo>
                  <a:lnTo>
                    <a:pt y="12" x="4367"/>
                  </a:lnTo>
                  <a:lnTo>
                    <a:pt y="14" x="4345"/>
                  </a:lnTo>
                  <a:lnTo>
                    <a:pt y="18" x="4331"/>
                  </a:lnTo>
                  <a:lnTo>
                    <a:pt y="18" x="4331"/>
                  </a:lnTo>
                  <a:lnTo>
                    <a:pt y="20" x="4284"/>
                  </a:lnTo>
                  <a:lnTo>
                    <a:pt y="18" x="4256"/>
                  </a:lnTo>
                  <a:lnTo>
                    <a:pt y="18" x="4220"/>
                  </a:lnTo>
                  <a:lnTo>
                    <a:pt y="18" x="4220"/>
                  </a:lnTo>
                  <a:lnTo>
                    <a:pt y="14" x="4194"/>
                  </a:lnTo>
                  <a:lnTo>
                    <a:pt y="8" x="4178"/>
                  </a:lnTo>
                  <a:lnTo>
                    <a:pt y="4" x="4160"/>
                  </a:lnTo>
                  <a:lnTo>
                    <a:pt y="2" x="4132"/>
                  </a:lnTo>
                  <a:lnTo>
                    <a:pt y="2" x="4132"/>
                  </a:lnTo>
                  <a:lnTo>
                    <a:pt y="0" x="4032"/>
                  </a:lnTo>
                  <a:lnTo>
                    <a:pt y="0" x="4032"/>
                  </a:lnTo>
                  <a:lnTo>
                    <a:pt y="0" x="3992"/>
                  </a:lnTo>
                  <a:lnTo>
                    <a:pt y="0" x="3952"/>
                  </a:lnTo>
                  <a:lnTo>
                    <a:pt y="0" x="3952"/>
                  </a:lnTo>
                  <a:lnTo>
                    <a:pt y="2" x="3944"/>
                  </a:lnTo>
                  <a:lnTo>
                    <a:pt y="2" x="3940"/>
                  </a:lnTo>
                  <a:lnTo>
                    <a:pt y="4" x="3928"/>
                  </a:lnTo>
                  <a:lnTo>
                    <a:pt y="6" x="3906"/>
                  </a:lnTo>
                  <a:lnTo>
                    <a:pt y="6" x="3906"/>
                  </a:lnTo>
                  <a:lnTo>
                    <a:pt y="10" x="3850"/>
                  </a:lnTo>
                  <a:lnTo>
                    <a:pt y="14" x="3804"/>
                  </a:lnTo>
                  <a:lnTo>
                    <a:pt y="26" x="3722"/>
                  </a:lnTo>
                  <a:lnTo>
                    <a:pt y="38" x="3640"/>
                  </a:lnTo>
                  <a:lnTo>
                    <a:pt y="44" x="3592"/>
                  </a:lnTo>
                  <a:lnTo>
                    <a:pt y="50" x="3538"/>
                  </a:lnTo>
                  <a:lnTo>
                    <a:pt y="50" x="3538"/>
                  </a:lnTo>
                  <a:lnTo>
                    <a:pt y="52" x="3520"/>
                  </a:lnTo>
                  <a:lnTo>
                    <a:pt y="52" x="3498"/>
                  </a:lnTo>
                  <a:lnTo>
                    <a:pt y="52" x="3498"/>
                  </a:lnTo>
                  <a:lnTo>
                    <a:pt y="54" x="3472"/>
                  </a:lnTo>
                  <a:lnTo>
                    <a:pt y="54" x="3474"/>
                  </a:lnTo>
                  <a:lnTo>
                    <a:pt y="54" x="3474"/>
                  </a:lnTo>
                  <a:lnTo>
                    <a:pt y="56" x="3492"/>
                  </a:lnTo>
                  <a:lnTo>
                    <a:pt y="56" x="3492"/>
                  </a:lnTo>
                  <a:lnTo>
                    <a:pt y="58" x="3490"/>
                  </a:lnTo>
                  <a:lnTo>
                    <a:pt y="58" x="3388"/>
                  </a:lnTo>
                  <a:lnTo>
                    <a:pt y="58" x="3388"/>
                  </a:lnTo>
                  <a:lnTo>
                    <a:pt y="56" x="3386"/>
                  </a:lnTo>
                  <a:lnTo>
                    <a:pt y="54" x="3376"/>
                  </a:lnTo>
                  <a:lnTo>
                    <a:pt y="54" x="3376"/>
                  </a:lnTo>
                  <a:lnTo>
                    <a:pt y="58" x="3355"/>
                  </a:lnTo>
                  <a:lnTo>
                    <a:pt y="58" x="3347"/>
                  </a:lnTo>
                  <a:lnTo>
                    <a:pt y="58" x="334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09"/>
                  </a:lnTo>
                  <a:lnTo>
                    <a:pt y="58" x="3313"/>
                  </a:lnTo>
                  <a:lnTo>
                    <a:pt y="58" x="3149"/>
                  </a:lnTo>
                  <a:lnTo>
                    <a:pt y="58" x="3149"/>
                  </a:lnTo>
                  <a:lnTo>
                    <a:pt y="58" x="3153"/>
                  </a:lnTo>
                  <a:lnTo>
                    <a:pt y="56" x="3153"/>
                  </a:lnTo>
                  <a:lnTo>
                    <a:pt y="52" x="3139"/>
                  </a:lnTo>
                  <a:lnTo>
                    <a:pt y="54" x="3081"/>
                  </a:lnTo>
                  <a:lnTo>
                    <a:pt y="58" x="3107"/>
                  </a:lnTo>
                  <a:lnTo>
                    <a:pt y="58" x="3061"/>
                  </a:lnTo>
                  <a:lnTo>
                    <a:pt y="58" x="3061"/>
                  </a:lnTo>
                  <a:lnTo>
                    <a:pt y="56" x="3045"/>
                  </a:lnTo>
                  <a:lnTo>
                    <a:pt y="56" x="3045"/>
                  </a:lnTo>
                  <a:lnTo>
                    <a:pt y="56" x="3051"/>
                  </a:lnTo>
                  <a:lnTo>
                    <a:pt y="58" x="3089"/>
                  </a:lnTo>
                  <a:lnTo>
                    <a:pt y="54" x="3057"/>
                  </a:lnTo>
                  <a:lnTo>
                    <a:pt y="54" x="3057"/>
                  </a:lnTo>
                  <a:lnTo>
                    <a:pt y="52" x="3057"/>
                  </a:lnTo>
                  <a:lnTo>
                    <a:pt y="52" x="3055"/>
                  </a:lnTo>
                  <a:lnTo>
                    <a:pt y="52" x="3059"/>
                  </a:lnTo>
                  <a:lnTo>
                    <a:pt y="50" x="3053"/>
                  </a:lnTo>
                  <a:lnTo>
                    <a:pt y="50" x="3053"/>
                  </a:lnTo>
                  <a:lnTo>
                    <a:pt y="48" x="3043"/>
                  </a:lnTo>
                  <a:lnTo>
                    <a:pt y="50" x="3037"/>
                  </a:lnTo>
                  <a:lnTo>
                    <a:pt y="44" x="2989"/>
                  </a:lnTo>
                  <a:lnTo>
                    <a:pt y="50" x="2975"/>
                  </a:lnTo>
                  <a:lnTo>
                    <a:pt y="48" x="2957"/>
                  </a:lnTo>
                  <a:lnTo>
                    <a:pt y="48" x="2955"/>
                  </a:lnTo>
                  <a:lnTo>
                    <a:pt y="48" x="2969"/>
                  </a:lnTo>
                  <a:lnTo>
                    <a:pt y="42" x="2905"/>
                  </a:lnTo>
                  <a:lnTo>
                    <a:pt y="42" x="2903"/>
                  </a:lnTo>
                  <a:lnTo>
                    <a:pt y="42" x="2903"/>
                  </a:lnTo>
                  <a:lnTo>
                    <a:pt y="38" x="2891"/>
                  </a:lnTo>
                  <a:lnTo>
                    <a:pt y="38" x="2891"/>
                  </a:lnTo>
                  <a:lnTo>
                    <a:pt y="38" x="2889"/>
                  </a:lnTo>
                  <a:lnTo>
                    <a:pt y="38" x="2889"/>
                  </a:lnTo>
                  <a:lnTo>
                    <a:pt y="40" x="2883"/>
                  </a:lnTo>
                  <a:lnTo>
                    <a:pt y="42" x="2883"/>
                  </a:lnTo>
                  <a:lnTo>
                    <a:pt y="42" x="2885"/>
                  </a:lnTo>
                  <a:lnTo>
                    <a:pt y="50" x="2877"/>
                  </a:lnTo>
                  <a:lnTo>
                    <a:pt y="50" x="2885"/>
                  </a:lnTo>
                  <a:lnTo>
                    <a:pt y="50" x="2885"/>
                  </a:lnTo>
                  <a:lnTo>
                    <a:pt y="58" x="2885"/>
                  </a:lnTo>
                  <a:lnTo>
                    <a:pt y="58" x="2885"/>
                  </a:lnTo>
                  <a:lnTo>
                    <a:pt y="58" x="2883"/>
                  </a:lnTo>
                  <a:lnTo>
                    <a:pt y="54" x="2883"/>
                  </a:lnTo>
                  <a:lnTo>
                    <a:pt y="54" x="2873"/>
                  </a:lnTo>
                  <a:lnTo>
                    <a:pt y="58" x="2869"/>
                  </a:lnTo>
                  <a:lnTo>
                    <a:pt y="58" x="2873"/>
                  </a:lnTo>
                  <a:lnTo>
                    <a:pt y="58" x="2867"/>
                  </a:lnTo>
                  <a:lnTo>
                    <a:pt y="58" x="2869"/>
                  </a:lnTo>
                  <a:lnTo>
                    <a:pt y="56" x="2859"/>
                  </a:lnTo>
                  <a:lnTo>
                    <a:pt y="58" x="2859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1"/>
                  </a:lnTo>
                  <a:lnTo>
                    <a:pt y="58" x="2837"/>
                  </a:lnTo>
                  <a:lnTo>
                    <a:pt y="58" x="2837"/>
                  </a:lnTo>
                  <a:lnTo>
                    <a:pt y="52" x="2849"/>
                  </a:lnTo>
                  <a:lnTo>
                    <a:pt y="48" x="2861"/>
                  </a:lnTo>
                  <a:lnTo>
                    <a:pt y="44" x="2863"/>
                  </a:lnTo>
                  <a:lnTo>
                    <a:pt y="44" x="2863"/>
                  </a:lnTo>
                  <a:lnTo>
                    <a:pt y="46" x="2855"/>
                  </a:lnTo>
                  <a:lnTo>
                    <a:pt y="48" x="2847"/>
                  </a:lnTo>
                  <a:lnTo>
                    <a:pt y="58" x="2835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5"/>
                  </a:lnTo>
                  <a:lnTo>
                    <a:pt y="58" x="2825"/>
                  </a:lnTo>
                  <a:lnTo>
                    <a:pt y="58" x="2823"/>
                  </a:lnTo>
                  <a:lnTo>
                    <a:pt y="58" x="2823"/>
                  </a:lnTo>
                  <a:lnTo>
                    <a:pt y="48" x="2767"/>
                  </a:lnTo>
                  <a:lnTo>
                    <a:pt y="48" x="2767"/>
                  </a:lnTo>
                  <a:lnTo>
                    <a:pt y="50" x="2761"/>
                  </a:lnTo>
                  <a:lnTo>
                    <a:pt y="50" x="2751"/>
                  </a:lnTo>
                  <a:lnTo>
                    <a:pt y="50" x="2723"/>
                  </a:lnTo>
                  <a:lnTo>
                    <a:pt y="46" x="2703"/>
                  </a:lnTo>
                  <a:lnTo>
                    <a:pt y="46" x="2703"/>
                  </a:lnTo>
                  <a:lnTo>
                    <a:pt y="48" x="2699"/>
                  </a:lnTo>
                  <a:lnTo>
                    <a:pt y="50" x="2693"/>
                  </a:lnTo>
                  <a:lnTo>
                    <a:pt y="50" x="2675"/>
                  </a:lnTo>
                  <a:lnTo>
                    <a:pt y="50" x="2653"/>
                  </a:lnTo>
                  <a:lnTo>
                    <a:pt y="50" x="2633"/>
                  </a:lnTo>
                  <a:lnTo>
                    <a:pt y="50" x="2633"/>
                  </a:lnTo>
                  <a:lnTo>
                    <a:pt y="58" x="2689"/>
                  </a:lnTo>
                  <a:lnTo>
                    <a:pt y="58" x="2535"/>
                  </a:lnTo>
                  <a:lnTo>
                    <a:pt y="58" x="2535"/>
                  </a:lnTo>
                  <a:lnTo>
                    <a:pt y="54" x="2505"/>
                  </a:lnTo>
                  <a:lnTo>
                    <a:pt y="50" x="2485"/>
                  </a:lnTo>
                  <a:lnTo>
                    <a:pt y="50" x="2485"/>
                  </a:lnTo>
                  <a:lnTo>
                    <a:pt y="52" x="2469"/>
                  </a:lnTo>
                  <a:lnTo>
                    <a:pt y="52" x="2447"/>
                  </a:lnTo>
                  <a:lnTo>
                    <a:pt y="52" x="2447"/>
                  </a:lnTo>
                  <a:lnTo>
                    <a:pt y="50" x="2443"/>
                  </a:lnTo>
                  <a:lnTo>
                    <a:pt y="50" x="2443"/>
                  </a:lnTo>
                  <a:lnTo>
                    <a:pt y="50" x="2439"/>
                  </a:lnTo>
                  <a:lnTo>
                    <a:pt y="50" x="2439"/>
                  </a:lnTo>
                  <a:lnTo>
                    <a:pt y="48" x="2429"/>
                  </a:lnTo>
                  <a:lnTo>
                    <a:pt y="46" x="2423"/>
                  </a:lnTo>
                  <a:lnTo>
                    <a:pt y="46" x="2423"/>
                  </a:lnTo>
                  <a:lnTo>
                    <a:pt y="46" x="2398"/>
                  </a:lnTo>
                  <a:lnTo>
                    <a:pt y="46" x="2390"/>
                  </a:lnTo>
                  <a:lnTo>
                    <a:pt y="46" x="2390"/>
                  </a:lnTo>
                  <a:lnTo>
                    <a:pt y="46" x="2388"/>
                  </a:lnTo>
                  <a:lnTo>
                    <a:pt y="46" x="2388"/>
                  </a:lnTo>
                  <a:lnTo>
                    <a:pt y="46" x="2356"/>
                  </a:lnTo>
                  <a:lnTo>
                    <a:pt y="46" x="2356"/>
                  </a:lnTo>
                  <a:lnTo>
                    <a:pt y="48" x="2356"/>
                  </a:lnTo>
                  <a:lnTo>
                    <a:pt y="48" x="2360"/>
                  </a:lnTo>
                  <a:lnTo>
                    <a:pt y="52" x="2370"/>
                  </a:lnTo>
                  <a:lnTo>
                    <a:pt y="52" x="2370"/>
                  </a:lnTo>
                  <a:lnTo>
                    <a:pt y="54" x="2370"/>
                  </a:lnTo>
                  <a:lnTo>
                    <a:pt y="54" x="2360"/>
                  </a:lnTo>
                  <a:lnTo>
                    <a:pt y="54" x="2360"/>
                  </a:lnTo>
                  <a:lnTo>
                    <a:pt y="56" x="2386"/>
                  </a:lnTo>
                  <a:lnTo>
                    <a:pt y="58" x="2407"/>
                  </a:lnTo>
                  <a:lnTo>
                    <a:pt y="58" x="2210"/>
                  </a:lnTo>
                  <a:lnTo>
                    <a:pt y="58" x="2220"/>
                  </a:lnTo>
                  <a:lnTo>
                    <a:pt y="58" x="2220"/>
                  </a:lnTo>
                  <a:lnTo>
                    <a:pt y="58" x="2204"/>
                  </a:lnTo>
                  <a:lnTo>
                    <a:pt y="58" x="2204"/>
                  </a:lnTo>
                  <a:lnTo>
                    <a:pt y="54" x="2188"/>
                  </a:lnTo>
                  <a:lnTo>
                    <a:pt y="54" x="2184"/>
                  </a:lnTo>
                  <a:lnTo>
                    <a:pt y="52" x="2184"/>
                  </a:lnTo>
                  <a:lnTo>
                    <a:pt y="56" x="2178"/>
                  </a:lnTo>
                  <a:lnTo>
                    <a:pt y="56" x="2178"/>
                  </a:lnTo>
                  <a:lnTo>
                    <a:pt y="54" x="2168"/>
                  </a:lnTo>
                  <a:lnTo>
                    <a:pt y="52" x="2152"/>
                  </a:lnTo>
                  <a:lnTo>
                    <a:pt y="48" x="2116"/>
                  </a:lnTo>
                  <a:lnTo>
                    <a:pt y="48" x="2116"/>
                  </a:lnTo>
                  <a:lnTo>
                    <a:pt y="48" x="2114"/>
                  </a:lnTo>
                  <a:lnTo>
                    <a:pt y="46" x="2116"/>
                  </a:lnTo>
                  <a:lnTo>
                    <a:pt y="48" x="2112"/>
                  </a:lnTo>
                  <a:lnTo>
                    <a:pt y="48" x="2112"/>
                  </a:lnTo>
                  <a:lnTo>
                    <a:pt y="44" x="2080"/>
                  </a:lnTo>
                  <a:lnTo>
                    <a:pt y="42" x="2074"/>
                  </a:lnTo>
                  <a:lnTo>
                    <a:pt y="42" x="2072"/>
                  </a:lnTo>
                  <a:lnTo>
                    <a:pt y="40" x="2074"/>
                  </a:lnTo>
                  <a:lnTo>
                    <a:pt y="40" x="2074"/>
                  </a:lnTo>
                  <a:lnTo>
                    <a:pt y="42" x="2066"/>
                  </a:lnTo>
                  <a:lnTo>
                    <a:pt y="42" x="2064"/>
                  </a:lnTo>
                  <a:lnTo>
                    <a:pt y="44" x="2072"/>
                  </a:lnTo>
                  <a:lnTo>
                    <a:pt y="44" x="2072"/>
                  </a:lnTo>
                  <a:lnTo>
                    <a:pt y="40" x="2014"/>
                  </a:lnTo>
                  <a:lnTo>
                    <a:pt y="36" x="1996"/>
                  </a:lnTo>
                  <a:lnTo>
                    <a:pt y="36" x="1994"/>
                  </a:lnTo>
                  <a:lnTo>
                    <a:pt y="34" x="1996"/>
                  </a:lnTo>
                  <a:lnTo>
                    <a:pt y="34" x="1996"/>
                  </a:lnTo>
                  <a:lnTo>
                    <a:pt y="34" x="1986"/>
                  </a:lnTo>
                  <a:lnTo>
                    <a:pt y="36" x="1984"/>
                  </a:lnTo>
                  <a:lnTo>
                    <a:pt y="36" x="1986"/>
                  </a:lnTo>
                  <a:lnTo>
                    <a:pt y="40" x="2002"/>
                  </a:lnTo>
                  <a:lnTo>
                    <a:pt y="46" x="2066"/>
                  </a:lnTo>
                  <a:lnTo>
                    <a:pt y="46" x="2066"/>
                  </a:lnTo>
                  <a:lnTo>
                    <a:pt y="46" x="2058"/>
                  </a:lnTo>
                  <a:lnTo>
                    <a:pt y="48" x="2046"/>
                  </a:lnTo>
                  <a:lnTo>
                    <a:pt y="48" x="2046"/>
                  </a:lnTo>
                  <a:lnTo>
                    <a:pt y="50" x="2082"/>
                  </a:lnTo>
                  <a:lnTo>
                    <a:pt y="52" x="2096"/>
                  </a:lnTo>
                  <a:lnTo>
                    <a:pt y="50" x="2108"/>
                  </a:lnTo>
                  <a:lnTo>
                    <a:pt y="50" x="2108"/>
                  </a:lnTo>
                  <a:lnTo>
                    <a:pt y="52" x="2130"/>
                  </a:lnTo>
                  <a:lnTo>
                    <a:pt y="52" x="2130"/>
                  </a:lnTo>
                  <a:lnTo>
                    <a:pt y="52" x="2122"/>
                  </a:lnTo>
                  <a:lnTo>
                    <a:pt y="52" x="2122"/>
                  </a:lnTo>
                  <a:lnTo>
                    <a:pt y="56" x="2152"/>
                  </a:lnTo>
                  <a:lnTo>
                    <a:pt y="56" x="2152"/>
                  </a:lnTo>
                  <a:lnTo>
                    <a:pt y="58" x="2168"/>
                  </a:lnTo>
                  <a:lnTo>
                    <a:pt y="58" x="2124"/>
                  </a:lnTo>
                  <a:lnTo>
                    <a:pt y="58" x="2124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4" x="2090"/>
                  </a:lnTo>
                  <a:lnTo>
                    <a:pt y="54" x="2066"/>
                  </a:lnTo>
                  <a:lnTo>
                    <a:pt y="56" x="2042"/>
                  </a:lnTo>
                  <a:lnTo>
                    <a:pt y="56" x="2008"/>
                  </a:lnTo>
                  <a:lnTo>
                    <a:pt y="56" x="2008"/>
                  </a:lnTo>
                  <a:lnTo>
                    <a:pt y="52" x="2012"/>
                  </a:lnTo>
                  <a:lnTo>
                    <a:pt y="52" x="2014"/>
                  </a:lnTo>
                  <a:lnTo>
                    <a:pt y="52" x="2012"/>
                  </a:lnTo>
                  <a:lnTo>
                    <a:pt y="52" x="2012"/>
                  </a:lnTo>
                  <a:lnTo>
                    <a:pt y="50" x="2012"/>
                  </a:lnTo>
                  <a:lnTo>
                    <a:pt y="50" x="2012"/>
                  </a:lnTo>
                  <a:lnTo>
                    <a:pt y="52" x="2048"/>
                  </a:lnTo>
                  <a:lnTo>
                    <a:pt y="52" x="2048"/>
                  </a:lnTo>
                  <a:lnTo>
                    <a:pt y="50" x="2020"/>
                  </a:lnTo>
                  <a:lnTo>
                    <a:pt y="48" x="2000"/>
                  </a:lnTo>
                  <a:lnTo>
                    <a:pt y="48" x="2000"/>
                  </a:lnTo>
                  <a:lnTo>
                    <a:pt y="46" x="1980"/>
                  </a:lnTo>
                  <a:lnTo>
                    <a:pt y="44" x="1974"/>
                  </a:lnTo>
                  <a:lnTo>
                    <a:pt y="44" x="1974"/>
                  </a:lnTo>
                  <a:lnTo>
                    <a:pt y="42" x="1976"/>
                  </a:lnTo>
                  <a:lnTo>
                    <a:pt y="42" x="1976"/>
                  </a:lnTo>
                  <a:lnTo>
                    <a:pt y="44" x="1954"/>
                  </a:lnTo>
                  <a:lnTo>
                    <a:pt y="44" x="1950"/>
                  </a:lnTo>
                  <a:lnTo>
                    <a:pt y="44" x="1954"/>
                  </a:lnTo>
                  <a:lnTo>
                    <a:pt y="50" x="1982"/>
                  </a:lnTo>
                  <a:lnTo>
                    <a:pt y="50" x="1982"/>
                  </a:lnTo>
                  <a:lnTo>
                    <a:pt y="52" x="1958"/>
                  </a:lnTo>
                  <a:lnTo>
                    <a:pt y="50" x="1924"/>
                  </a:lnTo>
                  <a:lnTo>
                    <a:pt y="50" x="1924"/>
                  </a:lnTo>
                  <a:lnTo>
                    <a:pt y="48" x="1906"/>
                  </a:lnTo>
                  <a:lnTo>
                    <a:pt y="48" x="1906"/>
                  </a:lnTo>
                  <a:lnTo>
                    <a:pt y="46" x="1924"/>
                  </a:lnTo>
                  <a:lnTo>
                    <a:pt y="46" x="1924"/>
                  </a:lnTo>
                  <a:lnTo>
                    <a:pt y="48" x="1942"/>
                  </a:lnTo>
                  <a:lnTo>
                    <a:pt y="48" x="1942"/>
                  </a:lnTo>
                  <a:lnTo>
                    <a:pt y="46" x="1942"/>
                  </a:lnTo>
                  <a:lnTo>
                    <a:pt y="44" x="1938"/>
                  </a:lnTo>
                  <a:lnTo>
                    <a:pt y="42" x="1926"/>
                  </a:lnTo>
                  <a:lnTo>
                    <a:pt y="40" x="1892"/>
                  </a:lnTo>
                  <a:lnTo>
                    <a:pt y="40" x="1892"/>
                  </a:lnTo>
                  <a:lnTo>
                    <a:pt y="38" x="1886"/>
                  </a:lnTo>
                  <a:lnTo>
                    <a:pt y="36" x="1886"/>
                  </a:lnTo>
                  <a:lnTo>
                    <a:pt y="36" x="1888"/>
                  </a:lnTo>
                  <a:lnTo>
                    <a:pt y="36" x="1888"/>
                  </a:lnTo>
                  <a:lnTo>
                    <a:pt y="36" x="1864"/>
                  </a:lnTo>
                  <a:lnTo>
                    <a:pt y="38" x="1860"/>
                  </a:lnTo>
                  <a:lnTo>
                    <a:pt y="38" x="1862"/>
                  </a:lnTo>
                  <a:lnTo>
                    <a:pt y="38" x="1862"/>
                  </a:lnTo>
                  <a:lnTo>
                    <a:pt y="38" x="1842"/>
                  </a:lnTo>
                  <a:lnTo>
                    <a:pt y="38" x="1842"/>
                  </a:lnTo>
                  <a:lnTo>
                    <a:pt y="36" x="1830"/>
                  </a:lnTo>
                  <a:lnTo>
                    <a:pt y="36" x="1830"/>
                  </a:lnTo>
                  <a:lnTo>
                    <a:pt y="34" x="1822"/>
                  </a:lnTo>
                  <a:lnTo>
                    <a:pt y="34" x="1828"/>
                  </a:lnTo>
                  <a:lnTo>
                    <a:pt y="30" x="1800"/>
                  </a:lnTo>
                  <a:lnTo>
                    <a:pt y="30" x="1800"/>
                  </a:lnTo>
                  <a:lnTo>
                    <a:pt y="32" x="1794"/>
                  </a:lnTo>
                  <a:lnTo>
                    <a:pt y="34" x="1796"/>
                  </a:lnTo>
                  <a:lnTo>
                    <a:pt y="36" x="1814"/>
                  </a:lnTo>
                  <a:lnTo>
                    <a:pt y="36" x="1814"/>
                  </a:lnTo>
                  <a:lnTo>
                    <a:pt y="36" x="1758"/>
                  </a:lnTo>
                  <a:lnTo>
                    <a:pt y="36" x="1758"/>
                  </a:lnTo>
                  <a:lnTo>
                    <a:pt y="36" x="1744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28"/>
                  </a:lnTo>
                  <a:lnTo>
                    <a:pt y="34" x="1718"/>
                  </a:lnTo>
                  <a:lnTo>
                    <a:pt y="32" x="1726"/>
                  </a:lnTo>
                  <a:lnTo>
                    <a:pt y="28" x="1696"/>
                  </a:lnTo>
                  <a:lnTo>
                    <a:pt y="28" x="1696"/>
                  </a:lnTo>
                  <a:lnTo>
                    <a:pt y="30" x="1690"/>
                  </a:lnTo>
                  <a:lnTo>
                    <a:pt y="32" x="1690"/>
                  </a:lnTo>
                  <a:lnTo>
                    <a:pt y="34" x="1700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8" x="1736"/>
                  </a:lnTo>
                  <a:lnTo>
                    <a:pt y="40" x="1716"/>
                  </a:lnTo>
                  <a:lnTo>
                    <a:pt y="40" x="1716"/>
                  </a:lnTo>
                  <a:lnTo>
                    <a:pt y="40" x="1726"/>
                  </a:lnTo>
                  <a:lnTo>
                    <a:pt y="40" x="1738"/>
                  </a:lnTo>
                  <a:lnTo>
                    <a:pt y="38" x="1764"/>
                  </a:lnTo>
                  <a:lnTo>
                    <a:pt y="38" x="1764"/>
                  </a:lnTo>
                  <a:lnTo>
                    <a:pt y="40" x="1800"/>
                  </a:lnTo>
                  <a:lnTo>
                    <a:pt y="40" x="1800"/>
                  </a:lnTo>
                  <a:lnTo>
                    <a:pt y="44" x="1746"/>
                  </a:lnTo>
                  <a:lnTo>
                    <a:pt y="38" x="1708"/>
                  </a:lnTo>
                  <a:lnTo>
                    <a:pt y="38" x="1708"/>
                  </a:lnTo>
                  <a:lnTo>
                    <a:pt y="42" x="1656"/>
                  </a:lnTo>
                  <a:lnTo>
                    <a:pt y="44" x="1632"/>
                  </a:lnTo>
                  <a:lnTo>
                    <a:pt y="46" x="1628"/>
                  </a:lnTo>
                  <a:lnTo>
                    <a:pt y="46" x="1626"/>
                  </a:lnTo>
                  <a:lnTo>
                    <a:pt y="48" x="1628"/>
                  </a:lnTo>
                  <a:lnTo>
                    <a:pt y="48" x="1628"/>
                  </a:lnTo>
                  <a:lnTo>
                    <a:pt y="48" x="1626"/>
                  </a:lnTo>
                  <a:lnTo>
                    <a:pt y="48" x="162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14"/>
                  </a:lnTo>
                  <a:lnTo>
                    <a:pt y="50" x="161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4" x="1658"/>
                  </a:lnTo>
                  <a:lnTo>
                    <a:pt y="52" x="1674"/>
                  </a:lnTo>
                  <a:lnTo>
                    <a:pt y="52" x="1694"/>
                  </a:lnTo>
                  <a:lnTo>
                    <a:pt y="52" x="1694"/>
                  </a:lnTo>
                  <a:lnTo>
                    <a:pt y="54" x="1694"/>
                  </a:lnTo>
                  <a:lnTo>
                    <a:pt y="56" x="1690"/>
                  </a:lnTo>
                  <a:lnTo>
                    <a:pt y="58" x="1674"/>
                  </a:lnTo>
                  <a:lnTo>
                    <a:pt y="58" x="1650"/>
                  </a:lnTo>
                  <a:lnTo>
                    <a:pt y="56" x="1630"/>
                  </a:lnTo>
                  <a:lnTo>
                    <a:pt y="56" x="1630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490"/>
                  </a:lnTo>
                  <a:lnTo>
                    <a:pt y="58" x="1490"/>
                  </a:lnTo>
                  <a:lnTo>
                    <a:pt y="58" x="1498"/>
                  </a:lnTo>
                  <a:lnTo>
                    <a:pt y="56" x="1498"/>
                  </a:lnTo>
                  <a:lnTo>
                    <a:pt y="56" x="1496"/>
                  </a:lnTo>
                  <a:lnTo>
                    <a:pt y="56" x="1496"/>
                  </a:lnTo>
                  <a:lnTo>
                    <a:pt y="58" x="1482"/>
                  </a:lnTo>
                  <a:lnTo>
                    <a:pt y="58" x="1462"/>
                  </a:lnTo>
                  <a:lnTo>
                    <a:pt y="58" x="1448"/>
                  </a:lnTo>
                  <a:lnTo>
                    <a:pt y="58" x="1442"/>
                  </a:lnTo>
                  <a:lnTo>
                    <a:pt y="58" x="1442"/>
                  </a:lnTo>
                  <a:lnTo>
                    <a:pt y="58" x="1367"/>
                  </a:lnTo>
                  <a:lnTo>
                    <a:pt y="58" x="1367"/>
                  </a:lnTo>
                  <a:lnTo>
                    <a:pt y="58" x="1365"/>
                  </a:lnTo>
                  <a:lnTo>
                    <a:pt y="58" x="1365"/>
                  </a:lnTo>
                  <a:lnTo>
                    <a:pt y="58" x="1353"/>
                  </a:lnTo>
                  <a:lnTo>
                    <a:pt y="58" x="1281"/>
                  </a:lnTo>
                  <a:lnTo>
                    <a:pt y="58" x="1263"/>
                  </a:lnTo>
                  <a:lnTo>
                    <a:pt y="58" x="1263"/>
                  </a:lnTo>
                  <a:lnTo>
                    <a:pt y="58" x="1265"/>
                  </a:lnTo>
                  <a:lnTo>
                    <a:pt y="58" x="1211"/>
                  </a:lnTo>
                  <a:lnTo>
                    <a:pt y="58" x="1211"/>
                  </a:lnTo>
                  <a:lnTo>
                    <a:pt y="58" x="1207"/>
                  </a:lnTo>
                  <a:lnTo>
                    <a:pt y="56" x="1185"/>
                  </a:lnTo>
                  <a:lnTo>
                    <a:pt y="56" x="1185"/>
                  </a:lnTo>
                  <a:lnTo>
                    <a:pt y="52" x="1155"/>
                  </a:lnTo>
                  <a:lnTo>
                    <a:pt y="48" x="1127"/>
                  </a:lnTo>
                  <a:lnTo>
                    <a:pt y="48" x="1127"/>
                  </a:lnTo>
                  <a:lnTo>
                    <a:pt y="48" x="1131"/>
                  </a:lnTo>
                  <a:lnTo>
                    <a:pt y="44" x="1111"/>
                  </a:lnTo>
                  <a:lnTo>
                    <a:pt y="44" x="1111"/>
                  </a:lnTo>
                  <a:lnTo>
                    <a:pt y="46" x="1113"/>
                  </a:lnTo>
                  <a:lnTo>
                    <a:pt y="46" x="1113"/>
                  </a:lnTo>
                  <a:lnTo>
                    <a:pt y="40" x="1065"/>
                  </a:lnTo>
                  <a:lnTo>
                    <a:pt y="36" x="1021"/>
                  </a:lnTo>
                  <a:lnTo>
                    <a:pt y="32" x="973"/>
                  </a:lnTo>
                  <a:lnTo>
                    <a:pt y="30" x="947"/>
                  </a:lnTo>
                  <a:lnTo>
                    <a:pt y="32" x="921"/>
                  </a:lnTo>
                  <a:lnTo>
                    <a:pt y="32" x="921"/>
                  </a:lnTo>
                  <a:lnTo>
                    <a:pt y="34" x="827"/>
                  </a:lnTo>
                  <a:lnTo>
                    <a:pt y="34" x="827"/>
                  </a:lnTo>
                  <a:lnTo>
                    <a:pt y="32" x="785"/>
                  </a:lnTo>
                  <a:lnTo>
                    <a:pt y="32" x="737"/>
                  </a:lnTo>
                  <a:lnTo>
                    <a:pt y="32" x="737"/>
                  </a:lnTo>
                  <a:lnTo>
                    <a:pt y="32" x="661"/>
                  </a:lnTo>
                  <a:lnTo>
                    <a:pt y="28" x="581"/>
                  </a:lnTo>
                  <a:lnTo>
                    <a:pt y="26" x="505"/>
                  </a:lnTo>
                  <a:lnTo>
                    <a:pt y="24" x="442"/>
                  </a:lnTo>
                  <a:lnTo>
                    <a:pt y="24" x="446"/>
                  </a:lnTo>
                  <a:lnTo>
                    <a:pt y="24" x="446"/>
                  </a:lnTo>
                  <a:lnTo>
                    <a:pt y="26" x="380"/>
                  </a:lnTo>
                  <a:lnTo>
                    <a:pt y="26" x="378"/>
                  </a:lnTo>
                  <a:lnTo>
                    <a:pt y="26" x="378"/>
                  </a:lnTo>
                  <a:lnTo>
                    <a:pt y="24" x="306"/>
                  </a:lnTo>
                  <a:lnTo>
                    <a:pt y="24" x="244"/>
                  </a:lnTo>
                  <a:lnTo>
                    <a:pt y="24" x="244"/>
                  </a:lnTo>
                  <a:lnTo>
                    <a:pt y="28" x="240"/>
                  </a:lnTo>
                  <a:lnTo>
                    <a:pt y="28" x="240"/>
                  </a:lnTo>
                  <a:lnTo>
                    <a:pt y="30" x="200"/>
                  </a:lnTo>
                  <a:lnTo>
                    <a:pt y="32" x="158"/>
                  </a:lnTo>
                  <a:lnTo>
                    <a:pt y="26" x="146"/>
                  </a:lnTo>
                  <a:lnTo>
                    <a:pt y="26" x="146"/>
                  </a:lnTo>
                  <a:lnTo>
                    <a:pt y="24" x="68"/>
                  </a:lnTo>
                  <a:lnTo>
                    <a:pt y="24" x="0"/>
                  </a:lnTo>
                  <a:lnTo>
                    <a:pt y="24" x="0"/>
                  </a:lnTo>
                  <a:lnTo>
                    <a:pt y="58" x="0"/>
                  </a:lnTo>
                  <a:lnTo>
                    <a:pt y="58" x="0"/>
                  </a:lnTo>
                  <a:lnTo>
                    <a:pt y="1642" x="0"/>
                  </a:lnTo>
                  <a:lnTo>
                    <a:pt y="1642" x="5754"/>
                  </a:lnTo>
                  <a:lnTo>
                    <a:pt y="58" x="5754"/>
                  </a:lnTo>
                  <a:lnTo>
                    <a:pt y="58" x="5450"/>
                  </a:lnTo>
                  <a:lnTo>
                    <a:pt y="58" x="5450"/>
                  </a:lnTo>
                  <a:lnTo>
                    <a:pt y="50" x="5512"/>
                  </a:lnTo>
                  <a:lnTo>
                    <a:pt y="46" x="5540"/>
                  </a:lnTo>
                  <a:lnTo>
                    <a:pt y="40" x="5562"/>
                  </a:lnTo>
                  <a:lnTo>
                    <a:pt y="40" x="5562"/>
                  </a:lnTo>
                  <a:close/>
                  <a:moveTo>
                    <a:pt y="18" x="4182"/>
                  </a:moveTo>
                  <a:lnTo>
                    <a:pt y="18" x="4182"/>
                  </a:lnTo>
                  <a:lnTo>
                    <a:pt y="18" x="4178"/>
                  </a:lnTo>
                  <a:lnTo>
                    <a:pt y="18" x="4182"/>
                  </a:lnTo>
                  <a:close/>
                  <a:moveTo>
                    <a:pt y="50" x="2891"/>
                  </a:moveTo>
                  <a:lnTo>
                    <a:pt y="50" x="2905"/>
                  </a:lnTo>
                  <a:lnTo>
                    <a:pt y="52" x="2917"/>
                  </a:lnTo>
                  <a:lnTo>
                    <a:pt y="52" x="2917"/>
                  </a:lnTo>
                  <a:lnTo>
                    <a:pt y="54" x="2917"/>
                  </a:lnTo>
                  <a:lnTo>
                    <a:pt y="56" x="2919"/>
                  </a:lnTo>
                  <a:lnTo>
                    <a:pt y="58" x="2933"/>
                  </a:lnTo>
                  <a:lnTo>
                    <a:pt y="58" x="2897"/>
                  </a:lnTo>
                  <a:lnTo>
                    <a:pt y="58" x="2897"/>
                  </a:lnTo>
                  <a:lnTo>
                    <a:pt y="58" x="2889"/>
                  </a:lnTo>
                  <a:lnTo>
                    <a:pt y="58" x="2889"/>
                  </a:lnTo>
                  <a:lnTo>
                    <a:pt y="50" x="2891"/>
                  </a:lnTo>
                  <a:lnTo>
                    <a:pt y="50" x="2891"/>
                  </a:lnTo>
                  <a:close/>
                  <a:moveTo>
                    <a:pt y="54" x="2453"/>
                  </a:moveTo>
                  <a:lnTo>
                    <a:pt y="54" x="2453"/>
                  </a:lnTo>
                  <a:lnTo>
                    <a:pt y="54" x="2453"/>
                  </a:lnTo>
                  <a:lnTo>
                    <a:pt y="54" x="2453"/>
                  </a:lnTo>
                  <a:lnTo>
                    <a:pt y="56" x="2457"/>
                  </a:lnTo>
                  <a:lnTo>
                    <a:pt y="58" x="2477"/>
                  </a:lnTo>
                  <a:lnTo>
                    <a:pt y="58" x="2441"/>
                  </a:lnTo>
                  <a:lnTo>
                    <a:pt y="52" x="2425"/>
                  </a:lnTo>
                  <a:lnTo>
                    <a:pt y="54" x="2453"/>
                  </a:lnTo>
                  <a:close/>
                  <a:moveTo>
                    <a:pt y="56" x="2398"/>
                  </a:moveTo>
                  <a:lnTo>
                    <a:pt y="56" x="2398"/>
                  </a:lnTo>
                  <a:lnTo>
                    <a:pt y="58" x="2437"/>
                  </a:lnTo>
                  <a:lnTo>
                    <a:pt y="58" x="2407"/>
                  </a:lnTo>
                  <a:lnTo>
                    <a:pt y="56" x="2398"/>
                  </a:lnTo>
                  <a:close/>
                  <a:moveTo>
                    <a:pt y="58" x="2108"/>
                  </a:moveTo>
                  <a:lnTo>
                    <a:pt y="58" x="2108"/>
                  </a:lnTo>
                  <a:lnTo>
                    <a:pt y="58" x="2112"/>
                  </a:lnTo>
                  <a:lnTo>
                    <a:pt y="58" x="2090"/>
                  </a:lnTo>
                  <a:lnTo>
                    <a:pt y="58" x="2090"/>
                  </a:lnTo>
                  <a:lnTo>
                    <a:pt y="58" x="2092"/>
                  </a:lnTo>
                  <a:lnTo>
                    <a:pt y="56" x="2088"/>
                  </a:lnTo>
                  <a:lnTo>
                    <a:pt y="56" x="2088"/>
                  </a:lnTo>
                  <a:lnTo>
                    <a:pt y="58" x="2108"/>
                  </a:lnTo>
                  <a:lnTo>
                    <a:pt y="58" x="2108"/>
                  </a:lnTo>
                  <a:close/>
                  <a:moveTo>
                    <a:pt y="52" x="1922"/>
                  </a:moveTo>
                  <a:lnTo>
                    <a:pt y="52" x="1922"/>
                  </a:lnTo>
                  <a:lnTo>
                    <a:pt y="52" x="1920"/>
                  </a:lnTo>
                  <a:lnTo>
                    <a:pt y="52" x="1922"/>
                  </a:lnTo>
                  <a:close/>
                  <a:moveTo>
                    <a:pt y="56" x="1794"/>
                  </a:moveTo>
                  <a:lnTo>
                    <a:pt y="56" x="1794"/>
                  </a:lnTo>
                  <a:lnTo>
                    <a:pt y="54" x="1806"/>
                  </a:lnTo>
                  <a:lnTo>
                    <a:pt y="54" x="1806"/>
                  </a:lnTo>
                  <a:lnTo>
                    <a:pt y="54" x="1816"/>
                  </a:lnTo>
                  <a:lnTo>
                    <a:pt y="54" x="1816"/>
                  </a:lnTo>
                  <a:lnTo>
                    <a:pt y="54" x="1830"/>
                  </a:lnTo>
                  <a:lnTo>
                    <a:pt y="54" x="1844"/>
                  </a:lnTo>
                  <a:lnTo>
                    <a:pt y="54" x="1844"/>
                  </a:lnTo>
                  <a:lnTo>
                    <a:pt y="54" x="1858"/>
                  </a:lnTo>
                  <a:lnTo>
                    <a:pt y="56" x="1868"/>
                  </a:lnTo>
                  <a:lnTo>
                    <a:pt y="56" x="1868"/>
                  </a:lnTo>
                  <a:lnTo>
                    <a:pt y="56" x="1858"/>
                  </a:lnTo>
                  <a:lnTo>
                    <a:pt y="58" x="1872"/>
                  </a:lnTo>
                  <a:lnTo>
                    <a:pt y="58" x="1872"/>
                  </a:lnTo>
                  <a:lnTo>
                    <a:pt y="58" x="1870"/>
                  </a:lnTo>
                  <a:lnTo>
                    <a:pt y="58" x="1794"/>
                  </a:lnTo>
                  <a:lnTo>
                    <a:pt y="58" x="1794"/>
                  </a:lnTo>
                  <a:lnTo>
                    <a:pt y="56" x="1794"/>
                  </a:lnTo>
                  <a:lnTo>
                    <a:pt y="56" x="1794"/>
                  </a:lnTo>
                  <a:close/>
                  <a:moveTo>
                    <a:pt y="52" x="1760"/>
                  </a:moveTo>
                  <a:lnTo>
                    <a:pt y="52" x="1760"/>
                  </a:lnTo>
                  <a:lnTo>
                    <a:pt y="54" x="1770"/>
                  </a:lnTo>
                  <a:lnTo>
                    <a:pt y="54" x="1772"/>
                  </a:lnTo>
                  <a:lnTo>
                    <a:pt y="56" x="1760"/>
                  </a:lnTo>
                  <a:lnTo>
                    <a:pt y="56" x="1760"/>
                  </a:lnTo>
                  <a:lnTo>
                    <a:pt y="54" x="1740"/>
                  </a:lnTo>
                  <a:lnTo>
                    <a:pt y="54" x="1740"/>
                  </a:lnTo>
                  <a:lnTo>
                    <a:pt y="56" x="1728"/>
                  </a:lnTo>
                  <a:lnTo>
                    <a:pt y="58" x="1736"/>
                  </a:lnTo>
                  <a:lnTo>
                    <a:pt y="58" x="1726"/>
                  </a:lnTo>
                  <a:lnTo>
                    <a:pt y="58" x="1690"/>
                  </a:lnTo>
                  <a:lnTo>
                    <a:pt y="58" x="1690"/>
                  </a:lnTo>
                  <a:lnTo>
                    <a:pt y="56" x="1694"/>
                  </a:lnTo>
                  <a:lnTo>
                    <a:pt y="56" x="1704"/>
                  </a:lnTo>
                  <a:lnTo>
                    <a:pt y="52" x="1760"/>
                  </a:lnTo>
                  <a:lnTo>
                    <a:pt y="52" x="1760"/>
                  </a:lnTo>
                  <a:close/>
                  <a:moveTo>
                    <a:pt y="58" x="1760"/>
                  </a:moveTo>
                  <a:lnTo>
                    <a:pt y="58" x="1726"/>
                  </a:lnTo>
                  <a:lnTo>
                    <a:pt y="58" x="1742"/>
                  </a:lnTo>
                  <a:lnTo>
                    <a:pt y="58" x="1742"/>
                  </a:lnTo>
                  <a:lnTo>
                    <a:pt y="58" x="1760"/>
                  </a:lnTo>
                  <a:lnTo>
                    <a:pt y="58" x="176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y="4328662" x="4533901"/>
              <a:ext cy="9525" cx="25400"/>
            </a:xfrm>
            <a:custGeom>
              <a:pathLst>
                <a:path w="16" extrusionOk="0" h="6">
                  <a:moveTo>
                    <a:pt y="4" x="16"/>
                  </a:moveTo>
                  <a:lnTo>
                    <a:pt y="4" x="16"/>
                  </a:lnTo>
                  <a:lnTo>
                    <a:pt y="4" x="1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6" x="0"/>
                  </a:lnTo>
                  <a:lnTo>
                    <a:pt y="6" x="0"/>
                  </a:lnTo>
                  <a:lnTo>
                    <a:pt y="4" x="16"/>
                  </a:lnTo>
                  <a:lnTo>
                    <a:pt y="4" x="16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y="4306437" x="8315325"/>
              <a:ext cy="3175" cx="31750"/>
            </a:xfrm>
            <a:custGeom>
              <a:pathLst>
                <a:path w="20" extrusionOk="0" h="2">
                  <a:moveTo>
                    <a:pt y="0" x="0"/>
                  </a:moveTo>
                  <a:lnTo>
                    <a:pt y="2" x="20"/>
                  </a:lnTo>
                  <a:lnTo>
                    <a:pt y="2" x="20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y="4319137" x="4794251"/>
              <a:ext cy="12700" cx="85725"/>
            </a:xfrm>
            <a:custGeom>
              <a:pathLst>
                <a:path w="54" extrusionOk="0" h="8">
                  <a:moveTo>
                    <a:pt y="0" x="0"/>
                  </a:moveTo>
                  <a:lnTo>
                    <a:pt y="0" x="0"/>
                  </a:lnTo>
                  <a:lnTo>
                    <a:pt y="4" x="18"/>
                  </a:lnTo>
                  <a:lnTo>
                    <a:pt y="6" x="24"/>
                  </a:lnTo>
                  <a:lnTo>
                    <a:pt y="8" x="32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4" x="36"/>
                  </a:lnTo>
                  <a:lnTo>
                    <a:pt y="2" x="22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y="4315962" x="4587876"/>
              <a:ext cy="6350" cx="95250"/>
            </a:xfrm>
            <a:custGeom>
              <a:pathLst>
                <a:path w="60" extrusionOk="0" h="4">
                  <a:moveTo>
                    <a:pt y="0" x="4"/>
                  </a:moveTo>
                  <a:lnTo>
                    <a:pt y="0" x="0"/>
                  </a:lnTo>
                  <a:lnTo>
                    <a:pt y="4" x="60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y="4328662" x="3863976"/>
              <a:ext cy="6350" cx="12700"/>
            </a:xfrm>
            <a:custGeom>
              <a:pathLst>
                <a:path w="8" extrusionOk="0" h="4">
                  <a:moveTo>
                    <a:pt y="0" x="2"/>
                  </a:move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4" x="4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y="4315962" x="3738562"/>
              <a:ext cy="12700" cx="60325"/>
            </a:xfrm>
            <a:custGeom>
              <a:pathLst>
                <a:path w="38" extrusionOk="0" h="8">
                  <a:moveTo>
                    <a:pt y="8" x="38"/>
                  </a:moveTo>
                  <a:lnTo>
                    <a:pt y="8" x="38"/>
                  </a:lnTo>
                  <a:lnTo>
                    <a:pt y="4" x="18"/>
                  </a:lnTo>
                  <a:lnTo>
                    <a:pt y="4" x="20"/>
                  </a:lnTo>
                  <a:lnTo>
                    <a:pt y="2" x="24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38"/>
                  </a:lnTo>
                  <a:lnTo>
                    <a:pt y="8" x="3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y="4344537" x="2894013"/>
              <a:ext cy="3175" cx="47625"/>
            </a:xfrm>
            <a:custGeom>
              <a:pathLst>
                <a:path w="30" extrusionOk="0" h="2">
                  <a:moveTo>
                    <a:pt y="2" x="0"/>
                  </a:moveTo>
                  <a:lnTo>
                    <a:pt y="2" x="0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1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y="4290562" x="7213600"/>
              <a:ext cy="3175" cx="6350"/>
            </a:xfrm>
            <a:custGeom>
              <a:pathLst>
                <a:path w="4" extrusionOk="0" h="2">
                  <a:moveTo>
                    <a:pt y="2" x="0"/>
                  </a:moveTo>
                  <a:lnTo>
                    <a:pt y="2" x="2"/>
                  </a:lnTo>
                  <a:lnTo>
                    <a:pt y="0" x="4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y="4331837" x="1787525"/>
              <a:ext cy="3175" cx="28575"/>
            </a:xfrm>
            <a:custGeom>
              <a:pathLst>
                <a:path w="18" extrusionOk="0" h="2">
                  <a:moveTo>
                    <a:pt y="0" x="0"/>
                  </a:moveTo>
                  <a:lnTo>
                    <a:pt y="2" x="18"/>
                  </a:lnTo>
                  <a:lnTo>
                    <a:pt y="2" x="18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y="4335012" x="1816100"/>
              <a:ext cy="6350" cx="44450"/>
            </a:xfrm>
            <a:custGeom>
              <a:pathLst>
                <a:path w="28" extrusionOk="0" h="4">
                  <a:moveTo>
                    <a:pt y="0" x="0"/>
                  </a:moveTo>
                  <a:lnTo>
                    <a:pt y="0" x="0"/>
                  </a:lnTo>
                  <a:lnTo>
                    <a:pt y="4" x="28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6" name="Shape 116"/>
          <p:cNvSpPr txBox="1"/>
          <p:nvPr>
            <p:ph idx="1" type="body"/>
          </p:nvPr>
        </p:nvSpPr>
        <p:spPr>
          <a:xfrm>
            <a:off y="4246565" x="457200"/>
            <a:ext cy="6792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>
                <a:solidFill>
                  <a:schemeClr val="lt2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فارغ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0" type="dt"/>
          </p:nvPr>
        </p:nvSpPr>
        <p:spPr>
          <a:xfrm>
            <a:off y="4767262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y="4767262" x="457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عنوان ومحتوى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1" indent="-13970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algn="r" rtl="1" indent="-107950" marL="74295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algn="r" rtl="1" indent="-76200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algn="r" rtl="1" indent="-101600" marL="160020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algn="r" rtl="1" indent="-101600" marL="205740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algn="r" rtl="1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r" rtl="1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r" rtl="1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r" rtl="1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y="4767262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y="4767262" x="457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عنوان المقطع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3305175" x="722312"/>
            <a:ext cy="10214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2180034" x="722312"/>
            <a:ext cy="1125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y="4767262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y="4767262" x="457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محتويين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1200150" x="457200"/>
            <a:ext cy="33945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y="1200150" x="4648200"/>
            <a:ext cy="33945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y="4767262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y="4767262" x="457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مقارنة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151334" x="457200"/>
            <a:ext cy="479699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y="1631156" x="457200"/>
            <a:ext cy="29634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y="1151334" x="4645025"/>
            <a:ext cy="479699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y="1631156" x="4645025"/>
            <a:ext cy="29634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y="4767262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y="4767262" x="457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عنوان فقط"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y="4767262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y="4767262" x="457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محتوى ذو تسمية توضيحية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04787" x="457200"/>
            <a:ext cy="871499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204787" x="3575050"/>
            <a:ext cy="4389899" cx="511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y="1076325" x="457200"/>
            <a:ext cy="3518399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y="4767262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y="4767262" x="457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صورة ذو تسمية توضيحية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y="3600450" x="1792288"/>
            <a:ext cy="4250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/>
          <p:nvPr>
            <p:ph idx="2" type="pic"/>
          </p:nvPr>
        </p:nvSpPr>
        <p:spPr>
          <a:xfrm>
            <a:off y="459581" x="1792288"/>
            <a:ext cy="3086099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025503" x="1792288"/>
            <a:ext cy="6035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y="4767262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y="4767262" x="457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5"/><Relationship Target="../slideLayouts/slideLayout13.xml" Type="http://schemas.openxmlformats.org/officeDocument/2006/relationships/slideLayout" Id="rId14"/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slideLayouts/slideLayout12.xml" Type="http://schemas.openxmlformats.org/officeDocument/2006/relationships/slideLayout" Id="rId13"/><Relationship Target="../media/image00.pn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1" marR="0" indent="-13970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algn="r" rtl="1" marR="0" indent="-107950" marL="74295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algn="r" rtl="1" marR="0" indent="-76200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algn="r" rtl="1" marR="0" indent="-101600" marL="160020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algn="r" rtl="1" marR="0" indent="-101600" marL="205740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algn="r" rtl="1" marR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r" rtl="1" marR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r" rtl="1" marR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r" rtl="1" marR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y="4767262" x="6553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y="4767262" x="3124200"/>
            <a:ext cy="2739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1" marR="0" indent="0" marL="0">
              <a:spcBef>
                <a:spcPts val="0"/>
              </a:spcBef>
              <a:defRPr/>
            </a:lvl1pPr>
            <a:lvl2pPr algn="r" rtl="1" marR="0" indent="0" marL="457200">
              <a:spcBef>
                <a:spcPts val="0"/>
              </a:spcBef>
              <a:defRPr/>
            </a:lvl2pPr>
            <a:lvl3pPr algn="r" rtl="1" marR="0" indent="0" marL="914400">
              <a:spcBef>
                <a:spcPts val="0"/>
              </a:spcBef>
              <a:defRPr/>
            </a:lvl3pPr>
            <a:lvl4pPr algn="r" rtl="1" marR="0" indent="0" marL="1371600">
              <a:spcBef>
                <a:spcPts val="0"/>
              </a:spcBef>
              <a:defRPr/>
            </a:lvl4pPr>
            <a:lvl5pPr algn="r" rtl="1" marR="0" indent="0" marL="1828800">
              <a:spcBef>
                <a:spcPts val="0"/>
              </a:spcBef>
              <a:defRPr/>
            </a:lvl5pPr>
            <a:lvl6pPr algn="r" rtl="1" marR="0" indent="0" marL="2286000">
              <a:spcBef>
                <a:spcPts val="0"/>
              </a:spcBef>
              <a:defRPr/>
            </a:lvl6pPr>
            <a:lvl7pPr algn="r" rtl="1" marR="0" indent="0" marL="2743200">
              <a:spcBef>
                <a:spcPts val="0"/>
              </a:spcBef>
              <a:defRPr/>
            </a:lvl7pPr>
            <a:lvl8pPr algn="r" rtl="1" marR="0" indent="0" marL="3200400">
              <a:spcBef>
                <a:spcPts val="0"/>
              </a:spcBef>
              <a:defRPr/>
            </a:lvl8pPr>
            <a:lvl9pPr algn="r" rtl="1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y="4767262" x="457200"/>
            <a:ext cy="2739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15.png" Type="http://schemas.openxmlformats.org/officeDocument/2006/relationships/image" Id="rId3"/><Relationship Target="http://teachmeanatomy.info/" Type="http://schemas.openxmlformats.org/officeDocument/2006/relationships/hyperlink" TargetMode="External" Id="rId6"/><Relationship Target="../media/image05.png" Type="http://schemas.openxmlformats.org/officeDocument/2006/relationships/image" Id="rId5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teachmeanatomy.info/" Type="http://schemas.openxmlformats.org/officeDocument/2006/relationships/hyperlink" TargetMode="External" Id="rId4"/><Relationship Target="../media/image09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teachmeanatomy.info/" Type="http://schemas.openxmlformats.org/officeDocument/2006/relationships/hyperlink" TargetMode="External" Id="rId4"/><Relationship Target="../media/image08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teachmeanatomy.info/" Type="http://schemas.openxmlformats.org/officeDocument/2006/relationships/hyperlink" TargetMode="External" Id="rId4"/><Relationship Target="../media/image18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teachmeanatomy.info/" Type="http://schemas.openxmlformats.org/officeDocument/2006/relationships/hyperlink" TargetMode="External" Id="rId4"/><Relationship Target="../media/image13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png" Type="http://schemas.openxmlformats.org/officeDocument/2006/relationships/image" Id="rId4"/><Relationship Target="../media/image11.png" Type="http://schemas.openxmlformats.org/officeDocument/2006/relationships/image" Id="rId3"/><Relationship Target="http://teachmeanatomy.info/" Type="http://schemas.openxmlformats.org/officeDocument/2006/relationships/hyperlink" TargetMode="External" Id="rId5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png" Type="http://schemas.openxmlformats.org/officeDocument/2006/relationships/image" Id="rId4"/><Relationship Target="../media/image21.png" Type="http://schemas.openxmlformats.org/officeDocument/2006/relationships/image" Id="rId3"/><Relationship Target="../media/image25.png" Type="http://schemas.openxmlformats.org/officeDocument/2006/relationships/image" Id="rId6"/><Relationship Target="../media/image24.png" Type="http://schemas.openxmlformats.org/officeDocument/2006/relationships/image" Id="rId5"/><Relationship Target="http://teachmeanatomy.info/" Type="http://schemas.openxmlformats.org/officeDocument/2006/relationships/hyperlink" TargetMode="External" Id="rId7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jpg" Type="http://schemas.openxmlformats.org/officeDocument/2006/relationships/image" Id="rId4"/><Relationship Target="../media/image16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http://teachmeanatomy.info/" Type="http://schemas.openxmlformats.org/officeDocument/2006/relationships/hyperlink" TargetMode="External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http://teachmeanatomy.info/" Type="http://schemas.openxmlformats.org/officeDocument/2006/relationships/hyperlink" TargetMode="External" Id="rId3"/><Relationship Target="../media/image03.pn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http://teachmeanatomy.info/" Type="http://schemas.openxmlformats.org/officeDocument/2006/relationships/hyperlink" TargetMode="External" Id="rId3"/><Relationship Target="../media/image10.pn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4"/><Relationship Target="../media/image17.png" Type="http://schemas.openxmlformats.org/officeDocument/2006/relationships/image" Id="rId3"/><Relationship Target="http://teachmeanatomy.info/" Type="http://schemas.openxmlformats.org/officeDocument/2006/relationships/hyperlink" TargetMode="External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3650" x="152400"/>
            <a:ext cy="2809875" cx="231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y="1949731" x="1463713"/>
            <a:ext cy="1139999" cx="6552600"/>
          </a:xfrm>
          <a:prstGeom prst="rect">
            <a:avLst/>
          </a:prstGeom>
          <a:noFill/>
          <a:ln w="28575" cap="flat">
            <a:solidFill>
              <a:srgbClr val="DD286C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1" lvl="0">
              <a:spcBef>
                <a:spcPts val="0"/>
              </a:spcBef>
              <a:buSzPct val="25000"/>
              <a:buNone/>
            </a:pPr>
            <a:r>
              <a:rPr b="1" sz="3600" lang="en">
                <a:solidFill>
                  <a:srgbClr val="632423"/>
                </a:solidFill>
                <a:latin typeface="Impact"/>
                <a:ea typeface="Impact"/>
                <a:cs typeface="Impact"/>
                <a:sym typeface="Impact"/>
              </a:rPr>
              <a:t>Muscles of the Lower Limb </a:t>
            </a:r>
          </a:p>
          <a:p>
            <a:pPr algn="ctr" rtl="1" lvl="0">
              <a:spcBef>
                <a:spcPts val="0"/>
              </a:spcBef>
              <a:buSzPct val="25000"/>
              <a:buNone/>
            </a:pPr>
            <a:r>
              <a:rPr b="1" sz="1800" lang="en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"Revision"</a:t>
            </a:r>
          </a:p>
          <a:p>
            <a:pPr algn="ctr" rtl="1" lvl="0" marR="0" indent="0" marL="0">
              <a:spcBef>
                <a:spcPts val="0"/>
              </a:spcBef>
              <a:buSzPct val="25000"/>
              <a:buNone/>
            </a:pPr>
            <a:r>
              <a:rPr b="1" sz="1800" lang="en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Anatomy Team 434</a:t>
            </a:r>
          </a:p>
        </p:txBody>
      </p:sp>
      <p:sp>
        <p:nvSpPr>
          <p:cNvPr id="121" name="Shape 121"/>
          <p:cNvSpPr/>
          <p:nvPr/>
        </p:nvSpPr>
        <p:spPr>
          <a:xfrm>
            <a:off y="3575375" x="242000"/>
            <a:ext cy="1385099" cx="2747399"/>
          </a:xfrm>
          <a:prstGeom prst="rect">
            <a:avLst/>
          </a:prstGeom>
          <a:noFill/>
          <a:ln w="25400" cap="flat">
            <a:solidFill>
              <a:srgbClr val="76A5A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b="1" cap="none" baseline="0" sz="2400" lang="en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Color </a:t>
            </a:r>
            <a:r>
              <a:rPr u="sng" b="1" sz="2400" lang="en" i="1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Index:</a:t>
            </a:r>
            <a:r>
              <a:rPr b="1" sz="2400" lang="en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 rtl="0" lvl="0" marR="0" indent="-457200" marL="457200">
              <a:spcBef>
                <a:spcPts val="400"/>
              </a:spcBef>
              <a:buClr>
                <a:srgbClr val="953734"/>
              </a:buClr>
              <a:buSzPct val="100000"/>
              <a:buFont typeface="Noto Symbol"/>
              <a:buChar char="▪"/>
            </a:pPr>
            <a:r>
              <a:rPr b="1" sz="2000" lang="en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strike="noStrike" u="none" b="1" cap="none" baseline="0" sz="2000" lang="en" i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mportant Point</a:t>
            </a:r>
            <a:r>
              <a:rPr b="1" sz="2000" lang="en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</a:p>
          <a:p>
            <a:pPr algn="l" rtl="0" lvl="0" marR="0" indent="-457200" marL="457200">
              <a:spcBef>
                <a:spcPts val="400"/>
              </a:spcBef>
              <a:buClr>
                <a:srgbClr val="7F7F7F"/>
              </a:buClr>
              <a:buSzPct val="100000"/>
              <a:buFont typeface="Noto Symbol"/>
              <a:buChar char="▪"/>
            </a:pPr>
            <a:r>
              <a:rPr b="1" sz="2000" lang="en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Helping notes</a:t>
            </a:r>
          </a:p>
          <a:p>
            <a:pPr algn="l" rtl="0" lvl="0" marR="0" indent="-457200" marL="457200">
              <a:spcBef>
                <a:spcPts val="400"/>
              </a:spcBef>
              <a:buClr>
                <a:srgbClr val="D4783C"/>
              </a:buClr>
              <a:buSzPct val="100000"/>
              <a:buFont typeface="Calibri"/>
              <a:buChar char="▪"/>
            </a:pPr>
            <a:r>
              <a:rPr b="1" sz="2000" lang="en">
                <a:solidFill>
                  <a:srgbClr val="D4783C"/>
                </a:solidFill>
                <a:latin typeface="Calibri"/>
                <a:ea typeface="Calibri"/>
                <a:cs typeface="Calibri"/>
                <a:sym typeface="Calibri"/>
              </a:rPr>
              <a:t>Explanation </a:t>
            </a:r>
          </a:p>
        </p:txBody>
      </p:sp>
      <p:sp>
        <p:nvSpPr>
          <p:cNvPr id="122" name="Shape 122"/>
          <p:cNvSpPr/>
          <p:nvPr/>
        </p:nvSpPr>
        <p:spPr>
          <a:xfrm>
            <a:off y="3575375" x="6016675"/>
            <a:ext cy="1385099" cx="2833799"/>
          </a:xfrm>
          <a:prstGeom prst="rect">
            <a:avLst/>
          </a:prstGeom>
          <a:noFill/>
          <a:ln w="25400" cap="flat">
            <a:solidFill>
              <a:srgbClr val="76A5A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indent="-330200" marL="457200">
              <a:lnSpc>
                <a:spcPct val="115000"/>
              </a:lnSpc>
              <a:spcBef>
                <a:spcPts val="0"/>
              </a:spcBef>
              <a:buClr>
                <a:srgbClr val="D4783C"/>
              </a:buClr>
              <a:buFont typeface="Calibri"/>
              <a:buNone/>
            </a:pPr>
            <a:r>
              <a:rPr b="1" lang="en">
                <a:solidFill>
                  <a:srgbClr val="45818E"/>
                </a:solidFill>
              </a:rPr>
              <a:t>If you have any complaint or suggestion please don’t hesitate to contact us on:</a:t>
            </a:r>
          </a:p>
          <a:p>
            <a:pPr algn="ctr" rtl="0" lvl="0" indent="-330200" marL="457200">
              <a:lnSpc>
                <a:spcPct val="115000"/>
              </a:lnSpc>
              <a:spcBef>
                <a:spcPts val="0"/>
              </a:spcBef>
              <a:buClr>
                <a:srgbClr val="D4783C"/>
              </a:buClr>
              <a:buFont typeface="Calibri"/>
              <a:buNone/>
            </a:pPr>
            <a:r>
              <a:rPr lang="en">
                <a:solidFill>
                  <a:srgbClr val="6D9EEB"/>
                </a:solidFill>
              </a:rPr>
              <a:t>AnatomyTeam434@gmail.com</a:t>
            </a:r>
          </a:p>
        </p:txBody>
      </p:sp>
      <p:cxnSp>
        <p:nvCxnSpPr>
          <p:cNvPr id="123" name="Shape 123"/>
          <p:cNvCxnSpPr/>
          <p:nvPr/>
        </p:nvCxnSpPr>
        <p:spPr>
          <a:xfrm>
            <a:off y="770081" x="8854707"/>
            <a:ext cy="3564599" cx="0"/>
          </a:xfrm>
          <a:prstGeom prst="straightConnector1">
            <a:avLst/>
          </a:prstGeom>
          <a:noFill/>
          <a:ln w="38100" cap="flat">
            <a:solidFill>
              <a:srgbClr val="DD286C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24" name="Shape 124"/>
          <p:cNvCxnSpPr/>
          <p:nvPr/>
        </p:nvCxnSpPr>
        <p:spPr>
          <a:xfrm>
            <a:off y="28313" x="8985447"/>
            <a:ext cy="4980599" cx="0"/>
          </a:xfrm>
          <a:prstGeom prst="straightConnector1">
            <a:avLst/>
          </a:prstGeom>
          <a:noFill/>
          <a:ln w="38100" cap="flat">
            <a:solidFill>
              <a:srgbClr val="76A5AF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/>
        </p:nvSpPr>
        <p:spPr>
          <a:xfrm>
            <a:off y="-9" x="98925"/>
            <a:ext cy="679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139700" marL="342900">
              <a:spcBef>
                <a:spcPts val="640"/>
              </a:spcBef>
              <a:buNone/>
            </a:pPr>
            <a:r>
              <a:rPr b="1" sz="1800" lang="en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of thigh (ADDUCTOR) region</a:t>
            </a:r>
          </a:p>
        </p:txBody>
      </p:sp>
      <p:cxnSp>
        <p:nvCxnSpPr>
          <p:cNvPr id="193" name="Shape 193"/>
          <p:cNvCxnSpPr/>
          <p:nvPr/>
        </p:nvCxnSpPr>
        <p:spPr>
          <a:xfrm rot="10800000" flipH="1">
            <a:off y="474750" x="98925"/>
            <a:ext cy="29699" cx="760650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w="lg" len="lg" type="none"/>
            <a:tailEnd w="lg" len="lg" type="none"/>
          </a:ln>
        </p:spPr>
      </p:cxnSp>
      <p:graphicFrame>
        <p:nvGraphicFramePr>
          <p:cNvPr id="194" name="Shape 194"/>
          <p:cNvGraphicFramePr/>
          <p:nvPr/>
        </p:nvGraphicFramePr>
        <p:xfrm>
          <a:off y="1066800" x="228587"/>
          <a:ext cy="3000000" cx="3000000"/>
        </p:xfrm>
        <a:graphic>
          <a:graphicData uri="http://schemas.openxmlformats.org/drawingml/2006/table">
            <a:tbl>
              <a:tblPr>
                <a:noFill/>
                <a:tableStyleId>{3B7BC616-83E1-4C25-ACB3-6CC3FF9777C7}</a:tableStyleId>
              </a:tblPr>
              <a:tblGrid>
                <a:gridCol w="1001200"/>
                <a:gridCol w="1635100"/>
                <a:gridCol w="1764175"/>
                <a:gridCol w="1940250"/>
                <a:gridCol w="1585175"/>
              </a:tblGrid>
              <a:tr h="263050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Muscle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ORIGIN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INSERTION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NERVE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</a:tr>
              <a:tr h="4627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Adductor Longus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Body of pubis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Linea aspera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Adduction of hip joint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Obturator nerve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</a:tr>
              <a:tr h="242400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Adductor Brevis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Body of pubis &amp; inferior ramus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 vMerge="1"/>
                <a:tc vMerge="1"/>
                <a:tc vMerge="1"/>
              </a:tr>
              <a:tr h="3525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Adductor Magnus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Inferior pubic ramus &amp; ischial ramus 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 vMerge="1"/>
                <a:tc vMerge="1"/>
                <a:tc vMerge="1"/>
              </a:tr>
              <a:tr h="3525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Gracilis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Mid. Surface of tibia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Adduction of hip joint &amp; flexion of knee joint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/>
        </p:nvSpPr>
        <p:spPr>
          <a:xfrm>
            <a:off y="-9" x="98925"/>
            <a:ext cy="679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139700" marL="342900">
              <a:spcBef>
                <a:spcPts val="640"/>
              </a:spcBef>
              <a:buNone/>
            </a:pPr>
            <a:r>
              <a:rPr b="1" sz="1800" lang="en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of thigh (ADDUCTOR) region</a:t>
            </a:r>
          </a:p>
        </p:txBody>
      </p:sp>
      <p:cxnSp>
        <p:nvCxnSpPr>
          <p:cNvPr id="200" name="Shape 200"/>
          <p:cNvCxnSpPr/>
          <p:nvPr/>
        </p:nvCxnSpPr>
        <p:spPr>
          <a:xfrm rot="10800000" flipH="1">
            <a:off y="474750" x="98925"/>
            <a:ext cy="29699" cx="760650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79200" x="98925"/>
            <a:ext cy="3471488" cx="340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679200" x="3502699"/>
            <a:ext cy="3562799" cx="27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697565" x="5786144"/>
            <a:ext cy="2943168" cx="290986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y="4679150" x="0"/>
            <a:ext cy="464399" cx="4691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/>
              <a:t>All the pictures are taken from [ </a:t>
            </a:r>
            <a:r>
              <a:rPr u="sng" sz="1000" lang="en">
                <a:solidFill>
                  <a:srgbClr val="0000FF"/>
                </a:solidFill>
                <a:hlinkClick r:id="rId6"/>
              </a:rPr>
              <a:t>http://teachmeanatomy.info/</a:t>
            </a:r>
            <a:r>
              <a:rPr sz="1000" lang="en"/>
              <a:t> ] ..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 txBox="1"/>
          <p:nvPr/>
        </p:nvSpPr>
        <p:spPr>
          <a:xfrm>
            <a:off y="-9" x="98925"/>
            <a:ext cy="679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139700" marL="342900">
              <a:spcBef>
                <a:spcPts val="640"/>
              </a:spcBef>
              <a:buNone/>
            </a:pPr>
            <a:r>
              <a:rPr b="1" sz="1800" lang="en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of Posterior Compartment of the leg (SUPERFICIAL)</a:t>
            </a:r>
          </a:p>
        </p:txBody>
      </p:sp>
      <p:cxnSp>
        <p:nvCxnSpPr>
          <p:cNvPr id="210" name="Shape 210"/>
          <p:cNvCxnSpPr/>
          <p:nvPr/>
        </p:nvCxnSpPr>
        <p:spPr>
          <a:xfrm rot="10800000" flipH="1">
            <a:off y="474750" x="98925"/>
            <a:ext cy="29699" cx="760650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w="lg" len="lg" type="none"/>
            <a:tailEnd w="lg" len="lg" type="none"/>
          </a:ln>
        </p:spPr>
      </p:cxnSp>
      <p:graphicFrame>
        <p:nvGraphicFramePr>
          <p:cNvPr id="211" name="Shape 211"/>
          <p:cNvGraphicFramePr/>
          <p:nvPr/>
        </p:nvGraphicFramePr>
        <p:xfrm>
          <a:off y="1143000" x="228587"/>
          <a:ext cy="3000000" cx="3000000"/>
        </p:xfrm>
        <a:graphic>
          <a:graphicData uri="http://schemas.openxmlformats.org/drawingml/2006/table">
            <a:tbl>
              <a:tblPr>
                <a:noFill/>
                <a:tableStyleId>{06D100B1-E6EE-4D1F-B63A-9138C606D089}</a:tableStyleId>
              </a:tblPr>
              <a:tblGrid>
                <a:gridCol w="1001200"/>
                <a:gridCol w="1635100"/>
                <a:gridCol w="1764175"/>
                <a:gridCol w="1940250"/>
                <a:gridCol w="1585175"/>
              </a:tblGrid>
              <a:tr h="263050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Muscle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ORIGIN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INSERTION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NERVE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</a:tr>
              <a:tr h="4627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Gastrocnemius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-Lateral head lateral condyle of femur 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-Medial head above medial condyle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Post. Surface of calcaneus via. Tendocalcaneus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Plantar flexion at ankle joint Flexion knee joint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Tibial portion of sciatic nerve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</a:tr>
              <a:tr h="242400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Soleus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Shaft of tibia &amp; fibula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Powerful plantar flexor of ankle joint; provides main propulsive force in walking and running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vMerge="1"/>
              </a:tr>
              <a:tr h="3525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Plantaris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Lateral  ridge of femur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Posterior  surface of calcaneus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Plantar flexes foot at  ankle joint; flexes knee joint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 txBox="1"/>
          <p:nvPr/>
        </p:nvSpPr>
        <p:spPr>
          <a:xfrm>
            <a:off y="-9" x="98925"/>
            <a:ext cy="679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139700" marL="342900">
              <a:spcBef>
                <a:spcPts val="640"/>
              </a:spcBef>
              <a:buNone/>
            </a:pPr>
            <a:r>
              <a:rPr b="1" sz="1800" lang="en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of Posterior Compartment of the leg (SUPERFICIAL)</a:t>
            </a:r>
          </a:p>
        </p:txBody>
      </p:sp>
      <p:cxnSp>
        <p:nvCxnSpPr>
          <p:cNvPr id="217" name="Shape 217"/>
          <p:cNvCxnSpPr/>
          <p:nvPr/>
        </p:nvCxnSpPr>
        <p:spPr>
          <a:xfrm rot="10800000" flipH="1">
            <a:off y="474750" x="98925"/>
            <a:ext cy="29699" cx="760650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04450" x="0"/>
            <a:ext cy="4113301" cx="390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y="4679150" x="0"/>
            <a:ext cy="464399" cx="4691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/>
              <a:t>All the pictures are taken from [ </a:t>
            </a:r>
            <a:r>
              <a:rPr u="sng" sz="1000" lang="en">
                <a:solidFill>
                  <a:srgbClr val="0000FF"/>
                </a:solidFill>
                <a:hlinkClick r:id="rId4"/>
              </a:rPr>
              <a:t>http://teachmeanatomy.info/</a:t>
            </a:r>
            <a:r>
              <a:rPr sz="1000" lang="en"/>
              <a:t> ] ..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 txBox="1"/>
          <p:nvPr/>
        </p:nvSpPr>
        <p:spPr>
          <a:xfrm>
            <a:off y="-9" x="98925"/>
            <a:ext cy="679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139700" marL="342900">
              <a:spcBef>
                <a:spcPts val="640"/>
              </a:spcBef>
              <a:buNone/>
            </a:pPr>
            <a:r>
              <a:rPr b="1" sz="1800" lang="en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of Posterior Compartment of the leg (DEEP)</a:t>
            </a:r>
          </a:p>
          <a:p>
            <a:pPr rtl="0" lvl="0" indent="-139700" marL="342900">
              <a:spcBef>
                <a:spcPts val="640"/>
              </a:spcBef>
              <a:buNone/>
            </a:pPr>
            <a:r>
              <a:t/>
            </a:r>
            <a:endParaRPr b="1" sz="1800">
              <a:solidFill>
                <a:srgbClr val="DD286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25" name="Shape 225"/>
          <p:cNvCxnSpPr/>
          <p:nvPr/>
        </p:nvCxnSpPr>
        <p:spPr>
          <a:xfrm rot="10800000" flipH="1">
            <a:off y="474750" x="98925"/>
            <a:ext cy="29699" cx="760650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w="lg" len="lg" type="none"/>
            <a:tailEnd w="lg" len="lg" type="none"/>
          </a:ln>
        </p:spPr>
      </p:cxnSp>
      <p:graphicFrame>
        <p:nvGraphicFramePr>
          <p:cNvPr id="226" name="Shape 226"/>
          <p:cNvGraphicFramePr/>
          <p:nvPr/>
        </p:nvGraphicFramePr>
        <p:xfrm>
          <a:off y="685800" x="228587"/>
          <a:ext cy="3000000" cx="3000000"/>
        </p:xfrm>
        <a:graphic>
          <a:graphicData uri="http://schemas.openxmlformats.org/drawingml/2006/table">
            <a:tbl>
              <a:tblPr>
                <a:noFill/>
                <a:tableStyleId>{34014D35-ACCB-49AC-95C3-0F3AC751673D}</a:tableStyleId>
              </a:tblPr>
              <a:tblGrid>
                <a:gridCol w="992500"/>
                <a:gridCol w="1620875"/>
                <a:gridCol w="1748825"/>
                <a:gridCol w="1923375"/>
                <a:gridCol w="1571400"/>
              </a:tblGrid>
              <a:tr h="263050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Muscle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ORIGIN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INSERTION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NERVE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</a:tr>
              <a:tr h="4627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Popliteus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Lateral surface of lateral condyle of femur (intracapsular)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Post. Surface of shaft of tibia (above soleal line)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Flexion of leg at knee joint &amp; unlocking the joint by lateral rotation of femur on tibia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Tibial portion of sciatic nerve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</a:tr>
              <a:tr h="242400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Flexor digi. longus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Post. Surface of shaft of tibia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 of distal phalanx of lateral 4 toes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-Flexes distal phalanges of lateral four toes; 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-plantar Flexes foot at ankle joint; -Supports medial and lateral longitudinal arches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vMerge="1"/>
              </a:tr>
              <a:tr h="3525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Flexor hallucis longus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Post. Surface of shaft of fibula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 of distal phalanx of big toe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-Flexion of big toe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-Plantar flexion at ankle joint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-Support medial longitudinal arch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vMerge="1"/>
              </a:tr>
              <a:tr h="3525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Tibialis post.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Post. Surface of tibia &amp; fibula &amp; interosseous memb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Navicular tuberosity and neighboring bones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-Plantar flexion at ankle joint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-Invert foot at subtalar &amp; transverse tarsal joints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-Support medial longitudinal arch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 txBox="1"/>
          <p:nvPr/>
        </p:nvSpPr>
        <p:spPr>
          <a:xfrm>
            <a:off y="-9" x="98925"/>
            <a:ext cy="679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139700" marL="342900">
              <a:spcBef>
                <a:spcPts val="640"/>
              </a:spcBef>
              <a:buNone/>
            </a:pPr>
            <a:r>
              <a:rPr b="1" sz="1800" lang="en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of Posterior Compartment of the leg (DEEP)</a:t>
            </a:r>
          </a:p>
          <a:p>
            <a:pPr rtl="0" lvl="0" indent="-139700" marL="342900">
              <a:spcBef>
                <a:spcPts val="640"/>
              </a:spcBef>
              <a:buNone/>
            </a:pPr>
            <a:r>
              <a:t/>
            </a:r>
            <a:endParaRPr b="1" sz="1800">
              <a:solidFill>
                <a:srgbClr val="DD286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32" name="Shape 232"/>
          <p:cNvCxnSpPr/>
          <p:nvPr/>
        </p:nvCxnSpPr>
        <p:spPr>
          <a:xfrm rot="10800000" flipH="1">
            <a:off y="474750" x="98925"/>
            <a:ext cy="29699" cx="760650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50950" x="175125"/>
            <a:ext cy="4027299" cx="326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y="4679150" x="0"/>
            <a:ext cy="464399" cx="4691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/>
              <a:t>All the pictures are taken from [ </a:t>
            </a:r>
            <a:r>
              <a:rPr u="sng" sz="1000" lang="en">
                <a:solidFill>
                  <a:srgbClr val="0000FF"/>
                </a:solidFill>
                <a:hlinkClick r:id="rId4"/>
              </a:rPr>
              <a:t>http://teachmeanatomy.info/</a:t>
            </a:r>
            <a:r>
              <a:rPr sz="1000" lang="en"/>
              <a:t> ] ..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 txBox="1"/>
          <p:nvPr/>
        </p:nvSpPr>
        <p:spPr>
          <a:xfrm>
            <a:off y="-9" x="98925"/>
            <a:ext cy="679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139700" marL="342900">
              <a:spcBef>
                <a:spcPts val="640"/>
              </a:spcBef>
              <a:buNone/>
            </a:pPr>
            <a:r>
              <a:rPr b="1" sz="1800" lang="en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of Anterior Compartment of the leg</a:t>
            </a:r>
          </a:p>
        </p:txBody>
      </p:sp>
      <p:cxnSp>
        <p:nvCxnSpPr>
          <p:cNvPr id="240" name="Shape 240"/>
          <p:cNvCxnSpPr/>
          <p:nvPr/>
        </p:nvCxnSpPr>
        <p:spPr>
          <a:xfrm rot="10800000" flipH="1">
            <a:off y="474750" x="98925"/>
            <a:ext cy="29699" cx="760650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w="lg" len="lg" type="none"/>
            <a:tailEnd w="lg" len="lg" type="none"/>
          </a:ln>
        </p:spPr>
      </p:cxnSp>
      <p:graphicFrame>
        <p:nvGraphicFramePr>
          <p:cNvPr id="241" name="Shape 241"/>
          <p:cNvGraphicFramePr/>
          <p:nvPr/>
        </p:nvGraphicFramePr>
        <p:xfrm>
          <a:off y="990600" x="228587"/>
          <a:ext cy="3000000" cx="3000000"/>
        </p:xfrm>
        <a:graphic>
          <a:graphicData uri="http://schemas.openxmlformats.org/drawingml/2006/table">
            <a:tbl>
              <a:tblPr>
                <a:noFill/>
                <a:tableStyleId>{459C76E2-7C05-46F4-AAC2-B54DDA10DF83}</a:tableStyleId>
              </a:tblPr>
              <a:tblGrid>
                <a:gridCol w="1001200"/>
                <a:gridCol w="1635100"/>
                <a:gridCol w="1764175"/>
                <a:gridCol w="1940250"/>
                <a:gridCol w="1585175"/>
              </a:tblGrid>
              <a:tr h="263050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Muscle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ORIGIN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INSERTION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NERVE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</a:tr>
              <a:tr h="4627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Tibialis Ant.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Lateral surface of shaft of tibia &amp; interosseous membrane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Medial cuneiform &amp; base of 1st metatarsal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-Extension at ankle joint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-Inverts foot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-Holds medial long. Arch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Deep peroneal nerve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</a:tr>
              <a:tr h="242400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Extensor digi. longus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Ant. Surface of shaft of  fibula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Extensor expansion of 4 lateral toes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-Extension of toes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-Dorsi flexion at ankle joint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vMerge="1"/>
              </a:tr>
              <a:tr h="3525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Peroneus Tertius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 of 5th metatarsal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-Dorsi flexion at ankle joint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-Everts foot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vMerge="1"/>
              </a:tr>
              <a:tr h="3525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Extensor hallucis long.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 of distal phalanx of big toe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-Dorsi flexion of ankle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-Extends big toe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-Inverts foot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 txBox="1"/>
          <p:nvPr/>
        </p:nvSpPr>
        <p:spPr>
          <a:xfrm>
            <a:off y="-9" x="98925"/>
            <a:ext cy="679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139700" marL="342900">
              <a:spcBef>
                <a:spcPts val="640"/>
              </a:spcBef>
              <a:buNone/>
            </a:pPr>
            <a:r>
              <a:rPr b="1" sz="1800" lang="en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of Anterior Compartment of the leg</a:t>
            </a:r>
          </a:p>
        </p:txBody>
      </p:sp>
      <p:cxnSp>
        <p:nvCxnSpPr>
          <p:cNvPr id="247" name="Shape 247"/>
          <p:cNvCxnSpPr/>
          <p:nvPr/>
        </p:nvCxnSpPr>
        <p:spPr>
          <a:xfrm rot="10800000" flipH="1">
            <a:off y="474750" x="98925"/>
            <a:ext cy="29699" cx="760650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04450" x="98925"/>
            <a:ext cy="4045125" cx="365315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y="4679150" x="0"/>
            <a:ext cy="464399" cx="4691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/>
              <a:t>All the pictures are taken from [ </a:t>
            </a:r>
            <a:r>
              <a:rPr u="sng" sz="1000" lang="en">
                <a:solidFill>
                  <a:srgbClr val="0000FF"/>
                </a:solidFill>
                <a:hlinkClick r:id="rId4"/>
              </a:rPr>
              <a:t>http://teachmeanatomy.info/</a:t>
            </a:r>
            <a:r>
              <a:rPr sz="1000" lang="en"/>
              <a:t> ] .. 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4" name="Shape 254"/>
          <p:cNvSpPr txBox="1"/>
          <p:nvPr/>
        </p:nvSpPr>
        <p:spPr>
          <a:xfrm>
            <a:off y="-9" x="98925"/>
            <a:ext cy="679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139700" marL="342900">
              <a:spcBef>
                <a:spcPts val="640"/>
              </a:spcBef>
              <a:buNone/>
            </a:pPr>
            <a:r>
              <a:rPr b="1" sz="1800" lang="en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of Lateral Compartment of the leg</a:t>
            </a:r>
          </a:p>
        </p:txBody>
      </p:sp>
      <p:cxnSp>
        <p:nvCxnSpPr>
          <p:cNvPr id="255" name="Shape 255"/>
          <p:cNvCxnSpPr/>
          <p:nvPr/>
        </p:nvCxnSpPr>
        <p:spPr>
          <a:xfrm rot="10800000" flipH="1">
            <a:off y="474750" x="98925"/>
            <a:ext cy="29699" cx="760650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w="lg" len="lg" type="none"/>
            <a:tailEnd w="lg" len="lg" type="none"/>
          </a:ln>
        </p:spPr>
      </p:cxnSp>
      <p:graphicFrame>
        <p:nvGraphicFramePr>
          <p:cNvPr id="256" name="Shape 256"/>
          <p:cNvGraphicFramePr/>
          <p:nvPr/>
        </p:nvGraphicFramePr>
        <p:xfrm>
          <a:off y="1143000" x="228587"/>
          <a:ext cy="3000000" cx="3000000"/>
        </p:xfrm>
        <a:graphic>
          <a:graphicData uri="http://schemas.openxmlformats.org/drawingml/2006/table">
            <a:tbl>
              <a:tblPr>
                <a:noFill/>
                <a:tableStyleId>{9427160D-6C57-4FA5-9930-CDE3F9496F7F}</a:tableStyleId>
              </a:tblPr>
              <a:tblGrid>
                <a:gridCol w="1001200"/>
                <a:gridCol w="1635100"/>
                <a:gridCol w="1764175"/>
                <a:gridCol w="1940250"/>
                <a:gridCol w="1585175"/>
              </a:tblGrid>
              <a:tr h="263050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Muscle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ORIGIN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INSERTION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NERVE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</a:tr>
              <a:tr h="4627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Peroneus Long.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Lateral surface of shaft of fibula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Medial cuneiform &amp; base of 1</a:t>
                      </a:r>
                      <a:r>
                        <a:rPr b="1" baseline="30000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</a:t>
                      </a: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metatarsal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-Plantar flexion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-Everts foot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-Support lateral long. &amp; Transverse arches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Superficial peroneal nerve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</a:tr>
              <a:tr h="242400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Peroneus Brevis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 of 5</a:t>
                      </a:r>
                      <a:r>
                        <a:rPr b="1" baseline="30000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</a:t>
                      </a: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metatarsal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-Plantar flexion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-Everts foot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-Support lateral long arch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 txBox="1"/>
          <p:nvPr/>
        </p:nvSpPr>
        <p:spPr>
          <a:xfrm>
            <a:off y="-9" x="98925"/>
            <a:ext cy="679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139700" marL="342900">
              <a:spcBef>
                <a:spcPts val="640"/>
              </a:spcBef>
              <a:buNone/>
            </a:pPr>
            <a:r>
              <a:rPr b="1" sz="1800" lang="en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of Lateral Compartment of the leg</a:t>
            </a:r>
          </a:p>
        </p:txBody>
      </p:sp>
      <p:cxnSp>
        <p:nvCxnSpPr>
          <p:cNvPr id="262" name="Shape 262"/>
          <p:cNvCxnSpPr/>
          <p:nvPr/>
        </p:nvCxnSpPr>
        <p:spPr>
          <a:xfrm rot="10800000" flipH="1">
            <a:off y="474750" x="98925"/>
            <a:ext cy="29699" cx="760650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80650" x="327526"/>
            <a:ext cy="4060849" cx="263714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y="1759725" x="2659875"/>
            <a:ext cy="570299" cx="2424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sz="1800" lang="en">
                <a:latin typeface="Calibri"/>
                <a:ea typeface="Calibri"/>
                <a:cs typeface="Calibri"/>
                <a:sym typeface="Calibri"/>
              </a:rPr>
              <a:t>(Peroneus Longus)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y="2932125" x="2495450"/>
            <a:ext cy="570299" cx="2424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>
                <a:latin typeface="Calibri"/>
                <a:ea typeface="Calibri"/>
                <a:cs typeface="Calibri"/>
                <a:sym typeface="Calibri"/>
              </a:rPr>
              <a:t>(Peroneus Brevis)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y="4679150" x="0"/>
            <a:ext cy="464399" cx="4691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/>
              <a:t>All the pictures are taken from [ </a:t>
            </a:r>
            <a:r>
              <a:rPr u="sng" sz="1000" lang="en">
                <a:solidFill>
                  <a:srgbClr val="0000FF"/>
                </a:solidFill>
                <a:hlinkClick r:id="rId4"/>
              </a:rPr>
              <a:t>http://teachmeanatomy.info/</a:t>
            </a:r>
            <a:r>
              <a:rPr sz="1000" lang="en"/>
              <a:t> ] ..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/>
        </p:nvSpPr>
        <p:spPr>
          <a:xfrm>
            <a:off y="-9" x="98925"/>
            <a:ext cy="679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139700" marL="342900">
              <a:spcBef>
                <a:spcPts val="640"/>
              </a:spcBef>
              <a:buNone/>
            </a:pPr>
            <a:r>
              <a:rPr b="1" sz="1800" lang="en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of gluteal (SUPERFICIAL) region</a:t>
            </a:r>
          </a:p>
        </p:txBody>
      </p:sp>
      <p:cxnSp>
        <p:nvCxnSpPr>
          <p:cNvPr id="130" name="Shape 130"/>
          <p:cNvCxnSpPr/>
          <p:nvPr/>
        </p:nvCxnSpPr>
        <p:spPr>
          <a:xfrm rot="10800000" flipH="1">
            <a:off y="474750" x="98925"/>
            <a:ext cy="29699" cx="760650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w="lg" len="lg" type="none"/>
            <a:tailEnd w="lg" len="lg" type="none"/>
          </a:ln>
        </p:spPr>
      </p:cxnSp>
      <p:graphicFrame>
        <p:nvGraphicFramePr>
          <p:cNvPr id="131" name="Shape 131"/>
          <p:cNvGraphicFramePr/>
          <p:nvPr/>
        </p:nvGraphicFramePr>
        <p:xfrm>
          <a:off y="1219200" x="228587"/>
          <a:ext cy="3000000" cx="3000000"/>
        </p:xfrm>
        <a:graphic>
          <a:graphicData uri="http://schemas.openxmlformats.org/drawingml/2006/table">
            <a:tbl>
              <a:tblPr>
                <a:noFill/>
                <a:tableStyleId>{854A6D4A-56ED-4025-B4DA-092750F1C4E6}</a:tableStyleId>
              </a:tblPr>
              <a:tblGrid>
                <a:gridCol w="1001200"/>
                <a:gridCol w="1635100"/>
                <a:gridCol w="1764175"/>
                <a:gridCol w="1940250"/>
                <a:gridCol w="1585175"/>
              </a:tblGrid>
              <a:tr h="26305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Muscle</a:t>
                      </a:r>
                    </a:p>
                  </a:txBody>
                  <a:tcPr marR="91425" marB="91425" marT="91425" anchor="ctr" marL="91425">
                    <a:solidFill>
                      <a:srgbClr val="674EA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ORIGIN</a:t>
                      </a:r>
                    </a:p>
                  </a:txBody>
                  <a:tcPr marR="91425" marB="91425" marT="91425" anchor="ctr" marL="91425">
                    <a:solidFill>
                      <a:srgbClr val="674EA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INSERTION</a:t>
                      </a:r>
                    </a:p>
                  </a:txBody>
                  <a:tcPr marR="91425" marB="91425" marT="91425" anchor="ctr" marL="91425">
                    <a:solidFill>
                      <a:srgbClr val="674EA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</a:p>
                  </a:txBody>
                  <a:tcPr marR="91425" marB="91425" marT="91425" anchor="ctr" marL="91425">
                    <a:solidFill>
                      <a:srgbClr val="674EA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NERVE</a:t>
                      </a:r>
                    </a:p>
                  </a:txBody>
                  <a:tcPr marR="91425" marB="91425" marT="91425" anchor="ctr" marL="91425">
                    <a:solidFill>
                      <a:srgbClr val="674EA7"/>
                    </a:solidFill>
                  </a:tcPr>
                </a:tc>
              </a:tr>
              <a:tr h="4627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Gluteus Maximus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Back of sacrum, coccyx &amp; Sacrotuberous ligament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iliotibial tract &amp; Gluteal tuberosity 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3D85C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-Extension &amp; Lateral rotation of hip joint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3D85C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-Stabilizing femur on tibia through iliotibial tract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3D85C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Inf. Gluteal nerve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</a:tr>
              <a:tr h="242400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Gluteus Medius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Mid. Part of Gluteal surface of ileum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Lateral greater trochanter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3D85C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-Abduction &amp; medial rotation of hip joint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3D85C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-Prevent tilt of pelvis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3D85C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Sup. Gluteal nerve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</a:tr>
              <a:tr h="3525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Gluteus Minimus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Ant. Part of Gluteal surface of ileum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Ant. Part of greater trochanter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 vMerge="1"/>
                <a:tc vMerge="1"/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28675" x="0"/>
            <a:ext cy="2773124" cx="417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48825" x="2983700"/>
            <a:ext cy="3082700" cx="586709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y="-9" x="98925"/>
            <a:ext cy="679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139700" marL="342900">
              <a:spcBef>
                <a:spcPts val="640"/>
              </a:spcBef>
              <a:buNone/>
            </a:pPr>
            <a:r>
              <a:rPr b="1" sz="1800" lang="en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Continuation of the Tendons of Leg Muscles </a:t>
            </a:r>
          </a:p>
        </p:txBody>
      </p:sp>
      <p:cxnSp>
        <p:nvCxnSpPr>
          <p:cNvPr id="274" name="Shape 274"/>
          <p:cNvCxnSpPr/>
          <p:nvPr/>
        </p:nvCxnSpPr>
        <p:spPr>
          <a:xfrm rot="10800000" flipH="1">
            <a:off y="474750" x="98925"/>
            <a:ext cy="29699" cx="760650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275" name="Shape 275"/>
          <p:cNvSpPr txBox="1"/>
          <p:nvPr/>
        </p:nvSpPr>
        <p:spPr>
          <a:xfrm>
            <a:off y="2104099" x="7540097"/>
            <a:ext cy="570299" cx="2424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000" lang="en">
                <a:latin typeface="Calibri"/>
                <a:ea typeface="Calibri"/>
                <a:cs typeface="Calibri"/>
                <a:sym typeface="Calibri"/>
              </a:rPr>
              <a:t>(Peroneus Brevis)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y="1799299" x="7544999"/>
            <a:ext cy="570299" cx="2424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000" lang="en">
                <a:latin typeface="Calibri"/>
                <a:ea typeface="Calibri"/>
                <a:cs typeface="Calibri"/>
                <a:sym typeface="Calibri"/>
              </a:rPr>
              <a:t>(Peroneus Longus)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y="4679150" x="0"/>
            <a:ext cy="464399" cx="4691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/>
              <a:t>All the pictures are taken from [ </a:t>
            </a:r>
            <a:r>
              <a:rPr u="sng" sz="1000" lang="en">
                <a:solidFill>
                  <a:srgbClr val="0000FF"/>
                </a:solidFill>
                <a:hlinkClick r:id="rId5"/>
              </a:rPr>
              <a:t>http://teachmeanatomy.info/</a:t>
            </a:r>
            <a:r>
              <a:rPr sz="1000" lang="en"/>
              <a:t> ] ..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2" name="Shape 282"/>
          <p:cNvSpPr txBox="1"/>
          <p:nvPr/>
        </p:nvSpPr>
        <p:spPr>
          <a:xfrm>
            <a:off y="-9" x="98925"/>
            <a:ext cy="679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139700" marL="342900">
              <a:spcBef>
                <a:spcPts val="640"/>
              </a:spcBef>
              <a:buNone/>
            </a:pPr>
            <a:r>
              <a:rPr b="1" sz="1800" lang="en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of Foot Posterior Compartment</a:t>
            </a:r>
          </a:p>
        </p:txBody>
      </p:sp>
      <p:cxnSp>
        <p:nvCxnSpPr>
          <p:cNvPr id="283" name="Shape 283"/>
          <p:cNvCxnSpPr/>
          <p:nvPr/>
        </p:nvCxnSpPr>
        <p:spPr>
          <a:xfrm rot="10800000" flipH="1">
            <a:off y="474750" x="98925"/>
            <a:ext cy="29699" cx="760650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284" name="Shape 284"/>
          <p:cNvSpPr txBox="1"/>
          <p:nvPr/>
        </p:nvSpPr>
        <p:spPr>
          <a:xfrm>
            <a:off y="228600" x="1498275"/>
            <a:ext cy="1730399" cx="2978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100" lang="en">
                <a:solidFill>
                  <a:srgbClr val="0000FF"/>
                </a:solidFill>
              </a:rPr>
              <a:t>1st layer: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b="1" sz="1100" lang="en">
                <a:solidFill>
                  <a:srgbClr val="0000FF"/>
                </a:solidFill>
              </a:rPr>
              <a:t>1. Abductor hallucis,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b="1" sz="1100" lang="en">
                <a:solidFill>
                  <a:srgbClr val="0000FF"/>
                </a:solidFill>
              </a:rPr>
              <a:t>2. Flexor digitorum brevis,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b="1" sz="1100" lang="en">
                <a:solidFill>
                  <a:srgbClr val="0000FF"/>
                </a:solidFill>
              </a:rPr>
              <a:t>3. Abductor digiti minimi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y="990600" x="3901775"/>
            <a:ext cy="1730399" cx="2978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100" lang="en">
                <a:solidFill>
                  <a:srgbClr val="FF0000"/>
                </a:solidFill>
              </a:rPr>
              <a:t>2nd layer: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b="1" sz="1100" lang="en">
                <a:solidFill>
                  <a:srgbClr val="FF0000"/>
                </a:solidFill>
              </a:rPr>
              <a:t>1. Quadratus plantae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b="1" sz="1100" lang="en">
                <a:solidFill>
                  <a:srgbClr val="FF0000"/>
                </a:solidFill>
              </a:rPr>
              <a:t>2. Lumbricals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b="1" sz="1100" lang="en">
                <a:solidFill>
                  <a:srgbClr val="FF0000"/>
                </a:solidFill>
              </a:rPr>
              <a:t>3. Flexor digitorum longus tendon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b="1" sz="1100" lang="en">
                <a:solidFill>
                  <a:srgbClr val="FF0000"/>
                </a:solidFill>
              </a:rPr>
              <a:t>4. Flexor hallucis longus tendon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y="2048700" x="1498279"/>
            <a:ext cy="1730399" cx="2978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100" lang="en">
                <a:solidFill>
                  <a:srgbClr val="9900FF"/>
                </a:solidFill>
              </a:rPr>
              <a:t>3rd layer: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b="1" sz="1100" lang="en">
                <a:solidFill>
                  <a:srgbClr val="9900FF"/>
                </a:solidFill>
              </a:rPr>
              <a:t>1. Flexor hallucis brevis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b="1" sz="1100" lang="en">
                <a:solidFill>
                  <a:srgbClr val="9900FF"/>
                </a:solidFill>
              </a:rPr>
              <a:t>2. Adductor hallucis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b="1" sz="1100" lang="en">
                <a:solidFill>
                  <a:srgbClr val="9900FF"/>
                </a:solidFill>
              </a:rPr>
              <a:t>3. Flexor digiti minimi brevis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y="2873400" x="3901783"/>
            <a:ext cy="1730399" cx="2978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100" lang="en">
                <a:solidFill>
                  <a:srgbClr val="FF9900"/>
                </a:solidFill>
              </a:rPr>
              <a:t>4th layer: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b="1" sz="1100" lang="en">
                <a:solidFill>
                  <a:srgbClr val="FF9900"/>
                </a:solidFill>
              </a:rPr>
              <a:t>1. Interossei, (3 plantar + 4 dorsal)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b="1" sz="1100" lang="en">
                <a:solidFill>
                  <a:srgbClr val="FF9900"/>
                </a:solidFill>
              </a:rPr>
              <a:t>2. Peroneus longus tendon,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b="1" sz="1100" lang="en">
                <a:solidFill>
                  <a:srgbClr val="FF9900"/>
                </a:solidFill>
              </a:rPr>
              <a:t>3. Tibialis posterior tendon</a:t>
            </a:r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24700" x="-4"/>
            <a:ext cy="1999199" cx="1625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533399" x="6879883"/>
            <a:ext cy="2025224" cx="150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558625" x="0"/>
            <a:ext cy="1999199" cx="186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558625" x="6412156"/>
            <a:ext cy="1872825" cx="190761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y="4679150" x="0"/>
            <a:ext cy="464399" cx="4691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/>
              <a:t>All the pictures are taken from [ </a:t>
            </a:r>
            <a:r>
              <a:rPr u="sng" sz="1000" lang="en">
                <a:solidFill>
                  <a:srgbClr val="0000FF"/>
                </a:solidFill>
                <a:hlinkClick r:id="rId7"/>
              </a:rPr>
              <a:t>http://teachmeanatomy.info/</a:t>
            </a:r>
            <a:r>
              <a:rPr sz="1000" lang="en"/>
              <a:t> ] .. 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7" name="Shape 297"/>
          <p:cNvSpPr txBox="1"/>
          <p:nvPr/>
        </p:nvSpPr>
        <p:spPr>
          <a:xfrm>
            <a:off y="-9" x="98925"/>
            <a:ext cy="679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139700" marL="342900">
              <a:spcBef>
                <a:spcPts val="640"/>
              </a:spcBef>
              <a:buNone/>
            </a:pPr>
            <a:r>
              <a:rPr b="1" sz="1800" lang="en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of Foot Dorsal Aspect</a:t>
            </a:r>
          </a:p>
        </p:txBody>
      </p:sp>
      <p:cxnSp>
        <p:nvCxnSpPr>
          <p:cNvPr id="298" name="Shape 298"/>
          <p:cNvCxnSpPr/>
          <p:nvPr/>
        </p:nvCxnSpPr>
        <p:spPr>
          <a:xfrm rot="10800000" flipH="1">
            <a:off y="474750" x="98925"/>
            <a:ext cy="29699" cx="760650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w="lg" len="lg" type="none"/>
            <a:tailEnd w="lg" len="lg" type="none"/>
          </a:ln>
        </p:spPr>
      </p:cxnSp>
      <p:graphicFrame>
        <p:nvGraphicFramePr>
          <p:cNvPr id="299" name="Shape 299"/>
          <p:cNvGraphicFramePr/>
          <p:nvPr/>
        </p:nvGraphicFramePr>
        <p:xfrm>
          <a:off y="609600" x="228587"/>
          <a:ext cy="3000000" cx="3000000"/>
        </p:xfrm>
        <a:graphic>
          <a:graphicData uri="http://schemas.openxmlformats.org/drawingml/2006/table">
            <a:tbl>
              <a:tblPr>
                <a:noFill/>
                <a:tableStyleId>{5AFFCC09-4269-459C-BA17-94ECD28CAE61}</a:tableStyleId>
              </a:tblPr>
              <a:tblGrid>
                <a:gridCol w="834325"/>
                <a:gridCol w="1362575"/>
                <a:gridCol w="1470150"/>
                <a:gridCol w="1616875"/>
                <a:gridCol w="1320975"/>
                <a:gridCol w="1320975"/>
              </a:tblGrid>
              <a:tr h="263050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Muscle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ORIGIN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INSERTION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NERVE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BLOOD SUPPLY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</a:tr>
              <a:tr h="4627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Extensor Digitorum Brevis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Anterior Part of upper surface of the calcaneus and from inferior extensor retinaculum 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 four tendons into the proximal phalanx of big toe and second, third, and fourth toes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Extension of toes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Deep &amp; superficial peroneal nerve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Dorsalis Pedis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18275" x="4412375"/>
            <a:ext cy="2777449" cx="382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 t="0" b="11449" r="0" l="0"/>
          <a:stretch/>
        </p:blipFill>
        <p:spPr>
          <a:xfrm>
            <a:off y="364074" x="5100600"/>
            <a:ext cy="2793099" cx="29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y="3241650" x="4865800"/>
            <a:ext cy="1510200" cx="3673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4F81BD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Done by:</a:t>
            </a:r>
          </a:p>
          <a:p>
            <a:pPr algn="ctr"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1F497D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Noha AlGwaiz &amp; Tariq AlHassan</a:t>
            </a: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4">
            <a:alphaModFix/>
          </a:blip>
          <a:srcRect t="4685" b="4504" r="4597" l="4534"/>
          <a:stretch/>
        </p:blipFill>
        <p:spPr>
          <a:xfrm>
            <a:off y="271100" x="346200"/>
            <a:ext cy="3952500" cx="447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/>
          <p:nvPr/>
        </p:nvSpPr>
        <p:spPr>
          <a:xfrm>
            <a:off y="271100" x="346075"/>
            <a:ext cy="3952499" cx="4478700"/>
          </a:xfrm>
          <a:prstGeom prst="rect">
            <a:avLst/>
          </a:prstGeom>
          <a:noFill/>
          <a:ln w="38100" cap="flat">
            <a:solidFill>
              <a:srgbClr val="8064A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/>
        </p:nvSpPr>
        <p:spPr>
          <a:xfrm>
            <a:off y="-9" x="98925"/>
            <a:ext cy="679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139700" marL="342900">
              <a:spcBef>
                <a:spcPts val="640"/>
              </a:spcBef>
              <a:buNone/>
            </a:pPr>
            <a:r>
              <a:rPr b="1" sz="1800" lang="en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of gluteal (SUPERFICIAL) region</a:t>
            </a:r>
          </a:p>
        </p:txBody>
      </p:sp>
      <p:cxnSp>
        <p:nvCxnSpPr>
          <p:cNvPr id="137" name="Shape 137"/>
          <p:cNvCxnSpPr/>
          <p:nvPr/>
        </p:nvCxnSpPr>
        <p:spPr>
          <a:xfrm rot="10800000" flipH="1">
            <a:off y="474750" x="98925"/>
            <a:ext cy="29699" cx="760650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38" name="Shape 138"/>
          <p:cNvSpPr txBox="1"/>
          <p:nvPr/>
        </p:nvSpPr>
        <p:spPr>
          <a:xfrm>
            <a:off y="4679150" x="0"/>
            <a:ext cy="464399" cx="4691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/>
              <a:t>All the pictures are taken from [ </a:t>
            </a:r>
            <a:r>
              <a:rPr u="sng" sz="1000" lang="en">
                <a:solidFill>
                  <a:srgbClr val="0000FF"/>
                </a:solidFill>
                <a:hlinkClick r:id="rId3"/>
              </a:rPr>
              <a:t>http://teachmeanatomy.info/</a:t>
            </a:r>
            <a:r>
              <a:rPr sz="1000" lang="en"/>
              <a:t> ] .. 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629349" x="122130"/>
            <a:ext cy="3632275" cx="353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aphicFrame>
        <p:nvGraphicFramePr>
          <p:cNvPr id="144" name="Shape 144"/>
          <p:cNvGraphicFramePr/>
          <p:nvPr/>
        </p:nvGraphicFramePr>
        <p:xfrm>
          <a:off y="762000" x="228587"/>
          <a:ext cy="3000000" cx="3000000"/>
        </p:xfrm>
        <a:graphic>
          <a:graphicData uri="http://schemas.openxmlformats.org/drawingml/2006/table">
            <a:tbl>
              <a:tblPr>
                <a:noFill/>
                <a:tableStyleId>{92832F07-119B-479F-B485-BF24BFA2D1B8}</a:tableStyleId>
              </a:tblPr>
              <a:tblGrid>
                <a:gridCol w="1001200"/>
                <a:gridCol w="1635100"/>
                <a:gridCol w="1764175"/>
                <a:gridCol w="1940250"/>
                <a:gridCol w="1585175"/>
              </a:tblGrid>
              <a:tr h="263050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Muscle</a:t>
                      </a:r>
                    </a:p>
                  </a:txBody>
                  <a:tcPr marR="91425" marB="91425" marT="91425" anchor="ctr" marL="91425">
                    <a:solidFill>
                      <a:srgbClr val="674EA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ORIGIN</a:t>
                      </a:r>
                    </a:p>
                  </a:txBody>
                  <a:tcPr marR="91425" marB="91425" marT="91425" anchor="ctr" marL="91425">
                    <a:solidFill>
                      <a:srgbClr val="674EA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INSERTION</a:t>
                      </a:r>
                    </a:p>
                  </a:txBody>
                  <a:tcPr marR="91425" marB="91425" marT="91425" anchor="ctr" marL="91425">
                    <a:solidFill>
                      <a:srgbClr val="674EA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</a:p>
                  </a:txBody>
                  <a:tcPr marR="91425" marB="91425" marT="91425" anchor="ctr" marL="91425">
                    <a:solidFill>
                      <a:srgbClr val="674EA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NERVE</a:t>
                      </a:r>
                    </a:p>
                  </a:txBody>
                  <a:tcPr marR="91425" marB="91425" marT="91425" anchor="ctr" marL="91425">
                    <a:solidFill>
                      <a:srgbClr val="674EA7"/>
                    </a:solidFill>
                  </a:tcPr>
                </a:tc>
              </a:tr>
              <a:tr h="4627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Piriformis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Pelvic surface of Mid. 3 sacral vertebrae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Upper border of the greater trochanter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 rowSpan="5"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Lateral Rotation of Hip joint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Anterior rami of S1, S2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</a:tr>
              <a:tr h="242400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Obturator Internus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Inner surface of the sidewall of the pelvis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Mid. surface of the greater trochanter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 vMerge="1"/>
                <a:tc rowSpan="2"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Nerve to obturator internus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</a:tr>
              <a:tr h="242400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Superior Gemelli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Upper part of lesser sciatic notch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Upper &amp; lower parts into tendon of obturator internus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 vMerge="1"/>
                <a:tc vMerge="1"/>
              </a:tr>
              <a:tr h="3525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Quadratus Femoris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Lateral border of the ischial tuberosity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Quadrate tubercle &amp; intertrochanteric crest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 vMerge="1"/>
                <a:tc rowSpan="2"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Nerve to Quadratus Femoris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</a:tr>
              <a:tr h="3525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Inferior Gemelli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Lesser part of lesser sciatic notch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Upper &amp; lower parts into tendon of obturator internus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 vMerge="1"/>
                <a:tc vMerge="1"/>
              </a:tr>
            </a:tbl>
          </a:graphicData>
        </a:graphic>
      </p:graphicFrame>
      <p:sp>
        <p:nvSpPr>
          <p:cNvPr id="145" name="Shape 145"/>
          <p:cNvSpPr txBox="1"/>
          <p:nvPr/>
        </p:nvSpPr>
        <p:spPr>
          <a:xfrm>
            <a:off y="-9" x="98925"/>
            <a:ext cy="679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139700" marL="342900">
              <a:spcBef>
                <a:spcPts val="640"/>
              </a:spcBef>
              <a:buNone/>
            </a:pPr>
            <a:r>
              <a:rPr b="1" sz="1800" lang="en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of gluteal (DEEP) region</a:t>
            </a:r>
          </a:p>
        </p:txBody>
      </p:sp>
      <p:cxnSp>
        <p:nvCxnSpPr>
          <p:cNvPr id="146" name="Shape 146"/>
          <p:cNvCxnSpPr/>
          <p:nvPr/>
        </p:nvCxnSpPr>
        <p:spPr>
          <a:xfrm rot="10800000" flipH="1">
            <a:off y="474750" x="98925"/>
            <a:ext cy="29699" cx="760650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/>
        </p:nvSpPr>
        <p:spPr>
          <a:xfrm>
            <a:off y="-9" x="98925"/>
            <a:ext cy="679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139700" marL="342900">
              <a:spcBef>
                <a:spcPts val="640"/>
              </a:spcBef>
              <a:buNone/>
            </a:pPr>
            <a:r>
              <a:rPr b="1" sz="1800" lang="en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of gluteal (DEEP) region</a:t>
            </a:r>
          </a:p>
        </p:txBody>
      </p:sp>
      <p:cxnSp>
        <p:nvCxnSpPr>
          <p:cNvPr id="152" name="Shape 152"/>
          <p:cNvCxnSpPr/>
          <p:nvPr/>
        </p:nvCxnSpPr>
        <p:spPr>
          <a:xfrm rot="10800000" flipH="1">
            <a:off y="474750" x="98925"/>
            <a:ext cy="29699" cx="760650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53" name="Shape 153"/>
          <p:cNvSpPr txBox="1"/>
          <p:nvPr/>
        </p:nvSpPr>
        <p:spPr>
          <a:xfrm>
            <a:off y="4679150" x="0"/>
            <a:ext cy="464399" cx="4691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/>
              <a:t>All the pictures are taken from [ </a:t>
            </a:r>
            <a:r>
              <a:rPr u="sng" sz="1000" lang="en">
                <a:solidFill>
                  <a:srgbClr val="0000FF"/>
                </a:solidFill>
                <a:hlinkClick r:id="rId3"/>
              </a:rPr>
              <a:t>http://teachmeanatomy.info/</a:t>
            </a:r>
            <a:r>
              <a:rPr sz="1000" lang="en"/>
              <a:t> ] .. 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628650" x="-53475"/>
            <a:ext cy="3262199" cx="4137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743431" x="4908533"/>
            <a:ext cy="3032638" cx="3708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 txBox="1"/>
          <p:nvPr/>
        </p:nvSpPr>
        <p:spPr>
          <a:xfrm>
            <a:off y="-9" x="98925"/>
            <a:ext cy="679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139700" marL="342900">
              <a:spcBef>
                <a:spcPts val="640"/>
              </a:spcBef>
              <a:buNone/>
            </a:pPr>
            <a:r>
              <a:rPr b="1" sz="1800" lang="en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of thigh (HAMSTRING) region</a:t>
            </a:r>
          </a:p>
        </p:txBody>
      </p:sp>
      <p:cxnSp>
        <p:nvCxnSpPr>
          <p:cNvPr id="161" name="Shape 161"/>
          <p:cNvCxnSpPr/>
          <p:nvPr/>
        </p:nvCxnSpPr>
        <p:spPr>
          <a:xfrm rot="10800000" flipH="1">
            <a:off y="474750" x="98925"/>
            <a:ext cy="29699" cx="760650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w="lg" len="lg" type="none"/>
            <a:tailEnd w="lg" len="lg" type="none"/>
          </a:ln>
        </p:spPr>
      </p:cxnSp>
      <p:graphicFrame>
        <p:nvGraphicFramePr>
          <p:cNvPr id="162" name="Shape 162"/>
          <p:cNvGraphicFramePr/>
          <p:nvPr/>
        </p:nvGraphicFramePr>
        <p:xfrm>
          <a:off y="609600" x="228587"/>
          <a:ext cy="3000000" cx="3000000"/>
        </p:xfrm>
        <a:graphic>
          <a:graphicData uri="http://schemas.openxmlformats.org/drawingml/2006/table">
            <a:tbl>
              <a:tblPr>
                <a:noFill/>
                <a:tableStyleId>{DDF20018-7C1E-45E0-9CC7-E9AC219B4DEC}</a:tableStyleId>
              </a:tblPr>
              <a:tblGrid>
                <a:gridCol w="1206175"/>
                <a:gridCol w="1430125"/>
                <a:gridCol w="1764175"/>
                <a:gridCol w="1940250"/>
                <a:gridCol w="1585175"/>
              </a:tblGrid>
              <a:tr h="2296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Muscle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ORIGIN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INSERTION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NERVE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</a:tr>
              <a:tr h="6926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Biceps Femoris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The long head from the ischial tuberosity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The short head from the linea aspera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Head of the fibula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-Flexion of the knee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-Lateral Rotation of flexed leg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*Long Head: Extension of hip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-The long head is supplied by the tibial part of the sciatic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-The short head is supplied by the common peroneal part of the sciatic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</a:tr>
              <a:tr h="404050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Semitendinosus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Ischial tuberosity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Medial surface of tibia &gt; SGS 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-Flexion&amp;medial rotation of the leg at knee joint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-Exten. Of hip joint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Tibial portion of sciatic nerve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</a:tr>
              <a:tr h="5964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Semimembranosus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Medial condyle of tibia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-It forms the Oblique Popliteal ligament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-Flexion &amp; medial rotation of the leg at knee joint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-Exten. Of hip joint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vMerge="1"/>
              </a:tr>
              <a:tr h="404050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Ischial part of Adductor Magnus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Adductor tubercle of the medial condyle of the femur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Exten. Of hip joint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/>
        </p:nvSpPr>
        <p:spPr>
          <a:xfrm>
            <a:off y="-9" x="98925"/>
            <a:ext cy="679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139700" marL="342900">
              <a:spcBef>
                <a:spcPts val="640"/>
              </a:spcBef>
              <a:buNone/>
            </a:pPr>
            <a:r>
              <a:rPr b="1" sz="1800" lang="en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of thigh (HAMSTRING) region</a:t>
            </a:r>
          </a:p>
        </p:txBody>
      </p:sp>
      <p:cxnSp>
        <p:nvCxnSpPr>
          <p:cNvPr id="168" name="Shape 168"/>
          <p:cNvCxnSpPr/>
          <p:nvPr/>
        </p:nvCxnSpPr>
        <p:spPr>
          <a:xfrm rot="10800000" flipH="1">
            <a:off y="474750" x="98925"/>
            <a:ext cy="29699" cx="760650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69" name="Shape 169"/>
          <p:cNvSpPr txBox="1"/>
          <p:nvPr/>
        </p:nvSpPr>
        <p:spPr>
          <a:xfrm>
            <a:off y="4679150" x="0"/>
            <a:ext cy="464399" cx="4691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/>
              <a:t>All the pictures are taken from [ </a:t>
            </a:r>
            <a:r>
              <a:rPr u="sng" sz="1000" lang="en">
                <a:solidFill>
                  <a:srgbClr val="0000FF"/>
                </a:solidFill>
                <a:hlinkClick r:id="rId3"/>
              </a:rPr>
              <a:t>http://teachmeanatomy.info/</a:t>
            </a:r>
            <a:r>
              <a:rPr sz="1000" lang="en"/>
              <a:t> ] .. 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679200" x="98925"/>
            <a:ext cy="3466198" cx="473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679200" x="4830440"/>
            <a:ext cy="3466199" cx="3519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 txBox="1"/>
          <p:nvPr/>
        </p:nvSpPr>
        <p:spPr>
          <a:xfrm>
            <a:off y="-9" x="98925"/>
            <a:ext cy="679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139700" marL="342900">
              <a:spcBef>
                <a:spcPts val="640"/>
              </a:spcBef>
              <a:buNone/>
            </a:pPr>
            <a:r>
              <a:rPr b="1" sz="1800" lang="en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of thigh (ANTERIOR) region</a:t>
            </a:r>
          </a:p>
        </p:txBody>
      </p:sp>
      <p:cxnSp>
        <p:nvCxnSpPr>
          <p:cNvPr id="177" name="Shape 177"/>
          <p:cNvCxnSpPr/>
          <p:nvPr/>
        </p:nvCxnSpPr>
        <p:spPr>
          <a:xfrm rot="10800000" flipH="1">
            <a:off y="474750" x="98925"/>
            <a:ext cy="29699" cx="760650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w="lg" len="lg" type="none"/>
            <a:tailEnd w="lg" len="lg" type="none"/>
          </a:ln>
        </p:spPr>
      </p:cxnSp>
      <p:graphicFrame>
        <p:nvGraphicFramePr>
          <p:cNvPr id="178" name="Shape 178"/>
          <p:cNvGraphicFramePr/>
          <p:nvPr/>
        </p:nvGraphicFramePr>
        <p:xfrm>
          <a:off y="609600" x="228587"/>
          <a:ext cy="3000000" cx="3000000"/>
        </p:xfrm>
        <a:graphic>
          <a:graphicData uri="http://schemas.openxmlformats.org/drawingml/2006/table">
            <a:tbl>
              <a:tblPr>
                <a:noFill/>
                <a:tableStyleId>{E5EC4454-A1F3-4304-B426-F822AFCA29F6}</a:tableStyleId>
              </a:tblPr>
              <a:tblGrid>
                <a:gridCol w="1001200"/>
                <a:gridCol w="1635100"/>
                <a:gridCol w="1764175"/>
                <a:gridCol w="1940250"/>
                <a:gridCol w="1585175"/>
              </a:tblGrid>
              <a:tr h="263050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Muscle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ORIGIN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INSERTION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NERVE</a:t>
                      </a:r>
                    </a:p>
                  </a:txBody>
                  <a:tcPr marR="91425" marB="91425" marT="91425" anchor="ctr" marL="91425">
                    <a:solidFill>
                      <a:srgbClr val="8E7CC3"/>
                    </a:solidFill>
                  </a:tcPr>
                </a:tc>
              </a:tr>
              <a:tr h="4627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Sartorius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Anterior superior iliac spine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Medial surface of tibia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-Flexion, abduction &amp; lateral rotation of hip joint </a:t>
                      </a:r>
                    </a:p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-Flexion of knee joint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rowSpan="5"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Femoral nerve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</a:tr>
              <a:tr h="242400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Pectineus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Sup. Pubic ramus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Back of femur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Flexion &amp; Adduction of hip joint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vMerge="1"/>
              </a:tr>
              <a:tr h="3525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Iliacus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Iliac fossa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Lesser trochanter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Flexion of hip joint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vMerge="1"/>
              </a:tr>
              <a:tr h="352575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Psoas major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T12 &amp; lumbar vertebrae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 vMerge="1"/>
                <a:tc vMerge="1"/>
                <a:tc vMerge="1"/>
              </a:tr>
              <a:tr h="242400">
                <a:tc>
                  <a:txBody>
                    <a:bodyPr>
                      <a:noAutofit/>
                    </a:bodyPr>
                    <a:lstStyle/>
                    <a:p>
                      <a:pPr algn="ctr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sz="1000" lang="en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Quadriceps Femoris</a:t>
                      </a:r>
                    </a:p>
                  </a:txBody>
                  <a:tcPr marR="91425" marB="91425" marT="91425" anchor="ctr" marL="91425">
                    <a:solidFill>
                      <a:srgbClr val="B4A7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-Rectus Femoris: Ant. Inf. Iliac spine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-Vastus Medialis + Vastus Lateralis: Posterior border of femur 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-Vastus intermedialis: Front  shaft of femur</a:t>
                      </a: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-Patella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rtl="0"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-From patella to tibial tuberosity through ligamentum patellae</a:t>
                      </a:r>
                    </a:p>
                    <a:p>
                      <a:pPr rtl="0" lvl="0">
                        <a:spcBef>
                          <a:spcPts val="0"/>
                        </a:spcBef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R="91425" marB="91425" marT="91425" anchor="ctr" marL="91425"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R="0" indent="0"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10000"/>
                        <a:buFont typeface="Arial"/>
                        <a:buNone/>
                      </a:pPr>
                      <a:r>
                        <a:rPr b="1" sz="1000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Extension of knee joint</a:t>
                      </a:r>
                    </a:p>
                  </a:txBody>
                  <a:tcPr marR="91425" marB="91425" marT="91425" anchor="ctr" marL="91425">
                    <a:solidFill>
                      <a:srgbClr val="F3F3F3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/>
        </p:nvSpPr>
        <p:spPr>
          <a:xfrm>
            <a:off y="-9" x="98925"/>
            <a:ext cy="679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139700" marL="342900">
              <a:spcBef>
                <a:spcPts val="640"/>
              </a:spcBef>
              <a:buNone/>
            </a:pPr>
            <a:r>
              <a:rPr b="1" sz="1800" lang="en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Muscles of thigh (ANTERIOR) region</a:t>
            </a:r>
          </a:p>
        </p:txBody>
      </p:sp>
      <p:cxnSp>
        <p:nvCxnSpPr>
          <p:cNvPr id="184" name="Shape 184"/>
          <p:cNvCxnSpPr/>
          <p:nvPr/>
        </p:nvCxnSpPr>
        <p:spPr>
          <a:xfrm rot="10800000" flipH="1">
            <a:off y="474750" x="98925"/>
            <a:ext cy="29699" cx="760650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79200" x="98924"/>
            <a:ext cy="3347300" cx="432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679200" x="5326946"/>
            <a:ext cy="3947501" cx="257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y="4679150" x="0"/>
            <a:ext cy="464399" cx="4691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/>
              <a:t>All the pictures are taken from [ </a:t>
            </a:r>
            <a:r>
              <a:rPr u="sng" sz="1000" lang="en">
                <a:solidFill>
                  <a:srgbClr val="0000FF"/>
                </a:solidFill>
                <a:hlinkClick r:id="rId5"/>
              </a:rPr>
              <a:t>http://teachmeanatomy.info/</a:t>
            </a:r>
            <a:r>
              <a:rPr sz="1000" lang="en"/>
              <a:t> ] ..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نسق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