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4B1463E-9ECD-47AD-8D63-F732FD2576CF}">
  <a:tblStyle styleName="Table_0" styleId="{94B1463E-9ECD-47AD-8D63-F732FD2576CF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05200AC6-4FF7-4C98-899A-132C6A5B24A8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2" styleId="{A3025732-287E-4F59-8C24-4FA398AF5D7B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3" styleId="{E6BDB67D-0112-4702-9C96-76D3CD0FB083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4" styleId="{A5A54761-0FA0-46E7-931E-23B03F866263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5" styleId="{997220F7-B325-4C8B-8E9E-1A6A2B7F2DB9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.xml" Type="http://schemas.openxmlformats.org/officeDocument/2006/relationships/slide" Id="rId21"/><Relationship Target="slides/slide7.xml" Type="http://schemas.openxmlformats.org/officeDocument/2006/relationships/slide" Id="rId12"/><Relationship Target="presProps.xml" Type="http://schemas.openxmlformats.org/officeDocument/2006/relationships/presProps" Id="rId2"/><Relationship Target="slides/slide17.xml" Type="http://schemas.openxmlformats.org/officeDocument/2006/relationships/slide" Id="rId22"/><Relationship Target="slides/slide8.xml" Type="http://schemas.openxmlformats.org/officeDocument/2006/relationships/slide" Id="rId13"/><Relationship Target="theme/theme3.xml" Type="http://schemas.openxmlformats.org/officeDocument/2006/relationships/theme" Id="rId1"/><Relationship Target="slides/slide18.xml" Type="http://schemas.openxmlformats.org/officeDocument/2006/relationships/slide" Id="rId23"/><Relationship Target="slides/slide5.xml" Type="http://schemas.openxmlformats.org/officeDocument/2006/relationships/slide" Id="rId10"/><Relationship Target="slideMasters/slideMaster1.xml" Type="http://schemas.openxmlformats.org/officeDocument/2006/relationships/slideMaster" Id="rId4"/><Relationship Target="slides/slide6.xml" Type="http://schemas.openxmlformats.org/officeDocument/2006/relationships/slide" Id="rId11"/><Relationship Target="tableStyles.xml" Type="http://schemas.openxmlformats.org/officeDocument/2006/relationships/tableStyles" Id="rId3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0" name="Shape 2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6" name="Shape 3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5" name="Shape 3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2" name="Shape 3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7" name="Shape 3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5" name="Shape 3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1" name="Shape 1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7" name="Shape 2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6" name="Shape 2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3" name="Shape 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0" name="Shape 2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شريحة عنوان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y="1597818" x="685800"/>
            <a:ext cy="11025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y="2914650" x="1371600"/>
            <a:ext cy="13145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1" marR="0" indent="0" mar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algn="ctr" rtl="1" marR="0" indent="0" marL="45720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algn="ctr" rtl="1" marR="0" indent="0" marL="91440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algn="ctr" rtl="1" marR="0" indent="0" marL="13716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algn="ctr" rtl="1" marR="0" indent="0" marL="18288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algn="ctr" rtl="1" marR="0" indent="0" marL="22860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algn="ctr" rtl="1" marR="0" indent="0" marL="27432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algn="ctr" rtl="1" marR="0" indent="0" marL="32004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algn="ctr" rtl="1" marR="0" indent="0" marL="36576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عنوان ونص عمودي"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 rot="5400000">
            <a:off y="-1217400" x="2874749"/>
            <a:ext cy="8229600" cx="33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عنوان ونص عموديان">
    <p:spTree>
      <p:nvGrpSpPr>
        <p:cNvPr id="73" name="Shape 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 rot="5400000">
            <a:off y="1371628" x="5463749"/>
            <a:ext cy="2057400" cx="4388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 rot="5400000">
            <a:off y="-609571" x="1272750"/>
            <a:ext cy="6019799" cx="4388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y="4749850" x="8556791"/>
            <a:ext cy="393600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pSp>
        <p:nvGrpSpPr>
          <p:cNvPr id="84" name="Shape 84"/>
          <p:cNvGrpSpPr/>
          <p:nvPr/>
        </p:nvGrpSpPr>
        <p:grpSpPr>
          <a:xfrm>
            <a:off y="4082016" x="0"/>
            <a:ext cy="1073168" cx="9162288"/>
            <a:chOff y="4255637" x="-7937"/>
            <a:chExt cy="2606675" cx="9144000"/>
          </a:xfrm>
        </p:grpSpPr>
        <p:sp>
          <p:nvSpPr>
            <p:cNvPr id="85" name="Shape 85"/>
            <p:cNvSpPr/>
            <p:nvPr/>
          </p:nvSpPr>
          <p:spPr>
            <a:xfrm>
              <a:off y="4315962" x="1958975"/>
              <a:ext cy="12700" cx="79375"/>
            </a:xfrm>
            <a:custGeom>
              <a:pathLst>
                <a:path w="50" extrusionOk="0" h="8">
                  <a:moveTo>
                    <a:pt y="8" x="50"/>
                  </a:moveTo>
                  <a:lnTo>
                    <a:pt y="8" x="50"/>
                  </a:lnTo>
                  <a:lnTo>
                    <a:pt y="8" x="46"/>
                  </a:lnTo>
                  <a:lnTo>
                    <a:pt y="6" x="46"/>
                  </a:lnTo>
                  <a:lnTo>
                    <a:pt y="2" x="50"/>
                  </a:lnTo>
                  <a:lnTo>
                    <a:pt y="2" x="48"/>
                  </a:lnTo>
                  <a:lnTo>
                    <a:pt y="0" x="4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6" x="16"/>
                  </a:lnTo>
                  <a:lnTo>
                    <a:pt y="8" x="50"/>
                  </a:lnTo>
                  <a:lnTo>
                    <a:pt y="8" x="5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y="4306437" x="8777288"/>
              <a:ext cy="1500" cx="347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y="4306437" x="8812213"/>
              <a:ext cy="25400" cx="323850"/>
            </a:xfrm>
            <a:custGeom>
              <a:pathLst>
                <a:path w="204" extrusionOk="0" h="16">
                  <a:moveTo>
                    <a:pt y="4" x="198"/>
                  </a:moveTo>
                  <a:lnTo>
                    <a:pt y="4" x="198"/>
                  </a:lnTo>
                  <a:lnTo>
                    <a:pt y="6" x="200"/>
                  </a:lnTo>
                  <a:lnTo>
                    <a:pt y="6" x="198"/>
                  </a:lnTo>
                  <a:lnTo>
                    <a:pt y="6" x="188"/>
                  </a:lnTo>
                  <a:lnTo>
                    <a:pt y="6" x="154"/>
                  </a:lnTo>
                  <a:lnTo>
                    <a:pt y="6" x="126"/>
                  </a:lnTo>
                  <a:lnTo>
                    <a:pt y="6" x="124"/>
                  </a:lnTo>
                  <a:lnTo>
                    <a:pt y="8" x="124"/>
                  </a:lnTo>
                  <a:lnTo>
                    <a:pt y="10" x="134"/>
                  </a:lnTo>
                  <a:lnTo>
                    <a:pt y="10" x="134"/>
                  </a:lnTo>
                  <a:lnTo>
                    <a:pt y="6" x="106"/>
                  </a:lnTo>
                  <a:lnTo>
                    <a:pt y="4" x="74"/>
                  </a:lnTo>
                  <a:lnTo>
                    <a:pt y="0" x="0"/>
                  </a:lnTo>
                  <a:lnTo>
                    <a:pt y="0" x="0"/>
                  </a:lnTo>
                  <a:lnTo>
                    <a:pt y="4" x="22"/>
                  </a:lnTo>
                  <a:lnTo>
                    <a:pt y="8" x="42"/>
                  </a:lnTo>
                  <a:lnTo>
                    <a:pt y="2" x="60"/>
                  </a:lnTo>
                  <a:lnTo>
                    <a:pt y="2" x="60"/>
                  </a:lnTo>
                  <a:lnTo>
                    <a:pt y="6" x="90"/>
                  </a:lnTo>
                  <a:lnTo>
                    <a:pt y="8" x="98"/>
                  </a:lnTo>
                  <a:lnTo>
                    <a:pt y="10" x="98"/>
                  </a:lnTo>
                  <a:lnTo>
                    <a:pt y="12" x="94"/>
                  </a:lnTo>
                  <a:lnTo>
                    <a:pt y="14" x="86"/>
                  </a:lnTo>
                  <a:lnTo>
                    <a:pt y="16" x="58"/>
                  </a:lnTo>
                  <a:lnTo>
                    <a:pt y="16" x="58"/>
                  </a:lnTo>
                  <a:lnTo>
                    <a:pt y="16" x="90"/>
                  </a:lnTo>
                  <a:lnTo>
                    <a:pt y="14" x="112"/>
                  </a:lnTo>
                  <a:lnTo>
                    <a:pt y="12" x="134"/>
                  </a:lnTo>
                  <a:lnTo>
                    <a:pt y="14" x="166"/>
                  </a:lnTo>
                  <a:lnTo>
                    <a:pt y="8" x="164"/>
                  </a:lnTo>
                  <a:lnTo>
                    <a:pt y="12" x="196"/>
                  </a:lnTo>
                  <a:lnTo>
                    <a:pt y="12" x="196"/>
                  </a:lnTo>
                  <a:lnTo>
                    <a:pt y="10" x="194"/>
                  </a:lnTo>
                  <a:lnTo>
                    <a:pt y="10" x="194"/>
                  </a:lnTo>
                  <a:lnTo>
                    <a:pt y="8" x="200"/>
                  </a:lnTo>
                  <a:lnTo>
                    <a:pt y="6" x="204"/>
                  </a:lnTo>
                  <a:lnTo>
                    <a:pt y="6" x="202"/>
                  </a:lnTo>
                  <a:lnTo>
                    <a:pt y="4" x="198"/>
                  </a:lnTo>
                  <a:lnTo>
                    <a:pt y="4" x="19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y="4322312" x="4943476"/>
              <a:ext cy="15875" cx="92075"/>
            </a:xfrm>
            <a:custGeom>
              <a:pathLst>
                <a:path w="58" extrusionOk="0" h="10">
                  <a:moveTo>
                    <a:pt y="0" x="0"/>
                  </a:moveTo>
                  <a:lnTo>
                    <a:pt y="0" x="0"/>
                  </a:lnTo>
                  <a:lnTo>
                    <a:pt y="4" x="20"/>
                  </a:lnTo>
                  <a:lnTo>
                    <a:pt y="6" x="26"/>
                  </a:lnTo>
                  <a:lnTo>
                    <a:pt y="8" x="34"/>
                  </a:lnTo>
                  <a:lnTo>
                    <a:pt y="10" x="58"/>
                  </a:lnTo>
                  <a:lnTo>
                    <a:pt y="10" x="58"/>
                  </a:lnTo>
                  <a:lnTo>
                    <a:pt y="6" x="38"/>
                  </a:lnTo>
                  <a:lnTo>
                    <a:pt y="4" x="24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y="4319137" x="4718051"/>
              <a:ext cy="9525" cx="104775"/>
            </a:xfrm>
            <a:custGeom>
              <a:pathLst>
                <a:path w="66" extrusionOk="0" h="6">
                  <a:moveTo>
                    <a:pt y="0" x="4"/>
                  </a:moveTo>
                  <a:lnTo>
                    <a:pt y="0" x="0"/>
                  </a:lnTo>
                  <a:lnTo>
                    <a:pt y="6" x="66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y="4331837" x="3927476"/>
              <a:ext cy="3175" cx="12700"/>
            </a:xfrm>
            <a:custGeom>
              <a:pathLst>
                <a:path w="8" extrusionOk="0" h="2">
                  <a:moveTo>
                    <a:pt y="0" x="2"/>
                  </a:moveTo>
                  <a:lnTo>
                    <a:pt y="0" x="2"/>
                  </a:lnTo>
                  <a:lnTo>
                    <a:pt y="0" x="0"/>
                  </a:lnTo>
                  <a:lnTo>
                    <a:pt y="2" x="2"/>
                  </a:lnTo>
                  <a:lnTo>
                    <a:pt y="2" x="6"/>
                  </a:lnTo>
                  <a:lnTo>
                    <a:pt y="2" x="6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y="4315962" x="3792537"/>
              <a:ext cy="12700" cx="65088"/>
            </a:xfrm>
            <a:custGeom>
              <a:pathLst>
                <a:path w="41" extrusionOk="0" h="8">
                  <a:moveTo>
                    <a:pt y="8" x="41"/>
                  </a:moveTo>
                  <a:lnTo>
                    <a:pt y="8" x="41"/>
                  </a:lnTo>
                  <a:lnTo>
                    <a:pt y="4" x="19"/>
                  </a:lnTo>
                  <a:lnTo>
                    <a:pt y="4" x="19"/>
                  </a:lnTo>
                  <a:lnTo>
                    <a:pt y="2" x="23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41"/>
                  </a:lnTo>
                  <a:lnTo>
                    <a:pt y="8" x="41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y="4328662" x="2363788"/>
              <a:ext cy="15875" cx="225425"/>
            </a:xfrm>
            <a:custGeom>
              <a:pathLst>
                <a:path w="142" extrusionOk="0" h="10">
                  <a:moveTo>
                    <a:pt y="0" x="54"/>
                  </a:move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22"/>
                  </a:lnTo>
                  <a:lnTo>
                    <a:pt y="0" x="22"/>
                  </a:lnTo>
                  <a:lnTo>
                    <a:pt y="2" x="12"/>
                  </a:lnTo>
                  <a:lnTo>
                    <a:pt y="2" x="12"/>
                  </a:lnTo>
                  <a:lnTo>
                    <a:pt y="2" x="0"/>
                  </a:lnTo>
                  <a:lnTo>
                    <a:pt y="2" x="0"/>
                  </a:lnTo>
                  <a:lnTo>
                    <a:pt y="6" x="24"/>
                  </a:lnTo>
                  <a:lnTo>
                    <a:pt y="8" x="52"/>
                  </a:lnTo>
                  <a:lnTo>
                    <a:pt y="8" x="52"/>
                  </a:lnTo>
                  <a:lnTo>
                    <a:pt y="10" x="46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8" x="92"/>
                  </a:lnTo>
                  <a:lnTo>
                    <a:pt y="10" x="142"/>
                  </a:lnTo>
                  <a:lnTo>
                    <a:pt y="10" x="142"/>
                  </a:lnTo>
                  <a:lnTo>
                    <a:pt y="4" x="88"/>
                  </a:lnTo>
                  <a:lnTo>
                    <a:pt y="2" x="92"/>
                  </a:lnTo>
                  <a:lnTo>
                    <a:pt y="2" x="92"/>
                  </a:lnTo>
                  <a:lnTo>
                    <a:pt y="0" x="82"/>
                  </a:lnTo>
                  <a:lnTo>
                    <a:pt y="0" x="54"/>
                  </a:lnTo>
                  <a:lnTo>
                    <a:pt y="0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y="4331837" x="2509838"/>
              <a:ext cy="3175" cx="44450"/>
            </a:xfrm>
            <a:custGeom>
              <a:pathLst>
                <a:path w="28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28"/>
                  </a:lnTo>
                  <a:lnTo>
                    <a:pt y="0" x="4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y="4328662" x="3224213"/>
              <a:ext cy="3175" cx="15875"/>
            </a:xfrm>
            <a:custGeom>
              <a:pathLst>
                <a:path w="10" extrusionOk="0" h="2">
                  <a:moveTo>
                    <a:pt y="2" x="10"/>
                  </a:moveTo>
                  <a:lnTo>
                    <a:pt y="2" x="10"/>
                  </a:lnTo>
                  <a:lnTo>
                    <a:pt y="0" x="0"/>
                  </a:lnTo>
                  <a:lnTo>
                    <a:pt y="0" x="0"/>
                  </a:lnTo>
                  <a:lnTo>
                    <a:pt y="2" x="10"/>
                  </a:lnTo>
                  <a:lnTo>
                    <a:pt y="2" x="1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y="4328662" x="2155825"/>
              <a:ext cy="15875" cx="246062"/>
            </a:xfrm>
            <a:custGeom>
              <a:pathLst>
                <a:path w="155" extrusionOk="0" h="10">
                  <a:moveTo>
                    <a:pt y="0" x="58"/>
                  </a:moveTo>
                  <a:lnTo>
                    <a:pt y="0" x="58"/>
                  </a:lnTo>
                  <a:lnTo>
                    <a:pt y="2" x="58"/>
                  </a:lnTo>
                  <a:lnTo>
                    <a:pt y="2" x="54"/>
                  </a:lnTo>
                  <a:lnTo>
                    <a:pt y="2" x="40"/>
                  </a:lnTo>
                  <a:lnTo>
                    <a:pt y="4" x="0"/>
                  </a:lnTo>
                  <a:lnTo>
                    <a:pt y="4" x="0"/>
                  </a:lnTo>
                  <a:lnTo>
                    <a:pt y="8" x="30"/>
                  </a:lnTo>
                  <a:lnTo>
                    <a:pt y="10" x="62"/>
                  </a:lnTo>
                  <a:lnTo>
                    <a:pt y="10" x="101"/>
                  </a:lnTo>
                  <a:lnTo>
                    <a:pt y="10" x="155"/>
                  </a:lnTo>
                  <a:lnTo>
                    <a:pt y="10" x="155"/>
                  </a:lnTo>
                  <a:lnTo>
                    <a:pt y="4" x="103"/>
                  </a:lnTo>
                  <a:lnTo>
                    <a:pt y="0" x="58"/>
                  </a:lnTo>
                  <a:lnTo>
                    <a:pt y="0" x="5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y="4312787" x="2538413"/>
              <a:ext cy="6350" cx="85725"/>
            </a:xfrm>
            <a:custGeom>
              <a:pathLst>
                <a:path w="54" extrusionOk="0" h="4">
                  <a:moveTo>
                    <a:pt y="2" x="54"/>
                  </a:moveTo>
                  <a:lnTo>
                    <a:pt y="2" x="54"/>
                  </a:lnTo>
                  <a:lnTo>
                    <a:pt y="0" x="32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28"/>
                  </a:lnTo>
                  <a:lnTo>
                    <a:pt y="2" x="26"/>
                  </a:lnTo>
                  <a:lnTo>
                    <a:pt y="4" x="0"/>
                  </a:lnTo>
                  <a:lnTo>
                    <a:pt y="4" x="0"/>
                  </a:lnTo>
                  <a:lnTo>
                    <a:pt y="4" x="12"/>
                  </a:lnTo>
                  <a:lnTo>
                    <a:pt y="4" x="26"/>
                  </a:lnTo>
                  <a:lnTo>
                    <a:pt y="2" x="54"/>
                  </a:lnTo>
                  <a:lnTo>
                    <a:pt y="2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y="4341362" x="1860550"/>
              <a:ext cy="1500" cx="47700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y="4306437" x="8697913"/>
              <a:ext cy="1500" cx="380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y="4290562" x="7788275"/>
              <a:ext cy="3175" cx="19050"/>
            </a:xfrm>
            <a:custGeom>
              <a:pathLst>
                <a:path w="12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12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y="4287387" x="7581900"/>
              <a:ext cy="6350" cx="3175"/>
            </a:xfrm>
            <a:custGeom>
              <a:pathLst>
                <a:path w="2" extrusionOk="0" h="4">
                  <a:moveTo>
                    <a:pt y="4" x="0"/>
                  </a:moveTo>
                  <a:lnTo>
                    <a:pt y="4" x="2"/>
                  </a:lnTo>
                  <a:lnTo>
                    <a:pt y="0" x="2"/>
                  </a:lnTo>
                  <a:lnTo>
                    <a:pt y="4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y="4335012" x="4556126"/>
              <a:ext cy="3175" cx="6350"/>
            </a:xfrm>
            <a:custGeom>
              <a:pathLst>
                <a:path w="4" extrusionOk="0" h="2">
                  <a:moveTo>
                    <a:pt y="0" x="4"/>
                  </a:moveTo>
                  <a:lnTo>
                    <a:pt y="0" x="4"/>
                  </a:ln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0" x="4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y="4338187" x="4530726"/>
              <a:ext cy="3175" cx="3175"/>
            </a:xfrm>
            <a:custGeom>
              <a:pathLst>
                <a:path w="2" extrusionOk="0" h="2">
                  <a:moveTo>
                    <a:pt y="2" x="0"/>
                  </a:move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y="4341362" x="4521201"/>
              <a:ext cy="3175" cx="9525"/>
            </a:xfrm>
            <a:custGeom>
              <a:pathLst>
                <a:path w="6" extrusionOk="0" h="2">
                  <a:moveTo>
                    <a:pt y="0" x="0"/>
                  </a:moveTo>
                  <a:lnTo>
                    <a:pt y="2" x="6"/>
                  </a:lnTo>
                  <a:lnTo>
                    <a:pt y="0" x="6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y="4338187" x="4546601"/>
              <a:ext cy="3175" cx="9525"/>
            </a:xfrm>
            <a:custGeom>
              <a:pathLst>
                <a:path w="6" extrusionOk="0" h="2">
                  <a:moveTo>
                    <a:pt y="2" x="0"/>
                  </a:moveTo>
                  <a:lnTo>
                    <a:pt y="2" x="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y="4255637" x="-7937"/>
              <a:ext cy="2606675" cx="9134475"/>
            </a:xfrm>
            <a:custGeom>
              <a:pathLst>
                <a:path w="5754" extrusionOk="0" h="1642">
                  <a:moveTo>
                    <a:pt y="40" x="5562"/>
                  </a:moveTo>
                  <a:lnTo>
                    <a:pt y="40" x="5562"/>
                  </a:lnTo>
                  <a:lnTo>
                    <a:pt y="40" x="5532"/>
                  </a:lnTo>
                  <a:lnTo>
                    <a:pt y="36" x="5520"/>
                  </a:lnTo>
                  <a:lnTo>
                    <a:pt y="34" x="5510"/>
                  </a:lnTo>
                  <a:lnTo>
                    <a:pt y="32" x="5484"/>
                  </a:lnTo>
                  <a:lnTo>
                    <a:pt y="30" x="5438"/>
                  </a:lnTo>
                  <a:lnTo>
                    <a:pt y="42" x="5498"/>
                  </a:lnTo>
                  <a:lnTo>
                    <a:pt y="42" x="5498"/>
                  </a:lnTo>
                  <a:lnTo>
                    <a:pt y="40" x="5442"/>
                  </a:lnTo>
                  <a:lnTo>
                    <a:pt y="40" x="5442"/>
                  </a:lnTo>
                  <a:lnTo>
                    <a:pt y="38" x="5448"/>
                  </a:lnTo>
                  <a:lnTo>
                    <a:pt y="38" x="5446"/>
                  </a:lnTo>
                  <a:lnTo>
                    <a:pt y="36" x="5444"/>
                  </a:lnTo>
                  <a:lnTo>
                    <a:pt y="36" x="5444"/>
                  </a:lnTo>
                  <a:lnTo>
                    <a:pt y="38" x="5444"/>
                  </a:lnTo>
                  <a:lnTo>
                    <a:pt y="38" x="5444"/>
                  </a:lnTo>
                  <a:lnTo>
                    <a:pt y="38" x="5438"/>
                  </a:lnTo>
                  <a:lnTo>
                    <a:pt y="38" x="5414"/>
                  </a:lnTo>
                  <a:lnTo>
                    <a:pt y="38" x="5414"/>
                  </a:lnTo>
                  <a:lnTo>
                    <a:pt y="34" x="5366"/>
                  </a:lnTo>
                  <a:lnTo>
                    <a:pt y="34" x="5338"/>
                  </a:lnTo>
                  <a:lnTo>
                    <a:pt y="34" x="5304"/>
                  </a:lnTo>
                  <a:lnTo>
                    <a:pt y="34" x="5302"/>
                  </a:lnTo>
                  <a:lnTo>
                    <a:pt y="34" x="5263"/>
                  </a:lnTo>
                  <a:lnTo>
                    <a:pt y="34" x="5263"/>
                  </a:lnTo>
                  <a:lnTo>
                    <a:pt y="36" x="5282"/>
                  </a:lnTo>
                  <a:lnTo>
                    <a:pt y="40" x="5300"/>
                  </a:lnTo>
                  <a:lnTo>
                    <a:pt y="40" x="5302"/>
                  </a:lnTo>
                  <a:lnTo>
                    <a:pt y="40" x="5302"/>
                  </a:lnTo>
                  <a:lnTo>
                    <a:pt y="42" x="5308"/>
                  </a:lnTo>
                  <a:lnTo>
                    <a:pt y="44" x="5308"/>
                  </a:lnTo>
                  <a:lnTo>
                    <a:pt y="44" x="5308"/>
                  </a:lnTo>
                  <a:lnTo>
                    <a:pt y="46" x="5302"/>
                  </a:lnTo>
                  <a:lnTo>
                    <a:pt y="50" x="5280"/>
                  </a:lnTo>
                  <a:lnTo>
                    <a:pt y="50" x="5280"/>
                  </a:lnTo>
                  <a:lnTo>
                    <a:pt y="50" x="5253"/>
                  </a:lnTo>
                  <a:lnTo>
                    <a:pt y="48" x="5237"/>
                  </a:lnTo>
                  <a:lnTo>
                    <a:pt y="48" x="5237"/>
                  </a:lnTo>
                  <a:lnTo>
                    <a:pt y="44" x="5255"/>
                  </a:lnTo>
                  <a:lnTo>
                    <a:pt y="40" x="5269"/>
                  </a:lnTo>
                  <a:lnTo>
                    <a:pt y="40" x="5255"/>
                  </a:lnTo>
                  <a:lnTo>
                    <a:pt y="40" x="5255"/>
                  </a:lnTo>
                  <a:lnTo>
                    <a:pt y="36" x="5245"/>
                  </a:lnTo>
                  <a:lnTo>
                    <a:pt y="34" x="5235"/>
                  </a:lnTo>
                  <a:lnTo>
                    <a:pt y="24" x="5189"/>
                  </a:lnTo>
                  <a:lnTo>
                    <a:pt y="24" x="5189"/>
                  </a:lnTo>
                  <a:lnTo>
                    <a:pt y="26" x="5183"/>
                  </a:lnTo>
                  <a:lnTo>
                    <a:pt y="28" x="5187"/>
                  </a:lnTo>
                  <a:lnTo>
                    <a:pt y="32" x="5213"/>
                  </a:lnTo>
                  <a:lnTo>
                    <a:pt y="32" x="5213"/>
                  </a:lnTo>
                  <a:lnTo>
                    <a:pt y="32" x="5197"/>
                  </a:lnTo>
                  <a:lnTo>
                    <a:pt y="32" x="5217"/>
                  </a:lnTo>
                  <a:lnTo>
                    <a:pt y="32" x="5217"/>
                  </a:lnTo>
                  <a:lnTo>
                    <a:pt y="36" x="5235"/>
                  </a:lnTo>
                  <a:lnTo>
                    <a:pt y="38" x="5241"/>
                  </a:lnTo>
                  <a:lnTo>
                    <a:pt y="40" x="5245"/>
                  </a:lnTo>
                  <a:lnTo>
                    <a:pt y="40" x="5245"/>
                  </a:lnTo>
                  <a:lnTo>
                    <a:pt y="38" x="5233"/>
                  </a:lnTo>
                  <a:lnTo>
                    <a:pt y="36" x="5225"/>
                  </a:lnTo>
                  <a:lnTo>
                    <a:pt y="34" x="5217"/>
                  </a:lnTo>
                  <a:lnTo>
                    <a:pt y="32" x="5197"/>
                  </a:lnTo>
                  <a:lnTo>
                    <a:pt y="30" x="5153"/>
                  </a:lnTo>
                  <a:lnTo>
                    <a:pt y="32" x="5165"/>
                  </a:lnTo>
                  <a:lnTo>
                    <a:pt y="32" x="5159"/>
                  </a:lnTo>
                  <a:lnTo>
                    <a:pt y="38" x="5183"/>
                  </a:lnTo>
                  <a:lnTo>
                    <a:pt y="38" x="5183"/>
                  </a:lnTo>
                  <a:lnTo>
                    <a:pt y="36" x="5149"/>
                  </a:lnTo>
                  <a:lnTo>
                    <a:pt y="34" x="5131"/>
                  </a:lnTo>
                  <a:lnTo>
                    <a:pt y="32" x="5127"/>
                  </a:lnTo>
                  <a:lnTo>
                    <a:pt y="30" x="5127"/>
                  </a:lnTo>
                  <a:lnTo>
                    <a:pt y="28" x="5135"/>
                  </a:lnTo>
                  <a:lnTo>
                    <a:pt y="28" x="5135"/>
                  </a:lnTo>
                  <a:lnTo>
                    <a:pt y="26" x="5087"/>
                  </a:lnTo>
                  <a:lnTo>
                    <a:pt y="24" x="5065"/>
                  </a:lnTo>
                  <a:lnTo>
                    <a:pt y="22" x="5047"/>
                  </a:lnTo>
                  <a:lnTo>
                    <a:pt y="24" x="5011"/>
                  </a:lnTo>
                  <a:lnTo>
                    <a:pt y="24" x="5011"/>
                  </a:lnTo>
                  <a:lnTo>
                    <a:pt y="30" x="5043"/>
                  </a:lnTo>
                  <a:lnTo>
                    <a:pt y="32" x="5057"/>
                  </a:lnTo>
                  <a:lnTo>
                    <a:pt y="32" x="5075"/>
                  </a:lnTo>
                  <a:lnTo>
                    <a:pt y="32" x="5043"/>
                  </a:lnTo>
                  <a:lnTo>
                    <a:pt y="34" x="5051"/>
                  </a:lnTo>
                  <a:lnTo>
                    <a:pt y="34" x="5051"/>
                  </a:lnTo>
                  <a:lnTo>
                    <a:pt y="34" x="5031"/>
                  </a:lnTo>
                  <a:lnTo>
                    <a:pt y="34" x="5031"/>
                  </a:lnTo>
                  <a:lnTo>
                    <a:pt y="36" x="5027"/>
                  </a:lnTo>
                  <a:lnTo>
                    <a:pt y="36" x="5027"/>
                  </a:lnTo>
                  <a:lnTo>
                    <a:pt y="34" x="5019"/>
                  </a:lnTo>
                  <a:lnTo>
                    <a:pt y="32" x="5017"/>
                  </a:lnTo>
                  <a:lnTo>
                    <a:pt y="32" x="5015"/>
                  </a:lnTo>
                  <a:lnTo>
                    <a:pt y="30" x="5015"/>
                  </a:lnTo>
                  <a:lnTo>
                    <a:pt y="28" x="5011"/>
                  </a:lnTo>
                  <a:lnTo>
                    <a:pt y="26" x="5001"/>
                  </a:lnTo>
                  <a:lnTo>
                    <a:pt y="26" x="4953"/>
                  </a:lnTo>
                  <a:lnTo>
                    <a:pt y="26" x="4953"/>
                  </a:lnTo>
                  <a:lnTo>
                    <a:pt y="26" x="4967"/>
                  </a:lnTo>
                  <a:lnTo>
                    <a:pt y="28" x="4969"/>
                  </a:lnTo>
                  <a:lnTo>
                    <a:pt y="28" x="4969"/>
                  </a:lnTo>
                  <a:lnTo>
                    <a:pt y="32" x="4955"/>
                  </a:lnTo>
                  <a:lnTo>
                    <a:pt y="30" x="4945"/>
                  </a:lnTo>
                  <a:lnTo>
                    <a:pt y="30" x="4945"/>
                  </a:lnTo>
                  <a:lnTo>
                    <a:pt y="26" x="4923"/>
                  </a:lnTo>
                  <a:lnTo>
                    <a:pt y="26" x="4923"/>
                  </a:lnTo>
                  <a:lnTo>
                    <a:pt y="28" x="4919"/>
                  </a:lnTo>
                  <a:lnTo>
                    <a:pt y="28" x="4919"/>
                  </a:lnTo>
                  <a:lnTo>
                    <a:pt y="24" x="4879"/>
                  </a:lnTo>
                  <a:lnTo>
                    <a:pt y="22" x="4869"/>
                  </a:lnTo>
                  <a:lnTo>
                    <a:pt y="20" x="4867"/>
                  </a:lnTo>
                  <a:lnTo>
                    <a:pt y="18" x="4867"/>
                  </a:lnTo>
                  <a:lnTo>
                    <a:pt y="18" x="4867"/>
                  </a:lnTo>
                  <a:lnTo>
                    <a:pt y="18" x="4895"/>
                  </a:lnTo>
                  <a:lnTo>
                    <a:pt y="22" x="4911"/>
                  </a:lnTo>
                  <a:lnTo>
                    <a:pt y="22" x="4911"/>
                  </a:lnTo>
                  <a:lnTo>
                    <a:pt y="20" x="4907"/>
                  </a:lnTo>
                  <a:lnTo>
                    <a:pt y="18" x="4907"/>
                  </a:lnTo>
                  <a:lnTo>
                    <a:pt y="18" x="4907"/>
                  </a:lnTo>
                  <a:lnTo>
                    <a:pt y="18" x="4865"/>
                  </a:lnTo>
                  <a:lnTo>
                    <a:pt y="20" x="4843"/>
                  </a:lnTo>
                  <a:lnTo>
                    <a:pt y="24" x="4827"/>
                  </a:lnTo>
                  <a:lnTo>
                    <a:pt y="24" x="4801"/>
                  </a:lnTo>
                  <a:lnTo>
                    <a:pt y="24" x="4801"/>
                  </a:lnTo>
                  <a:lnTo>
                    <a:pt y="24" x="4789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6" x="4761"/>
                  </a:lnTo>
                  <a:lnTo>
                    <a:pt y="26" x="4761"/>
                  </a:lnTo>
                  <a:lnTo>
                    <a:pt y="26" x="4771"/>
                  </a:lnTo>
                  <a:lnTo>
                    <a:pt y="26" x="4771"/>
                  </a:lnTo>
                  <a:lnTo>
                    <a:pt y="24" x="4719"/>
                  </a:lnTo>
                  <a:lnTo>
                    <a:pt y="24" x="4671"/>
                  </a:lnTo>
                  <a:lnTo>
                    <a:pt y="22" x="4669"/>
                  </a:lnTo>
                  <a:lnTo>
                    <a:pt y="22" x="4669"/>
                  </a:lnTo>
                  <a:lnTo>
                    <a:pt y="22" x="4665"/>
                  </a:lnTo>
                  <a:lnTo>
                    <a:pt y="20" x="4665"/>
                  </a:lnTo>
                  <a:lnTo>
                    <a:pt y="20" x="4665"/>
                  </a:lnTo>
                  <a:lnTo>
                    <a:pt y="20" x="4629"/>
                  </a:lnTo>
                  <a:lnTo>
                    <a:pt y="22" x="4609"/>
                  </a:lnTo>
                  <a:lnTo>
                    <a:pt y="22" x="4609"/>
                  </a:lnTo>
                  <a:lnTo>
                    <a:pt y="18" x="4567"/>
                  </a:lnTo>
                  <a:lnTo>
                    <a:pt y="26" x="4553"/>
                  </a:lnTo>
                  <a:lnTo>
                    <a:pt y="24" x="4551"/>
                  </a:lnTo>
                  <a:lnTo>
                    <a:pt y="26" x="4551"/>
                  </a:lnTo>
                  <a:lnTo>
                    <a:pt y="26" x="4549"/>
                  </a:lnTo>
                  <a:lnTo>
                    <a:pt y="26" x="4549"/>
                  </a:lnTo>
                  <a:lnTo>
                    <a:pt y="22" x="4535"/>
                  </a:lnTo>
                  <a:lnTo>
                    <a:pt y="20" x="4515"/>
                  </a:lnTo>
                  <a:lnTo>
                    <a:pt y="14" x="4459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73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57"/>
                  </a:lnTo>
                  <a:lnTo>
                    <a:pt y="14" x="4357"/>
                  </a:lnTo>
                  <a:lnTo>
                    <a:pt y="14" x="4357"/>
                  </a:lnTo>
                  <a:lnTo>
                    <a:pt y="12" x="4367"/>
                  </a:lnTo>
                  <a:lnTo>
                    <a:pt y="12" x="4367"/>
                  </a:lnTo>
                  <a:lnTo>
                    <a:pt y="14" x="4345"/>
                  </a:lnTo>
                  <a:lnTo>
                    <a:pt y="18" x="4331"/>
                  </a:lnTo>
                  <a:lnTo>
                    <a:pt y="18" x="4331"/>
                  </a:lnTo>
                  <a:lnTo>
                    <a:pt y="20" x="4284"/>
                  </a:lnTo>
                  <a:lnTo>
                    <a:pt y="18" x="4256"/>
                  </a:lnTo>
                  <a:lnTo>
                    <a:pt y="18" x="4220"/>
                  </a:lnTo>
                  <a:lnTo>
                    <a:pt y="18" x="4220"/>
                  </a:lnTo>
                  <a:lnTo>
                    <a:pt y="14" x="4194"/>
                  </a:lnTo>
                  <a:lnTo>
                    <a:pt y="8" x="4178"/>
                  </a:lnTo>
                  <a:lnTo>
                    <a:pt y="4" x="4160"/>
                  </a:lnTo>
                  <a:lnTo>
                    <a:pt y="2" x="4132"/>
                  </a:lnTo>
                  <a:lnTo>
                    <a:pt y="2" x="4132"/>
                  </a:lnTo>
                  <a:lnTo>
                    <a:pt y="0" x="4032"/>
                  </a:lnTo>
                  <a:lnTo>
                    <a:pt y="0" x="4032"/>
                  </a:lnTo>
                  <a:lnTo>
                    <a:pt y="0" x="3992"/>
                  </a:lnTo>
                  <a:lnTo>
                    <a:pt y="0" x="3952"/>
                  </a:lnTo>
                  <a:lnTo>
                    <a:pt y="0" x="3952"/>
                  </a:lnTo>
                  <a:lnTo>
                    <a:pt y="2" x="3944"/>
                  </a:lnTo>
                  <a:lnTo>
                    <a:pt y="2" x="3940"/>
                  </a:lnTo>
                  <a:lnTo>
                    <a:pt y="4" x="3928"/>
                  </a:lnTo>
                  <a:lnTo>
                    <a:pt y="6" x="3906"/>
                  </a:lnTo>
                  <a:lnTo>
                    <a:pt y="6" x="3906"/>
                  </a:lnTo>
                  <a:lnTo>
                    <a:pt y="10" x="3850"/>
                  </a:lnTo>
                  <a:lnTo>
                    <a:pt y="14" x="3804"/>
                  </a:lnTo>
                  <a:lnTo>
                    <a:pt y="26" x="3722"/>
                  </a:lnTo>
                  <a:lnTo>
                    <a:pt y="38" x="3640"/>
                  </a:lnTo>
                  <a:lnTo>
                    <a:pt y="44" x="3592"/>
                  </a:lnTo>
                  <a:lnTo>
                    <a:pt y="50" x="3538"/>
                  </a:lnTo>
                  <a:lnTo>
                    <a:pt y="50" x="3538"/>
                  </a:lnTo>
                  <a:lnTo>
                    <a:pt y="52" x="3520"/>
                  </a:lnTo>
                  <a:lnTo>
                    <a:pt y="52" x="3498"/>
                  </a:lnTo>
                  <a:lnTo>
                    <a:pt y="52" x="3498"/>
                  </a:lnTo>
                  <a:lnTo>
                    <a:pt y="54" x="3472"/>
                  </a:lnTo>
                  <a:lnTo>
                    <a:pt y="54" x="3474"/>
                  </a:lnTo>
                  <a:lnTo>
                    <a:pt y="54" x="3474"/>
                  </a:lnTo>
                  <a:lnTo>
                    <a:pt y="56" x="3492"/>
                  </a:lnTo>
                  <a:lnTo>
                    <a:pt y="56" x="3492"/>
                  </a:lnTo>
                  <a:lnTo>
                    <a:pt y="58" x="3490"/>
                  </a:lnTo>
                  <a:lnTo>
                    <a:pt y="58" x="3388"/>
                  </a:lnTo>
                  <a:lnTo>
                    <a:pt y="58" x="3388"/>
                  </a:lnTo>
                  <a:lnTo>
                    <a:pt y="56" x="3386"/>
                  </a:lnTo>
                  <a:lnTo>
                    <a:pt y="54" x="3376"/>
                  </a:lnTo>
                  <a:lnTo>
                    <a:pt y="54" x="3376"/>
                  </a:lnTo>
                  <a:lnTo>
                    <a:pt y="58" x="3355"/>
                  </a:lnTo>
                  <a:lnTo>
                    <a:pt y="58" x="3347"/>
                  </a:lnTo>
                  <a:lnTo>
                    <a:pt y="58" x="334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09"/>
                  </a:lnTo>
                  <a:lnTo>
                    <a:pt y="58" x="3313"/>
                  </a:lnTo>
                  <a:lnTo>
                    <a:pt y="58" x="3149"/>
                  </a:lnTo>
                  <a:lnTo>
                    <a:pt y="58" x="3149"/>
                  </a:lnTo>
                  <a:lnTo>
                    <a:pt y="58" x="3153"/>
                  </a:lnTo>
                  <a:lnTo>
                    <a:pt y="56" x="3153"/>
                  </a:lnTo>
                  <a:lnTo>
                    <a:pt y="52" x="3139"/>
                  </a:lnTo>
                  <a:lnTo>
                    <a:pt y="54" x="3081"/>
                  </a:lnTo>
                  <a:lnTo>
                    <a:pt y="58" x="3107"/>
                  </a:lnTo>
                  <a:lnTo>
                    <a:pt y="58" x="3061"/>
                  </a:lnTo>
                  <a:lnTo>
                    <a:pt y="58" x="3061"/>
                  </a:lnTo>
                  <a:lnTo>
                    <a:pt y="56" x="3045"/>
                  </a:lnTo>
                  <a:lnTo>
                    <a:pt y="56" x="3045"/>
                  </a:lnTo>
                  <a:lnTo>
                    <a:pt y="56" x="3051"/>
                  </a:lnTo>
                  <a:lnTo>
                    <a:pt y="58" x="3089"/>
                  </a:lnTo>
                  <a:lnTo>
                    <a:pt y="54" x="3057"/>
                  </a:lnTo>
                  <a:lnTo>
                    <a:pt y="54" x="3057"/>
                  </a:lnTo>
                  <a:lnTo>
                    <a:pt y="52" x="3057"/>
                  </a:lnTo>
                  <a:lnTo>
                    <a:pt y="52" x="3055"/>
                  </a:lnTo>
                  <a:lnTo>
                    <a:pt y="52" x="3059"/>
                  </a:lnTo>
                  <a:lnTo>
                    <a:pt y="50" x="3053"/>
                  </a:lnTo>
                  <a:lnTo>
                    <a:pt y="50" x="3053"/>
                  </a:lnTo>
                  <a:lnTo>
                    <a:pt y="48" x="3043"/>
                  </a:lnTo>
                  <a:lnTo>
                    <a:pt y="50" x="3037"/>
                  </a:lnTo>
                  <a:lnTo>
                    <a:pt y="44" x="2989"/>
                  </a:lnTo>
                  <a:lnTo>
                    <a:pt y="50" x="2975"/>
                  </a:lnTo>
                  <a:lnTo>
                    <a:pt y="48" x="2957"/>
                  </a:lnTo>
                  <a:lnTo>
                    <a:pt y="48" x="2955"/>
                  </a:lnTo>
                  <a:lnTo>
                    <a:pt y="48" x="2969"/>
                  </a:lnTo>
                  <a:lnTo>
                    <a:pt y="42" x="2905"/>
                  </a:lnTo>
                  <a:lnTo>
                    <a:pt y="42" x="2903"/>
                  </a:lnTo>
                  <a:lnTo>
                    <a:pt y="42" x="2903"/>
                  </a:lnTo>
                  <a:lnTo>
                    <a:pt y="38" x="2891"/>
                  </a:lnTo>
                  <a:lnTo>
                    <a:pt y="38" x="2891"/>
                  </a:lnTo>
                  <a:lnTo>
                    <a:pt y="38" x="2889"/>
                  </a:lnTo>
                  <a:lnTo>
                    <a:pt y="38" x="2889"/>
                  </a:lnTo>
                  <a:lnTo>
                    <a:pt y="40" x="2883"/>
                  </a:lnTo>
                  <a:lnTo>
                    <a:pt y="42" x="2883"/>
                  </a:lnTo>
                  <a:lnTo>
                    <a:pt y="42" x="2885"/>
                  </a:lnTo>
                  <a:lnTo>
                    <a:pt y="50" x="2877"/>
                  </a:lnTo>
                  <a:lnTo>
                    <a:pt y="50" x="2885"/>
                  </a:lnTo>
                  <a:lnTo>
                    <a:pt y="50" x="2885"/>
                  </a:lnTo>
                  <a:lnTo>
                    <a:pt y="58" x="2885"/>
                  </a:lnTo>
                  <a:lnTo>
                    <a:pt y="58" x="2885"/>
                  </a:lnTo>
                  <a:lnTo>
                    <a:pt y="58" x="2883"/>
                  </a:lnTo>
                  <a:lnTo>
                    <a:pt y="54" x="2883"/>
                  </a:lnTo>
                  <a:lnTo>
                    <a:pt y="54" x="2873"/>
                  </a:lnTo>
                  <a:lnTo>
                    <a:pt y="58" x="2869"/>
                  </a:lnTo>
                  <a:lnTo>
                    <a:pt y="58" x="2873"/>
                  </a:lnTo>
                  <a:lnTo>
                    <a:pt y="58" x="2867"/>
                  </a:lnTo>
                  <a:lnTo>
                    <a:pt y="58" x="2869"/>
                  </a:lnTo>
                  <a:lnTo>
                    <a:pt y="56" x="2859"/>
                  </a:lnTo>
                  <a:lnTo>
                    <a:pt y="58" x="2859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1"/>
                  </a:lnTo>
                  <a:lnTo>
                    <a:pt y="58" x="2837"/>
                  </a:lnTo>
                  <a:lnTo>
                    <a:pt y="58" x="2837"/>
                  </a:lnTo>
                  <a:lnTo>
                    <a:pt y="52" x="2849"/>
                  </a:lnTo>
                  <a:lnTo>
                    <a:pt y="48" x="2861"/>
                  </a:lnTo>
                  <a:lnTo>
                    <a:pt y="44" x="2863"/>
                  </a:lnTo>
                  <a:lnTo>
                    <a:pt y="44" x="2863"/>
                  </a:lnTo>
                  <a:lnTo>
                    <a:pt y="46" x="2855"/>
                  </a:lnTo>
                  <a:lnTo>
                    <a:pt y="48" x="2847"/>
                  </a:lnTo>
                  <a:lnTo>
                    <a:pt y="58" x="2835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5"/>
                  </a:lnTo>
                  <a:lnTo>
                    <a:pt y="58" x="2825"/>
                  </a:lnTo>
                  <a:lnTo>
                    <a:pt y="58" x="2823"/>
                  </a:lnTo>
                  <a:lnTo>
                    <a:pt y="58" x="2823"/>
                  </a:lnTo>
                  <a:lnTo>
                    <a:pt y="48" x="2767"/>
                  </a:lnTo>
                  <a:lnTo>
                    <a:pt y="48" x="2767"/>
                  </a:lnTo>
                  <a:lnTo>
                    <a:pt y="50" x="2761"/>
                  </a:lnTo>
                  <a:lnTo>
                    <a:pt y="50" x="2751"/>
                  </a:lnTo>
                  <a:lnTo>
                    <a:pt y="50" x="2723"/>
                  </a:lnTo>
                  <a:lnTo>
                    <a:pt y="46" x="2703"/>
                  </a:lnTo>
                  <a:lnTo>
                    <a:pt y="46" x="2703"/>
                  </a:lnTo>
                  <a:lnTo>
                    <a:pt y="48" x="2699"/>
                  </a:lnTo>
                  <a:lnTo>
                    <a:pt y="50" x="2693"/>
                  </a:lnTo>
                  <a:lnTo>
                    <a:pt y="50" x="2675"/>
                  </a:lnTo>
                  <a:lnTo>
                    <a:pt y="50" x="2653"/>
                  </a:lnTo>
                  <a:lnTo>
                    <a:pt y="50" x="2633"/>
                  </a:lnTo>
                  <a:lnTo>
                    <a:pt y="50" x="2633"/>
                  </a:lnTo>
                  <a:lnTo>
                    <a:pt y="58" x="2689"/>
                  </a:lnTo>
                  <a:lnTo>
                    <a:pt y="58" x="2535"/>
                  </a:lnTo>
                  <a:lnTo>
                    <a:pt y="58" x="2535"/>
                  </a:lnTo>
                  <a:lnTo>
                    <a:pt y="54" x="2505"/>
                  </a:lnTo>
                  <a:lnTo>
                    <a:pt y="50" x="2485"/>
                  </a:lnTo>
                  <a:lnTo>
                    <a:pt y="50" x="2485"/>
                  </a:lnTo>
                  <a:lnTo>
                    <a:pt y="52" x="2469"/>
                  </a:lnTo>
                  <a:lnTo>
                    <a:pt y="52" x="2447"/>
                  </a:lnTo>
                  <a:lnTo>
                    <a:pt y="52" x="2447"/>
                  </a:lnTo>
                  <a:lnTo>
                    <a:pt y="50" x="2443"/>
                  </a:lnTo>
                  <a:lnTo>
                    <a:pt y="50" x="2443"/>
                  </a:lnTo>
                  <a:lnTo>
                    <a:pt y="50" x="2439"/>
                  </a:lnTo>
                  <a:lnTo>
                    <a:pt y="50" x="2439"/>
                  </a:lnTo>
                  <a:lnTo>
                    <a:pt y="48" x="2429"/>
                  </a:lnTo>
                  <a:lnTo>
                    <a:pt y="46" x="2423"/>
                  </a:lnTo>
                  <a:lnTo>
                    <a:pt y="46" x="2423"/>
                  </a:lnTo>
                  <a:lnTo>
                    <a:pt y="46" x="2398"/>
                  </a:lnTo>
                  <a:lnTo>
                    <a:pt y="46" x="2390"/>
                  </a:lnTo>
                  <a:lnTo>
                    <a:pt y="46" x="2390"/>
                  </a:lnTo>
                  <a:lnTo>
                    <a:pt y="46" x="2388"/>
                  </a:lnTo>
                  <a:lnTo>
                    <a:pt y="46" x="2388"/>
                  </a:lnTo>
                  <a:lnTo>
                    <a:pt y="46" x="2356"/>
                  </a:lnTo>
                  <a:lnTo>
                    <a:pt y="46" x="2356"/>
                  </a:lnTo>
                  <a:lnTo>
                    <a:pt y="48" x="2356"/>
                  </a:lnTo>
                  <a:lnTo>
                    <a:pt y="48" x="2360"/>
                  </a:lnTo>
                  <a:lnTo>
                    <a:pt y="52" x="2370"/>
                  </a:lnTo>
                  <a:lnTo>
                    <a:pt y="52" x="2370"/>
                  </a:lnTo>
                  <a:lnTo>
                    <a:pt y="54" x="2370"/>
                  </a:lnTo>
                  <a:lnTo>
                    <a:pt y="54" x="2360"/>
                  </a:lnTo>
                  <a:lnTo>
                    <a:pt y="54" x="2360"/>
                  </a:lnTo>
                  <a:lnTo>
                    <a:pt y="56" x="2386"/>
                  </a:lnTo>
                  <a:lnTo>
                    <a:pt y="58" x="2407"/>
                  </a:lnTo>
                  <a:lnTo>
                    <a:pt y="58" x="2210"/>
                  </a:lnTo>
                  <a:lnTo>
                    <a:pt y="58" x="2220"/>
                  </a:lnTo>
                  <a:lnTo>
                    <a:pt y="58" x="2220"/>
                  </a:lnTo>
                  <a:lnTo>
                    <a:pt y="58" x="2204"/>
                  </a:lnTo>
                  <a:lnTo>
                    <a:pt y="58" x="2204"/>
                  </a:lnTo>
                  <a:lnTo>
                    <a:pt y="54" x="2188"/>
                  </a:lnTo>
                  <a:lnTo>
                    <a:pt y="54" x="2184"/>
                  </a:lnTo>
                  <a:lnTo>
                    <a:pt y="52" x="2184"/>
                  </a:lnTo>
                  <a:lnTo>
                    <a:pt y="56" x="2178"/>
                  </a:lnTo>
                  <a:lnTo>
                    <a:pt y="56" x="2178"/>
                  </a:lnTo>
                  <a:lnTo>
                    <a:pt y="54" x="2168"/>
                  </a:lnTo>
                  <a:lnTo>
                    <a:pt y="52" x="2152"/>
                  </a:lnTo>
                  <a:lnTo>
                    <a:pt y="48" x="2116"/>
                  </a:lnTo>
                  <a:lnTo>
                    <a:pt y="48" x="2116"/>
                  </a:lnTo>
                  <a:lnTo>
                    <a:pt y="48" x="2114"/>
                  </a:lnTo>
                  <a:lnTo>
                    <a:pt y="46" x="2116"/>
                  </a:lnTo>
                  <a:lnTo>
                    <a:pt y="48" x="2112"/>
                  </a:lnTo>
                  <a:lnTo>
                    <a:pt y="48" x="2112"/>
                  </a:lnTo>
                  <a:lnTo>
                    <a:pt y="44" x="2080"/>
                  </a:lnTo>
                  <a:lnTo>
                    <a:pt y="42" x="2074"/>
                  </a:lnTo>
                  <a:lnTo>
                    <a:pt y="42" x="2072"/>
                  </a:lnTo>
                  <a:lnTo>
                    <a:pt y="40" x="2074"/>
                  </a:lnTo>
                  <a:lnTo>
                    <a:pt y="40" x="2074"/>
                  </a:lnTo>
                  <a:lnTo>
                    <a:pt y="42" x="2066"/>
                  </a:lnTo>
                  <a:lnTo>
                    <a:pt y="42" x="2064"/>
                  </a:lnTo>
                  <a:lnTo>
                    <a:pt y="44" x="2072"/>
                  </a:lnTo>
                  <a:lnTo>
                    <a:pt y="44" x="2072"/>
                  </a:lnTo>
                  <a:lnTo>
                    <a:pt y="40" x="2014"/>
                  </a:lnTo>
                  <a:lnTo>
                    <a:pt y="36" x="1996"/>
                  </a:lnTo>
                  <a:lnTo>
                    <a:pt y="36" x="1994"/>
                  </a:lnTo>
                  <a:lnTo>
                    <a:pt y="34" x="1996"/>
                  </a:lnTo>
                  <a:lnTo>
                    <a:pt y="34" x="1996"/>
                  </a:lnTo>
                  <a:lnTo>
                    <a:pt y="34" x="1986"/>
                  </a:lnTo>
                  <a:lnTo>
                    <a:pt y="36" x="1984"/>
                  </a:lnTo>
                  <a:lnTo>
                    <a:pt y="36" x="1986"/>
                  </a:lnTo>
                  <a:lnTo>
                    <a:pt y="40" x="2002"/>
                  </a:lnTo>
                  <a:lnTo>
                    <a:pt y="46" x="2066"/>
                  </a:lnTo>
                  <a:lnTo>
                    <a:pt y="46" x="2066"/>
                  </a:lnTo>
                  <a:lnTo>
                    <a:pt y="46" x="2058"/>
                  </a:lnTo>
                  <a:lnTo>
                    <a:pt y="48" x="2046"/>
                  </a:lnTo>
                  <a:lnTo>
                    <a:pt y="48" x="2046"/>
                  </a:lnTo>
                  <a:lnTo>
                    <a:pt y="50" x="2082"/>
                  </a:lnTo>
                  <a:lnTo>
                    <a:pt y="52" x="2096"/>
                  </a:lnTo>
                  <a:lnTo>
                    <a:pt y="50" x="2108"/>
                  </a:lnTo>
                  <a:lnTo>
                    <a:pt y="50" x="2108"/>
                  </a:lnTo>
                  <a:lnTo>
                    <a:pt y="52" x="2130"/>
                  </a:lnTo>
                  <a:lnTo>
                    <a:pt y="52" x="2130"/>
                  </a:lnTo>
                  <a:lnTo>
                    <a:pt y="52" x="2122"/>
                  </a:lnTo>
                  <a:lnTo>
                    <a:pt y="52" x="2122"/>
                  </a:lnTo>
                  <a:lnTo>
                    <a:pt y="56" x="2152"/>
                  </a:lnTo>
                  <a:lnTo>
                    <a:pt y="56" x="2152"/>
                  </a:lnTo>
                  <a:lnTo>
                    <a:pt y="58" x="2168"/>
                  </a:lnTo>
                  <a:lnTo>
                    <a:pt y="58" x="2124"/>
                  </a:lnTo>
                  <a:lnTo>
                    <a:pt y="58" x="2124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4" x="2090"/>
                  </a:lnTo>
                  <a:lnTo>
                    <a:pt y="54" x="2066"/>
                  </a:lnTo>
                  <a:lnTo>
                    <a:pt y="56" x="2042"/>
                  </a:lnTo>
                  <a:lnTo>
                    <a:pt y="56" x="2008"/>
                  </a:lnTo>
                  <a:lnTo>
                    <a:pt y="56" x="2008"/>
                  </a:lnTo>
                  <a:lnTo>
                    <a:pt y="52" x="2012"/>
                  </a:lnTo>
                  <a:lnTo>
                    <a:pt y="52" x="2014"/>
                  </a:lnTo>
                  <a:lnTo>
                    <a:pt y="52" x="2012"/>
                  </a:lnTo>
                  <a:lnTo>
                    <a:pt y="52" x="2012"/>
                  </a:lnTo>
                  <a:lnTo>
                    <a:pt y="50" x="2012"/>
                  </a:lnTo>
                  <a:lnTo>
                    <a:pt y="50" x="2012"/>
                  </a:lnTo>
                  <a:lnTo>
                    <a:pt y="52" x="2048"/>
                  </a:lnTo>
                  <a:lnTo>
                    <a:pt y="52" x="2048"/>
                  </a:lnTo>
                  <a:lnTo>
                    <a:pt y="50" x="2020"/>
                  </a:lnTo>
                  <a:lnTo>
                    <a:pt y="48" x="2000"/>
                  </a:lnTo>
                  <a:lnTo>
                    <a:pt y="48" x="2000"/>
                  </a:lnTo>
                  <a:lnTo>
                    <a:pt y="46" x="1980"/>
                  </a:lnTo>
                  <a:lnTo>
                    <a:pt y="44" x="1974"/>
                  </a:lnTo>
                  <a:lnTo>
                    <a:pt y="44" x="1974"/>
                  </a:lnTo>
                  <a:lnTo>
                    <a:pt y="42" x="1976"/>
                  </a:lnTo>
                  <a:lnTo>
                    <a:pt y="42" x="1976"/>
                  </a:lnTo>
                  <a:lnTo>
                    <a:pt y="44" x="1954"/>
                  </a:lnTo>
                  <a:lnTo>
                    <a:pt y="44" x="1950"/>
                  </a:lnTo>
                  <a:lnTo>
                    <a:pt y="44" x="1954"/>
                  </a:lnTo>
                  <a:lnTo>
                    <a:pt y="50" x="1982"/>
                  </a:lnTo>
                  <a:lnTo>
                    <a:pt y="50" x="1982"/>
                  </a:lnTo>
                  <a:lnTo>
                    <a:pt y="52" x="1958"/>
                  </a:lnTo>
                  <a:lnTo>
                    <a:pt y="50" x="1924"/>
                  </a:lnTo>
                  <a:lnTo>
                    <a:pt y="50" x="1924"/>
                  </a:lnTo>
                  <a:lnTo>
                    <a:pt y="48" x="1906"/>
                  </a:lnTo>
                  <a:lnTo>
                    <a:pt y="48" x="1906"/>
                  </a:lnTo>
                  <a:lnTo>
                    <a:pt y="46" x="1924"/>
                  </a:lnTo>
                  <a:lnTo>
                    <a:pt y="46" x="1924"/>
                  </a:lnTo>
                  <a:lnTo>
                    <a:pt y="48" x="1942"/>
                  </a:lnTo>
                  <a:lnTo>
                    <a:pt y="48" x="1942"/>
                  </a:lnTo>
                  <a:lnTo>
                    <a:pt y="46" x="1942"/>
                  </a:lnTo>
                  <a:lnTo>
                    <a:pt y="44" x="1938"/>
                  </a:lnTo>
                  <a:lnTo>
                    <a:pt y="42" x="1926"/>
                  </a:lnTo>
                  <a:lnTo>
                    <a:pt y="40" x="1892"/>
                  </a:lnTo>
                  <a:lnTo>
                    <a:pt y="40" x="1892"/>
                  </a:lnTo>
                  <a:lnTo>
                    <a:pt y="38" x="1886"/>
                  </a:lnTo>
                  <a:lnTo>
                    <a:pt y="36" x="1886"/>
                  </a:lnTo>
                  <a:lnTo>
                    <a:pt y="36" x="1888"/>
                  </a:lnTo>
                  <a:lnTo>
                    <a:pt y="36" x="1888"/>
                  </a:lnTo>
                  <a:lnTo>
                    <a:pt y="36" x="1864"/>
                  </a:lnTo>
                  <a:lnTo>
                    <a:pt y="38" x="1860"/>
                  </a:lnTo>
                  <a:lnTo>
                    <a:pt y="38" x="1862"/>
                  </a:lnTo>
                  <a:lnTo>
                    <a:pt y="38" x="1862"/>
                  </a:lnTo>
                  <a:lnTo>
                    <a:pt y="38" x="1842"/>
                  </a:lnTo>
                  <a:lnTo>
                    <a:pt y="38" x="1842"/>
                  </a:lnTo>
                  <a:lnTo>
                    <a:pt y="36" x="1830"/>
                  </a:lnTo>
                  <a:lnTo>
                    <a:pt y="36" x="1830"/>
                  </a:lnTo>
                  <a:lnTo>
                    <a:pt y="34" x="1822"/>
                  </a:lnTo>
                  <a:lnTo>
                    <a:pt y="34" x="1828"/>
                  </a:lnTo>
                  <a:lnTo>
                    <a:pt y="30" x="1800"/>
                  </a:lnTo>
                  <a:lnTo>
                    <a:pt y="30" x="1800"/>
                  </a:lnTo>
                  <a:lnTo>
                    <a:pt y="32" x="1794"/>
                  </a:lnTo>
                  <a:lnTo>
                    <a:pt y="34" x="1796"/>
                  </a:lnTo>
                  <a:lnTo>
                    <a:pt y="36" x="1814"/>
                  </a:lnTo>
                  <a:lnTo>
                    <a:pt y="36" x="1814"/>
                  </a:lnTo>
                  <a:lnTo>
                    <a:pt y="36" x="1758"/>
                  </a:lnTo>
                  <a:lnTo>
                    <a:pt y="36" x="1758"/>
                  </a:lnTo>
                  <a:lnTo>
                    <a:pt y="36" x="1744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28"/>
                  </a:lnTo>
                  <a:lnTo>
                    <a:pt y="34" x="1718"/>
                  </a:lnTo>
                  <a:lnTo>
                    <a:pt y="32" x="1726"/>
                  </a:lnTo>
                  <a:lnTo>
                    <a:pt y="28" x="1696"/>
                  </a:lnTo>
                  <a:lnTo>
                    <a:pt y="28" x="1696"/>
                  </a:lnTo>
                  <a:lnTo>
                    <a:pt y="30" x="1690"/>
                  </a:lnTo>
                  <a:lnTo>
                    <a:pt y="32" x="1690"/>
                  </a:lnTo>
                  <a:lnTo>
                    <a:pt y="34" x="1700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8" x="1736"/>
                  </a:lnTo>
                  <a:lnTo>
                    <a:pt y="40" x="1716"/>
                  </a:lnTo>
                  <a:lnTo>
                    <a:pt y="40" x="1716"/>
                  </a:lnTo>
                  <a:lnTo>
                    <a:pt y="40" x="1726"/>
                  </a:lnTo>
                  <a:lnTo>
                    <a:pt y="40" x="1738"/>
                  </a:lnTo>
                  <a:lnTo>
                    <a:pt y="38" x="1764"/>
                  </a:lnTo>
                  <a:lnTo>
                    <a:pt y="38" x="1764"/>
                  </a:lnTo>
                  <a:lnTo>
                    <a:pt y="40" x="1800"/>
                  </a:lnTo>
                  <a:lnTo>
                    <a:pt y="40" x="1800"/>
                  </a:lnTo>
                  <a:lnTo>
                    <a:pt y="44" x="1746"/>
                  </a:lnTo>
                  <a:lnTo>
                    <a:pt y="38" x="1708"/>
                  </a:lnTo>
                  <a:lnTo>
                    <a:pt y="38" x="1708"/>
                  </a:lnTo>
                  <a:lnTo>
                    <a:pt y="42" x="1656"/>
                  </a:lnTo>
                  <a:lnTo>
                    <a:pt y="44" x="1632"/>
                  </a:lnTo>
                  <a:lnTo>
                    <a:pt y="46" x="1628"/>
                  </a:lnTo>
                  <a:lnTo>
                    <a:pt y="46" x="1626"/>
                  </a:lnTo>
                  <a:lnTo>
                    <a:pt y="48" x="1628"/>
                  </a:lnTo>
                  <a:lnTo>
                    <a:pt y="48" x="1628"/>
                  </a:lnTo>
                  <a:lnTo>
                    <a:pt y="48" x="1626"/>
                  </a:lnTo>
                  <a:lnTo>
                    <a:pt y="48" x="162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14"/>
                  </a:lnTo>
                  <a:lnTo>
                    <a:pt y="50" x="161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4" x="1658"/>
                  </a:lnTo>
                  <a:lnTo>
                    <a:pt y="52" x="1674"/>
                  </a:lnTo>
                  <a:lnTo>
                    <a:pt y="52" x="1694"/>
                  </a:lnTo>
                  <a:lnTo>
                    <a:pt y="52" x="1694"/>
                  </a:lnTo>
                  <a:lnTo>
                    <a:pt y="54" x="1694"/>
                  </a:lnTo>
                  <a:lnTo>
                    <a:pt y="56" x="1690"/>
                  </a:lnTo>
                  <a:lnTo>
                    <a:pt y="58" x="1674"/>
                  </a:lnTo>
                  <a:lnTo>
                    <a:pt y="58" x="1650"/>
                  </a:lnTo>
                  <a:lnTo>
                    <a:pt y="56" x="1630"/>
                  </a:lnTo>
                  <a:lnTo>
                    <a:pt y="56" x="1630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490"/>
                  </a:lnTo>
                  <a:lnTo>
                    <a:pt y="58" x="1490"/>
                  </a:lnTo>
                  <a:lnTo>
                    <a:pt y="58" x="1498"/>
                  </a:lnTo>
                  <a:lnTo>
                    <a:pt y="56" x="1498"/>
                  </a:lnTo>
                  <a:lnTo>
                    <a:pt y="56" x="1496"/>
                  </a:lnTo>
                  <a:lnTo>
                    <a:pt y="56" x="1496"/>
                  </a:lnTo>
                  <a:lnTo>
                    <a:pt y="58" x="1482"/>
                  </a:lnTo>
                  <a:lnTo>
                    <a:pt y="58" x="1462"/>
                  </a:lnTo>
                  <a:lnTo>
                    <a:pt y="58" x="1448"/>
                  </a:lnTo>
                  <a:lnTo>
                    <a:pt y="58" x="1442"/>
                  </a:lnTo>
                  <a:lnTo>
                    <a:pt y="58" x="1442"/>
                  </a:lnTo>
                  <a:lnTo>
                    <a:pt y="58" x="1367"/>
                  </a:lnTo>
                  <a:lnTo>
                    <a:pt y="58" x="1367"/>
                  </a:lnTo>
                  <a:lnTo>
                    <a:pt y="58" x="1365"/>
                  </a:lnTo>
                  <a:lnTo>
                    <a:pt y="58" x="1365"/>
                  </a:lnTo>
                  <a:lnTo>
                    <a:pt y="58" x="1353"/>
                  </a:lnTo>
                  <a:lnTo>
                    <a:pt y="58" x="1281"/>
                  </a:lnTo>
                  <a:lnTo>
                    <a:pt y="58" x="1263"/>
                  </a:lnTo>
                  <a:lnTo>
                    <a:pt y="58" x="1263"/>
                  </a:lnTo>
                  <a:lnTo>
                    <a:pt y="58" x="1265"/>
                  </a:lnTo>
                  <a:lnTo>
                    <a:pt y="58" x="1211"/>
                  </a:lnTo>
                  <a:lnTo>
                    <a:pt y="58" x="1211"/>
                  </a:lnTo>
                  <a:lnTo>
                    <a:pt y="58" x="1207"/>
                  </a:lnTo>
                  <a:lnTo>
                    <a:pt y="56" x="1185"/>
                  </a:lnTo>
                  <a:lnTo>
                    <a:pt y="56" x="1185"/>
                  </a:lnTo>
                  <a:lnTo>
                    <a:pt y="52" x="1155"/>
                  </a:lnTo>
                  <a:lnTo>
                    <a:pt y="48" x="1127"/>
                  </a:lnTo>
                  <a:lnTo>
                    <a:pt y="48" x="1127"/>
                  </a:lnTo>
                  <a:lnTo>
                    <a:pt y="48" x="1131"/>
                  </a:lnTo>
                  <a:lnTo>
                    <a:pt y="44" x="1111"/>
                  </a:lnTo>
                  <a:lnTo>
                    <a:pt y="44" x="1111"/>
                  </a:lnTo>
                  <a:lnTo>
                    <a:pt y="46" x="1113"/>
                  </a:lnTo>
                  <a:lnTo>
                    <a:pt y="46" x="1113"/>
                  </a:lnTo>
                  <a:lnTo>
                    <a:pt y="40" x="1065"/>
                  </a:lnTo>
                  <a:lnTo>
                    <a:pt y="36" x="1021"/>
                  </a:lnTo>
                  <a:lnTo>
                    <a:pt y="32" x="973"/>
                  </a:lnTo>
                  <a:lnTo>
                    <a:pt y="30" x="947"/>
                  </a:lnTo>
                  <a:lnTo>
                    <a:pt y="32" x="921"/>
                  </a:lnTo>
                  <a:lnTo>
                    <a:pt y="32" x="921"/>
                  </a:lnTo>
                  <a:lnTo>
                    <a:pt y="34" x="827"/>
                  </a:lnTo>
                  <a:lnTo>
                    <a:pt y="34" x="827"/>
                  </a:lnTo>
                  <a:lnTo>
                    <a:pt y="32" x="785"/>
                  </a:lnTo>
                  <a:lnTo>
                    <a:pt y="32" x="737"/>
                  </a:lnTo>
                  <a:lnTo>
                    <a:pt y="32" x="737"/>
                  </a:lnTo>
                  <a:lnTo>
                    <a:pt y="32" x="661"/>
                  </a:lnTo>
                  <a:lnTo>
                    <a:pt y="28" x="581"/>
                  </a:lnTo>
                  <a:lnTo>
                    <a:pt y="26" x="505"/>
                  </a:lnTo>
                  <a:lnTo>
                    <a:pt y="24" x="442"/>
                  </a:lnTo>
                  <a:lnTo>
                    <a:pt y="24" x="446"/>
                  </a:lnTo>
                  <a:lnTo>
                    <a:pt y="24" x="446"/>
                  </a:lnTo>
                  <a:lnTo>
                    <a:pt y="26" x="380"/>
                  </a:lnTo>
                  <a:lnTo>
                    <a:pt y="26" x="378"/>
                  </a:lnTo>
                  <a:lnTo>
                    <a:pt y="26" x="378"/>
                  </a:lnTo>
                  <a:lnTo>
                    <a:pt y="24" x="306"/>
                  </a:lnTo>
                  <a:lnTo>
                    <a:pt y="24" x="244"/>
                  </a:lnTo>
                  <a:lnTo>
                    <a:pt y="24" x="244"/>
                  </a:lnTo>
                  <a:lnTo>
                    <a:pt y="28" x="240"/>
                  </a:lnTo>
                  <a:lnTo>
                    <a:pt y="28" x="240"/>
                  </a:lnTo>
                  <a:lnTo>
                    <a:pt y="30" x="200"/>
                  </a:lnTo>
                  <a:lnTo>
                    <a:pt y="32" x="158"/>
                  </a:lnTo>
                  <a:lnTo>
                    <a:pt y="26" x="146"/>
                  </a:lnTo>
                  <a:lnTo>
                    <a:pt y="26" x="146"/>
                  </a:lnTo>
                  <a:lnTo>
                    <a:pt y="24" x="68"/>
                  </a:lnTo>
                  <a:lnTo>
                    <a:pt y="24" x="0"/>
                  </a:lnTo>
                  <a:lnTo>
                    <a:pt y="24" x="0"/>
                  </a:lnTo>
                  <a:lnTo>
                    <a:pt y="58" x="0"/>
                  </a:lnTo>
                  <a:lnTo>
                    <a:pt y="58" x="0"/>
                  </a:lnTo>
                  <a:lnTo>
                    <a:pt y="1642" x="0"/>
                  </a:lnTo>
                  <a:lnTo>
                    <a:pt y="1642" x="5754"/>
                  </a:lnTo>
                  <a:lnTo>
                    <a:pt y="58" x="5754"/>
                  </a:lnTo>
                  <a:lnTo>
                    <a:pt y="58" x="5450"/>
                  </a:lnTo>
                  <a:lnTo>
                    <a:pt y="58" x="5450"/>
                  </a:lnTo>
                  <a:lnTo>
                    <a:pt y="50" x="5512"/>
                  </a:lnTo>
                  <a:lnTo>
                    <a:pt y="46" x="5540"/>
                  </a:lnTo>
                  <a:lnTo>
                    <a:pt y="40" x="5562"/>
                  </a:lnTo>
                  <a:lnTo>
                    <a:pt y="40" x="5562"/>
                  </a:lnTo>
                  <a:close/>
                  <a:moveTo>
                    <a:pt y="18" x="4182"/>
                  </a:moveTo>
                  <a:lnTo>
                    <a:pt y="18" x="4182"/>
                  </a:lnTo>
                  <a:lnTo>
                    <a:pt y="18" x="4178"/>
                  </a:lnTo>
                  <a:lnTo>
                    <a:pt y="18" x="4182"/>
                  </a:lnTo>
                  <a:close/>
                  <a:moveTo>
                    <a:pt y="50" x="2891"/>
                  </a:moveTo>
                  <a:lnTo>
                    <a:pt y="50" x="2905"/>
                  </a:lnTo>
                  <a:lnTo>
                    <a:pt y="52" x="2917"/>
                  </a:lnTo>
                  <a:lnTo>
                    <a:pt y="52" x="2917"/>
                  </a:lnTo>
                  <a:lnTo>
                    <a:pt y="54" x="2917"/>
                  </a:lnTo>
                  <a:lnTo>
                    <a:pt y="56" x="2919"/>
                  </a:lnTo>
                  <a:lnTo>
                    <a:pt y="58" x="2933"/>
                  </a:lnTo>
                  <a:lnTo>
                    <a:pt y="58" x="2897"/>
                  </a:lnTo>
                  <a:lnTo>
                    <a:pt y="58" x="2897"/>
                  </a:lnTo>
                  <a:lnTo>
                    <a:pt y="58" x="2889"/>
                  </a:lnTo>
                  <a:lnTo>
                    <a:pt y="58" x="2889"/>
                  </a:lnTo>
                  <a:lnTo>
                    <a:pt y="50" x="2891"/>
                  </a:lnTo>
                  <a:lnTo>
                    <a:pt y="50" x="2891"/>
                  </a:lnTo>
                  <a:close/>
                  <a:moveTo>
                    <a:pt y="54" x="2453"/>
                  </a:moveTo>
                  <a:lnTo>
                    <a:pt y="54" x="2453"/>
                  </a:lnTo>
                  <a:lnTo>
                    <a:pt y="54" x="2453"/>
                  </a:lnTo>
                  <a:lnTo>
                    <a:pt y="54" x="2453"/>
                  </a:lnTo>
                  <a:lnTo>
                    <a:pt y="56" x="2457"/>
                  </a:lnTo>
                  <a:lnTo>
                    <a:pt y="58" x="2477"/>
                  </a:lnTo>
                  <a:lnTo>
                    <a:pt y="58" x="2441"/>
                  </a:lnTo>
                  <a:lnTo>
                    <a:pt y="52" x="2425"/>
                  </a:lnTo>
                  <a:lnTo>
                    <a:pt y="54" x="2453"/>
                  </a:lnTo>
                  <a:close/>
                  <a:moveTo>
                    <a:pt y="56" x="2398"/>
                  </a:moveTo>
                  <a:lnTo>
                    <a:pt y="56" x="2398"/>
                  </a:lnTo>
                  <a:lnTo>
                    <a:pt y="58" x="2437"/>
                  </a:lnTo>
                  <a:lnTo>
                    <a:pt y="58" x="2407"/>
                  </a:lnTo>
                  <a:lnTo>
                    <a:pt y="56" x="2398"/>
                  </a:lnTo>
                  <a:close/>
                  <a:moveTo>
                    <a:pt y="58" x="2108"/>
                  </a:moveTo>
                  <a:lnTo>
                    <a:pt y="58" x="2108"/>
                  </a:lnTo>
                  <a:lnTo>
                    <a:pt y="58" x="2112"/>
                  </a:lnTo>
                  <a:lnTo>
                    <a:pt y="58" x="2090"/>
                  </a:lnTo>
                  <a:lnTo>
                    <a:pt y="58" x="2090"/>
                  </a:lnTo>
                  <a:lnTo>
                    <a:pt y="58" x="2092"/>
                  </a:lnTo>
                  <a:lnTo>
                    <a:pt y="56" x="2088"/>
                  </a:lnTo>
                  <a:lnTo>
                    <a:pt y="56" x="2088"/>
                  </a:lnTo>
                  <a:lnTo>
                    <a:pt y="58" x="2108"/>
                  </a:lnTo>
                  <a:lnTo>
                    <a:pt y="58" x="2108"/>
                  </a:lnTo>
                  <a:close/>
                  <a:moveTo>
                    <a:pt y="52" x="1922"/>
                  </a:moveTo>
                  <a:lnTo>
                    <a:pt y="52" x="1922"/>
                  </a:lnTo>
                  <a:lnTo>
                    <a:pt y="52" x="1920"/>
                  </a:lnTo>
                  <a:lnTo>
                    <a:pt y="52" x="1922"/>
                  </a:lnTo>
                  <a:close/>
                  <a:moveTo>
                    <a:pt y="56" x="1794"/>
                  </a:moveTo>
                  <a:lnTo>
                    <a:pt y="56" x="1794"/>
                  </a:lnTo>
                  <a:lnTo>
                    <a:pt y="54" x="1806"/>
                  </a:lnTo>
                  <a:lnTo>
                    <a:pt y="54" x="1806"/>
                  </a:lnTo>
                  <a:lnTo>
                    <a:pt y="54" x="1816"/>
                  </a:lnTo>
                  <a:lnTo>
                    <a:pt y="54" x="1816"/>
                  </a:lnTo>
                  <a:lnTo>
                    <a:pt y="54" x="1830"/>
                  </a:lnTo>
                  <a:lnTo>
                    <a:pt y="54" x="1844"/>
                  </a:lnTo>
                  <a:lnTo>
                    <a:pt y="54" x="1844"/>
                  </a:lnTo>
                  <a:lnTo>
                    <a:pt y="54" x="1858"/>
                  </a:lnTo>
                  <a:lnTo>
                    <a:pt y="56" x="1868"/>
                  </a:lnTo>
                  <a:lnTo>
                    <a:pt y="56" x="1868"/>
                  </a:lnTo>
                  <a:lnTo>
                    <a:pt y="56" x="1858"/>
                  </a:lnTo>
                  <a:lnTo>
                    <a:pt y="58" x="1872"/>
                  </a:lnTo>
                  <a:lnTo>
                    <a:pt y="58" x="1872"/>
                  </a:lnTo>
                  <a:lnTo>
                    <a:pt y="58" x="1870"/>
                  </a:lnTo>
                  <a:lnTo>
                    <a:pt y="58" x="1794"/>
                  </a:lnTo>
                  <a:lnTo>
                    <a:pt y="58" x="1794"/>
                  </a:lnTo>
                  <a:lnTo>
                    <a:pt y="56" x="1794"/>
                  </a:lnTo>
                  <a:lnTo>
                    <a:pt y="56" x="1794"/>
                  </a:lnTo>
                  <a:close/>
                  <a:moveTo>
                    <a:pt y="52" x="1760"/>
                  </a:moveTo>
                  <a:lnTo>
                    <a:pt y="52" x="1760"/>
                  </a:lnTo>
                  <a:lnTo>
                    <a:pt y="54" x="1770"/>
                  </a:lnTo>
                  <a:lnTo>
                    <a:pt y="54" x="1772"/>
                  </a:lnTo>
                  <a:lnTo>
                    <a:pt y="56" x="1760"/>
                  </a:lnTo>
                  <a:lnTo>
                    <a:pt y="56" x="1760"/>
                  </a:lnTo>
                  <a:lnTo>
                    <a:pt y="54" x="1740"/>
                  </a:lnTo>
                  <a:lnTo>
                    <a:pt y="54" x="1740"/>
                  </a:lnTo>
                  <a:lnTo>
                    <a:pt y="56" x="1728"/>
                  </a:lnTo>
                  <a:lnTo>
                    <a:pt y="58" x="1736"/>
                  </a:lnTo>
                  <a:lnTo>
                    <a:pt y="58" x="1726"/>
                  </a:lnTo>
                  <a:lnTo>
                    <a:pt y="58" x="1690"/>
                  </a:lnTo>
                  <a:lnTo>
                    <a:pt y="58" x="1690"/>
                  </a:lnTo>
                  <a:lnTo>
                    <a:pt y="56" x="1694"/>
                  </a:lnTo>
                  <a:lnTo>
                    <a:pt y="56" x="1704"/>
                  </a:lnTo>
                  <a:lnTo>
                    <a:pt y="52" x="1760"/>
                  </a:lnTo>
                  <a:lnTo>
                    <a:pt y="52" x="1760"/>
                  </a:lnTo>
                  <a:close/>
                  <a:moveTo>
                    <a:pt y="58" x="1760"/>
                  </a:moveTo>
                  <a:lnTo>
                    <a:pt y="58" x="1726"/>
                  </a:lnTo>
                  <a:lnTo>
                    <a:pt y="58" x="1742"/>
                  </a:lnTo>
                  <a:lnTo>
                    <a:pt y="58" x="1742"/>
                  </a:lnTo>
                  <a:lnTo>
                    <a:pt y="58" x="1760"/>
                  </a:lnTo>
                  <a:lnTo>
                    <a:pt y="58" x="176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y="4328662" x="4533901"/>
              <a:ext cy="9525" cx="25400"/>
            </a:xfrm>
            <a:custGeom>
              <a:pathLst>
                <a:path w="16" extrusionOk="0" h="6">
                  <a:moveTo>
                    <a:pt y="4" x="16"/>
                  </a:moveTo>
                  <a:lnTo>
                    <a:pt y="4" x="16"/>
                  </a:lnTo>
                  <a:lnTo>
                    <a:pt y="4" x="1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6" x="0"/>
                  </a:lnTo>
                  <a:lnTo>
                    <a:pt y="6" x="0"/>
                  </a:lnTo>
                  <a:lnTo>
                    <a:pt y="4" x="16"/>
                  </a:lnTo>
                  <a:lnTo>
                    <a:pt y="4" x="16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y="4306437" x="8315325"/>
              <a:ext cy="3175" cx="31750"/>
            </a:xfrm>
            <a:custGeom>
              <a:pathLst>
                <a:path w="20" extrusionOk="0" h="2">
                  <a:moveTo>
                    <a:pt y="0" x="0"/>
                  </a:moveTo>
                  <a:lnTo>
                    <a:pt y="2" x="20"/>
                  </a:lnTo>
                  <a:lnTo>
                    <a:pt y="2" x="20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y="4319137" x="4794251"/>
              <a:ext cy="12700" cx="85725"/>
            </a:xfrm>
            <a:custGeom>
              <a:pathLst>
                <a:path w="54" extrusionOk="0" h="8">
                  <a:moveTo>
                    <a:pt y="0" x="0"/>
                  </a:moveTo>
                  <a:lnTo>
                    <a:pt y="0" x="0"/>
                  </a:lnTo>
                  <a:lnTo>
                    <a:pt y="4" x="18"/>
                  </a:lnTo>
                  <a:lnTo>
                    <a:pt y="6" x="24"/>
                  </a:lnTo>
                  <a:lnTo>
                    <a:pt y="8" x="32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4" x="36"/>
                  </a:lnTo>
                  <a:lnTo>
                    <a:pt y="2" x="22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y="4315962" x="4587876"/>
              <a:ext cy="6350" cx="95250"/>
            </a:xfrm>
            <a:custGeom>
              <a:pathLst>
                <a:path w="60" extrusionOk="0" h="4">
                  <a:moveTo>
                    <a:pt y="0" x="4"/>
                  </a:moveTo>
                  <a:lnTo>
                    <a:pt y="0" x="0"/>
                  </a:lnTo>
                  <a:lnTo>
                    <a:pt y="4" x="60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y="4328662" x="3863976"/>
              <a:ext cy="6350" cx="12700"/>
            </a:xfrm>
            <a:custGeom>
              <a:pathLst>
                <a:path w="8" extrusionOk="0" h="4">
                  <a:moveTo>
                    <a:pt y="0" x="2"/>
                  </a:move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4" x="4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y="4315962" x="3738562"/>
              <a:ext cy="12700" cx="60325"/>
            </a:xfrm>
            <a:custGeom>
              <a:pathLst>
                <a:path w="38" extrusionOk="0" h="8">
                  <a:moveTo>
                    <a:pt y="8" x="38"/>
                  </a:moveTo>
                  <a:lnTo>
                    <a:pt y="8" x="38"/>
                  </a:lnTo>
                  <a:lnTo>
                    <a:pt y="4" x="18"/>
                  </a:lnTo>
                  <a:lnTo>
                    <a:pt y="4" x="20"/>
                  </a:lnTo>
                  <a:lnTo>
                    <a:pt y="2" x="24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38"/>
                  </a:lnTo>
                  <a:lnTo>
                    <a:pt y="8" x="3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y="4344537" x="2894013"/>
              <a:ext cy="3175" cx="47625"/>
            </a:xfrm>
            <a:custGeom>
              <a:pathLst>
                <a:path w="30" extrusionOk="0" h="2">
                  <a:moveTo>
                    <a:pt y="2" x="0"/>
                  </a:moveTo>
                  <a:lnTo>
                    <a:pt y="2" x="0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1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y="4290562" x="7213600"/>
              <a:ext cy="3175" cx="6350"/>
            </a:xfrm>
            <a:custGeom>
              <a:pathLst>
                <a:path w="4" extrusionOk="0" h="2">
                  <a:moveTo>
                    <a:pt y="2" x="0"/>
                  </a:moveTo>
                  <a:lnTo>
                    <a:pt y="2" x="2"/>
                  </a:lnTo>
                  <a:lnTo>
                    <a:pt y="0" x="4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y="4331837" x="1787525"/>
              <a:ext cy="3175" cx="28575"/>
            </a:xfrm>
            <a:custGeom>
              <a:pathLst>
                <a:path w="18" extrusionOk="0" h="2">
                  <a:moveTo>
                    <a:pt y="0" x="0"/>
                  </a:moveTo>
                  <a:lnTo>
                    <a:pt y="2" x="18"/>
                  </a:lnTo>
                  <a:lnTo>
                    <a:pt y="2" x="18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y="4335012" x="1816100"/>
              <a:ext cy="6350" cx="44450"/>
            </a:xfrm>
            <a:custGeom>
              <a:pathLst>
                <a:path w="28" extrusionOk="0" h="4">
                  <a:moveTo>
                    <a:pt y="0" x="0"/>
                  </a:moveTo>
                  <a:lnTo>
                    <a:pt y="0" x="0"/>
                  </a:lnTo>
                  <a:lnTo>
                    <a:pt y="4" x="28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Shape 116"/>
          <p:cNvSpPr txBox="1"/>
          <p:nvPr>
            <p:ph idx="1" type="body"/>
          </p:nvPr>
        </p:nvSpPr>
        <p:spPr>
          <a:xfrm>
            <a:off y="4246565" x="457200"/>
            <a:ext cy="6792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buClr>
                <a:schemeClr val="lt2"/>
              </a:buClr>
              <a:buSzPct val="100000"/>
              <a:buNone/>
              <a:defRPr sz="2400" i="1">
                <a:solidFill>
                  <a:schemeClr val="lt2"/>
                </a:solidFill>
              </a:defRPr>
            </a:lvl1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y="4749850" x="8556791"/>
            <a:ext cy="393600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فارغ">
    <p:spTree>
      <p:nvGrpSpPr>
        <p:cNvPr id="16" name="Shape 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" name="Shape 1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عنوان ومحتوى">
    <p:spTree>
      <p:nvGrpSpPr>
        <p:cNvPr id="20" name="Shape 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y="1200150" x="457200"/>
            <a:ext cy="3394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عنوان المقطع"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y="3305175" x="722312"/>
            <a:ext cy="10214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2180034" x="722312"/>
            <a:ext cy="1125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محتويين"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y="1200150" x="457200"/>
            <a:ext cy="33945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y="1200150" x="4648200"/>
            <a:ext cy="33945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مقارنة"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y="1151334" x="457200"/>
            <a:ext cy="479699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y="1631156" x="457200"/>
            <a:ext cy="29634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3" type="body"/>
          </p:nvPr>
        </p:nvSpPr>
        <p:spPr>
          <a:xfrm>
            <a:off y="1151334" x="4645025"/>
            <a:ext cy="479699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4" type="body"/>
          </p:nvPr>
        </p:nvSpPr>
        <p:spPr>
          <a:xfrm>
            <a:off y="1631156" x="4645025"/>
            <a:ext cy="29634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عنوان فقط"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محتوى ذو تسمية توضيحية"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y="204787" x="457200"/>
            <a:ext cy="8714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204787" x="3575050"/>
            <a:ext cy="43898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y="1076325" x="457200"/>
            <a:ext cy="35183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صورة ذو تسمية توضيحية"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y="3600450" x="1792288"/>
            <a:ext cy="4250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/>
          <p:nvPr>
            <p:ph idx="2" type="pic"/>
          </p:nvPr>
        </p:nvSpPr>
        <p:spPr>
          <a:xfrm>
            <a:off y="459581" x="1792288"/>
            <a:ext cy="3086099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y="4025503" x="1792288"/>
            <a:ext cy="603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5"/><Relationship Target="../slideLayouts/slideLayout13.xml" Type="http://schemas.openxmlformats.org/officeDocument/2006/relationships/slideLayout" Id="rId14"/><Relationship Target="../slideLayouts/slideLayout1.xml" Type="http://schemas.openxmlformats.org/officeDocument/2006/relationships/slideLayout" Id="rId2"/><Relationship Target="../slideLayouts/slideLayout11.xml" Type="http://schemas.openxmlformats.org/officeDocument/2006/relationships/slideLayout" Id="rId12"/><Relationship Target="../slideLayouts/slideLayout12.xml" Type="http://schemas.openxmlformats.org/officeDocument/2006/relationships/slideLayout" Id="rId13"/><Relationship Target="../media/image00.png" Type="http://schemas.openxmlformats.org/officeDocument/2006/relationships/image" Id="rId1"/><Relationship Target="../slideLayouts/slideLayout3.xml" Type="http://schemas.openxmlformats.org/officeDocument/2006/relationships/slideLayout" Id="rId4"/><Relationship Target="../slideLayouts/slideLayout9.xml" Type="http://schemas.openxmlformats.org/officeDocument/2006/relationships/slideLayout" Id="rId10"/><Relationship Target="../slideLayouts/slideLayout2.xml" Type="http://schemas.openxmlformats.org/officeDocument/2006/relationships/slideLayout" Id="rId3"/><Relationship Target="../slideLayouts/slideLayout10.xml" Type="http://schemas.openxmlformats.org/officeDocument/2006/relationships/slideLayout" Id="rId11"/><Relationship Target="../slideLayouts/slideLayout8.xml" Type="http://schemas.openxmlformats.org/officeDocument/2006/relationships/slideLayout" Id="rId9"/><Relationship Target="../slideLayouts/slideLayout5.xml" Type="http://schemas.openxmlformats.org/officeDocument/2006/relationships/slideLayout" Id="rId6"/><Relationship Target="../slideLayouts/slideLayout4.xml" Type="http://schemas.openxmlformats.org/officeDocument/2006/relationships/slideLayout" Id="rId5"/><Relationship Target="../slideLayouts/slideLayout7.xml" Type="http://schemas.openxmlformats.org/officeDocument/2006/relationships/slideLayout" Id="rId8"/><Relationship Target="../slideLayouts/slideLayout6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394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marR="0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marR="0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marR="0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marR="0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marR="0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marR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marR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marR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marR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4"/><Relationship Target="../media/image12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4"/><Relationship Target="../media/image15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19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16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7.jpg" Type="http://schemas.openxmlformats.org/officeDocument/2006/relationships/image" Id="rId4"/><Relationship Target="../media/image11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png" Type="http://schemas.openxmlformats.org/officeDocument/2006/relationships/image" Id="rId4"/><Relationship Target="../media/image05.png" Type="http://schemas.openxmlformats.org/officeDocument/2006/relationships/image" Id="rId3"/><Relationship Target="../media/image02.png" Type="http://schemas.openxmlformats.org/officeDocument/2006/relationships/image" Id="rId5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03650" x="152400"/>
            <a:ext cy="2809875" cx="23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/>
          <p:nvPr/>
        </p:nvSpPr>
        <p:spPr>
          <a:xfrm>
            <a:off y="1949731" x="1463713"/>
            <a:ext cy="1139999" cx="6552600"/>
          </a:xfrm>
          <a:prstGeom prst="rect">
            <a:avLst/>
          </a:prstGeom>
          <a:noFill/>
          <a:ln w="28575" cap="flat">
            <a:solidFill>
              <a:srgbClr val="DD286C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1" lvl="0">
              <a:spcBef>
                <a:spcPts val="0"/>
              </a:spcBef>
              <a:buSzPct val="25000"/>
              <a:buNone/>
            </a:pPr>
            <a:r>
              <a:rPr b="1" sz="2400" lang="en">
                <a:solidFill>
                  <a:srgbClr val="632423"/>
                </a:solidFill>
                <a:latin typeface="Impact"/>
                <a:ea typeface="Impact"/>
                <a:cs typeface="Impact"/>
                <a:sym typeface="Impact"/>
              </a:rPr>
              <a:t>Vertebral Column &amp; Muscles of The Back</a:t>
            </a:r>
          </a:p>
          <a:p>
            <a:pPr algn="ctr" rtl="1" lvl="0">
              <a:spcBef>
                <a:spcPts val="0"/>
              </a:spcBef>
              <a:buSzPct val="25000"/>
              <a:buNone/>
            </a:pPr>
            <a:r>
              <a:rPr b="1" sz="1800" lang="en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"Revision"</a:t>
            </a:r>
          </a:p>
          <a:p>
            <a:pPr algn="ctr" rtl="1" lvl="0" marR="0" indent="0" marL="0">
              <a:spcBef>
                <a:spcPts val="0"/>
              </a:spcBef>
              <a:buSzPct val="25000"/>
              <a:buNone/>
            </a:pPr>
            <a:r>
              <a:rPr b="1" sz="1800" lang="en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Anatomy Team 434</a:t>
            </a:r>
          </a:p>
        </p:txBody>
      </p:sp>
      <p:sp>
        <p:nvSpPr>
          <p:cNvPr id="121" name="Shape 121"/>
          <p:cNvSpPr/>
          <p:nvPr/>
        </p:nvSpPr>
        <p:spPr>
          <a:xfrm>
            <a:off y="3575375" x="242000"/>
            <a:ext cy="1385099" cx="2747399"/>
          </a:xfrm>
          <a:prstGeom prst="rect">
            <a:avLst/>
          </a:prstGeom>
          <a:noFill/>
          <a:ln w="254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b="1" cap="none" baseline="0" sz="2400" lang="en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Color </a:t>
            </a:r>
            <a:r>
              <a:rPr u="sng" b="1" sz="2400" lang="en" i="1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Index:</a:t>
            </a:r>
            <a:r>
              <a:rPr b="1" sz="2400" lang="en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953734"/>
              </a:buClr>
              <a:buSzPct val="100000"/>
              <a:buFont typeface="Noto Symbol"/>
              <a:buChar char="▪"/>
            </a:pPr>
            <a:r>
              <a:rPr b="1" sz="2000" lang="en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strike="noStrike" u="none" b="1" cap="none" baseline="0" sz="2000" lang="en" i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mportant Point</a:t>
            </a:r>
            <a:r>
              <a:rPr b="1" sz="2000" lang="en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7F7F7F"/>
              </a:buClr>
              <a:buSzPct val="100000"/>
              <a:buFont typeface="Noto Symbol"/>
              <a:buChar char="▪"/>
            </a:pPr>
            <a:r>
              <a:rPr b="1" sz="2000" lang="en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Helping notes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D4783C"/>
              </a:buClr>
              <a:buSzPct val="100000"/>
              <a:buFont typeface="Calibri"/>
              <a:buChar char="▪"/>
            </a:pPr>
            <a:r>
              <a:rPr b="1" sz="2000" lang="en">
                <a:solidFill>
                  <a:srgbClr val="D4783C"/>
                </a:solidFill>
                <a:latin typeface="Calibri"/>
                <a:ea typeface="Calibri"/>
                <a:cs typeface="Calibri"/>
                <a:sym typeface="Calibri"/>
              </a:rPr>
              <a:t>Explanation </a:t>
            </a:r>
          </a:p>
        </p:txBody>
      </p:sp>
      <p:sp>
        <p:nvSpPr>
          <p:cNvPr id="122" name="Shape 122"/>
          <p:cNvSpPr/>
          <p:nvPr/>
        </p:nvSpPr>
        <p:spPr>
          <a:xfrm>
            <a:off y="3575375" x="6016675"/>
            <a:ext cy="1385099" cx="2833799"/>
          </a:xfrm>
          <a:prstGeom prst="rect">
            <a:avLst/>
          </a:prstGeom>
          <a:noFill/>
          <a:ln w="254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indent="-330200" marL="457200">
              <a:lnSpc>
                <a:spcPct val="115000"/>
              </a:lnSpc>
              <a:spcBef>
                <a:spcPts val="0"/>
              </a:spcBef>
              <a:buClr>
                <a:srgbClr val="D4783C"/>
              </a:buClr>
              <a:buFont typeface="Calibri"/>
              <a:buNone/>
            </a:pPr>
            <a:r>
              <a:rPr b="1" lang="en">
                <a:solidFill>
                  <a:srgbClr val="45818E"/>
                </a:solidFill>
              </a:rPr>
              <a:t>If you have any complaint or suggestion please don’t hesitate to contact us on:</a:t>
            </a:r>
          </a:p>
          <a:p>
            <a:pPr algn="ctr" rtl="0" lvl="0" indent="-330200" marL="457200">
              <a:lnSpc>
                <a:spcPct val="115000"/>
              </a:lnSpc>
              <a:spcBef>
                <a:spcPts val="0"/>
              </a:spcBef>
              <a:buClr>
                <a:srgbClr val="D4783C"/>
              </a:buClr>
              <a:buFont typeface="Calibri"/>
              <a:buNone/>
            </a:pPr>
            <a:r>
              <a:rPr lang="en">
                <a:solidFill>
                  <a:srgbClr val="6D9EEB"/>
                </a:solidFill>
              </a:rPr>
              <a:t>AnatomyTeam434@gmail.com</a:t>
            </a:r>
          </a:p>
        </p:txBody>
      </p:sp>
      <p:cxnSp>
        <p:nvCxnSpPr>
          <p:cNvPr id="123" name="Shape 123"/>
          <p:cNvCxnSpPr/>
          <p:nvPr/>
        </p:nvCxnSpPr>
        <p:spPr>
          <a:xfrm>
            <a:off y="770081" x="8854707"/>
            <a:ext cy="3564599" cx="0"/>
          </a:xfrm>
          <a:prstGeom prst="straightConnector1">
            <a:avLst/>
          </a:prstGeom>
          <a:noFill/>
          <a:ln w="38100" cap="flat">
            <a:solidFill>
              <a:srgbClr val="DD286C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124" name="Shape 124"/>
          <p:cNvCxnSpPr/>
          <p:nvPr/>
        </p:nvCxnSpPr>
        <p:spPr>
          <a:xfrm>
            <a:off y="28313" x="8985447"/>
            <a:ext cy="4980599" cx="0"/>
          </a:xfrm>
          <a:prstGeom prst="straightConnector1">
            <a:avLst/>
          </a:prstGeom>
          <a:noFill/>
          <a:ln w="381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cxnSp>
        <p:nvCxnSpPr>
          <p:cNvPr id="274" name="Shape 274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275" name="Shape 275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y="704400" x="27910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Trapezius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y="704400" x="414660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Latissimus dorsi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3150" x="332275"/>
            <a:ext cy="3797175" cx="24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y="677212" x="6087149"/>
            <a:ext cy="3789049" cx="245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7225" x="3738850"/>
            <a:ext cy="3789023" cx="28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</a:t>
            </a:r>
          </a:p>
        </p:txBody>
      </p:sp>
      <p:cxnSp>
        <p:nvCxnSpPr>
          <p:cNvPr id="286" name="Shape 28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287" name="Shape 287"/>
          <p:cNvSpPr txBox="1"/>
          <p:nvPr/>
        </p:nvSpPr>
        <p:spPr>
          <a:xfrm>
            <a:off y="704400" x="10999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Levator scapulae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y="1587788" x="12523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latin typeface="Comic Sans MS"/>
                <a:ea typeface="Comic Sans MS"/>
                <a:cs typeface="Comic Sans MS"/>
                <a:sym typeface="Comic Sans MS"/>
              </a:rPr>
              <a:t>Rhomboid minor 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y="2471176" x="14047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Rhomboid major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20320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Intermediate group of the back muscle</a:t>
            </a:r>
          </a:p>
        </p:txBody>
      </p:sp>
      <p:graphicFrame>
        <p:nvGraphicFramePr>
          <p:cNvPr id="295" name="Shape 295"/>
          <p:cNvGraphicFramePr/>
          <p:nvPr/>
        </p:nvGraphicFramePr>
        <p:xfrm>
          <a:off y="1371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{E6BDB67D-0112-4702-9C96-76D3CD0FB083}</a:tableStyleId>
              </a:tblPr>
              <a:tblGrid>
                <a:gridCol w="1448825"/>
                <a:gridCol w="1224225"/>
                <a:gridCol w="1510975"/>
                <a:gridCol w="2018775"/>
                <a:gridCol w="1776375"/>
              </a:tblGrid>
              <a:tr h="2475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6400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Serratus posterior superior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 (spinous processes of C7-T3)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Upper border of ribs (from 2 to 5)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 to movement of ribs and help in respiratory function (no movement for the back) 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Anterior rami of thoracic spinal nerves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(upper thoracic nerves T2-T5)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805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Serratus posterior inferior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 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(spinous processes of T11-L3)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Lower border of ribs (from 9 to 12)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Anterior rami of thoracic spinal nerves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(lower thoracic nerves T9-T12)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cxnSp>
        <p:nvCxnSpPr>
          <p:cNvPr id="296" name="Shape 29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Intermediate group</a:t>
            </a:r>
          </a:p>
        </p:txBody>
      </p:sp>
      <p:cxnSp>
        <p:nvCxnSpPr>
          <p:cNvPr id="302" name="Shape 30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9200" x="5803325"/>
            <a:ext cy="3838276" cx="26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y="1368653" x="36292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Serratus posterior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y="2740253" x="38578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Serratus posterior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</a:t>
            </a:r>
          </a:p>
        </p:txBody>
      </p:sp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679200" x="98924"/>
            <a:ext cy="3583401" cx="29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y="682853" x="28672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Levatores costarum</a:t>
            </a:r>
          </a:p>
        </p:txBody>
      </p:sp>
      <p:sp>
        <p:nvSpPr>
          <p:cNvPr id="308" name="Shape 308"/>
          <p:cNvSpPr/>
          <p:nvPr/>
        </p:nvSpPr>
        <p:spPr>
          <a:xfrm>
            <a:off y="3723375" x="2923800"/>
            <a:ext cy="638099" cx="51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20320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Deep group of the back muscle</a:t>
            </a:r>
          </a:p>
        </p:txBody>
      </p:sp>
      <p:graphicFrame>
        <p:nvGraphicFramePr>
          <p:cNvPr id="314" name="Shape 314"/>
          <p:cNvGraphicFramePr/>
          <p:nvPr/>
        </p:nvGraphicFramePr>
        <p:xfrm>
          <a:off y="609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{A5A54761-0FA0-46E7-931E-23B03F866263}</a:tableStyleId>
              </a:tblPr>
              <a:tblGrid>
                <a:gridCol w="1233450"/>
                <a:gridCol w="1233450"/>
                <a:gridCol w="1042275"/>
                <a:gridCol w="1286375"/>
                <a:gridCol w="1718700"/>
                <a:gridCol w="1512350"/>
              </a:tblGrid>
              <a:tr h="279925">
                <a:tc gridSpan="2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 hMerge="1"/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573425">
                <a:tc rowSpan="2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 capitis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processes of C7-T4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Skull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Extension &amp; rotation of the neck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middle cervical nerves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57342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 cervicis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processes of T3-T6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Transverse processes of C1-C3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lower cervical nerve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287450">
                <a:tc rowSpan="3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91666"/>
                        <a:buFont typeface="Arial"/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Erector</a:t>
                      </a:r>
                    </a:p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Iliocostalis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rowSpan="3"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 hMerge="1"/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-Extensors and rotators of head &amp; vertebral column 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-Maintenance of normal curvature of vertebral column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of the spinal nerves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4304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Longissimus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vMerge="1"/>
                <a:tc hMerge="1" vMerge="1"/>
                <a:tc vMerge="1"/>
                <a:tc vMerge="1"/>
              </a:tr>
              <a:tr h="51647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Spinalis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vMerge="1"/>
                <a:tc hMerge="1" vMerge="1"/>
                <a:tc vMerge="1"/>
                <a:tc vMerge="1"/>
              </a:tr>
            </a:tbl>
          </a:graphicData>
        </a:graphic>
      </p:graphicFrame>
      <p:cxnSp>
        <p:nvCxnSpPr>
          <p:cNvPr id="315" name="Shape 315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0762" x="5250726"/>
            <a:ext cy="3801975" cx="30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Deep muscle group</a:t>
            </a:r>
          </a:p>
        </p:txBody>
      </p:sp>
      <p:cxnSp>
        <p:nvCxnSpPr>
          <p:cNvPr id="322" name="Shape 32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23" name="Shape 323"/>
          <p:cNvSpPr txBox="1"/>
          <p:nvPr/>
        </p:nvSpPr>
        <p:spPr>
          <a:xfrm>
            <a:off y="454253" x="39340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Transversospinalis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618825" x="98927"/>
            <a:ext cy="3838473" cx="466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aphicFrame>
        <p:nvGraphicFramePr>
          <p:cNvPr id="329" name="Shape 329"/>
          <p:cNvGraphicFramePr/>
          <p:nvPr/>
        </p:nvGraphicFramePr>
        <p:xfrm>
          <a:off y="1295399" x="15238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{997220F7-B325-4C8B-8E9E-1A6A2B7F2DB9}</a:tableStyleId>
              </a:tblPr>
              <a:tblGrid>
                <a:gridCol w="1671275"/>
                <a:gridCol w="3698000"/>
                <a:gridCol w="2684625"/>
              </a:tblGrid>
              <a:tr h="6525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Muscular triangle of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</a:t>
                      </a: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Boundaries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17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Auscultatory Triangle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 on back where breath sounds are most easily heard with a stethoscope.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dorsi, trapezius, and medial border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94650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Lumbar Triangle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where pus may emerge from the abdominal wall.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dorsi, posterior border of external oblique muscle of the abdomen, and iliac crest.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30" name="Shape 330"/>
          <p:cNvSpPr txBox="1"/>
          <p:nvPr>
            <p:ph idx="1" type="body"/>
          </p:nvPr>
        </p:nvSpPr>
        <p:spPr>
          <a:xfrm>
            <a:off y="-9" x="139400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Muscular triangles of the back </a:t>
            </a:r>
          </a:p>
        </p:txBody>
      </p:sp>
      <p:cxnSp>
        <p:nvCxnSpPr>
          <p:cNvPr id="331" name="Shape 33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7237" x="153225"/>
            <a:ext cy="3789023" cx="26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Muscular triangular of the back &amp; Thoracolumbar fascia</a:t>
            </a:r>
          </a:p>
        </p:txBody>
      </p:sp>
      <p:cxnSp>
        <p:nvCxnSpPr>
          <p:cNvPr id="338" name="Shape 338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39" name="Shape 339"/>
          <p:cNvSpPr/>
          <p:nvPr/>
        </p:nvSpPr>
        <p:spPr>
          <a:xfrm rot="4172263">
            <a:off y="3632565" x="2001611"/>
            <a:ext cy="110779" cx="193083"/>
          </a:xfrm>
          <a:prstGeom prst="triangle">
            <a:avLst>
              <a:gd fmla="val 50000" name="adj"/>
            </a:avLst>
          </a:prstGeom>
          <a:noFill/>
          <a:ln w="3810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340" name="Shape 340"/>
          <p:cNvSpPr/>
          <p:nvPr/>
        </p:nvSpPr>
        <p:spPr>
          <a:xfrm rot="-3598075">
            <a:off y="3608727" x="984577"/>
            <a:ext cy="110888" cx="193012"/>
          </a:xfrm>
          <a:prstGeom prst="triangle">
            <a:avLst>
              <a:gd fmla="val 50000" name="adj"/>
            </a:avLst>
          </a:prstGeom>
          <a:noFill/>
          <a:ln w="3810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cxnSp>
        <p:nvCxnSpPr>
          <p:cNvPr id="341" name="Shape 341"/>
          <p:cNvCxnSpPr>
            <a:stCxn id="342" idx="1"/>
            <a:endCxn id="339" idx="0"/>
          </p:cNvCxnSpPr>
          <p:nvPr/>
        </p:nvCxnSpPr>
        <p:spPr>
          <a:xfrm flipH="1">
            <a:off y="3078674" x="2150150"/>
            <a:ext cy="589799" cx="1203300"/>
          </a:xfrm>
          <a:prstGeom prst="straightConnector1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343" name="Shape 343"/>
          <p:cNvCxnSpPr>
            <a:endCxn id="344" idx="1"/>
          </p:cNvCxnSpPr>
          <p:nvPr/>
        </p:nvCxnSpPr>
        <p:spPr>
          <a:xfrm rot="10800000" flipH="1">
            <a:off y="1960328" x="2243575"/>
            <a:ext cy="414600" cx="1062000"/>
          </a:xfrm>
          <a:prstGeom prst="straightConnector1">
            <a:avLst/>
          </a:prstGeom>
          <a:noFill/>
          <a:ln w="38100" cap="flat">
            <a:solidFill>
              <a:srgbClr val="CC0000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44" name="Shape 344"/>
          <p:cNvSpPr txBox="1"/>
          <p:nvPr/>
        </p:nvSpPr>
        <p:spPr>
          <a:xfrm>
            <a:off y="1641278" x="33055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Auscultatory triangle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y="2759625" x="33534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Lumbar triangle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y="652612" x="5688375"/>
            <a:ext cy="3838274" cx="29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y="1140053" x="30958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Thoracolumbar fascia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t="0" b="11449" r="0" l="0"/>
          <a:stretch/>
        </p:blipFill>
        <p:spPr>
          <a:xfrm>
            <a:off y="364074" x="5100600"/>
            <a:ext cy="2793099" cx="29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y="3241650" x="4865800"/>
            <a:ext cy="1510200" cx="3673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4F81B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Done by:</a:t>
            </a:r>
          </a:p>
          <a:p>
            <a:pPr algn="ctr"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1F497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Noha AlGwaiz &amp; Tariq AlHassan</a:t>
            </a: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t="4685" b="4504" r="4597" l="4534"/>
          <a:stretch/>
        </p:blipFill>
        <p:spPr>
          <a:xfrm>
            <a:off y="271100" x="346200"/>
            <a:ext cy="3952500" cx="44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y="271100" x="346075"/>
            <a:ext cy="3952499" cx="4478700"/>
          </a:xfrm>
          <a:prstGeom prst="rect">
            <a:avLst/>
          </a:prstGeom>
          <a:noFill/>
          <a:ln w="38100" cap="flat">
            <a:solidFill>
              <a:srgbClr val="8064A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aphicFrame>
        <p:nvGraphicFramePr>
          <p:cNvPr id="129" name="Shape 129"/>
          <p:cNvGraphicFramePr/>
          <p:nvPr/>
        </p:nvGraphicFramePr>
        <p:xfrm>
          <a:off y="609600" x="15238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{94B1463E-9ECD-47AD-8D63-F732FD2576CF}</a:tableStyleId>
              </a:tblPr>
              <a:tblGrid>
                <a:gridCol w="1141975"/>
                <a:gridCol w="1141975"/>
                <a:gridCol w="1141975"/>
                <a:gridCol w="1141975"/>
                <a:gridCol w="1141975"/>
                <a:gridCol w="1141975"/>
                <a:gridCol w="1141975"/>
              </a:tblGrid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Body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Superior articular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Inferior articular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Transverse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foramen 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Typical cervical (C3-C4-C5-C6)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small, longer horizontally than antero -posterior 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(upward and backward)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tubercles, one placed in front of the foramen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transversarium and the other behind.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large, triangular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short, bifid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C1 “Atlas”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body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two occipital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condyles (kidney shape)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circular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spine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C2 “Axis”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body of the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atlas that has fused with the axis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circular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short, bifid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C7 “Prominence vertebrae”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small, longer horizontally than antero -posterior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(upward and backward)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 spinous process which is not bifid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30" name="Shape 130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Cervical vertebra</a:t>
            </a:r>
          </a:p>
        </p:txBody>
      </p:sp>
      <p:cxnSp>
        <p:nvCxnSpPr>
          <p:cNvPr id="131" name="Shape 13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" name="Shape 136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Atypical Cervical Vertebra</a:t>
            </a:r>
          </a:p>
        </p:txBody>
      </p:sp>
      <p:cxnSp>
        <p:nvCxnSpPr>
          <p:cNvPr id="137" name="Shape 137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56375" x="5724225"/>
            <a:ext cy="1838325" cx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23925" x="3497812"/>
            <a:ext cy="2054974" cx="21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y="2482100" x="1695425"/>
            <a:ext cy="426599" cx="113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i="1"/>
              <a:t>Atlas (C1)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y="2482100" x="6146025"/>
            <a:ext cy="426599" cx="113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Axis (C2)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y="4731200" x="3490325"/>
            <a:ext cy="426599" cx="2368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Cervica Prominens (C7)</a:t>
            </a:r>
          </a:p>
        </p:txBody>
      </p:sp>
      <p:cxnSp>
        <p:nvCxnSpPr>
          <p:cNvPr id="143" name="Shape 143"/>
          <p:cNvCxnSpPr/>
          <p:nvPr/>
        </p:nvCxnSpPr>
        <p:spPr>
          <a:xfrm rot="10800000" flipH="1">
            <a:off y="837624" x="2306925"/>
            <a:ext cy="128100" cx="16071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4" name="Shape 144"/>
          <p:cNvCxnSpPr/>
          <p:nvPr/>
        </p:nvCxnSpPr>
        <p:spPr>
          <a:xfrm rot="10800000">
            <a:off y="780750" x="5435399"/>
            <a:ext cy="56999" cx="10098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5" name="Shape 145"/>
          <p:cNvCxnSpPr/>
          <p:nvPr/>
        </p:nvCxnSpPr>
        <p:spPr>
          <a:xfrm rot="10800000" flipH="1">
            <a:off y="3824449" x="4624925"/>
            <a:ext cy="355200" cx="14513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6" name="Shape 146"/>
          <p:cNvCxnSpPr/>
          <p:nvPr/>
        </p:nvCxnSpPr>
        <p:spPr>
          <a:xfrm flipH="1">
            <a:off y="2174500" x="6571650"/>
            <a:ext cy="1422000" cx="1721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7" name="Shape 147"/>
          <p:cNvCxnSpPr/>
          <p:nvPr/>
        </p:nvCxnSpPr>
        <p:spPr>
          <a:xfrm rot="10800000" flipH="1">
            <a:off y="2496399" x="4895125"/>
            <a:ext cy="417600" cx="4775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8" name="Shape 148"/>
          <p:cNvCxnSpPr/>
          <p:nvPr/>
        </p:nvCxnSpPr>
        <p:spPr>
          <a:xfrm flipH="1">
            <a:off y="1392350" x="5798825"/>
            <a:ext cy="796799" cx="8738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9" name="Shape 149"/>
          <p:cNvCxnSpPr>
            <a:endCxn id="150" idx="1"/>
          </p:cNvCxnSpPr>
          <p:nvPr/>
        </p:nvCxnSpPr>
        <p:spPr>
          <a:xfrm rot="10800000" flipH="1">
            <a:off y="1251149" x="2790575"/>
            <a:ext cy="70200" cx="10041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1" name="Shape 151"/>
          <p:cNvCxnSpPr>
            <a:endCxn id="150" idx="3"/>
          </p:cNvCxnSpPr>
          <p:nvPr/>
        </p:nvCxnSpPr>
        <p:spPr>
          <a:xfrm flipH="1">
            <a:off y="1207349" x="5554775"/>
            <a:ext cy="43800" cx="5634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2" name="Shape 152"/>
          <p:cNvCxnSpPr/>
          <p:nvPr/>
        </p:nvCxnSpPr>
        <p:spPr>
          <a:xfrm>
            <a:off y="1691000" x="7284225"/>
            <a:ext cy="199199" cx="3555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3" name="Shape 153"/>
          <p:cNvCxnSpPr/>
          <p:nvPr/>
        </p:nvCxnSpPr>
        <p:spPr>
          <a:xfrm>
            <a:off y="1491900" x="3017975"/>
            <a:ext cy="449700" cx="9869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4" name="Shape 154"/>
          <p:cNvCxnSpPr/>
          <p:nvPr/>
        </p:nvCxnSpPr>
        <p:spPr>
          <a:xfrm flipH="1">
            <a:off y="1378150" x="5105074"/>
            <a:ext cy="543599" cx="842400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5" name="Shape 155"/>
          <p:cNvCxnSpPr/>
          <p:nvPr/>
        </p:nvCxnSpPr>
        <p:spPr>
          <a:xfrm rot="10800000" flipH="1">
            <a:off y="2288375" x="4084550"/>
            <a:ext cy="895799" cx="3128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6" name="Shape 156"/>
          <p:cNvCxnSpPr/>
          <p:nvPr/>
        </p:nvCxnSpPr>
        <p:spPr>
          <a:xfrm flipH="1">
            <a:off y="2032300" x="1359001"/>
            <a:ext cy="226200" cx="587400"/>
          </a:xfrm>
          <a:prstGeom prst="straightConnector1">
            <a:avLst/>
          </a:prstGeom>
          <a:noFill/>
          <a:ln w="19050" cap="flat">
            <a:solidFill>
              <a:srgbClr val="6AA84F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57" name="Shape 157"/>
          <p:cNvSpPr txBox="1"/>
          <p:nvPr/>
        </p:nvSpPr>
        <p:spPr>
          <a:xfrm>
            <a:off y="595946" x="3977962"/>
            <a:ext cy="426599" cx="139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Anterior Arch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y="2098300" x="1"/>
            <a:ext cy="426599" cx="1527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6AA84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Posterior Arch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y="1037850" x="379467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Surface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y="1707275" x="368757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Foramen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y="2113537" x="5065750"/>
            <a:ext cy="426599" cx="1009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y="1671700" x="749500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Surface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y="3497500" x="572422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y="398550" x="727390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Odontoid Process (Dens)</a:t>
            </a:r>
          </a:p>
        </p:txBody>
      </p:sp>
      <p:cxnSp>
        <p:nvCxnSpPr>
          <p:cNvPr id="164" name="Shape 164"/>
          <p:cNvCxnSpPr/>
          <p:nvPr/>
        </p:nvCxnSpPr>
        <p:spPr>
          <a:xfrm rot="10800000" flipH="1">
            <a:off y="702750" x="6769900"/>
            <a:ext cy="178199" cx="7137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65" name="Shape 165"/>
          <p:cNvCxnSpPr/>
          <p:nvPr/>
        </p:nvCxnSpPr>
        <p:spPr>
          <a:xfrm rot="10800000">
            <a:off y="1118825" x="1155300"/>
            <a:ext cy="238799" cx="3719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66" name="Shape 166"/>
          <p:cNvCxnSpPr/>
          <p:nvPr/>
        </p:nvCxnSpPr>
        <p:spPr>
          <a:xfrm>
            <a:off y="1210300" x="7329375"/>
            <a:ext cy="19799" cx="3665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67" name="Shape 167"/>
          <p:cNvSpPr txBox="1"/>
          <p:nvPr/>
        </p:nvSpPr>
        <p:spPr>
          <a:xfrm>
            <a:off y="920275" x="7358350"/>
            <a:ext cy="426599" cx="1981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Atlanto-Axial Joint (Lateral Rotation “NO”)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842925" x="939650"/>
            <a:ext cy="1475449" cx="24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y="393450" x="-92550"/>
            <a:ext cy="796799" cx="2244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Atlanto-Occipital Joint (Flexion, Extension, Lateral Flexion “YES”)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y="920700" x="6774375"/>
            <a:ext cy="237900" cx="8027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Typical Cervical Vertebra</a:t>
            </a:r>
          </a:p>
        </p:txBody>
      </p:sp>
      <p:cxnSp>
        <p:nvCxnSpPr>
          <p:cNvPr id="176" name="Shape 17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39700" x="2739000"/>
            <a:ext cy="2490350" cx="25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y="3829925" x="3394725"/>
            <a:ext cy="426599" cx="1262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(C3, 4, 5, 6)</a:t>
            </a:r>
          </a:p>
        </p:txBody>
      </p:sp>
      <p:cxnSp>
        <p:nvCxnSpPr>
          <p:cNvPr id="179" name="Shape 179"/>
          <p:cNvCxnSpPr/>
          <p:nvPr/>
        </p:nvCxnSpPr>
        <p:spPr>
          <a:xfrm>
            <a:off y="3292600" x="4395875"/>
            <a:ext cy="535199" cx="6935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0" name="Shape 180"/>
          <p:cNvCxnSpPr/>
          <p:nvPr/>
        </p:nvCxnSpPr>
        <p:spPr>
          <a:xfrm flipH="1">
            <a:off y="3381800" x="2195725"/>
            <a:ext cy="257700" cx="8027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1" name="Shape 181"/>
          <p:cNvCxnSpPr/>
          <p:nvPr/>
        </p:nvCxnSpPr>
        <p:spPr>
          <a:xfrm rot="10800000">
            <a:off y="2896075" x="2126250"/>
            <a:ext cy="188399" cx="9911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2" name="Shape 182"/>
          <p:cNvCxnSpPr/>
          <p:nvPr/>
        </p:nvCxnSpPr>
        <p:spPr>
          <a:xfrm rot="10800000">
            <a:off y="1845649" x="2364374"/>
            <a:ext cy="555000" cx="12684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3" name="Shape 183"/>
          <p:cNvCxnSpPr/>
          <p:nvPr/>
        </p:nvCxnSpPr>
        <p:spPr>
          <a:xfrm rot="10800000" flipH="1">
            <a:off y="1220124" x="4078750"/>
            <a:ext cy="475800" cx="5747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4" name="Shape 184"/>
          <p:cNvCxnSpPr/>
          <p:nvPr/>
        </p:nvCxnSpPr>
        <p:spPr>
          <a:xfrm rot="10800000" flipH="1">
            <a:off y="2269675" x="4950875"/>
            <a:ext cy="346799" cx="10011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85" name="Shape 185"/>
          <p:cNvSpPr txBox="1"/>
          <p:nvPr/>
        </p:nvSpPr>
        <p:spPr>
          <a:xfrm>
            <a:off y="2058200" x="5811525"/>
            <a:ext cy="426599" cx="2440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Facet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y="869825" x="441275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(short bifid)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y="1563162" x="54597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y="2647325" x="236825"/>
            <a:ext cy="426599" cx="1966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Foramen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y="3754200" x="4920250"/>
            <a:ext cy="426599" cx="892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y="3513275" x="34737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Process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5" name="Shape 19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Thoracic vertebra</a:t>
            </a:r>
          </a:p>
        </p:txBody>
      </p:sp>
      <p:cxnSp>
        <p:nvCxnSpPr>
          <p:cNvPr id="196" name="Shape 19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y="1035250" x="2945675"/>
            <a:ext cy="2646349" cx="269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y="456250" x="444325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(long, downward)</a:t>
            </a:r>
          </a:p>
        </p:txBody>
      </p:sp>
      <p:cxnSp>
        <p:nvCxnSpPr>
          <p:cNvPr id="199" name="Shape 199"/>
          <p:cNvCxnSpPr/>
          <p:nvPr/>
        </p:nvCxnSpPr>
        <p:spPr>
          <a:xfrm rot="10800000" flipH="1">
            <a:off y="821650" x="4293912"/>
            <a:ext cy="366000" cx="3176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0" name="Shape 200"/>
          <p:cNvSpPr txBox="1"/>
          <p:nvPr/>
        </p:nvSpPr>
        <p:spPr>
          <a:xfrm>
            <a:off y="2246978" x="959800"/>
            <a:ext cy="537000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(small, circular)</a:t>
            </a:r>
          </a:p>
        </p:txBody>
      </p:sp>
      <p:cxnSp>
        <p:nvCxnSpPr>
          <p:cNvPr id="201" name="Shape 201"/>
          <p:cNvCxnSpPr>
            <a:endCxn id="200" idx="3"/>
          </p:cNvCxnSpPr>
          <p:nvPr/>
        </p:nvCxnSpPr>
        <p:spPr>
          <a:xfrm flipH="1">
            <a:off y="2357678" x="2857299"/>
            <a:ext cy="157800" cx="11001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2" name="Shape 202"/>
          <p:cNvSpPr txBox="1"/>
          <p:nvPr/>
        </p:nvSpPr>
        <p:spPr>
          <a:xfrm>
            <a:off y="3721250" x="4798900"/>
            <a:ext cy="426599" cx="1804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(medium, heart)</a:t>
            </a:r>
          </a:p>
        </p:txBody>
      </p:sp>
      <p:cxnSp>
        <p:nvCxnSpPr>
          <p:cNvPr id="203" name="Shape 203"/>
          <p:cNvCxnSpPr/>
          <p:nvPr/>
        </p:nvCxnSpPr>
        <p:spPr>
          <a:xfrm>
            <a:off y="3160550" x="4413275"/>
            <a:ext cy="703799" cx="10208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4" name="Shape 204"/>
          <p:cNvSpPr txBox="1"/>
          <p:nvPr/>
        </p:nvSpPr>
        <p:spPr>
          <a:xfrm>
            <a:off y="821637" x="-350"/>
            <a:ext cy="8741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Costal Facets (Transverse Process)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(articulate with tubercles of ribs)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“EXCEPT T11, T12”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y="3474621" x="304450"/>
            <a:ext cy="5876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Costal Facets (Sides of Body)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(articulate with head of ribs)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y="1760620" x="5770175"/>
            <a:ext cy="5876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(backward, laterally)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y="2540301" x="5730525"/>
            <a:ext cy="768900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Processes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(forward, medially)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“T12 laterally like Lumbar”</a:t>
            </a:r>
          </a:p>
        </p:txBody>
      </p:sp>
      <p:cxnSp>
        <p:nvCxnSpPr>
          <p:cNvPr id="208" name="Shape 208"/>
          <p:cNvCxnSpPr/>
          <p:nvPr/>
        </p:nvCxnSpPr>
        <p:spPr>
          <a:xfrm rot="10800000" flipH="1">
            <a:off y="2070200" x="4817625"/>
            <a:ext cy="188399" cx="12983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09" name="Shape 209"/>
          <p:cNvCxnSpPr/>
          <p:nvPr/>
        </p:nvCxnSpPr>
        <p:spPr>
          <a:xfrm rot="10800000">
            <a:off y="1386425" x="2756324"/>
            <a:ext cy="495599" cx="356700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10" name="Shape 210"/>
          <p:cNvCxnSpPr/>
          <p:nvPr/>
        </p:nvCxnSpPr>
        <p:spPr>
          <a:xfrm flipH="1">
            <a:off y="2664925" x="2756250"/>
            <a:ext cy="832500" cx="8522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Lumbar vertebra</a:t>
            </a:r>
          </a:p>
        </p:txBody>
      </p:sp>
      <p:cxnSp>
        <p:nvCxnSpPr>
          <p:cNvPr id="216" name="Shape 21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y="1133524" x="2741600"/>
            <a:ext cy="2532475" cx="270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y="474750" x="4029425"/>
            <a:ext cy="426599" cx="2702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(short, flat, quadrangular, backward)</a:t>
            </a:r>
          </a:p>
        </p:txBody>
      </p:sp>
      <p:cxnSp>
        <p:nvCxnSpPr>
          <p:cNvPr id="219" name="Shape 219"/>
          <p:cNvCxnSpPr/>
          <p:nvPr/>
        </p:nvCxnSpPr>
        <p:spPr>
          <a:xfrm rot="10800000" flipH="1">
            <a:off y="1039649" x="4087112"/>
            <a:ext cy="391200" cx="5069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0" name="Shape 220"/>
          <p:cNvSpPr txBox="1"/>
          <p:nvPr/>
        </p:nvSpPr>
        <p:spPr>
          <a:xfrm>
            <a:off y="2712737" x="8441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(triangular)</a:t>
            </a:r>
          </a:p>
        </p:txBody>
      </p:sp>
      <p:cxnSp>
        <p:nvCxnSpPr>
          <p:cNvPr id="221" name="Shape 221"/>
          <p:cNvCxnSpPr>
            <a:endCxn id="220" idx="3"/>
          </p:cNvCxnSpPr>
          <p:nvPr/>
        </p:nvCxnSpPr>
        <p:spPr>
          <a:xfrm flipH="1">
            <a:off y="2546237" x="2741599"/>
            <a:ext cy="379800" cx="10893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2" name="Shape 222"/>
          <p:cNvSpPr txBox="1"/>
          <p:nvPr/>
        </p:nvSpPr>
        <p:spPr>
          <a:xfrm>
            <a:off y="3666000" x="1233575"/>
            <a:ext cy="426599" cx="1804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(large, kidney)</a:t>
            </a:r>
          </a:p>
        </p:txBody>
      </p:sp>
      <p:cxnSp>
        <p:nvCxnSpPr>
          <p:cNvPr id="223" name="Shape 223"/>
          <p:cNvCxnSpPr/>
          <p:nvPr/>
        </p:nvCxnSpPr>
        <p:spPr>
          <a:xfrm flipH="1">
            <a:off y="3368675" x="2611975"/>
            <a:ext cy="455999" cx="11000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4" name="Shape 224"/>
          <p:cNvSpPr txBox="1"/>
          <p:nvPr/>
        </p:nvSpPr>
        <p:spPr>
          <a:xfrm>
            <a:off y="1396425" x="5274650"/>
            <a:ext cy="5990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(medially)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y="2003150" x="5746175"/>
            <a:ext cy="5990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(laterally)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26" name="Shape 226"/>
          <p:cNvCxnSpPr/>
          <p:nvPr/>
        </p:nvCxnSpPr>
        <p:spPr>
          <a:xfrm rot="10800000" flipH="1">
            <a:off y="1693824" x="4579775"/>
            <a:ext cy="386400" cx="1090200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7" name="Shape 227"/>
          <p:cNvSpPr txBox="1"/>
          <p:nvPr/>
        </p:nvSpPr>
        <p:spPr>
          <a:xfrm>
            <a:off y="2631025" x="550832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(long, slender)</a:t>
            </a:r>
          </a:p>
        </p:txBody>
      </p:sp>
      <p:cxnSp>
        <p:nvCxnSpPr>
          <p:cNvPr id="228" name="Shape 228"/>
          <p:cNvCxnSpPr/>
          <p:nvPr/>
        </p:nvCxnSpPr>
        <p:spPr>
          <a:xfrm>
            <a:off y="2278425" x="4986100"/>
            <a:ext cy="426300" cx="6836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9" name="Shape 229"/>
          <p:cNvSpPr txBox="1"/>
          <p:nvPr/>
        </p:nvSpPr>
        <p:spPr>
          <a:xfrm>
            <a:off y="1133525" x="2541475"/>
            <a:ext cy="599099" cx="1241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Laminae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(thick)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y="1571987" x="1292975"/>
            <a:ext cy="5990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Pedicles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(strong, backward)</a:t>
            </a:r>
          </a:p>
        </p:txBody>
      </p:sp>
      <p:cxnSp>
        <p:nvCxnSpPr>
          <p:cNvPr id="231" name="Shape 231"/>
          <p:cNvCxnSpPr/>
          <p:nvPr/>
        </p:nvCxnSpPr>
        <p:spPr>
          <a:xfrm rot="10800000">
            <a:off y="1554974" x="3529350"/>
            <a:ext cy="584700" cx="3665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32" name="Shape 232"/>
          <p:cNvCxnSpPr/>
          <p:nvPr/>
        </p:nvCxnSpPr>
        <p:spPr>
          <a:xfrm rot="10800000">
            <a:off y="2070437" x="3093275"/>
            <a:ext cy="396300" cx="4160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33" name="Shape 233"/>
          <p:cNvSpPr/>
          <p:nvPr/>
        </p:nvSpPr>
        <p:spPr>
          <a:xfrm>
            <a:off y="1019800" x="1676025"/>
            <a:ext cy="792850" cx="1417200"/>
          </a:xfrm>
          <a:custGeom>
            <a:pathLst>
              <a:path w="56688" extrusionOk="0" h="31714">
                <a:moveTo>
                  <a:pt y="31714" x="6739"/>
                </a:moveTo>
                <a:lnTo>
                  <a:pt y="26164" x="0"/>
                </a:lnTo>
                <a:lnTo>
                  <a:pt y="0" x="51534"/>
                </a:lnTo>
                <a:lnTo>
                  <a:pt y="6739" x="56688"/>
                </a:lnTo>
                <a:lnTo>
                  <a:pt y="0" x="51138"/>
                </a:lnTo>
                <a:lnTo>
                  <a:pt y="12289" x="27749"/>
                </a:lnTo>
                <a:lnTo>
                  <a:pt y="6739" x="2259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  <a:headEnd w="lg" len="lg" type="none"/>
            <a:tailEnd w="lg" len="lg" type="none"/>
          </a:ln>
        </p:spPr>
      </p:sp>
      <p:sp>
        <p:nvSpPr>
          <p:cNvPr id="234" name="Shape 234"/>
          <p:cNvSpPr txBox="1"/>
          <p:nvPr/>
        </p:nvSpPr>
        <p:spPr>
          <a:xfrm rot="-1519079">
            <a:off y="864868" x="1370592"/>
            <a:ext cy="426745" cx="168295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Vertebral Arch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y="3482850" x="4381550"/>
            <a:ext cy="792899" cx="2903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Spondylolysis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(L5 is common site and 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of movable vertebrae)</a:t>
            </a:r>
          </a:p>
        </p:txBody>
      </p:sp>
      <p:cxnSp>
        <p:nvCxnSpPr>
          <p:cNvPr id="236" name="Shape 236"/>
          <p:cNvCxnSpPr/>
          <p:nvPr/>
        </p:nvCxnSpPr>
        <p:spPr>
          <a:xfrm>
            <a:off y="2387450" x="4550050"/>
            <a:ext cy="1248600" cx="6836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Ligaments</a:t>
            </a:r>
          </a:p>
        </p:txBody>
      </p:sp>
      <p:cxnSp>
        <p:nvCxnSpPr>
          <p:cNvPr id="242" name="Shape 24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68800" x="3003500"/>
            <a:ext cy="3097350" cx="23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y="816400" x="5597525"/>
            <a:ext cy="426599" cx="2302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Intertransverse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(transverse processes)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y="613050" x="167675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Ligamentum Flavum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(laminae)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y="3490800" x="11060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C78D8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Interspinous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(spines)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y="2235950" x="5263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Supraspinous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(tips of spines)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y="3253600" x="5810675"/>
            <a:ext cy="426599" cx="2247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Anterior Longitudinal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(wide, strong)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y="1866825" x="5873925"/>
            <a:ext cy="426599" cx="2454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Posterior Longitudinal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(weak, narrow)</a:t>
            </a:r>
          </a:p>
        </p:txBody>
      </p:sp>
      <p:cxnSp>
        <p:nvCxnSpPr>
          <p:cNvPr id="250" name="Shape 250"/>
          <p:cNvCxnSpPr/>
          <p:nvPr/>
        </p:nvCxnSpPr>
        <p:spPr>
          <a:xfrm rot="10800000" flipH="1">
            <a:off y="1109099" x="5005925"/>
            <a:ext cy="386400" cx="8027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1" name="Shape 251"/>
          <p:cNvCxnSpPr/>
          <p:nvPr/>
        </p:nvCxnSpPr>
        <p:spPr>
          <a:xfrm rot="10800000">
            <a:off y="1049525" x="3370599"/>
            <a:ext cy="852299" cx="753300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2" name="Shape 252"/>
          <p:cNvCxnSpPr/>
          <p:nvPr/>
        </p:nvCxnSpPr>
        <p:spPr>
          <a:xfrm rot="10800000">
            <a:off y="2486600" x="2211124"/>
            <a:ext cy="49499" cx="1080300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3" name="Shape 253"/>
          <p:cNvCxnSpPr/>
          <p:nvPr/>
        </p:nvCxnSpPr>
        <p:spPr>
          <a:xfrm flipH="1">
            <a:off y="2952325" x="2667150"/>
            <a:ext cy="683699" cx="9314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4" name="Shape 254"/>
          <p:cNvCxnSpPr/>
          <p:nvPr/>
        </p:nvCxnSpPr>
        <p:spPr>
          <a:xfrm rot="10800000" flipH="1">
            <a:off y="2080250" x="4480675"/>
            <a:ext cy="19799" cx="16155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5" name="Shape 255"/>
          <p:cNvCxnSpPr/>
          <p:nvPr/>
        </p:nvCxnSpPr>
        <p:spPr>
          <a:xfrm>
            <a:off y="2942425" x="4916725"/>
            <a:ext cy="485699" cx="10703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</a:t>
            </a:r>
            <a:r>
              <a:rPr b="1" sz="1800"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back- according to layers</a:t>
            </a:r>
          </a:p>
        </p:txBody>
      </p:sp>
      <p:cxnSp>
        <p:nvCxnSpPr>
          <p:cNvPr id="261" name="Shape 26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graphicFrame>
        <p:nvGraphicFramePr>
          <p:cNvPr id="262" name="Shape 262"/>
          <p:cNvGraphicFramePr/>
          <p:nvPr/>
        </p:nvGraphicFramePr>
        <p:xfrm>
          <a:off y="609594" x="15239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{05200AC6-4FF7-4C98-899A-132C6A5B24A8}</a:tableStyleId>
              </a:tblPr>
              <a:tblGrid>
                <a:gridCol w="1005350"/>
                <a:gridCol w="2785875"/>
                <a:gridCol w="2410275"/>
                <a:gridCol w="1830100"/>
              </a:tblGrid>
              <a:tr h="157525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group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Characteristic- in general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 </a:t>
                      </a: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within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groups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Innervation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4876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 (intrinsic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-Attached to the vertebral column and head.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-Movement of the vertebral column and head (extensors and rotators)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-Responsible for maintenance of normal curve of vertebral column.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-Extend from sacrum to skull.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largest muscle is “erector spinae” which is formed of 3 vertical columns (from lateral to medial: iliocostalis, longissimus &amp; spinalis).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Supplied by posterior rami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  <a:tr h="3078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Intermediate (extrinsic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Attached to &amp; moves ribs.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Separated from the deep group by (thoracolumbar fascia).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 Serratus posterior superior (rib elevator).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2- Serratus posterior inferior (rib depressor).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Supplied by anterior rami of thoracic spinal nerves.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  <a:tr h="5508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superficial (extrinsic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Attached and move the upper limb.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-Muscles connecting vertebral column to scapula : Trapezius, Levator scapulae, Rhomboid minor and Rhomboid major.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-Muscle connecting vertebral column to humerus:Latissimus dorsi.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Supplied by anterior rami (EXCEPT trapezius: 11th	cranial nerve).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 of the back muscle</a:t>
            </a:r>
          </a:p>
        </p:txBody>
      </p:sp>
      <p:graphicFrame>
        <p:nvGraphicFramePr>
          <p:cNvPr id="268" name="Shape 268"/>
          <p:cNvGraphicFramePr/>
          <p:nvPr/>
        </p:nvGraphicFramePr>
        <p:xfrm>
          <a:off y="609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{A3025732-287E-4F59-8C24-4FA398AF5D7B}</a:tableStyleId>
              </a:tblPr>
              <a:tblGrid>
                <a:gridCol w="973200"/>
                <a:gridCol w="1227150"/>
                <a:gridCol w="1929775"/>
                <a:gridCol w="2268375"/>
                <a:gridCol w="1599625"/>
              </a:tblGrid>
              <a:tr h="2475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0725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Trapezius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Spines of cervical &amp; thoracic vertebrae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Lateral 1/3 of clavicle + acromion &amp; spine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Rotation of scapula during abduction of humerus above horizontal.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1.Upper fibers: elevate scapula.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2.Middle fibers: retract scapula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3.Lower fibers: depress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Spinal part of accessory (11th cranial)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6400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Spines of thoracic vertebrae.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Bicipital groove of humerus.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Extension, adduction &amp; medial rotation of humerus (arm, shoulder joint).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Thoracodorsal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805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Levator scapulae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Cervical transverse processes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Medial border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Elevates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Dorsal scapular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5069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Rhomboid major &amp; minor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Thoracic spines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Retract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</a:tr>
            </a:tbl>
          </a:graphicData>
        </a:graphic>
      </p:graphicFrame>
      <p:cxnSp>
        <p:nvCxnSpPr>
          <p:cNvPr id="269" name="Shape 269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