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0" r:id="rId3"/>
    <p:sldId id="281" r:id="rId4"/>
    <p:sldId id="279" r:id="rId5"/>
    <p:sldId id="283" r:id="rId6"/>
    <p:sldId id="284" r:id="rId7"/>
    <p:sldId id="289" r:id="rId8"/>
    <p:sldId id="286" r:id="rId9"/>
    <p:sldId id="288" r:id="rId10"/>
    <p:sldId id="287" r:id="rId11"/>
    <p:sldId id="285" r:id="rId12"/>
    <p:sldId id="290" r:id="rId13"/>
    <p:sldId id="294" r:id="rId14"/>
    <p:sldId id="293" r:id="rId15"/>
    <p:sldId id="292" r:id="rId16"/>
    <p:sldId id="291" r:id="rId17"/>
    <p:sldId id="295" r:id="rId18"/>
    <p:sldId id="296" r:id="rId19"/>
    <p:sldId id="28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E08"/>
    <a:srgbClr val="B92D14"/>
    <a:srgbClr val="35759D"/>
    <a:srgbClr val="35B19D"/>
    <a:srgbClr val="000000"/>
    <a:srgbClr val="FFFF00"/>
    <a:srgbClr val="491403"/>
    <a:srgbClr val="3A10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43" autoAdjust="0"/>
    <p:restoredTop sz="95596" autoAdjust="0"/>
  </p:normalViewPr>
  <p:slideViewPr>
    <p:cSldViewPr>
      <p:cViewPr varScale="1">
        <p:scale>
          <a:sx n="73" d="100"/>
          <a:sy n="73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8BE3E8-6A20-4B2D-89A0-2A905C2D094A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136EC3-F100-457E-A442-C76C58006E4E}">
      <dgm:prSet phldrT="[Text]"/>
      <dgm:spPr/>
      <dgm:t>
        <a:bodyPr/>
        <a:lstStyle/>
        <a:p>
          <a:r>
            <a:rPr lang="en-US" dirty="0" smtClean="0"/>
            <a:t>Oral administration</a:t>
          </a:r>
          <a:endParaRPr lang="en-US" dirty="0"/>
        </a:p>
      </dgm:t>
    </dgm:pt>
    <dgm:pt modelId="{89956AA5-1654-47A0-82EC-421B333AD63F}" type="parTrans" cxnId="{3EEEFB6B-1560-4BED-ACC0-777E9B7550A2}">
      <dgm:prSet/>
      <dgm:spPr/>
      <dgm:t>
        <a:bodyPr/>
        <a:lstStyle/>
        <a:p>
          <a:endParaRPr lang="en-US"/>
        </a:p>
      </dgm:t>
    </dgm:pt>
    <dgm:pt modelId="{70BAD8ED-75E4-4E87-9CBA-89DFDABE3982}" type="sibTrans" cxnId="{3EEEFB6B-1560-4BED-ACC0-777E9B7550A2}">
      <dgm:prSet/>
      <dgm:spPr/>
      <dgm:t>
        <a:bodyPr/>
        <a:lstStyle/>
        <a:p>
          <a:endParaRPr lang="en-US" dirty="0"/>
        </a:p>
      </dgm:t>
    </dgm:pt>
    <dgm:pt modelId="{325EF6C7-2A7F-47F2-B68C-346F176A2E4C}">
      <dgm:prSet phldrT="[Text]"/>
      <dgm:spPr/>
      <dgm:t>
        <a:bodyPr/>
        <a:lstStyle/>
        <a:p>
          <a:r>
            <a:rPr lang="en-US" dirty="0" smtClean="0"/>
            <a:t>Most metabolized in </a:t>
          </a:r>
          <a:r>
            <a:rPr lang="en-US" b="1" dirty="0" smtClean="0"/>
            <a:t>liver</a:t>
          </a:r>
          <a:r>
            <a:rPr lang="en-US" dirty="0" smtClean="0"/>
            <a:t> (oxidation &amp; conjugation)</a:t>
          </a:r>
          <a:endParaRPr lang="en-US" dirty="0"/>
        </a:p>
      </dgm:t>
    </dgm:pt>
    <dgm:pt modelId="{C2C62B2F-F592-4D4A-AED9-568CF5F7323D}" type="parTrans" cxnId="{0965AFFC-3099-45EA-8ED0-543E7CC80687}">
      <dgm:prSet/>
      <dgm:spPr/>
      <dgm:t>
        <a:bodyPr/>
        <a:lstStyle/>
        <a:p>
          <a:endParaRPr lang="en-US"/>
        </a:p>
      </dgm:t>
    </dgm:pt>
    <dgm:pt modelId="{093260FD-BA22-4402-9DD5-4B8508B4A29D}" type="sibTrans" cxnId="{0965AFFC-3099-45EA-8ED0-543E7CC80687}">
      <dgm:prSet/>
      <dgm:spPr/>
      <dgm:t>
        <a:bodyPr/>
        <a:lstStyle/>
        <a:p>
          <a:endParaRPr lang="en-US" dirty="0"/>
        </a:p>
      </dgm:t>
    </dgm:pt>
    <dgm:pt modelId="{A7729126-CE66-4312-BBF7-1A420FF2FB63}">
      <dgm:prSet/>
      <dgm:spPr/>
      <dgm:t>
        <a:bodyPr/>
        <a:lstStyle/>
        <a:p>
          <a:r>
            <a:rPr lang="en-US" dirty="0" smtClean="0"/>
            <a:t>95% bound to plasma-protein (</a:t>
          </a:r>
          <a:r>
            <a:rPr lang="en-US" b="1" dirty="0" smtClean="0"/>
            <a:t>high bioavailability</a:t>
          </a:r>
          <a:r>
            <a:rPr lang="en-US" dirty="0" smtClean="0"/>
            <a:t>)</a:t>
          </a:r>
          <a:endParaRPr lang="en-US" dirty="0"/>
        </a:p>
      </dgm:t>
    </dgm:pt>
    <dgm:pt modelId="{EEFF78FF-F6A0-4081-8429-9B372AA91DE4}" type="parTrans" cxnId="{8F54143D-A6E1-4E81-A590-6C9B7793523E}">
      <dgm:prSet/>
      <dgm:spPr/>
      <dgm:t>
        <a:bodyPr/>
        <a:lstStyle/>
        <a:p>
          <a:endParaRPr lang="en-US"/>
        </a:p>
      </dgm:t>
    </dgm:pt>
    <dgm:pt modelId="{751244E9-6255-49AD-B407-E88015C62B72}" type="sibTrans" cxnId="{8F54143D-A6E1-4E81-A590-6C9B7793523E}">
      <dgm:prSet/>
      <dgm:spPr/>
      <dgm:t>
        <a:bodyPr/>
        <a:lstStyle/>
        <a:p>
          <a:endParaRPr lang="en-US" dirty="0"/>
        </a:p>
      </dgm:t>
    </dgm:pt>
    <dgm:pt modelId="{99512A64-F843-4C36-A84D-84F2751E8519}">
      <dgm:prSet/>
      <dgm:spPr/>
      <dgm:t>
        <a:bodyPr/>
        <a:lstStyle/>
        <a:p>
          <a:r>
            <a:rPr lang="en-US" dirty="0" smtClean="0"/>
            <a:t>Most NSAIDs are weak acid (absorbed well in </a:t>
          </a:r>
          <a:r>
            <a:rPr lang="en-US" b="1" dirty="0" smtClean="0"/>
            <a:t>stomach</a:t>
          </a:r>
          <a:r>
            <a:rPr lang="en-US" dirty="0" smtClean="0"/>
            <a:t> and </a:t>
          </a:r>
          <a:r>
            <a:rPr lang="en-US" b="1" dirty="0" smtClean="0"/>
            <a:t>intestinal mucosa</a:t>
          </a:r>
          <a:r>
            <a:rPr lang="en-US" dirty="0" smtClean="0"/>
            <a:t>)</a:t>
          </a:r>
        </a:p>
      </dgm:t>
    </dgm:pt>
    <dgm:pt modelId="{6F15E896-43FE-47F5-AB71-D8FBB82E020A}" type="parTrans" cxnId="{56A1444B-CF02-4C31-A15E-B60E3248B6E4}">
      <dgm:prSet/>
      <dgm:spPr/>
      <dgm:t>
        <a:bodyPr/>
        <a:lstStyle/>
        <a:p>
          <a:endParaRPr lang="en-US"/>
        </a:p>
      </dgm:t>
    </dgm:pt>
    <dgm:pt modelId="{D7A5776D-22F6-471D-96DD-2D816EA83B14}" type="sibTrans" cxnId="{56A1444B-CF02-4C31-A15E-B60E3248B6E4}">
      <dgm:prSet/>
      <dgm:spPr/>
      <dgm:t>
        <a:bodyPr/>
        <a:lstStyle/>
        <a:p>
          <a:endParaRPr lang="en-US" dirty="0"/>
        </a:p>
      </dgm:t>
    </dgm:pt>
    <dgm:pt modelId="{3677309C-9CAA-4A8B-B475-11200AAAD512}" type="pres">
      <dgm:prSet presAssocID="{358BE3E8-6A20-4B2D-89A0-2A905C2D094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D04C02-E168-48C2-B7CF-9FAB63DD5D4B}" type="pres">
      <dgm:prSet presAssocID="{1E136EC3-F100-457E-A442-C76C58006E4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3D5717-4D78-42BC-899F-E417B1045681}" type="pres">
      <dgm:prSet presAssocID="{1E136EC3-F100-457E-A442-C76C58006E4E}" presName="spNode" presStyleCnt="0"/>
      <dgm:spPr/>
    </dgm:pt>
    <dgm:pt modelId="{06AC3939-1072-4C63-AA96-03688256472A}" type="pres">
      <dgm:prSet presAssocID="{70BAD8ED-75E4-4E87-9CBA-89DFDABE3982}" presName="sibTrans" presStyleLbl="sibTrans1D1" presStyleIdx="0" presStyleCnt="4"/>
      <dgm:spPr/>
      <dgm:t>
        <a:bodyPr/>
        <a:lstStyle/>
        <a:p>
          <a:endParaRPr lang="en-US"/>
        </a:p>
      </dgm:t>
    </dgm:pt>
    <dgm:pt modelId="{4A6C0324-A501-43E1-8666-0FA76776590A}" type="pres">
      <dgm:prSet presAssocID="{99512A64-F843-4C36-A84D-84F2751E851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7CDDC1-C99F-4811-8152-0806B45941BA}" type="pres">
      <dgm:prSet presAssocID="{99512A64-F843-4C36-A84D-84F2751E8519}" presName="spNode" presStyleCnt="0"/>
      <dgm:spPr/>
    </dgm:pt>
    <dgm:pt modelId="{041A0B21-F6DF-4543-9845-0E8F3CADC98B}" type="pres">
      <dgm:prSet presAssocID="{D7A5776D-22F6-471D-96DD-2D816EA83B14}" presName="sibTrans" presStyleLbl="sibTrans1D1" presStyleIdx="1" presStyleCnt="4"/>
      <dgm:spPr/>
      <dgm:t>
        <a:bodyPr/>
        <a:lstStyle/>
        <a:p>
          <a:endParaRPr lang="en-US"/>
        </a:p>
      </dgm:t>
    </dgm:pt>
    <dgm:pt modelId="{6CA0270A-B1EC-48C8-9462-A6BE5DFF71B8}" type="pres">
      <dgm:prSet presAssocID="{A7729126-CE66-4312-BBF7-1A420FF2FB6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75FE26-7B50-4DA1-A214-F58132C11F1F}" type="pres">
      <dgm:prSet presAssocID="{A7729126-CE66-4312-BBF7-1A420FF2FB63}" presName="spNode" presStyleCnt="0"/>
      <dgm:spPr/>
    </dgm:pt>
    <dgm:pt modelId="{35422269-ACE4-4F85-AF52-A3672B202FAD}" type="pres">
      <dgm:prSet presAssocID="{751244E9-6255-49AD-B407-E88015C62B72}" presName="sibTrans" presStyleLbl="sibTrans1D1" presStyleIdx="2" presStyleCnt="4"/>
      <dgm:spPr/>
      <dgm:t>
        <a:bodyPr/>
        <a:lstStyle/>
        <a:p>
          <a:endParaRPr lang="en-US"/>
        </a:p>
      </dgm:t>
    </dgm:pt>
    <dgm:pt modelId="{247E3F62-905D-4882-AAD1-1E90047BD67B}" type="pres">
      <dgm:prSet presAssocID="{325EF6C7-2A7F-47F2-B68C-346F176A2E4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B9F362-5786-4F87-BF39-FB513FB90D3F}" type="pres">
      <dgm:prSet presAssocID="{325EF6C7-2A7F-47F2-B68C-346F176A2E4C}" presName="spNode" presStyleCnt="0"/>
      <dgm:spPr/>
    </dgm:pt>
    <dgm:pt modelId="{DECD1952-120D-4836-8186-5B62113F9FB3}" type="pres">
      <dgm:prSet presAssocID="{093260FD-BA22-4402-9DD5-4B8508B4A29D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26BD9360-7AC1-4A15-983F-9A37289AD2D6}" type="presOf" srcId="{358BE3E8-6A20-4B2D-89A0-2A905C2D094A}" destId="{3677309C-9CAA-4A8B-B475-11200AAAD512}" srcOrd="0" destOrd="0" presId="urn:microsoft.com/office/officeart/2005/8/layout/cycle5"/>
    <dgm:cxn modelId="{3EAE8084-36C6-47E7-88A6-54F1C8D4F410}" type="presOf" srcId="{A7729126-CE66-4312-BBF7-1A420FF2FB63}" destId="{6CA0270A-B1EC-48C8-9462-A6BE5DFF71B8}" srcOrd="0" destOrd="0" presId="urn:microsoft.com/office/officeart/2005/8/layout/cycle5"/>
    <dgm:cxn modelId="{8F54143D-A6E1-4E81-A590-6C9B7793523E}" srcId="{358BE3E8-6A20-4B2D-89A0-2A905C2D094A}" destId="{A7729126-CE66-4312-BBF7-1A420FF2FB63}" srcOrd="2" destOrd="0" parTransId="{EEFF78FF-F6A0-4081-8429-9B372AA91DE4}" sibTransId="{751244E9-6255-49AD-B407-E88015C62B72}"/>
    <dgm:cxn modelId="{C3B75CD8-C010-4781-9E1E-1FF6FE73E2CF}" type="presOf" srcId="{D7A5776D-22F6-471D-96DD-2D816EA83B14}" destId="{041A0B21-F6DF-4543-9845-0E8F3CADC98B}" srcOrd="0" destOrd="0" presId="urn:microsoft.com/office/officeart/2005/8/layout/cycle5"/>
    <dgm:cxn modelId="{ED02793D-35C1-4498-BDEA-BA9A5143B6C0}" type="presOf" srcId="{751244E9-6255-49AD-B407-E88015C62B72}" destId="{35422269-ACE4-4F85-AF52-A3672B202FAD}" srcOrd="0" destOrd="0" presId="urn:microsoft.com/office/officeart/2005/8/layout/cycle5"/>
    <dgm:cxn modelId="{4F8012F4-2399-4168-951F-33AD9833E76F}" type="presOf" srcId="{1E136EC3-F100-457E-A442-C76C58006E4E}" destId="{8BD04C02-E168-48C2-B7CF-9FAB63DD5D4B}" srcOrd="0" destOrd="0" presId="urn:microsoft.com/office/officeart/2005/8/layout/cycle5"/>
    <dgm:cxn modelId="{3EEEFB6B-1560-4BED-ACC0-777E9B7550A2}" srcId="{358BE3E8-6A20-4B2D-89A0-2A905C2D094A}" destId="{1E136EC3-F100-457E-A442-C76C58006E4E}" srcOrd="0" destOrd="0" parTransId="{89956AA5-1654-47A0-82EC-421B333AD63F}" sibTransId="{70BAD8ED-75E4-4E87-9CBA-89DFDABE3982}"/>
    <dgm:cxn modelId="{56A1444B-CF02-4C31-A15E-B60E3248B6E4}" srcId="{358BE3E8-6A20-4B2D-89A0-2A905C2D094A}" destId="{99512A64-F843-4C36-A84D-84F2751E8519}" srcOrd="1" destOrd="0" parTransId="{6F15E896-43FE-47F5-AB71-D8FBB82E020A}" sibTransId="{D7A5776D-22F6-471D-96DD-2D816EA83B14}"/>
    <dgm:cxn modelId="{0965AFFC-3099-45EA-8ED0-543E7CC80687}" srcId="{358BE3E8-6A20-4B2D-89A0-2A905C2D094A}" destId="{325EF6C7-2A7F-47F2-B68C-346F176A2E4C}" srcOrd="3" destOrd="0" parTransId="{C2C62B2F-F592-4D4A-AED9-568CF5F7323D}" sibTransId="{093260FD-BA22-4402-9DD5-4B8508B4A29D}"/>
    <dgm:cxn modelId="{38C07C62-773D-4243-82C2-DB7C60781AB9}" type="presOf" srcId="{093260FD-BA22-4402-9DD5-4B8508B4A29D}" destId="{DECD1952-120D-4836-8186-5B62113F9FB3}" srcOrd="0" destOrd="0" presId="urn:microsoft.com/office/officeart/2005/8/layout/cycle5"/>
    <dgm:cxn modelId="{D5AE017E-0871-43EC-B7DA-8E137E11172D}" type="presOf" srcId="{325EF6C7-2A7F-47F2-B68C-346F176A2E4C}" destId="{247E3F62-905D-4882-AAD1-1E90047BD67B}" srcOrd="0" destOrd="0" presId="urn:microsoft.com/office/officeart/2005/8/layout/cycle5"/>
    <dgm:cxn modelId="{4E4250F6-AEB9-49DE-A95B-D7199D361AC9}" type="presOf" srcId="{99512A64-F843-4C36-A84D-84F2751E8519}" destId="{4A6C0324-A501-43E1-8666-0FA76776590A}" srcOrd="0" destOrd="0" presId="urn:microsoft.com/office/officeart/2005/8/layout/cycle5"/>
    <dgm:cxn modelId="{36895620-C697-4715-9F30-FC156625EDAB}" type="presOf" srcId="{70BAD8ED-75E4-4E87-9CBA-89DFDABE3982}" destId="{06AC3939-1072-4C63-AA96-03688256472A}" srcOrd="0" destOrd="0" presId="urn:microsoft.com/office/officeart/2005/8/layout/cycle5"/>
    <dgm:cxn modelId="{D9CC2716-3243-4F77-A4AC-6C57959A4547}" type="presParOf" srcId="{3677309C-9CAA-4A8B-B475-11200AAAD512}" destId="{8BD04C02-E168-48C2-B7CF-9FAB63DD5D4B}" srcOrd="0" destOrd="0" presId="urn:microsoft.com/office/officeart/2005/8/layout/cycle5"/>
    <dgm:cxn modelId="{060AD30E-1984-41EF-8FD6-760F21291DC2}" type="presParOf" srcId="{3677309C-9CAA-4A8B-B475-11200AAAD512}" destId="{103D5717-4D78-42BC-899F-E417B1045681}" srcOrd="1" destOrd="0" presId="urn:microsoft.com/office/officeart/2005/8/layout/cycle5"/>
    <dgm:cxn modelId="{C45070E8-CB07-474A-AC16-64F8F8A83A96}" type="presParOf" srcId="{3677309C-9CAA-4A8B-B475-11200AAAD512}" destId="{06AC3939-1072-4C63-AA96-03688256472A}" srcOrd="2" destOrd="0" presId="urn:microsoft.com/office/officeart/2005/8/layout/cycle5"/>
    <dgm:cxn modelId="{742FDFD9-AE70-4434-8D92-A9376FB5BA7D}" type="presParOf" srcId="{3677309C-9CAA-4A8B-B475-11200AAAD512}" destId="{4A6C0324-A501-43E1-8666-0FA76776590A}" srcOrd="3" destOrd="0" presId="urn:microsoft.com/office/officeart/2005/8/layout/cycle5"/>
    <dgm:cxn modelId="{FAD94997-3FA4-4DB9-8078-A2FCE3D0A825}" type="presParOf" srcId="{3677309C-9CAA-4A8B-B475-11200AAAD512}" destId="{8E7CDDC1-C99F-4811-8152-0806B45941BA}" srcOrd="4" destOrd="0" presId="urn:microsoft.com/office/officeart/2005/8/layout/cycle5"/>
    <dgm:cxn modelId="{D76316FF-AFD4-41FE-9DE4-9038A85AC56D}" type="presParOf" srcId="{3677309C-9CAA-4A8B-B475-11200AAAD512}" destId="{041A0B21-F6DF-4543-9845-0E8F3CADC98B}" srcOrd="5" destOrd="0" presId="urn:microsoft.com/office/officeart/2005/8/layout/cycle5"/>
    <dgm:cxn modelId="{E1E5BB4E-8C24-4F46-B5DF-E6CF43633809}" type="presParOf" srcId="{3677309C-9CAA-4A8B-B475-11200AAAD512}" destId="{6CA0270A-B1EC-48C8-9462-A6BE5DFF71B8}" srcOrd="6" destOrd="0" presId="urn:microsoft.com/office/officeart/2005/8/layout/cycle5"/>
    <dgm:cxn modelId="{AD4AB4E8-9D0D-4809-862D-B744907A3757}" type="presParOf" srcId="{3677309C-9CAA-4A8B-B475-11200AAAD512}" destId="{8F75FE26-7B50-4DA1-A214-F58132C11F1F}" srcOrd="7" destOrd="0" presId="urn:microsoft.com/office/officeart/2005/8/layout/cycle5"/>
    <dgm:cxn modelId="{0330453F-6257-4B0C-A0A9-193F8B09B53C}" type="presParOf" srcId="{3677309C-9CAA-4A8B-B475-11200AAAD512}" destId="{35422269-ACE4-4F85-AF52-A3672B202FAD}" srcOrd="8" destOrd="0" presId="urn:microsoft.com/office/officeart/2005/8/layout/cycle5"/>
    <dgm:cxn modelId="{70629A81-C232-4BFF-9D61-0603B5E5A4C6}" type="presParOf" srcId="{3677309C-9CAA-4A8B-B475-11200AAAD512}" destId="{247E3F62-905D-4882-AAD1-1E90047BD67B}" srcOrd="9" destOrd="0" presId="urn:microsoft.com/office/officeart/2005/8/layout/cycle5"/>
    <dgm:cxn modelId="{E3230B58-D470-4460-BB77-47F42BA4B343}" type="presParOf" srcId="{3677309C-9CAA-4A8B-B475-11200AAAD512}" destId="{FAB9F362-5786-4F87-BF39-FB513FB90D3F}" srcOrd="10" destOrd="0" presId="urn:microsoft.com/office/officeart/2005/8/layout/cycle5"/>
    <dgm:cxn modelId="{B8313859-2BC7-4DEE-A325-E79976F08153}" type="presParOf" srcId="{3677309C-9CAA-4A8B-B475-11200AAAD512}" destId="{DECD1952-120D-4836-8186-5B62113F9FB3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59508D-27D5-4254-8131-A7D1BE9A134E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E112E5D1-CC38-4AA4-84F6-74AA064DDB4E}">
      <dgm:prSet phldrT="[Text]"/>
      <dgm:spPr/>
      <dgm:t>
        <a:bodyPr/>
        <a:lstStyle/>
        <a:p>
          <a:r>
            <a:rPr lang="en-US" dirty="0" err="1" smtClean="0"/>
            <a:t>Pyrogen</a:t>
          </a:r>
          <a:endParaRPr lang="en-US" dirty="0"/>
        </a:p>
      </dgm:t>
    </dgm:pt>
    <dgm:pt modelId="{EDBE5C89-EFFB-45D1-A1D7-DD039CECDF41}" type="parTrans" cxnId="{1F653367-65FB-44F6-82E4-96E1B99DEFD0}">
      <dgm:prSet/>
      <dgm:spPr/>
      <dgm:t>
        <a:bodyPr/>
        <a:lstStyle/>
        <a:p>
          <a:endParaRPr lang="en-US"/>
        </a:p>
      </dgm:t>
    </dgm:pt>
    <dgm:pt modelId="{477D9C70-8E6C-4719-8118-94D153E56429}" type="sibTrans" cxnId="{1F653367-65FB-44F6-82E4-96E1B99DEFD0}">
      <dgm:prSet/>
      <dgm:spPr/>
      <dgm:t>
        <a:bodyPr/>
        <a:lstStyle/>
        <a:p>
          <a:endParaRPr lang="en-US"/>
        </a:p>
      </dgm:t>
    </dgm:pt>
    <dgm:pt modelId="{51A736A0-8227-42B7-A6C8-11C7CCA2B9E0}">
      <dgm:prSet phldrT="[Text]"/>
      <dgm:spPr/>
      <dgm:t>
        <a:bodyPr/>
        <a:lstStyle/>
        <a:p>
          <a:r>
            <a:rPr lang="en-US" dirty="0" smtClean="0"/>
            <a:t>Prostaglandins</a:t>
          </a:r>
        </a:p>
        <a:p>
          <a:r>
            <a:rPr lang="en-US" dirty="0" smtClean="0"/>
            <a:t>PGE2</a:t>
          </a:r>
          <a:endParaRPr lang="en-US" dirty="0"/>
        </a:p>
      </dgm:t>
    </dgm:pt>
    <dgm:pt modelId="{C5B756F7-FFF9-461A-A5A3-8185410D8D37}" type="parTrans" cxnId="{D2292477-E2D5-4A90-BEB5-506C0AA3C1DF}">
      <dgm:prSet/>
      <dgm:spPr/>
      <dgm:t>
        <a:bodyPr/>
        <a:lstStyle/>
        <a:p>
          <a:endParaRPr lang="en-US"/>
        </a:p>
      </dgm:t>
    </dgm:pt>
    <dgm:pt modelId="{623816C8-3D39-4BDA-BC75-121D8EAA5324}" type="sibTrans" cxnId="{D2292477-E2D5-4A90-BEB5-506C0AA3C1DF}">
      <dgm:prSet/>
      <dgm:spPr/>
      <dgm:t>
        <a:bodyPr/>
        <a:lstStyle/>
        <a:p>
          <a:endParaRPr lang="en-US"/>
        </a:p>
      </dgm:t>
    </dgm:pt>
    <dgm:pt modelId="{3A220CC5-EFEB-4D8D-9A08-4FCFB0741007}">
      <dgm:prSet phldrT="[Text]"/>
      <dgm:spPr/>
      <dgm:t>
        <a:bodyPr/>
        <a:lstStyle/>
        <a:p>
          <a:r>
            <a:rPr lang="en-US" dirty="0" smtClean="0"/>
            <a:t>Thermoregulatory center</a:t>
          </a:r>
          <a:endParaRPr lang="en-US" dirty="0"/>
        </a:p>
      </dgm:t>
    </dgm:pt>
    <dgm:pt modelId="{2D97B0B6-1AC3-46E0-9E7A-6923D05FA0A4}" type="parTrans" cxnId="{52099932-6585-4749-A52D-7CF98534BA14}">
      <dgm:prSet/>
      <dgm:spPr/>
      <dgm:t>
        <a:bodyPr/>
        <a:lstStyle/>
        <a:p>
          <a:endParaRPr lang="en-US"/>
        </a:p>
      </dgm:t>
    </dgm:pt>
    <dgm:pt modelId="{D1109A94-C515-4616-84B2-DEA3A99F343A}" type="sibTrans" cxnId="{52099932-6585-4749-A52D-7CF98534BA14}">
      <dgm:prSet/>
      <dgm:spPr/>
      <dgm:t>
        <a:bodyPr/>
        <a:lstStyle/>
        <a:p>
          <a:endParaRPr lang="en-US"/>
        </a:p>
      </dgm:t>
    </dgm:pt>
    <dgm:pt modelId="{989D30E1-D269-4D24-8688-66D31C971340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ꜛ</a:t>
          </a:r>
          <a:r>
            <a:rPr lang="en-US" dirty="0" smtClean="0"/>
            <a:t>Increase set point</a:t>
          </a:r>
          <a:endParaRPr lang="en-US" dirty="0"/>
        </a:p>
      </dgm:t>
    </dgm:pt>
    <dgm:pt modelId="{FF2748E2-1F50-4256-A62E-54E7D7A04A34}" type="parTrans" cxnId="{50378741-A712-4896-93AB-5DBF3746DFCF}">
      <dgm:prSet/>
      <dgm:spPr/>
      <dgm:t>
        <a:bodyPr/>
        <a:lstStyle/>
        <a:p>
          <a:endParaRPr lang="en-US"/>
        </a:p>
      </dgm:t>
    </dgm:pt>
    <dgm:pt modelId="{5BACC827-529F-4F15-A19A-ADBAB3FF7053}" type="sibTrans" cxnId="{50378741-A712-4896-93AB-5DBF3746DFCF}">
      <dgm:prSet/>
      <dgm:spPr/>
      <dgm:t>
        <a:bodyPr/>
        <a:lstStyle/>
        <a:p>
          <a:endParaRPr lang="en-US"/>
        </a:p>
      </dgm:t>
    </dgm:pt>
    <dgm:pt modelId="{F8423466-D473-4216-8B81-F55EA4382861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ꜛ</a:t>
          </a:r>
          <a:r>
            <a:rPr lang="en-US" dirty="0" smtClean="0"/>
            <a:t>Increase heat production and 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ꜜ</a:t>
          </a:r>
          <a:r>
            <a:rPr lang="en-US" dirty="0" smtClean="0"/>
            <a:t>Decrease heat dissipation</a:t>
          </a:r>
          <a:endParaRPr lang="en-US" dirty="0"/>
        </a:p>
      </dgm:t>
    </dgm:pt>
    <dgm:pt modelId="{209670D2-B856-4007-BE71-558A43082658}" type="parTrans" cxnId="{39E01241-20B1-42C1-8D1A-4700B5783392}">
      <dgm:prSet/>
      <dgm:spPr/>
      <dgm:t>
        <a:bodyPr/>
        <a:lstStyle/>
        <a:p>
          <a:endParaRPr lang="en-US"/>
        </a:p>
      </dgm:t>
    </dgm:pt>
    <dgm:pt modelId="{63ECA751-6FF9-4895-A577-A681C33484D1}" type="sibTrans" cxnId="{39E01241-20B1-42C1-8D1A-4700B5783392}">
      <dgm:prSet/>
      <dgm:spPr/>
      <dgm:t>
        <a:bodyPr/>
        <a:lstStyle/>
        <a:p>
          <a:endParaRPr lang="en-US"/>
        </a:p>
      </dgm:t>
    </dgm:pt>
    <dgm:pt modelId="{6F562B35-E0B4-45EF-A160-39A35D907BA2}">
      <dgm:prSet phldrT="[Text]"/>
      <dgm:spPr/>
      <dgm:t>
        <a:bodyPr/>
        <a:lstStyle/>
        <a:p>
          <a:r>
            <a:rPr lang="en-US" dirty="0" smtClean="0"/>
            <a:t>Fever</a:t>
          </a:r>
          <a:endParaRPr lang="en-US" dirty="0"/>
        </a:p>
      </dgm:t>
    </dgm:pt>
    <dgm:pt modelId="{39451767-0C1D-4581-90DA-2E2B224151D6}" type="parTrans" cxnId="{B528CAEB-4F73-4D4E-8C0D-D621B3A7068F}">
      <dgm:prSet/>
      <dgm:spPr/>
      <dgm:t>
        <a:bodyPr/>
        <a:lstStyle/>
        <a:p>
          <a:endParaRPr lang="en-US"/>
        </a:p>
      </dgm:t>
    </dgm:pt>
    <dgm:pt modelId="{E39E5B14-6B05-4B97-AA3A-D1390A6981FB}" type="sibTrans" cxnId="{B528CAEB-4F73-4D4E-8C0D-D621B3A7068F}">
      <dgm:prSet/>
      <dgm:spPr/>
      <dgm:t>
        <a:bodyPr/>
        <a:lstStyle/>
        <a:p>
          <a:endParaRPr lang="en-US"/>
        </a:p>
      </dgm:t>
    </dgm:pt>
    <dgm:pt modelId="{46438616-1565-463D-B421-79BE3D8423F6}" type="pres">
      <dgm:prSet presAssocID="{B359508D-27D5-4254-8131-A7D1BE9A134E}" presName="linearFlow" presStyleCnt="0">
        <dgm:presLayoutVars>
          <dgm:resizeHandles val="exact"/>
        </dgm:presLayoutVars>
      </dgm:prSet>
      <dgm:spPr/>
    </dgm:pt>
    <dgm:pt modelId="{5AE9F5B3-1DA2-4FF3-9DBD-A563A2DD66DC}" type="pres">
      <dgm:prSet presAssocID="{E112E5D1-CC38-4AA4-84F6-74AA064DDB4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094E2E-1176-40D1-B982-7EB7346DD006}" type="pres">
      <dgm:prSet presAssocID="{477D9C70-8E6C-4719-8118-94D153E56429}" presName="sibTrans" presStyleLbl="sibTrans2D1" presStyleIdx="0" presStyleCnt="5"/>
      <dgm:spPr/>
      <dgm:t>
        <a:bodyPr/>
        <a:lstStyle/>
        <a:p>
          <a:endParaRPr lang="en-GB"/>
        </a:p>
      </dgm:t>
    </dgm:pt>
    <dgm:pt modelId="{8B752F5A-A39B-4783-9AD2-BB790577F357}" type="pres">
      <dgm:prSet presAssocID="{477D9C70-8E6C-4719-8118-94D153E56429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EAFBE38D-D55D-4B04-B1ED-AFC38F873513}" type="pres">
      <dgm:prSet presAssocID="{51A736A0-8227-42B7-A6C8-11C7CCA2B9E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4B9ADF-439C-400B-A882-DE5AC298D520}" type="pres">
      <dgm:prSet presAssocID="{623816C8-3D39-4BDA-BC75-121D8EAA5324}" presName="sibTrans" presStyleLbl="sibTrans2D1" presStyleIdx="1" presStyleCnt="5"/>
      <dgm:spPr/>
      <dgm:t>
        <a:bodyPr/>
        <a:lstStyle/>
        <a:p>
          <a:endParaRPr lang="en-GB"/>
        </a:p>
      </dgm:t>
    </dgm:pt>
    <dgm:pt modelId="{8446E240-4D7C-4E1B-9376-A64D2CB3868A}" type="pres">
      <dgm:prSet presAssocID="{623816C8-3D39-4BDA-BC75-121D8EAA5324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03744A71-8BEE-4A9D-AF81-47FC7EC94E50}" type="pres">
      <dgm:prSet presAssocID="{3A220CC5-EFEB-4D8D-9A08-4FCFB074100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BD47B-2DFA-4631-90EA-9AEF30EF4743}" type="pres">
      <dgm:prSet presAssocID="{D1109A94-C515-4616-84B2-DEA3A99F343A}" presName="sibTrans" presStyleLbl="sibTrans2D1" presStyleIdx="2" presStyleCnt="5"/>
      <dgm:spPr/>
      <dgm:t>
        <a:bodyPr/>
        <a:lstStyle/>
        <a:p>
          <a:endParaRPr lang="en-GB"/>
        </a:p>
      </dgm:t>
    </dgm:pt>
    <dgm:pt modelId="{47B93A8E-BC74-4BB5-BD52-59F593BD8D96}" type="pres">
      <dgm:prSet presAssocID="{D1109A94-C515-4616-84B2-DEA3A99F343A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C139FC05-F7E4-4626-8231-C5133B45E575}" type="pres">
      <dgm:prSet presAssocID="{989D30E1-D269-4D24-8688-66D31C97134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815363-4B06-447E-A133-4F6AD3551096}" type="pres">
      <dgm:prSet presAssocID="{5BACC827-529F-4F15-A19A-ADBAB3FF7053}" presName="sibTrans" presStyleLbl="sibTrans2D1" presStyleIdx="3" presStyleCnt="5"/>
      <dgm:spPr/>
      <dgm:t>
        <a:bodyPr/>
        <a:lstStyle/>
        <a:p>
          <a:endParaRPr lang="en-GB"/>
        </a:p>
      </dgm:t>
    </dgm:pt>
    <dgm:pt modelId="{F1ADB41F-C479-42DA-8DFC-1C57F030DCF1}" type="pres">
      <dgm:prSet presAssocID="{5BACC827-529F-4F15-A19A-ADBAB3FF7053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6040E5C9-B9D1-4AE2-B26E-FD296ED1F782}" type="pres">
      <dgm:prSet presAssocID="{F8423466-D473-4216-8B81-F55EA438286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2382AF-A07A-423E-A610-1AE526DC7E82}" type="pres">
      <dgm:prSet presAssocID="{63ECA751-6FF9-4895-A577-A681C33484D1}" presName="sibTrans" presStyleLbl="sibTrans2D1" presStyleIdx="4" presStyleCnt="5"/>
      <dgm:spPr/>
      <dgm:t>
        <a:bodyPr/>
        <a:lstStyle/>
        <a:p>
          <a:endParaRPr lang="en-GB"/>
        </a:p>
      </dgm:t>
    </dgm:pt>
    <dgm:pt modelId="{89BE89D5-1153-4E16-8408-DA36CDF07BF7}" type="pres">
      <dgm:prSet presAssocID="{63ECA751-6FF9-4895-A577-A681C33484D1}" presName="connectorText" presStyleLbl="sibTrans2D1" presStyleIdx="4" presStyleCnt="5"/>
      <dgm:spPr/>
      <dgm:t>
        <a:bodyPr/>
        <a:lstStyle/>
        <a:p>
          <a:endParaRPr lang="en-GB"/>
        </a:p>
      </dgm:t>
    </dgm:pt>
    <dgm:pt modelId="{D85927EE-AB31-45CD-A252-EC49D06B4E4E}" type="pres">
      <dgm:prSet presAssocID="{6F562B35-E0B4-45EF-A160-39A35D907BA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6739CEA-FF7F-4F06-BF6D-8CFB83297E30}" type="presOf" srcId="{63ECA751-6FF9-4895-A577-A681C33484D1}" destId="{89BE89D5-1153-4E16-8408-DA36CDF07BF7}" srcOrd="1" destOrd="0" presId="urn:microsoft.com/office/officeart/2005/8/layout/process2"/>
    <dgm:cxn modelId="{C3255102-5794-4E92-9774-63B54E578BEF}" type="presOf" srcId="{989D30E1-D269-4D24-8688-66D31C971340}" destId="{C139FC05-F7E4-4626-8231-C5133B45E575}" srcOrd="0" destOrd="0" presId="urn:microsoft.com/office/officeart/2005/8/layout/process2"/>
    <dgm:cxn modelId="{FA42494B-C867-4626-B61F-B236C02D8EB1}" type="presOf" srcId="{F8423466-D473-4216-8B81-F55EA4382861}" destId="{6040E5C9-B9D1-4AE2-B26E-FD296ED1F782}" srcOrd="0" destOrd="0" presId="urn:microsoft.com/office/officeart/2005/8/layout/process2"/>
    <dgm:cxn modelId="{B528CAEB-4F73-4D4E-8C0D-D621B3A7068F}" srcId="{B359508D-27D5-4254-8131-A7D1BE9A134E}" destId="{6F562B35-E0B4-45EF-A160-39A35D907BA2}" srcOrd="5" destOrd="0" parTransId="{39451767-0C1D-4581-90DA-2E2B224151D6}" sibTransId="{E39E5B14-6B05-4B97-AA3A-D1390A6981FB}"/>
    <dgm:cxn modelId="{600BA078-534E-44DE-8A9A-7BD22307FD3D}" type="presOf" srcId="{51A736A0-8227-42B7-A6C8-11C7CCA2B9E0}" destId="{EAFBE38D-D55D-4B04-B1ED-AFC38F873513}" srcOrd="0" destOrd="0" presId="urn:microsoft.com/office/officeart/2005/8/layout/process2"/>
    <dgm:cxn modelId="{AE56F336-415B-4503-85F2-DCC2359D6602}" type="presOf" srcId="{E112E5D1-CC38-4AA4-84F6-74AA064DDB4E}" destId="{5AE9F5B3-1DA2-4FF3-9DBD-A563A2DD66DC}" srcOrd="0" destOrd="0" presId="urn:microsoft.com/office/officeart/2005/8/layout/process2"/>
    <dgm:cxn modelId="{A299CEE6-2978-489B-A39B-FB01DD0F5FDE}" type="presOf" srcId="{477D9C70-8E6C-4719-8118-94D153E56429}" destId="{AF094E2E-1176-40D1-B982-7EB7346DD006}" srcOrd="0" destOrd="0" presId="urn:microsoft.com/office/officeart/2005/8/layout/process2"/>
    <dgm:cxn modelId="{9360B8C7-5C4E-431E-A8A4-7F50955FC4C5}" type="presOf" srcId="{D1109A94-C515-4616-84B2-DEA3A99F343A}" destId="{9CABD47B-2DFA-4631-90EA-9AEF30EF4743}" srcOrd="0" destOrd="0" presId="urn:microsoft.com/office/officeart/2005/8/layout/process2"/>
    <dgm:cxn modelId="{1F653367-65FB-44F6-82E4-96E1B99DEFD0}" srcId="{B359508D-27D5-4254-8131-A7D1BE9A134E}" destId="{E112E5D1-CC38-4AA4-84F6-74AA064DDB4E}" srcOrd="0" destOrd="0" parTransId="{EDBE5C89-EFFB-45D1-A1D7-DD039CECDF41}" sibTransId="{477D9C70-8E6C-4719-8118-94D153E56429}"/>
    <dgm:cxn modelId="{52099932-6585-4749-A52D-7CF98534BA14}" srcId="{B359508D-27D5-4254-8131-A7D1BE9A134E}" destId="{3A220CC5-EFEB-4D8D-9A08-4FCFB0741007}" srcOrd="2" destOrd="0" parTransId="{2D97B0B6-1AC3-46E0-9E7A-6923D05FA0A4}" sibTransId="{D1109A94-C515-4616-84B2-DEA3A99F343A}"/>
    <dgm:cxn modelId="{B7315CFD-E991-4691-BABC-76378AE9C8DC}" type="presOf" srcId="{623816C8-3D39-4BDA-BC75-121D8EAA5324}" destId="{9C4B9ADF-439C-400B-A882-DE5AC298D520}" srcOrd="0" destOrd="0" presId="urn:microsoft.com/office/officeart/2005/8/layout/process2"/>
    <dgm:cxn modelId="{B7FC59ED-6FB7-4FAC-B490-D994A2C51F8D}" type="presOf" srcId="{5BACC827-529F-4F15-A19A-ADBAB3FF7053}" destId="{F1ADB41F-C479-42DA-8DFC-1C57F030DCF1}" srcOrd="1" destOrd="0" presId="urn:microsoft.com/office/officeart/2005/8/layout/process2"/>
    <dgm:cxn modelId="{EF30F965-30EE-433B-93BB-A04F40180CF5}" type="presOf" srcId="{D1109A94-C515-4616-84B2-DEA3A99F343A}" destId="{47B93A8E-BC74-4BB5-BD52-59F593BD8D96}" srcOrd="1" destOrd="0" presId="urn:microsoft.com/office/officeart/2005/8/layout/process2"/>
    <dgm:cxn modelId="{39E01241-20B1-42C1-8D1A-4700B5783392}" srcId="{B359508D-27D5-4254-8131-A7D1BE9A134E}" destId="{F8423466-D473-4216-8B81-F55EA4382861}" srcOrd="4" destOrd="0" parTransId="{209670D2-B856-4007-BE71-558A43082658}" sibTransId="{63ECA751-6FF9-4895-A577-A681C33484D1}"/>
    <dgm:cxn modelId="{8B1F1519-CD7D-488D-8B74-CAE67C575C21}" type="presOf" srcId="{5BACC827-529F-4F15-A19A-ADBAB3FF7053}" destId="{57815363-4B06-447E-A133-4F6AD3551096}" srcOrd="0" destOrd="0" presId="urn:microsoft.com/office/officeart/2005/8/layout/process2"/>
    <dgm:cxn modelId="{EC3446BC-1716-4A76-99AF-48977D86EFDE}" type="presOf" srcId="{623816C8-3D39-4BDA-BC75-121D8EAA5324}" destId="{8446E240-4D7C-4E1B-9376-A64D2CB3868A}" srcOrd="1" destOrd="0" presId="urn:microsoft.com/office/officeart/2005/8/layout/process2"/>
    <dgm:cxn modelId="{374F44C9-5FEE-402D-AE4B-84EA136FDFE4}" type="presOf" srcId="{6F562B35-E0B4-45EF-A160-39A35D907BA2}" destId="{D85927EE-AB31-45CD-A252-EC49D06B4E4E}" srcOrd="0" destOrd="0" presId="urn:microsoft.com/office/officeart/2005/8/layout/process2"/>
    <dgm:cxn modelId="{D2292477-E2D5-4A90-BEB5-506C0AA3C1DF}" srcId="{B359508D-27D5-4254-8131-A7D1BE9A134E}" destId="{51A736A0-8227-42B7-A6C8-11C7CCA2B9E0}" srcOrd="1" destOrd="0" parTransId="{C5B756F7-FFF9-461A-A5A3-8185410D8D37}" sibTransId="{623816C8-3D39-4BDA-BC75-121D8EAA5324}"/>
    <dgm:cxn modelId="{7A3CB167-A052-4017-B6C1-5C82B9E6BA5C}" type="presOf" srcId="{B359508D-27D5-4254-8131-A7D1BE9A134E}" destId="{46438616-1565-463D-B421-79BE3D8423F6}" srcOrd="0" destOrd="0" presId="urn:microsoft.com/office/officeart/2005/8/layout/process2"/>
    <dgm:cxn modelId="{46F77963-E5CA-47A9-901A-E25519EB7183}" type="presOf" srcId="{477D9C70-8E6C-4719-8118-94D153E56429}" destId="{8B752F5A-A39B-4783-9AD2-BB790577F357}" srcOrd="1" destOrd="0" presId="urn:microsoft.com/office/officeart/2005/8/layout/process2"/>
    <dgm:cxn modelId="{50378741-A712-4896-93AB-5DBF3746DFCF}" srcId="{B359508D-27D5-4254-8131-A7D1BE9A134E}" destId="{989D30E1-D269-4D24-8688-66D31C971340}" srcOrd="3" destOrd="0" parTransId="{FF2748E2-1F50-4256-A62E-54E7D7A04A34}" sibTransId="{5BACC827-529F-4F15-A19A-ADBAB3FF7053}"/>
    <dgm:cxn modelId="{57AA8C33-C076-4044-A7AC-BEE570CF3A5B}" type="presOf" srcId="{63ECA751-6FF9-4895-A577-A681C33484D1}" destId="{612382AF-A07A-423E-A610-1AE526DC7E82}" srcOrd="0" destOrd="0" presId="urn:microsoft.com/office/officeart/2005/8/layout/process2"/>
    <dgm:cxn modelId="{48EF6BF0-CE07-4B5E-88A8-549E112B37A8}" type="presOf" srcId="{3A220CC5-EFEB-4D8D-9A08-4FCFB0741007}" destId="{03744A71-8BEE-4A9D-AF81-47FC7EC94E50}" srcOrd="0" destOrd="0" presId="urn:microsoft.com/office/officeart/2005/8/layout/process2"/>
    <dgm:cxn modelId="{7842A0A9-6A73-4A51-AA7A-BDF633CF93CD}" type="presParOf" srcId="{46438616-1565-463D-B421-79BE3D8423F6}" destId="{5AE9F5B3-1DA2-4FF3-9DBD-A563A2DD66DC}" srcOrd="0" destOrd="0" presId="urn:microsoft.com/office/officeart/2005/8/layout/process2"/>
    <dgm:cxn modelId="{4D29B02B-FDCF-4363-BE7F-5AE35AF44896}" type="presParOf" srcId="{46438616-1565-463D-B421-79BE3D8423F6}" destId="{AF094E2E-1176-40D1-B982-7EB7346DD006}" srcOrd="1" destOrd="0" presId="urn:microsoft.com/office/officeart/2005/8/layout/process2"/>
    <dgm:cxn modelId="{664D7E4D-BE2A-448A-BD44-FE5D648C05A0}" type="presParOf" srcId="{AF094E2E-1176-40D1-B982-7EB7346DD006}" destId="{8B752F5A-A39B-4783-9AD2-BB790577F357}" srcOrd="0" destOrd="0" presId="urn:microsoft.com/office/officeart/2005/8/layout/process2"/>
    <dgm:cxn modelId="{76F0FE14-8309-457E-8157-14B672ED8D90}" type="presParOf" srcId="{46438616-1565-463D-B421-79BE3D8423F6}" destId="{EAFBE38D-D55D-4B04-B1ED-AFC38F873513}" srcOrd="2" destOrd="0" presId="urn:microsoft.com/office/officeart/2005/8/layout/process2"/>
    <dgm:cxn modelId="{7923A579-06C0-4252-AAE6-E08996A6578F}" type="presParOf" srcId="{46438616-1565-463D-B421-79BE3D8423F6}" destId="{9C4B9ADF-439C-400B-A882-DE5AC298D520}" srcOrd="3" destOrd="0" presId="urn:microsoft.com/office/officeart/2005/8/layout/process2"/>
    <dgm:cxn modelId="{4C752189-ED9B-4346-92EE-899F811A210D}" type="presParOf" srcId="{9C4B9ADF-439C-400B-A882-DE5AC298D520}" destId="{8446E240-4D7C-4E1B-9376-A64D2CB3868A}" srcOrd="0" destOrd="0" presId="urn:microsoft.com/office/officeart/2005/8/layout/process2"/>
    <dgm:cxn modelId="{E24B68AF-611D-4EF5-8ADC-F23B415C4236}" type="presParOf" srcId="{46438616-1565-463D-B421-79BE3D8423F6}" destId="{03744A71-8BEE-4A9D-AF81-47FC7EC94E50}" srcOrd="4" destOrd="0" presId="urn:microsoft.com/office/officeart/2005/8/layout/process2"/>
    <dgm:cxn modelId="{B55D8E92-0338-4F44-BAC5-F0B58F484C56}" type="presParOf" srcId="{46438616-1565-463D-B421-79BE3D8423F6}" destId="{9CABD47B-2DFA-4631-90EA-9AEF30EF4743}" srcOrd="5" destOrd="0" presId="urn:microsoft.com/office/officeart/2005/8/layout/process2"/>
    <dgm:cxn modelId="{EBC2761D-E808-4AA7-A759-B1963104F650}" type="presParOf" srcId="{9CABD47B-2DFA-4631-90EA-9AEF30EF4743}" destId="{47B93A8E-BC74-4BB5-BD52-59F593BD8D96}" srcOrd="0" destOrd="0" presId="urn:microsoft.com/office/officeart/2005/8/layout/process2"/>
    <dgm:cxn modelId="{8DCF8630-1C75-4F80-92FB-6530C283D61B}" type="presParOf" srcId="{46438616-1565-463D-B421-79BE3D8423F6}" destId="{C139FC05-F7E4-4626-8231-C5133B45E575}" srcOrd="6" destOrd="0" presId="urn:microsoft.com/office/officeart/2005/8/layout/process2"/>
    <dgm:cxn modelId="{E9C38E72-F261-4943-81B1-723225D0D203}" type="presParOf" srcId="{46438616-1565-463D-B421-79BE3D8423F6}" destId="{57815363-4B06-447E-A133-4F6AD3551096}" srcOrd="7" destOrd="0" presId="urn:microsoft.com/office/officeart/2005/8/layout/process2"/>
    <dgm:cxn modelId="{25DD79E6-6064-4FE8-BB77-420FCD8988FF}" type="presParOf" srcId="{57815363-4B06-447E-A133-4F6AD3551096}" destId="{F1ADB41F-C479-42DA-8DFC-1C57F030DCF1}" srcOrd="0" destOrd="0" presId="urn:microsoft.com/office/officeart/2005/8/layout/process2"/>
    <dgm:cxn modelId="{72EE504D-8CAD-4AE7-9C0E-E0AC5EA90182}" type="presParOf" srcId="{46438616-1565-463D-B421-79BE3D8423F6}" destId="{6040E5C9-B9D1-4AE2-B26E-FD296ED1F782}" srcOrd="8" destOrd="0" presId="urn:microsoft.com/office/officeart/2005/8/layout/process2"/>
    <dgm:cxn modelId="{30B0988F-1A5E-4942-BD26-342C71138594}" type="presParOf" srcId="{46438616-1565-463D-B421-79BE3D8423F6}" destId="{612382AF-A07A-423E-A610-1AE526DC7E82}" srcOrd="9" destOrd="0" presId="urn:microsoft.com/office/officeart/2005/8/layout/process2"/>
    <dgm:cxn modelId="{6F3670D3-AE20-4281-A2FE-3A4E1D8FBBB1}" type="presParOf" srcId="{612382AF-A07A-423E-A610-1AE526DC7E82}" destId="{89BE89D5-1153-4E16-8408-DA36CDF07BF7}" srcOrd="0" destOrd="0" presId="urn:microsoft.com/office/officeart/2005/8/layout/process2"/>
    <dgm:cxn modelId="{8DDE213B-1EB0-45A2-9683-7ED80EE2C4B1}" type="presParOf" srcId="{46438616-1565-463D-B421-79BE3D8423F6}" destId="{D85927EE-AB31-45CD-A252-EC49D06B4E4E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04C02-E168-48C2-B7CF-9FAB63DD5D4B}">
      <dsp:nvSpPr>
        <dsp:cNvPr id="0" name=""/>
        <dsp:cNvSpPr/>
      </dsp:nvSpPr>
      <dsp:spPr>
        <a:xfrm>
          <a:off x="1812503" y="1224"/>
          <a:ext cx="1632793" cy="10613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Oral administration</a:t>
          </a:r>
          <a:endParaRPr lang="en-US" sz="1300" kern="1200" dirty="0"/>
        </a:p>
      </dsp:txBody>
      <dsp:txXfrm>
        <a:off x="1864312" y="53033"/>
        <a:ext cx="1529175" cy="957697"/>
      </dsp:txXfrm>
    </dsp:sp>
    <dsp:sp modelId="{06AC3939-1072-4C63-AA96-03688256472A}">
      <dsp:nvSpPr>
        <dsp:cNvPr id="0" name=""/>
        <dsp:cNvSpPr/>
      </dsp:nvSpPr>
      <dsp:spPr>
        <a:xfrm>
          <a:off x="874781" y="531881"/>
          <a:ext cx="3508236" cy="3508236"/>
        </a:xfrm>
        <a:custGeom>
          <a:avLst/>
          <a:gdLst/>
          <a:ahLst/>
          <a:cxnLst/>
          <a:rect l="0" t="0" r="0" b="0"/>
          <a:pathLst>
            <a:path>
              <a:moveTo>
                <a:pt x="2796120" y="343032"/>
              </a:moveTo>
              <a:arcTo wR="1754118" hR="1754118" stAng="18386619" swAng="163445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6C0324-A501-43E1-8666-0FA76776590A}">
      <dsp:nvSpPr>
        <dsp:cNvPr id="0" name=""/>
        <dsp:cNvSpPr/>
      </dsp:nvSpPr>
      <dsp:spPr>
        <a:xfrm>
          <a:off x="3566621" y="1755342"/>
          <a:ext cx="1632793" cy="10613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Most NSAIDs are weak acid (absorbed well in </a:t>
          </a:r>
          <a:r>
            <a:rPr lang="en-US" sz="1300" b="1" kern="1200" dirty="0" smtClean="0"/>
            <a:t>stomach</a:t>
          </a:r>
          <a:r>
            <a:rPr lang="en-US" sz="1300" kern="1200" dirty="0" smtClean="0"/>
            <a:t> and </a:t>
          </a:r>
          <a:r>
            <a:rPr lang="en-US" sz="1300" b="1" kern="1200" dirty="0" smtClean="0"/>
            <a:t>intestinal mucosa</a:t>
          </a:r>
          <a:r>
            <a:rPr lang="en-US" sz="1300" kern="1200" dirty="0" smtClean="0"/>
            <a:t>)</a:t>
          </a:r>
        </a:p>
      </dsp:txBody>
      <dsp:txXfrm>
        <a:off x="3618430" y="1807151"/>
        <a:ext cx="1529175" cy="957697"/>
      </dsp:txXfrm>
    </dsp:sp>
    <dsp:sp modelId="{041A0B21-F6DF-4543-9845-0E8F3CADC98B}">
      <dsp:nvSpPr>
        <dsp:cNvPr id="0" name=""/>
        <dsp:cNvSpPr/>
      </dsp:nvSpPr>
      <dsp:spPr>
        <a:xfrm>
          <a:off x="874781" y="531881"/>
          <a:ext cx="3508236" cy="3508236"/>
        </a:xfrm>
        <a:custGeom>
          <a:avLst/>
          <a:gdLst/>
          <a:ahLst/>
          <a:cxnLst/>
          <a:rect l="0" t="0" r="0" b="0"/>
          <a:pathLst>
            <a:path>
              <a:moveTo>
                <a:pt x="3326450" y="2531743"/>
              </a:moveTo>
              <a:arcTo wR="1754118" hR="1754118" stAng="1578931" swAng="163445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0270A-B1EC-48C8-9462-A6BE5DFF71B8}">
      <dsp:nvSpPr>
        <dsp:cNvPr id="0" name=""/>
        <dsp:cNvSpPr/>
      </dsp:nvSpPr>
      <dsp:spPr>
        <a:xfrm>
          <a:off x="1812503" y="3509460"/>
          <a:ext cx="1632793" cy="10613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95% bound to plasma-protein (</a:t>
          </a:r>
          <a:r>
            <a:rPr lang="en-US" sz="1300" b="1" kern="1200" dirty="0" smtClean="0"/>
            <a:t>high bioavailability</a:t>
          </a:r>
          <a:r>
            <a:rPr lang="en-US" sz="1300" kern="1200" dirty="0" smtClean="0"/>
            <a:t>)</a:t>
          </a:r>
          <a:endParaRPr lang="en-US" sz="1300" kern="1200" dirty="0"/>
        </a:p>
      </dsp:txBody>
      <dsp:txXfrm>
        <a:off x="1864312" y="3561269"/>
        <a:ext cx="1529175" cy="957697"/>
      </dsp:txXfrm>
    </dsp:sp>
    <dsp:sp modelId="{35422269-ACE4-4F85-AF52-A3672B202FAD}">
      <dsp:nvSpPr>
        <dsp:cNvPr id="0" name=""/>
        <dsp:cNvSpPr/>
      </dsp:nvSpPr>
      <dsp:spPr>
        <a:xfrm>
          <a:off x="874781" y="531881"/>
          <a:ext cx="3508236" cy="3508236"/>
        </a:xfrm>
        <a:custGeom>
          <a:avLst/>
          <a:gdLst/>
          <a:ahLst/>
          <a:cxnLst/>
          <a:rect l="0" t="0" r="0" b="0"/>
          <a:pathLst>
            <a:path>
              <a:moveTo>
                <a:pt x="712115" y="3165203"/>
              </a:moveTo>
              <a:arcTo wR="1754118" hR="1754118" stAng="7586619" swAng="163445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7E3F62-905D-4882-AAD1-1E90047BD67B}">
      <dsp:nvSpPr>
        <dsp:cNvPr id="0" name=""/>
        <dsp:cNvSpPr/>
      </dsp:nvSpPr>
      <dsp:spPr>
        <a:xfrm>
          <a:off x="58385" y="1755342"/>
          <a:ext cx="1632793" cy="10613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Most metabolized in </a:t>
          </a:r>
          <a:r>
            <a:rPr lang="en-US" sz="1300" b="1" kern="1200" dirty="0" smtClean="0"/>
            <a:t>liver</a:t>
          </a:r>
          <a:r>
            <a:rPr lang="en-US" sz="1300" kern="1200" dirty="0" smtClean="0"/>
            <a:t> (oxidation &amp; conjugation)</a:t>
          </a:r>
          <a:endParaRPr lang="en-US" sz="1300" kern="1200" dirty="0"/>
        </a:p>
      </dsp:txBody>
      <dsp:txXfrm>
        <a:off x="110194" y="1807151"/>
        <a:ext cx="1529175" cy="957697"/>
      </dsp:txXfrm>
    </dsp:sp>
    <dsp:sp modelId="{DECD1952-120D-4836-8186-5B62113F9FB3}">
      <dsp:nvSpPr>
        <dsp:cNvPr id="0" name=""/>
        <dsp:cNvSpPr/>
      </dsp:nvSpPr>
      <dsp:spPr>
        <a:xfrm>
          <a:off x="874781" y="531881"/>
          <a:ext cx="3508236" cy="3508236"/>
        </a:xfrm>
        <a:custGeom>
          <a:avLst/>
          <a:gdLst/>
          <a:ahLst/>
          <a:cxnLst/>
          <a:rect l="0" t="0" r="0" b="0"/>
          <a:pathLst>
            <a:path>
              <a:moveTo>
                <a:pt x="181785" y="976492"/>
              </a:moveTo>
              <a:arcTo wR="1754118" hR="1754118" stAng="12378931" swAng="163445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E9F5B3-1DA2-4FF3-9DBD-A563A2DD66DC}">
      <dsp:nvSpPr>
        <dsp:cNvPr id="0" name=""/>
        <dsp:cNvSpPr/>
      </dsp:nvSpPr>
      <dsp:spPr>
        <a:xfrm>
          <a:off x="1134262" y="2087"/>
          <a:ext cx="2379675" cy="6183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Pyrogen</a:t>
          </a:r>
          <a:endParaRPr lang="en-US" sz="1300" kern="1200" dirty="0"/>
        </a:p>
      </dsp:txBody>
      <dsp:txXfrm>
        <a:off x="1152374" y="20199"/>
        <a:ext cx="2343451" cy="582173"/>
      </dsp:txXfrm>
    </dsp:sp>
    <dsp:sp modelId="{AF094E2E-1176-40D1-B982-7EB7346DD006}">
      <dsp:nvSpPr>
        <dsp:cNvPr id="0" name=""/>
        <dsp:cNvSpPr/>
      </dsp:nvSpPr>
      <dsp:spPr>
        <a:xfrm rot="5400000">
          <a:off x="2208150" y="635944"/>
          <a:ext cx="231899" cy="2782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2240617" y="659133"/>
        <a:ext cx="166966" cy="162329"/>
      </dsp:txXfrm>
    </dsp:sp>
    <dsp:sp modelId="{EAFBE38D-D55D-4B04-B1ED-AFC38F873513}">
      <dsp:nvSpPr>
        <dsp:cNvPr id="0" name=""/>
        <dsp:cNvSpPr/>
      </dsp:nvSpPr>
      <dsp:spPr>
        <a:xfrm>
          <a:off x="1134262" y="929683"/>
          <a:ext cx="2379675" cy="6183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Prostaglandins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PGE2</a:t>
          </a:r>
          <a:endParaRPr lang="en-US" sz="1300" kern="1200" dirty="0"/>
        </a:p>
      </dsp:txBody>
      <dsp:txXfrm>
        <a:off x="1152374" y="947795"/>
        <a:ext cx="2343451" cy="582173"/>
      </dsp:txXfrm>
    </dsp:sp>
    <dsp:sp modelId="{9C4B9ADF-439C-400B-A882-DE5AC298D520}">
      <dsp:nvSpPr>
        <dsp:cNvPr id="0" name=""/>
        <dsp:cNvSpPr/>
      </dsp:nvSpPr>
      <dsp:spPr>
        <a:xfrm rot="5400000">
          <a:off x="2208150" y="1563541"/>
          <a:ext cx="231899" cy="2782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2240617" y="1586730"/>
        <a:ext cx="166966" cy="162329"/>
      </dsp:txXfrm>
    </dsp:sp>
    <dsp:sp modelId="{03744A71-8BEE-4A9D-AF81-47FC7EC94E50}">
      <dsp:nvSpPr>
        <dsp:cNvPr id="0" name=""/>
        <dsp:cNvSpPr/>
      </dsp:nvSpPr>
      <dsp:spPr>
        <a:xfrm>
          <a:off x="1134262" y="1857279"/>
          <a:ext cx="2379675" cy="6183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Thermoregulatory center</a:t>
          </a:r>
          <a:endParaRPr lang="en-US" sz="1300" kern="1200" dirty="0"/>
        </a:p>
      </dsp:txBody>
      <dsp:txXfrm>
        <a:off x="1152374" y="1875391"/>
        <a:ext cx="2343451" cy="582173"/>
      </dsp:txXfrm>
    </dsp:sp>
    <dsp:sp modelId="{9CABD47B-2DFA-4631-90EA-9AEF30EF4743}">
      <dsp:nvSpPr>
        <dsp:cNvPr id="0" name=""/>
        <dsp:cNvSpPr/>
      </dsp:nvSpPr>
      <dsp:spPr>
        <a:xfrm rot="5400000">
          <a:off x="2208150" y="2491137"/>
          <a:ext cx="231899" cy="2782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2240617" y="2514326"/>
        <a:ext cx="166966" cy="162329"/>
      </dsp:txXfrm>
    </dsp:sp>
    <dsp:sp modelId="{C139FC05-F7E4-4626-8231-C5133B45E575}">
      <dsp:nvSpPr>
        <dsp:cNvPr id="0" name=""/>
        <dsp:cNvSpPr/>
      </dsp:nvSpPr>
      <dsp:spPr>
        <a:xfrm>
          <a:off x="1134262" y="2784876"/>
          <a:ext cx="2379675" cy="6183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ꜛ</a:t>
          </a:r>
          <a:r>
            <a:rPr lang="en-US" sz="1300" kern="1200" dirty="0" smtClean="0"/>
            <a:t>Increase set point</a:t>
          </a:r>
          <a:endParaRPr lang="en-US" sz="1300" kern="1200" dirty="0"/>
        </a:p>
      </dsp:txBody>
      <dsp:txXfrm>
        <a:off x="1152374" y="2802988"/>
        <a:ext cx="2343451" cy="582173"/>
      </dsp:txXfrm>
    </dsp:sp>
    <dsp:sp modelId="{57815363-4B06-447E-A133-4F6AD3551096}">
      <dsp:nvSpPr>
        <dsp:cNvPr id="0" name=""/>
        <dsp:cNvSpPr/>
      </dsp:nvSpPr>
      <dsp:spPr>
        <a:xfrm rot="5400000">
          <a:off x="2208150" y="3418733"/>
          <a:ext cx="231899" cy="2782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2240617" y="3441922"/>
        <a:ext cx="166966" cy="162329"/>
      </dsp:txXfrm>
    </dsp:sp>
    <dsp:sp modelId="{6040E5C9-B9D1-4AE2-B26E-FD296ED1F782}">
      <dsp:nvSpPr>
        <dsp:cNvPr id="0" name=""/>
        <dsp:cNvSpPr/>
      </dsp:nvSpPr>
      <dsp:spPr>
        <a:xfrm>
          <a:off x="1134262" y="3712472"/>
          <a:ext cx="2379675" cy="6183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ꜛ</a:t>
          </a:r>
          <a:r>
            <a:rPr lang="en-US" sz="1300" kern="1200" dirty="0" smtClean="0"/>
            <a:t>Increase heat production and </a:t>
          </a:r>
          <a:r>
            <a:rPr lang="en-US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ꜜ</a:t>
          </a:r>
          <a:r>
            <a:rPr lang="en-US" sz="1300" kern="1200" dirty="0" smtClean="0"/>
            <a:t>Decrease heat dissipation</a:t>
          </a:r>
          <a:endParaRPr lang="en-US" sz="1300" kern="1200" dirty="0"/>
        </a:p>
      </dsp:txBody>
      <dsp:txXfrm>
        <a:off x="1152374" y="3730584"/>
        <a:ext cx="2343451" cy="582173"/>
      </dsp:txXfrm>
    </dsp:sp>
    <dsp:sp modelId="{612382AF-A07A-423E-A610-1AE526DC7E82}">
      <dsp:nvSpPr>
        <dsp:cNvPr id="0" name=""/>
        <dsp:cNvSpPr/>
      </dsp:nvSpPr>
      <dsp:spPr>
        <a:xfrm rot="5400000">
          <a:off x="2208150" y="4346330"/>
          <a:ext cx="231899" cy="2782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2240617" y="4369519"/>
        <a:ext cx="166966" cy="162329"/>
      </dsp:txXfrm>
    </dsp:sp>
    <dsp:sp modelId="{D85927EE-AB31-45CD-A252-EC49D06B4E4E}">
      <dsp:nvSpPr>
        <dsp:cNvPr id="0" name=""/>
        <dsp:cNvSpPr/>
      </dsp:nvSpPr>
      <dsp:spPr>
        <a:xfrm>
          <a:off x="1134262" y="4640069"/>
          <a:ext cx="2379675" cy="6183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Fever</a:t>
          </a:r>
          <a:endParaRPr lang="en-US" sz="1300" kern="1200" dirty="0"/>
        </a:p>
      </dsp:txBody>
      <dsp:txXfrm>
        <a:off x="1152374" y="4658181"/>
        <a:ext cx="2343451" cy="5821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9AE78F-BBD9-49F4-BF28-CC64F553A1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6155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B54E11-83E9-4F7D-A6B1-F46A69774233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18550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D41D0-75E8-49A5-AC4B-C7119E8582F7}" type="slidenum">
              <a:rPr lang="en-US"/>
              <a:pPr/>
              <a:t>10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00112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D41D0-75E8-49A5-AC4B-C7119E8582F7}" type="slidenum">
              <a:rPr lang="en-US"/>
              <a:pPr/>
              <a:t>11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56734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D41D0-75E8-49A5-AC4B-C7119E8582F7}" type="slidenum">
              <a:rPr lang="en-US"/>
              <a:pPr/>
              <a:t>12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15661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D41D0-75E8-49A5-AC4B-C7119E8582F7}" type="slidenum">
              <a:rPr lang="en-US"/>
              <a:pPr/>
              <a:t>13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44971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D41D0-75E8-49A5-AC4B-C7119E8582F7}" type="slidenum">
              <a:rPr lang="en-US"/>
              <a:pPr/>
              <a:t>14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96388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D41D0-75E8-49A5-AC4B-C7119E8582F7}" type="slidenum">
              <a:rPr lang="en-US"/>
              <a:pPr/>
              <a:t>15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54267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D41D0-75E8-49A5-AC4B-C7119E8582F7}" type="slidenum">
              <a:rPr lang="en-US"/>
              <a:pPr/>
              <a:t>16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83810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D41D0-75E8-49A5-AC4B-C7119E8582F7}" type="slidenum">
              <a:rPr lang="en-US"/>
              <a:pPr/>
              <a:t>17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62965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D41D0-75E8-49A5-AC4B-C7119E8582F7}" type="slidenum">
              <a:rPr lang="en-US"/>
              <a:pPr/>
              <a:t>18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55862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389474-11EA-4727-AE36-E5A4E4D0899A}" type="slidenum">
              <a:rPr lang="en-US"/>
              <a:pPr/>
              <a:t>19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3059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389474-11EA-4727-AE36-E5A4E4D0899A}" type="slidenum">
              <a:rPr lang="en-US"/>
              <a:pPr/>
              <a:t>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4171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D41D0-75E8-49A5-AC4B-C7119E8582F7}" type="slidenum">
              <a:rPr lang="en-US"/>
              <a:pPr/>
              <a:t>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6579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D41D0-75E8-49A5-AC4B-C7119E8582F7}" type="slidenum">
              <a:rPr lang="en-US"/>
              <a:pPr/>
              <a:t>4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1625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D41D0-75E8-49A5-AC4B-C7119E8582F7}" type="slidenum">
              <a:rPr lang="en-US"/>
              <a:pPr/>
              <a:t>5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7793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D41D0-75E8-49A5-AC4B-C7119E8582F7}" type="slidenum">
              <a:rPr lang="en-US"/>
              <a:pPr/>
              <a:t>6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882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D41D0-75E8-49A5-AC4B-C7119E8582F7}" type="slidenum">
              <a:rPr lang="en-US"/>
              <a:pPr/>
              <a:t>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3489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D41D0-75E8-49A5-AC4B-C7119E8582F7}" type="slidenum">
              <a:rPr lang="en-US"/>
              <a:pPr/>
              <a:t>8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55045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D41D0-75E8-49A5-AC4B-C7119E8582F7}" type="slidenum">
              <a:rPr lang="en-US"/>
              <a:pPr/>
              <a:t>9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1820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105400"/>
            <a:ext cx="7772400" cy="70485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algn="r"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715000"/>
            <a:ext cx="7772400" cy="6858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521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20383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59626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988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5996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1053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447800"/>
            <a:ext cx="33528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33528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9538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970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082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6167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590477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332190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1534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447800"/>
            <a:ext cx="6858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makeaquiz.net/xMOaIa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harmacology434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 dirty="0" smtClean="0"/>
              <a:t>Non-steroidal anti-inflammatory drugs</a:t>
            </a:r>
            <a:endParaRPr lang="ru-RU" sz="320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NSAIDs</a:t>
            </a:r>
            <a:endParaRPr lang="en-US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6934200" cy="715963"/>
          </a:xfrm>
        </p:spPr>
        <p:txBody>
          <a:bodyPr/>
          <a:lstStyle/>
          <a:p>
            <a:pPr algn="l"/>
            <a:r>
              <a:rPr lang="en-US" sz="2400" dirty="0" smtClean="0">
                <a:solidFill>
                  <a:schemeClr val="bg2"/>
                </a:solidFill>
              </a:rPr>
              <a:t>THERAPEUTIC USES SHARED BY NS-NSAIDs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31975"/>
            <a:ext cx="6934200" cy="40814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Verdana" panose="020B0604030504040204" pitchFamily="34" charset="0"/>
                <a:ea typeface="굴림" panose="020B0600000101010101" pitchFamily="34" charset="-127"/>
              </a:rPr>
              <a:t>Antipyretic.</a:t>
            </a:r>
          </a:p>
          <a:p>
            <a:pPr>
              <a:lnSpc>
                <a:spcPct val="80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Verdana" panose="020B0604030504040204" pitchFamily="34" charset="0"/>
                <a:ea typeface="굴림" panose="020B0600000101010101" pitchFamily="34" charset="-127"/>
              </a:rPr>
              <a:t>Analgesic:</a:t>
            </a:r>
          </a:p>
          <a:p>
            <a:pPr lvl="1">
              <a:lnSpc>
                <a:spcPct val="80000"/>
              </a:lnSpc>
            </a:pPr>
            <a:r>
              <a:rPr lang="en-US" altLang="ko-KR" sz="1600" dirty="0" smtClean="0">
                <a:solidFill>
                  <a:schemeClr val="tx1"/>
                </a:solidFill>
                <a:latin typeface="Verdana" panose="020B0604030504040204" pitchFamily="34" charset="0"/>
                <a:ea typeface="굴림" panose="020B0600000101010101" pitchFamily="34" charset="-127"/>
              </a:rPr>
              <a:t>Headache, Migraine.</a:t>
            </a:r>
          </a:p>
          <a:p>
            <a:pPr>
              <a:lnSpc>
                <a:spcPct val="80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Verdana" panose="020B0604030504040204" pitchFamily="34" charset="0"/>
                <a:ea typeface="굴림" panose="020B0600000101010101" pitchFamily="34" charset="-127"/>
              </a:rPr>
              <a:t>Dental pain.</a:t>
            </a:r>
          </a:p>
          <a:p>
            <a:pPr>
              <a:lnSpc>
                <a:spcPct val="80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Verdana" panose="020B0604030504040204" pitchFamily="34" charset="0"/>
                <a:ea typeface="굴림" panose="020B0600000101010101" pitchFamily="34" charset="-127"/>
              </a:rPr>
              <a:t>Dysmenorrhea.</a:t>
            </a:r>
          </a:p>
          <a:p>
            <a:pPr>
              <a:lnSpc>
                <a:spcPct val="80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Verdana" panose="020B0604030504040204" pitchFamily="34" charset="0"/>
                <a:ea typeface="굴림" panose="020B0600000101010101" pitchFamily="34" charset="-127"/>
              </a:rPr>
              <a:t>Common cold.</a:t>
            </a:r>
          </a:p>
          <a:p>
            <a:pPr>
              <a:lnSpc>
                <a:spcPct val="80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Verdana" panose="020B0604030504040204" pitchFamily="34" charset="0"/>
                <a:ea typeface="굴림" panose="020B0600000101010101" pitchFamily="34" charset="-127"/>
              </a:rPr>
              <a:t>Anti-inflammatory &amp; </a:t>
            </a:r>
            <a:r>
              <a:rPr lang="en-US" altLang="ko-KR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굴림" panose="020B0600000101010101" pitchFamily="34" charset="-127"/>
              </a:rPr>
              <a:t>Antirheumatic</a:t>
            </a:r>
            <a:r>
              <a:rPr lang="en-US" altLang="ko-KR" sz="2000" dirty="0" smtClean="0">
                <a:solidFill>
                  <a:schemeClr val="tx1"/>
                </a:solidFill>
                <a:latin typeface="Verdana" panose="020B0604030504040204" pitchFamily="34" charset="0"/>
                <a:ea typeface="굴림" panose="020B0600000101010101" pitchFamily="34" charset="-127"/>
              </a:rPr>
              <a:t>:</a:t>
            </a:r>
          </a:p>
          <a:p>
            <a:pPr lvl="1">
              <a:lnSpc>
                <a:spcPct val="80000"/>
              </a:lnSpc>
            </a:pPr>
            <a:r>
              <a:rPr lang="en-US" altLang="ko-KR" sz="1600" dirty="0" smtClean="0">
                <a:solidFill>
                  <a:schemeClr val="tx1"/>
                </a:solidFill>
                <a:latin typeface="Verdana" panose="020B0604030504040204" pitchFamily="34" charset="0"/>
                <a:ea typeface="굴림" panose="020B0600000101010101" pitchFamily="34" charset="-127"/>
              </a:rPr>
              <a:t>Rheumatoid arthritis / myositis or other forms of inflammatory conditions.</a:t>
            </a:r>
          </a:p>
        </p:txBody>
      </p:sp>
    </p:spTree>
    <p:extLst>
      <p:ext uri="{BB962C8B-B14F-4D97-AF65-F5344CB8AC3E}">
        <p14:creationId xmlns:p14="http://schemas.microsoft.com/office/powerpoint/2010/main" xmlns="" val="267001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6934200" cy="715963"/>
          </a:xfrm>
        </p:spPr>
        <p:txBody>
          <a:bodyPr/>
          <a:lstStyle/>
          <a:p>
            <a:pPr algn="l"/>
            <a:r>
              <a:rPr lang="en-US" sz="2400" dirty="0">
                <a:solidFill>
                  <a:schemeClr val="bg2"/>
                </a:solidFill>
              </a:rPr>
              <a:t>Adverse effects shared by NS-NSAIDs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01763"/>
            <a:ext cx="6934200" cy="18748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Verdana" panose="020B0604030504040204" pitchFamily="34" charset="0"/>
                <a:ea typeface="굴림" panose="020B0600000101010101" pitchFamily="34" charset="-127"/>
              </a:rPr>
              <a:t>GIT upsets ( nausea, vomiting).</a:t>
            </a:r>
          </a:p>
          <a:p>
            <a:pPr>
              <a:lnSpc>
                <a:spcPct val="80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Verdana" panose="020B0604030504040204" pitchFamily="34" charset="0"/>
                <a:ea typeface="굴림" panose="020B0600000101010101" pitchFamily="34" charset="-127"/>
              </a:rPr>
              <a:t>GIT bleeding &amp; ulceration.</a:t>
            </a:r>
          </a:p>
          <a:p>
            <a:pPr>
              <a:lnSpc>
                <a:spcPct val="80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Verdana" panose="020B0604030504040204" pitchFamily="34" charset="0"/>
                <a:ea typeface="굴림" panose="020B0600000101010101" pitchFamily="34" charset="-127"/>
              </a:rPr>
              <a:t>Bleeding.</a:t>
            </a:r>
          </a:p>
          <a:p>
            <a:pPr>
              <a:lnSpc>
                <a:spcPct val="80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Verdana" panose="020B0604030504040204" pitchFamily="34" charset="0"/>
                <a:ea typeface="굴림" panose="020B0600000101010101" pitchFamily="34" charset="-127"/>
              </a:rPr>
              <a:t>Allergic  reaction.</a:t>
            </a:r>
          </a:p>
          <a:p>
            <a:pPr>
              <a:lnSpc>
                <a:spcPct val="80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Verdana" panose="020B0604030504040204" pitchFamily="34" charset="0"/>
                <a:ea typeface="굴림" panose="020B0600000101010101" pitchFamily="34" charset="-127"/>
              </a:rPr>
              <a:t>Inhibition of uterine contraction.</a:t>
            </a:r>
          </a:p>
          <a:p>
            <a:pPr>
              <a:lnSpc>
                <a:spcPct val="80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Verdana" panose="020B0604030504040204" pitchFamily="34" charset="0"/>
                <a:ea typeface="굴림" panose="020B0600000101010101" pitchFamily="34" charset="-127"/>
              </a:rPr>
              <a:t>Salt &amp; water retention.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3276600"/>
            <a:ext cx="5029200" cy="4572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bg2"/>
                </a:solidFill>
              </a:rPr>
              <a:t>Effect  on the kidney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981200" y="3733800"/>
            <a:ext cx="6954398" cy="265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1A6"/>
              </a:buClr>
              <a:buSzPct val="60000"/>
              <a:buFont typeface="Wingdings" panose="05000000000000000000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C1DB"/>
              </a:buClr>
              <a:buSzPct val="6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anose="05020102010507070707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F81BD"/>
              </a:buClr>
              <a:defRPr/>
            </a:pPr>
            <a:r>
              <a:rPr lang="en-US" sz="2000" dirty="0">
                <a:latin typeface="Verdana" panose="020B0604030504040204" pitchFamily="34" charset="0"/>
                <a:ea typeface="굴림" panose="020B0600000101010101" pitchFamily="34" charset="-127"/>
              </a:rPr>
              <a:t>Inhibition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</a:rPr>
              <a:t> </a:t>
            </a:r>
            <a:r>
              <a:rPr lang="en-US" sz="2000" dirty="0">
                <a:latin typeface="Verdana" panose="020B0604030504040204" pitchFamily="34" charset="0"/>
                <a:ea typeface="굴림" panose="020B0600000101010101" pitchFamily="34" charset="-127"/>
              </a:rPr>
              <a:t>of both COX-1&amp; COX-2 enzymes (mainly COX-2</a:t>
            </a:r>
            <a:r>
              <a:rPr lang="en-US" sz="2000" dirty="0" smtClean="0">
                <a:latin typeface="Verdana" panose="020B0604030504040204" pitchFamily="34" charset="0"/>
                <a:ea typeface="굴림" panose="020B0600000101010101" pitchFamily="34" charset="-127"/>
              </a:rPr>
              <a:t>), inhibit </a:t>
            </a:r>
            <a:r>
              <a:rPr lang="en-US" sz="2000" dirty="0">
                <a:latin typeface="Verdana" panose="020B0604030504040204" pitchFamily="34" charset="0"/>
                <a:ea typeface="굴림" panose="020B0600000101010101" pitchFamily="34" charset="-127"/>
              </a:rPr>
              <a:t>synthesis of PGE2 &amp; PGI2 that are </a:t>
            </a:r>
            <a:r>
              <a:rPr lang="en-US" sz="2000" dirty="0" smtClean="0">
                <a:latin typeface="Verdana" panose="020B0604030504040204" pitchFamily="34" charset="0"/>
                <a:ea typeface="굴림" panose="020B0600000101010101" pitchFamily="34" charset="-127"/>
              </a:rPr>
              <a:t>responsible </a:t>
            </a:r>
            <a:r>
              <a:rPr lang="en-US" sz="2000" dirty="0">
                <a:latin typeface="Verdana" panose="020B0604030504040204" pitchFamily="34" charset="0"/>
                <a:ea typeface="굴림" panose="020B0600000101010101" pitchFamily="34" charset="-127"/>
              </a:rPr>
              <a:t>for maintaining renal blood </a:t>
            </a:r>
            <a:r>
              <a:rPr lang="en-US" sz="2000" dirty="0" smtClean="0">
                <a:latin typeface="Verdana" panose="020B0604030504040204" pitchFamily="34" charset="0"/>
                <a:ea typeface="굴림" panose="020B0600000101010101" pitchFamily="34" charset="-127"/>
              </a:rPr>
              <a:t>flow.</a:t>
            </a:r>
            <a:endParaRPr lang="en-US" sz="2000" dirty="0">
              <a:latin typeface="Verdana" panose="020B0604030504040204" pitchFamily="34" charset="0"/>
              <a:ea typeface="굴림" panose="020B0600000101010101" pitchFamily="34" charset="-127"/>
            </a:endParaRPr>
          </a:p>
          <a:p>
            <a:pPr>
              <a:buClr>
                <a:srgbClr val="4F81BD"/>
              </a:buClr>
              <a:defRPr/>
            </a:pPr>
            <a:r>
              <a:rPr lang="en-US" sz="2000" dirty="0">
                <a:latin typeface="Verdana" panose="020B0604030504040204" pitchFamily="34" charset="0"/>
                <a:ea typeface="굴림" panose="020B0600000101010101" pitchFamily="34" charset="-127"/>
              </a:rPr>
              <a:t>Salt </a:t>
            </a:r>
            <a:r>
              <a:rPr lang="en-US" sz="2000" dirty="0" smtClean="0">
                <a:latin typeface="Verdana" panose="020B0604030504040204" pitchFamily="34" charset="0"/>
                <a:ea typeface="굴림" panose="020B0600000101010101" pitchFamily="34" charset="-127"/>
              </a:rPr>
              <a:t>&amp; water </a:t>
            </a:r>
            <a:r>
              <a:rPr lang="en-US" sz="2000" dirty="0">
                <a:latin typeface="Verdana" panose="020B0604030504040204" pitchFamily="34" charset="0"/>
                <a:ea typeface="굴림" panose="020B0600000101010101" pitchFamily="34" charset="-127"/>
              </a:rPr>
              <a:t>retention &amp; </a:t>
            </a:r>
            <a:r>
              <a:rPr lang="en-US" sz="2000" dirty="0" smtClean="0">
                <a:latin typeface="Verdana" panose="020B0604030504040204" pitchFamily="34" charset="0"/>
                <a:ea typeface="굴림" panose="020B0600000101010101" pitchFamily="34" charset="-127"/>
              </a:rPr>
              <a:t>edema of lower limbs.</a:t>
            </a:r>
            <a:endParaRPr lang="en-US" sz="2000" dirty="0">
              <a:latin typeface="Verdana" panose="020B0604030504040204" pitchFamily="34" charset="0"/>
              <a:ea typeface="굴림" panose="020B0600000101010101" pitchFamily="34" charset="-127"/>
            </a:endParaRPr>
          </a:p>
          <a:p>
            <a:pPr>
              <a:buClr>
                <a:srgbClr val="4F81BD"/>
              </a:buClr>
              <a:defRPr/>
            </a:pPr>
            <a:r>
              <a:rPr lang="en-US" sz="2000" dirty="0" smtClean="0">
                <a:latin typeface="Verdana" panose="020B0604030504040204" pitchFamily="34" charset="0"/>
                <a:ea typeface="굴림" panose="020B0600000101010101" pitchFamily="34" charset="-127"/>
              </a:rPr>
              <a:t>Hyperkalemia.</a:t>
            </a:r>
            <a:endParaRPr lang="en-US" sz="2000" dirty="0">
              <a:latin typeface="Verdana" panose="020B0604030504040204" pitchFamily="34" charset="0"/>
              <a:ea typeface="굴림" panose="020B0600000101010101" pitchFamily="34" charset="-127"/>
            </a:endParaRPr>
          </a:p>
          <a:p>
            <a:pPr>
              <a:buClr>
                <a:srgbClr val="4F81BD"/>
              </a:buClr>
              <a:defRPr/>
            </a:pPr>
            <a:r>
              <a:rPr lang="en-US" sz="2000" dirty="0">
                <a:latin typeface="Verdana" panose="020B0604030504040204" pitchFamily="34" charset="0"/>
                <a:ea typeface="굴림" panose="020B0600000101010101" pitchFamily="34" charset="-127"/>
              </a:rPr>
              <a:t>Interstitial </a:t>
            </a:r>
            <a:r>
              <a:rPr lang="en-US" sz="2000" dirty="0" smtClean="0">
                <a:latin typeface="Verdana" panose="020B0604030504040204" pitchFamily="34" charset="0"/>
                <a:ea typeface="굴림" panose="020B0600000101010101" pitchFamily="34" charset="-127"/>
              </a:rPr>
              <a:t>nephritis.</a:t>
            </a:r>
          </a:p>
        </p:txBody>
      </p:sp>
    </p:spTree>
    <p:extLst>
      <p:ext uri="{BB962C8B-B14F-4D97-AF65-F5344CB8AC3E}">
        <p14:creationId xmlns:p14="http://schemas.microsoft.com/office/powerpoint/2010/main" xmlns="" val="16503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6934200" cy="715963"/>
          </a:xfrm>
        </p:spPr>
        <p:txBody>
          <a:bodyPr/>
          <a:lstStyle/>
          <a:p>
            <a:r>
              <a:rPr lang="en-US" sz="4000" dirty="0" smtClean="0">
                <a:solidFill>
                  <a:schemeClr val="bg2"/>
                </a:solidFill>
              </a:rPr>
              <a:t>Aspirin</a:t>
            </a:r>
            <a:endParaRPr lang="en-US" sz="4000" dirty="0">
              <a:solidFill>
                <a:schemeClr val="bg2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01763"/>
            <a:ext cx="6934200" cy="51514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Clinical uses of Aspirin 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1800" b="1" dirty="0" smtClean="0">
                <a:solidFill>
                  <a:schemeClr val="tx1"/>
                </a:solidFill>
              </a:rPr>
              <a:t>Acute rheumatic fever</a:t>
            </a:r>
            <a:r>
              <a:rPr lang="en-US" sz="1800" dirty="0" smtClean="0">
                <a:solidFill>
                  <a:schemeClr val="tx1"/>
                </a:solidFill>
              </a:rPr>
              <a:t> (Antioxidant effect) 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1800" u="sng" dirty="0" smtClean="0">
                <a:solidFill>
                  <a:schemeClr val="tx1"/>
                </a:solidFill>
              </a:rPr>
              <a:t>Low</a:t>
            </a:r>
            <a:r>
              <a:rPr lang="en-US" sz="1800" dirty="0" smtClean="0">
                <a:solidFill>
                  <a:schemeClr val="tx1"/>
                </a:solidFill>
              </a:rPr>
              <a:t> doses used as </a:t>
            </a:r>
            <a:r>
              <a:rPr lang="en-US" sz="1800" b="1" dirty="0" smtClean="0">
                <a:solidFill>
                  <a:schemeClr val="tx1"/>
                </a:solidFill>
              </a:rPr>
              <a:t>cardio protective </a:t>
            </a:r>
            <a:r>
              <a:rPr lang="en-US" sz="1800" dirty="0" smtClean="0">
                <a:solidFill>
                  <a:schemeClr val="tx1"/>
                </a:solidFill>
              </a:rPr>
              <a:t>to reduce the incidence of myocardial infarction &amp; unstable angina.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1800" u="sng" dirty="0" smtClean="0">
                <a:solidFill>
                  <a:schemeClr val="tx1"/>
                </a:solidFill>
              </a:rPr>
              <a:t>Large</a:t>
            </a:r>
            <a:r>
              <a:rPr lang="en-US" sz="1800" dirty="0" smtClean="0">
                <a:solidFill>
                  <a:schemeClr val="tx1"/>
                </a:solidFill>
              </a:rPr>
              <a:t> doses (5gm) used to treat </a:t>
            </a:r>
            <a:r>
              <a:rPr lang="en-US" sz="1800" b="1" dirty="0" smtClean="0">
                <a:solidFill>
                  <a:schemeClr val="tx1"/>
                </a:solidFill>
              </a:rPr>
              <a:t>chronic gouty arthritis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1800" u="sng" dirty="0" smtClean="0">
                <a:solidFill>
                  <a:schemeClr val="tx1"/>
                </a:solidFill>
              </a:rPr>
              <a:t>Chronic</a:t>
            </a:r>
            <a:r>
              <a:rPr lang="en-US" sz="1800" dirty="0" smtClean="0">
                <a:solidFill>
                  <a:schemeClr val="tx1"/>
                </a:solidFill>
              </a:rPr>
              <a:t> use of </a:t>
            </a:r>
            <a:r>
              <a:rPr lang="en-US" sz="1800" u="sng" dirty="0" smtClean="0">
                <a:solidFill>
                  <a:schemeClr val="tx1"/>
                </a:solidFill>
              </a:rPr>
              <a:t>small doses</a:t>
            </a:r>
            <a:r>
              <a:rPr lang="en-US" sz="1800" dirty="0" smtClean="0">
                <a:solidFill>
                  <a:schemeClr val="tx1"/>
                </a:solidFill>
              </a:rPr>
              <a:t> of aspirin  used as protective to reduce the incidence of </a:t>
            </a:r>
            <a:r>
              <a:rPr lang="en-US" sz="1800" b="1" dirty="0" smtClean="0">
                <a:solidFill>
                  <a:schemeClr val="tx1"/>
                </a:solidFill>
              </a:rPr>
              <a:t>colorectal cancer</a:t>
            </a:r>
            <a:r>
              <a:rPr lang="en-US" sz="1800" dirty="0" smtClean="0">
                <a:solidFill>
                  <a:schemeClr val="tx1"/>
                </a:solidFill>
              </a:rPr>
              <a:t> (Antioxidant effect).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Adverse  Effects Related to: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Therapeutic Doses Of Aspirin: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Aspirin asthma.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Acute Gouty arthritis.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Reye's syndrome.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Chronic use: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1600" dirty="0" err="1">
                <a:solidFill>
                  <a:schemeClr val="tx1"/>
                </a:solidFill>
              </a:rPr>
              <a:t>Salicylism</a:t>
            </a:r>
            <a:r>
              <a:rPr lang="en-US" sz="1600" dirty="0">
                <a:solidFill>
                  <a:schemeClr val="tx1"/>
                </a:solidFill>
              </a:rPr>
              <a:t> (ringing of </a:t>
            </a:r>
            <a:r>
              <a:rPr lang="en-US" sz="1600" dirty="0" smtClean="0">
                <a:solidFill>
                  <a:schemeClr val="tx1"/>
                </a:solidFill>
              </a:rPr>
              <a:t>ear(tinnitus),vertigo).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OVER DOSE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Hyperthermia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Metabolic acidosis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Respiratory depression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Coma</a:t>
            </a:r>
          </a:p>
        </p:txBody>
      </p:sp>
    </p:spTree>
    <p:extLst>
      <p:ext uri="{BB962C8B-B14F-4D97-AF65-F5344CB8AC3E}">
        <p14:creationId xmlns:p14="http://schemas.microsoft.com/office/powerpoint/2010/main" xmlns="" val="425145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6934200" cy="715963"/>
          </a:xfrm>
        </p:spPr>
        <p:txBody>
          <a:bodyPr/>
          <a:lstStyle/>
          <a:p>
            <a:r>
              <a:rPr lang="en-US" sz="4000" dirty="0" smtClean="0">
                <a:solidFill>
                  <a:schemeClr val="bg2"/>
                </a:solidFill>
              </a:rPr>
              <a:t>Aspirin</a:t>
            </a:r>
            <a:endParaRPr lang="en-US" sz="4000" dirty="0">
              <a:solidFill>
                <a:schemeClr val="bg2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31975"/>
            <a:ext cx="6934200" cy="40814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Contraindications: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Peptic ulcer.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Pregnancy.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Hemophilic patients.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Patients taking anticoagulants.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Children with viral infections.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Gout (small doses).</a:t>
            </a:r>
          </a:p>
        </p:txBody>
      </p:sp>
    </p:spTree>
    <p:extLst>
      <p:ext uri="{BB962C8B-B14F-4D97-AF65-F5344CB8AC3E}">
        <p14:creationId xmlns:p14="http://schemas.microsoft.com/office/powerpoint/2010/main" xmlns="" val="124575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8446" y="457200"/>
            <a:ext cx="6934200" cy="715963"/>
          </a:xfrm>
        </p:spPr>
        <p:txBody>
          <a:bodyPr/>
          <a:lstStyle/>
          <a:p>
            <a:r>
              <a:rPr lang="en-US" sz="4000" dirty="0" err="1" smtClean="0">
                <a:solidFill>
                  <a:schemeClr val="bg2"/>
                </a:solidFill>
              </a:rPr>
              <a:t>Paracetamol</a:t>
            </a:r>
            <a:endParaRPr lang="en-US" sz="4000" dirty="0">
              <a:solidFill>
                <a:schemeClr val="bg2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8446" y="1401763"/>
            <a:ext cx="6934200" cy="40814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Is commonly used as </a:t>
            </a:r>
            <a:r>
              <a:rPr lang="en-US" sz="2400" b="1" dirty="0" smtClean="0">
                <a:solidFill>
                  <a:srgbClr val="FF0000"/>
                </a:solidFill>
              </a:rPr>
              <a:t>analgesic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And </a:t>
            </a:r>
            <a:r>
              <a:rPr lang="en-US" sz="2400" b="1" dirty="0" smtClean="0">
                <a:solidFill>
                  <a:srgbClr val="FF0000"/>
                </a:solidFill>
              </a:rPr>
              <a:t>antipyretic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Conditions in which </a:t>
            </a:r>
            <a:r>
              <a:rPr lang="en-US" sz="2400" dirty="0" err="1" smtClean="0">
                <a:solidFill>
                  <a:schemeClr val="tx1"/>
                </a:solidFill>
              </a:rPr>
              <a:t>paracetamol</a:t>
            </a:r>
            <a:r>
              <a:rPr lang="en-US" sz="2400" dirty="0" smtClean="0">
                <a:solidFill>
                  <a:schemeClr val="tx1"/>
                </a:solidFill>
              </a:rPr>
              <a:t> is a suitable drug: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Peptic or gastric ulcers. 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Bleeding tendency. 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Allergy to aspirin.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Viral infections especially in children .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 During  Pregnancy.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Adverse   Effects (due to its </a:t>
            </a:r>
            <a:r>
              <a:rPr lang="en-US" sz="2400" u="sng" dirty="0" smtClean="0">
                <a:solidFill>
                  <a:schemeClr val="tx1"/>
                </a:solidFill>
              </a:rPr>
              <a:t>active metabolite):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Therapeutic doses: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>
                <a:solidFill>
                  <a:schemeClr val="tx1"/>
                </a:solidFill>
              </a:rPr>
              <a:t>↑</a:t>
            </a:r>
            <a:r>
              <a:rPr lang="en-US" sz="1400" b="1" dirty="0" smtClean="0">
                <a:solidFill>
                  <a:schemeClr val="tx1"/>
                </a:solidFill>
              </a:rPr>
              <a:t>Increase liver enzymes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Large doses :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>
                <a:solidFill>
                  <a:schemeClr val="tx1"/>
                </a:solidFill>
              </a:rPr>
              <a:t>causes </a:t>
            </a:r>
            <a:r>
              <a:rPr lang="en-US" sz="1400" b="1" dirty="0" smtClean="0">
                <a:solidFill>
                  <a:schemeClr val="tx1"/>
                </a:solidFill>
              </a:rPr>
              <a:t>kidney failure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Over dose:</a:t>
            </a:r>
          </a:p>
          <a:p>
            <a:pPr lvl="2">
              <a:lnSpc>
                <a:spcPct val="80000"/>
              </a:lnSpc>
            </a:pPr>
            <a:r>
              <a:rPr lang="en-US" sz="1400" b="1" dirty="0" smtClean="0">
                <a:solidFill>
                  <a:schemeClr val="tx1"/>
                </a:solidFill>
              </a:rPr>
              <a:t>Acute toxicity</a:t>
            </a:r>
            <a:r>
              <a:rPr lang="en-US" sz="1400" dirty="0" smtClean="0">
                <a:solidFill>
                  <a:schemeClr val="tx1"/>
                </a:solidFill>
              </a:rPr>
              <a:t>: liver failure ( cause of death) 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>
                <a:solidFill>
                  <a:schemeClr val="tx1"/>
                </a:solidFill>
              </a:rPr>
              <a:t>Treatment Of </a:t>
            </a:r>
            <a:r>
              <a:rPr lang="en-US" sz="1400" b="1" dirty="0" smtClean="0">
                <a:solidFill>
                  <a:schemeClr val="tx1"/>
                </a:solidFill>
              </a:rPr>
              <a:t>acute  toxicity 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>
                <a:solidFill>
                  <a:schemeClr val="tx1"/>
                </a:solidFill>
              </a:rPr>
              <a:t>by :  N-</a:t>
            </a:r>
            <a:r>
              <a:rPr lang="en-US" sz="1400" dirty="0" err="1" smtClean="0">
                <a:solidFill>
                  <a:schemeClr val="tx1"/>
                </a:solidFill>
              </a:rPr>
              <a:t>acetylcysteine</a:t>
            </a:r>
            <a:r>
              <a:rPr lang="en-US" sz="1400" dirty="0" smtClean="0">
                <a:solidFill>
                  <a:schemeClr val="tx1"/>
                </a:solidFill>
              </a:rPr>
              <a:t>  ( SH-donor) to neutralize the toxic metabolite</a:t>
            </a:r>
          </a:p>
        </p:txBody>
      </p:sp>
    </p:spTree>
    <p:extLst>
      <p:ext uri="{BB962C8B-B14F-4D97-AF65-F5344CB8AC3E}">
        <p14:creationId xmlns:p14="http://schemas.microsoft.com/office/powerpoint/2010/main" xmlns="" val="145933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6610" y="228600"/>
            <a:ext cx="6934200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bg2"/>
                </a:solidFill>
              </a:rPr>
              <a:t>DICLOFENAC</a:t>
            </a:r>
            <a:br>
              <a:rPr lang="en-US" sz="3200" dirty="0" smtClean="0">
                <a:solidFill>
                  <a:schemeClr val="bg2"/>
                </a:solidFill>
              </a:rPr>
            </a:br>
            <a:r>
              <a:rPr lang="en-US" sz="3200" dirty="0" smtClean="0">
                <a:solidFill>
                  <a:schemeClr val="bg2"/>
                </a:solidFill>
              </a:rPr>
              <a:t>(accumulate in synovial fluid)</a:t>
            </a: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50907058"/>
              </p:ext>
            </p:extLst>
          </p:nvPr>
        </p:nvGraphicFramePr>
        <p:xfrm>
          <a:off x="1976610" y="1981200"/>
          <a:ext cx="70104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8494"/>
                <a:gridCol w="3451906"/>
              </a:tblGrid>
              <a:tr h="4154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Clinical uses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Preparations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546987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 smtClean="0"/>
                        <a:t>Rheumatoid arthritis , osteoarthritis &amp; </a:t>
                      </a:r>
                      <a:r>
                        <a:rPr lang="en-US" sz="1800" b="0" dirty="0" err="1" smtClean="0"/>
                        <a:t>ankylosing</a:t>
                      </a:r>
                      <a:r>
                        <a:rPr lang="en-US" sz="1800" b="0" dirty="0" smtClean="0"/>
                        <a:t> spondylitis.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 smtClean="0"/>
                        <a:t>Acute gouty arthritis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 smtClean="0"/>
                        <a:t>Analgesic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 smtClean="0"/>
                        <a:t>Antipyretic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Locally to prevent post-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opthalmic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inflammation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b="0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="0" dirty="0" smtClean="0"/>
                        <a:t>Oral.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 smtClean="0"/>
                        <a:t>Oral  with misoprostol  to decrease upper gastrointestinal ulceration.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 smtClean="0"/>
                        <a:t>0.1% </a:t>
                      </a:r>
                      <a:r>
                        <a:rPr lang="en-US" sz="1800" b="0" dirty="0" err="1" smtClean="0"/>
                        <a:t>opthalmic</a:t>
                      </a:r>
                      <a:r>
                        <a:rPr lang="en-US" sz="1800" b="0" dirty="0" smtClean="0"/>
                        <a:t> ( eye drops) to decrease  postoperative </a:t>
                      </a:r>
                      <a:r>
                        <a:rPr lang="en-US" sz="1800" b="0" dirty="0" err="1" smtClean="0"/>
                        <a:t>opthalmic</a:t>
                      </a:r>
                      <a:r>
                        <a:rPr lang="en-US" sz="1800" b="0" dirty="0" smtClean="0"/>
                        <a:t> inflammation.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 smtClean="0"/>
                        <a:t>A topical gel 3% 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 smtClean="0"/>
                        <a:t>Rectal suppository.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="0" dirty="0" smtClean="0"/>
                        <a:t>Oral mouth wash.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="0" dirty="0" smtClean="0"/>
                        <a:t>Intramuscular preparations.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8227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6934200" cy="715963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chemeClr val="bg2"/>
                </a:solidFill>
              </a:rPr>
              <a:t>Selective COX-2 inhibitors</a:t>
            </a: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63076580"/>
              </p:ext>
            </p:extLst>
          </p:nvPr>
        </p:nvGraphicFramePr>
        <p:xfrm>
          <a:off x="2209800" y="1676400"/>
          <a:ext cx="6497992" cy="43683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38624"/>
                <a:gridCol w="1610372"/>
                <a:gridCol w="1704004"/>
                <a:gridCol w="1544992"/>
              </a:tblGrid>
              <a:tr h="55114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General advantages 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General adverse effects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CONTRAINDICATIONS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GENERAL CLINICAL USES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817178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/>
                        <a:t>Potent anti-inflammatory.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/>
                        <a:t>Antipyretic &amp; analgesic.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/>
                        <a:t>Lower incidence of gastric upset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200" dirty="0" smtClean="0"/>
                        <a:t>(</a:t>
                      </a:r>
                      <a:r>
                        <a:rPr lang="en-US" sz="1200" dirty="0" err="1" smtClean="0"/>
                        <a:t>recommneded</a:t>
                      </a:r>
                      <a:r>
                        <a:rPr lang="en-US" sz="1200" dirty="0" smtClean="0"/>
                        <a:t> in patients with a history of gastric ulceration).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/>
                        <a:t>No effect on platelet  aggregation.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200" dirty="0" smtClean="0"/>
                        <a:t>(</a:t>
                      </a:r>
                      <a:r>
                        <a:rPr lang="en-US" sz="1200" baseline="0" dirty="0" smtClean="0"/>
                        <a:t> Have no inhibitory effect on (COX-1) so can be given in hemophilic patients).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 smtClean="0"/>
                        <a:t>Renal toxicity.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 smtClean="0"/>
                        <a:t>Dyspepsia &amp; heartburn.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 smtClean="0"/>
                        <a:t>Allergy.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 smtClean="0"/>
                        <a:t>Increase incidence of myocardial infarction.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2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 lack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cardioprotective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effect of 	 NS-NSAIDs as they have no effect on COX-1 enzyme)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 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In a patient with a history of 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 smtClean="0"/>
                        <a:t>Renal impairment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 smtClean="0"/>
                        <a:t>Myocardial infarction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Commonly used as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antinflammatory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drugs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 smtClean="0"/>
                        <a:t>Rheumatoid arthritis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 smtClean="0"/>
                        <a:t>Osteoarthritis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 smtClean="0"/>
                        <a:t>Acute gouty arthritis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 smtClean="0"/>
                        <a:t>Acute musculoskeletal pain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 err="1" smtClean="0"/>
                        <a:t>Ankylosing</a:t>
                      </a:r>
                      <a:r>
                        <a:rPr lang="en-US" sz="1200" b="0" dirty="0" smtClean="0"/>
                        <a:t> spondylitis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 smtClean="0"/>
                        <a:t>Dysmenorrhea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5719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6934200" cy="715963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chemeClr val="bg2"/>
                </a:solidFill>
              </a:rPr>
              <a:t>Example: </a:t>
            </a:r>
            <a:r>
              <a:rPr lang="en-US" sz="4000" dirty="0" err="1" smtClean="0">
                <a:solidFill>
                  <a:schemeClr val="bg2"/>
                </a:solidFill>
              </a:rPr>
              <a:t>Celecoxib</a:t>
            </a:r>
            <a:endParaRPr lang="en-US" sz="4000" dirty="0">
              <a:solidFill>
                <a:schemeClr val="bg2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981200" y="2057400"/>
            <a:ext cx="6934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b="1" dirty="0" smtClean="0"/>
              <a:t>Example: </a:t>
            </a:r>
            <a:r>
              <a:rPr lang="en-US" b="1" dirty="0" err="1" smtClean="0"/>
              <a:t>Celecoxib</a:t>
            </a:r>
            <a:endParaRPr lang="en-US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b="1" dirty="0" smtClean="0"/>
              <a:t>Half-life 11 hours (twice/day).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b="1" dirty="0" smtClean="0"/>
              <a:t>Food decrease its absorption.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b="1" dirty="0" smtClean="0"/>
              <a:t>Highly bound to plasma proteins.</a:t>
            </a:r>
            <a:endParaRPr lang="en-US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 smtClean="0"/>
              <a:t>Clinical uses &amp; Adverse effects: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Discussed before with general uses and general adverse effects of selective COX-2 inhibitors.</a:t>
            </a:r>
          </a:p>
          <a:p>
            <a:endParaRPr lang="en-US" sz="24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964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6934200" cy="715963"/>
          </a:xfrm>
        </p:spPr>
        <p:txBody>
          <a:bodyPr/>
          <a:lstStyle/>
          <a:p>
            <a:r>
              <a:rPr lang="en-US" sz="4000" dirty="0" smtClean="0">
                <a:solidFill>
                  <a:schemeClr val="bg2"/>
                </a:solidFill>
              </a:rPr>
              <a:t>Summary</a:t>
            </a:r>
            <a:endParaRPr lang="en-US" sz="4000" dirty="0">
              <a:solidFill>
                <a:schemeClr val="bg2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95400"/>
            <a:ext cx="6934200" cy="5029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chemeClr val="tx1"/>
                </a:solidFill>
              </a:rPr>
              <a:t>NSAIDs  are group of drugs that have analgesic, antipyretic, anti-platelet &amp; anti-inflammatory effects.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chemeClr val="tx1"/>
                </a:solidFill>
              </a:rPr>
              <a:t>They are classified according to their action on COX-enzymes into non-selective that inhibit both COX-1 &amp; COX-2 &amp; selective that inhibit only COX-2 enzymes.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chemeClr val="tx1"/>
                </a:solidFill>
              </a:rPr>
              <a:t>They are sharing in common therapeutic uses as analgesic to relief mild to moderate pain not visceral pain , reducing high body temperature, preventing clot formation , so aspirin can be used as prophylaxis in ischemic heart disease.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chemeClr val="tx1"/>
                </a:solidFill>
              </a:rPr>
              <a:t>As anti-inflammatory in rheumatic , rheumatoid arthritis, </a:t>
            </a:r>
            <a:r>
              <a:rPr lang="en-US" sz="1600" dirty="0" err="1" smtClean="0">
                <a:solidFill>
                  <a:schemeClr val="tx1"/>
                </a:solidFill>
              </a:rPr>
              <a:t>desmenrrhea</a:t>
            </a:r>
            <a:r>
              <a:rPr lang="en-US" sz="1600" dirty="0" smtClean="0">
                <a:solidFill>
                  <a:schemeClr val="tx1"/>
                </a:solidFill>
              </a:rPr>
              <a:t> and other inflammatory conditions including muscles or bones.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chemeClr val="tx1"/>
                </a:solidFill>
              </a:rPr>
              <a:t>The common adverse effects includes :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chemeClr val="tx1"/>
                </a:solidFill>
              </a:rPr>
              <a:t>gastric upset ( nausea, vomiting ,gastric ulceration or bleeding).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chemeClr val="tx1"/>
                </a:solidFill>
              </a:rPr>
              <a:t>Allergy.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chemeClr val="tx1"/>
                </a:solidFill>
              </a:rPr>
              <a:t>Edema.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chemeClr val="tx1"/>
                </a:solidFill>
              </a:rPr>
              <a:t>They are contraindicated mainly in patients with peptic ulcer , bleeding tendency or in pregnancy 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chemeClr val="tx1"/>
                </a:solidFill>
              </a:rPr>
              <a:t>Selective COX-2 inhibitors as </a:t>
            </a:r>
            <a:r>
              <a:rPr lang="en-US" sz="1600" dirty="0" err="1" smtClean="0">
                <a:solidFill>
                  <a:schemeClr val="tx1"/>
                </a:solidFill>
              </a:rPr>
              <a:t>celecoxib</a:t>
            </a:r>
            <a:r>
              <a:rPr lang="en-US" sz="1600" dirty="0" smtClean="0">
                <a:solidFill>
                  <a:schemeClr val="tx1"/>
                </a:solidFill>
              </a:rPr>
              <a:t> are potent anti-inflammatory &amp; analgesic ,but have no anti-platelet effect &amp; less gastric upset.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chemeClr val="tx1"/>
                </a:solidFill>
              </a:rPr>
              <a:t>They can be used in patients with gastric ulcer , </a:t>
            </a:r>
            <a:r>
              <a:rPr lang="en-US" sz="1600" dirty="0" err="1" smtClean="0">
                <a:solidFill>
                  <a:schemeClr val="tx1"/>
                </a:solidFill>
              </a:rPr>
              <a:t>haemophilia</a:t>
            </a:r>
            <a:r>
              <a:rPr lang="en-US" sz="1600" dirty="0" smtClean="0">
                <a:solidFill>
                  <a:schemeClr val="tx1"/>
                </a:solidFill>
              </a:rPr>
              <a:t> 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chemeClr val="tx1"/>
                </a:solidFill>
              </a:rPr>
              <a:t>Their common adverse is mainly on kidney &amp; cardiovascular system.</a:t>
            </a:r>
          </a:p>
        </p:txBody>
      </p:sp>
    </p:spTree>
    <p:extLst>
      <p:ext uri="{BB962C8B-B14F-4D97-AF65-F5344CB8AC3E}">
        <p14:creationId xmlns:p14="http://schemas.microsoft.com/office/powerpoint/2010/main" xmlns="" val="44355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655638"/>
            <a:ext cx="8153400" cy="715962"/>
          </a:xfrm>
        </p:spPr>
        <p:txBody>
          <a:bodyPr/>
          <a:lstStyle/>
          <a:p>
            <a:r>
              <a:rPr lang="en-US" sz="4000" dirty="0" smtClean="0"/>
              <a:t>THANK YOU</a:t>
            </a:r>
            <a:endParaRPr lang="ru-RU" sz="4000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6858000" cy="16002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ko-KR" sz="3600" dirty="0" smtClean="0">
                <a:latin typeface="Verdana" panose="020B0604030504040204" pitchFamily="34" charset="0"/>
                <a:ea typeface="굴림" panose="020B0600000101010101" pitchFamily="34" charset="-127"/>
              </a:rPr>
              <a:t>Done By:</a:t>
            </a:r>
          </a:p>
          <a:p>
            <a:pPr marL="400050" lvl="1" indent="0">
              <a:lnSpc>
                <a:spcPct val="80000"/>
              </a:lnSpc>
              <a:buNone/>
            </a:pPr>
            <a:r>
              <a:rPr lang="en-US" dirty="0" err="1" smtClean="0">
                <a:latin typeface="Verdana" panose="020B0604030504040204" pitchFamily="34" charset="0"/>
                <a:ea typeface="굴림" panose="020B0600000101010101" pitchFamily="34" charset="-127"/>
              </a:rPr>
              <a:t>Fahad</a:t>
            </a:r>
            <a:r>
              <a:rPr lang="en-US" dirty="0" smtClean="0">
                <a:latin typeface="Verdana" panose="020B0604030504040204" pitchFamily="34" charset="0"/>
                <a:ea typeface="굴림" panose="020B0600000101010101" pitchFamily="34" charset="-127"/>
              </a:rPr>
              <a:t> </a:t>
            </a:r>
            <a:r>
              <a:rPr lang="en-US" dirty="0" err="1" smtClean="0">
                <a:latin typeface="Verdana" panose="020B0604030504040204" pitchFamily="34" charset="0"/>
                <a:ea typeface="굴림" panose="020B0600000101010101" pitchFamily="34" charset="-127"/>
              </a:rPr>
              <a:t>Alfahad</a:t>
            </a:r>
            <a:endParaRPr lang="en-US" dirty="0" smtClean="0">
              <a:latin typeface="Verdana" panose="020B0604030504040204" pitchFamily="34" charset="0"/>
              <a:ea typeface="굴림" panose="020B0600000101010101" pitchFamily="34" charset="-127"/>
            </a:endParaRPr>
          </a:p>
          <a:p>
            <a:pPr marL="400050" lvl="1" indent="0">
              <a:lnSpc>
                <a:spcPct val="80000"/>
              </a:lnSpc>
              <a:buNone/>
            </a:pPr>
            <a:r>
              <a:rPr lang="en-US" dirty="0" smtClean="0">
                <a:latin typeface="Verdana" panose="020B0604030504040204" pitchFamily="34" charset="0"/>
                <a:ea typeface="굴림" panose="020B0600000101010101" pitchFamily="34" charset="-127"/>
              </a:rPr>
              <a:t>Mohammed Almozini</a:t>
            </a:r>
            <a:endParaRPr lang="ar-SA" dirty="0" smtClean="0">
              <a:latin typeface="Verdana" panose="020B0604030504040204" pitchFamily="34" charset="0"/>
              <a:ea typeface="굴림" panose="020B0600000101010101" pitchFamily="34" charset="-127"/>
            </a:endParaRPr>
          </a:p>
        </p:txBody>
      </p:sp>
      <p:sp>
        <p:nvSpPr>
          <p:cNvPr id="3" name="Rounded Rectangle 2">
            <a:hlinkClick r:id="rId3"/>
          </p:cNvPr>
          <p:cNvSpPr/>
          <p:nvPr/>
        </p:nvSpPr>
        <p:spPr bwMode="auto">
          <a:xfrm>
            <a:off x="3467100" y="3505200"/>
            <a:ext cx="2133600" cy="7620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Quiz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ounded Rectangle 3">
            <a:hlinkClick r:id="rId4"/>
          </p:cNvPr>
          <p:cNvSpPr/>
          <p:nvPr/>
        </p:nvSpPr>
        <p:spPr bwMode="auto">
          <a:xfrm>
            <a:off x="2076450" y="4428146"/>
            <a:ext cx="4914900" cy="6858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40E08"/>
                </a:solidFill>
              </a:rPr>
              <a:t>pharmacology434@gmail.com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40E08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000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655638"/>
            <a:ext cx="8153400" cy="715962"/>
          </a:xfrm>
        </p:spPr>
        <p:txBody>
          <a:bodyPr/>
          <a:lstStyle/>
          <a:p>
            <a:r>
              <a:rPr lang="en-US" sz="4000" dirty="0" smtClean="0"/>
              <a:t> </a:t>
            </a:r>
            <a:r>
              <a:rPr lang="en-US" sz="4000" b="1" dirty="0" smtClean="0"/>
              <a:t>OBJECTIVES</a:t>
            </a:r>
            <a:endParaRPr lang="ru-RU" sz="4000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68580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1600" dirty="0" smtClean="0"/>
              <a:t>At the end of this work you should :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Define </a:t>
            </a:r>
            <a:r>
              <a:rPr lang="en-US" sz="1600" b="1" dirty="0" smtClean="0"/>
              <a:t>NSAIDs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Describe the classification of this group of drugs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Describe the general mechanism of actions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Define the following terms :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Analgesic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Antipyretics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Anti-inflammatory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Anti-platelet</a:t>
            </a: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600" dirty="0" smtClean="0"/>
              <a:t>Describe the general pharmacological actions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Describe the general therapeutic uses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Describe the general adverse effects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Describe the general contraindications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Know some examples of each group of NSAIDs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Know the difference between the selective &amp; non-selective NSAIDs</a:t>
            </a:r>
          </a:p>
          <a:p>
            <a:pPr marL="0" indent="0">
              <a:lnSpc>
                <a:spcPct val="80000"/>
              </a:lnSpc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321608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6934200" cy="715963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chemeClr val="bg2"/>
                </a:solidFill>
              </a:rPr>
              <a:t>NSAIDs &amp; Terms</a:t>
            </a:r>
            <a:endParaRPr lang="en-US" sz="4000" dirty="0">
              <a:solidFill>
                <a:schemeClr val="bg2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31975"/>
            <a:ext cx="6934200" cy="40814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Non-steroidal anti-inflammatory drugs ( NSAIDs ):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>
                <a:solidFill>
                  <a:srgbClr val="040E08"/>
                </a:solidFill>
              </a:rPr>
              <a:t>are group of drugs that have analgesic  , antipyretic , anti-platelet &amp; anti-inflammatory effects.</a:t>
            </a:r>
          </a:p>
          <a:p>
            <a:pPr>
              <a:lnSpc>
                <a:spcPct val="8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ANALGESIC: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>
                <a:solidFill>
                  <a:srgbClr val="FF0000"/>
                </a:solidFill>
              </a:rPr>
              <a:t>Drug that relieve pain.</a:t>
            </a:r>
          </a:p>
          <a:p>
            <a:pPr>
              <a:lnSpc>
                <a:spcPct val="8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ANTIPYRETIC</a:t>
            </a:r>
          </a:p>
          <a:p>
            <a:pPr lvl="1">
              <a:lnSpc>
                <a:spcPct val="80000"/>
              </a:lnSpc>
            </a:pPr>
            <a:r>
              <a:rPr lang="en-US" sz="1400" dirty="0">
                <a:solidFill>
                  <a:srgbClr val="FF0000"/>
                </a:solidFill>
              </a:rPr>
              <a:t>Drug that lower the elevated body temperature to normal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 Anti-inflammatory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Refers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to the property of a substance or treatment that reduces inflammation or swelling.  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chemeClr val="tx1"/>
                </a:solidFill>
              </a:rPr>
              <a:t>Anti-platelet</a:t>
            </a:r>
            <a:endParaRPr lang="ar-SA" sz="1800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Is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a member of a class of pharmaceuticals that decrease platelet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aggregation and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inhibit thrombus formation. </a:t>
            </a:r>
          </a:p>
        </p:txBody>
      </p:sp>
    </p:spTree>
    <p:extLst>
      <p:ext uri="{BB962C8B-B14F-4D97-AF65-F5344CB8AC3E}">
        <p14:creationId xmlns:p14="http://schemas.microsoft.com/office/powerpoint/2010/main" xmlns="" val="53520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6934200" cy="7159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0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Classification of </a:t>
            </a:r>
            <a:r>
              <a:rPr lang="en-US" sz="4000" b="1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NSAIDs</a:t>
            </a:r>
            <a:endParaRPr lang="en-US" sz="4000" b="1" dirty="0">
              <a:solidFill>
                <a:schemeClr val="bg2">
                  <a:lumMod val="75000"/>
                  <a:lumOff val="2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7" name="Elbow Connector 6"/>
          <p:cNvCxnSpPr/>
          <p:nvPr/>
        </p:nvCxnSpPr>
        <p:spPr bwMode="auto">
          <a:xfrm rot="5400000">
            <a:off x="3086097" y="1528043"/>
            <a:ext cx="685804" cy="30480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/>
          </p:cNvSpPr>
          <p:nvPr/>
        </p:nvSpPr>
        <p:spPr>
          <a:xfrm>
            <a:off x="1981200" y="2133600"/>
            <a:ext cx="2895600" cy="3733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r>
              <a:rPr lang="en-US" sz="20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Non-Selective COXs Inhibitor:</a:t>
            </a:r>
          </a:p>
          <a:p>
            <a:pPr lvl="1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Group of drugs that sharing the capacity to induce the following pharmacological actions: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</a:rPr>
              <a:t>Analgesic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</a:rPr>
              <a:t>Antipyretic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</a:rPr>
              <a:t>Anti-inflammatory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</a:rPr>
              <a:t>Anti-platelet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</a:rPr>
              <a:t>Effect  on the kidney function</a:t>
            </a:r>
            <a:endParaRPr lang="en-US" sz="2800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1"/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048998" y="2133600"/>
            <a:ext cx="2895600" cy="1295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pPr eaLnBrk="1" hangingPunct="1"/>
            <a:r>
              <a:rPr lang="en-US" sz="2000" b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>Selective COX2 </a:t>
            </a:r>
            <a:r>
              <a:rPr lang="en-US" sz="20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Inhibitor</a:t>
            </a:r>
            <a:r>
              <a:rPr lang="en-US" sz="2000" b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cxnSp>
        <p:nvCxnSpPr>
          <p:cNvPr id="14" name="Elbow Connector 13"/>
          <p:cNvCxnSpPr/>
          <p:nvPr/>
        </p:nvCxnSpPr>
        <p:spPr bwMode="auto">
          <a:xfrm rot="16200000" flipH="1">
            <a:off x="7124698" y="1539081"/>
            <a:ext cx="685804" cy="30480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fig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3643314"/>
            <a:ext cx="4000528" cy="3214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n Arrow 10"/>
          <p:cNvSpPr/>
          <p:nvPr/>
        </p:nvSpPr>
        <p:spPr bwMode="auto">
          <a:xfrm rot="2400000" flipH="1">
            <a:off x="4493769" y="3201357"/>
            <a:ext cx="342900" cy="533400"/>
          </a:xfrm>
          <a:prstGeom prst="downArrow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 rot="-2400000">
            <a:off x="6059931" y="3201358"/>
            <a:ext cx="342900" cy="533400"/>
          </a:xfrm>
          <a:prstGeom prst="downArrow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362450" y="2743200"/>
            <a:ext cx="2171700" cy="50596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Arachidonic acid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6934200" cy="715963"/>
          </a:xfrm>
        </p:spPr>
        <p:txBody>
          <a:bodyPr/>
          <a:lstStyle/>
          <a:p>
            <a:pPr algn="l"/>
            <a:r>
              <a:rPr lang="en-US" sz="28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MECHANISM OF ACTION OF NSAIDS</a:t>
            </a:r>
          </a:p>
        </p:txBody>
      </p:sp>
      <p:sp>
        <p:nvSpPr>
          <p:cNvPr id="4" name="Down Arrow 3"/>
          <p:cNvSpPr/>
          <p:nvPr/>
        </p:nvSpPr>
        <p:spPr bwMode="auto">
          <a:xfrm>
            <a:off x="5276850" y="2209800"/>
            <a:ext cx="342900" cy="533400"/>
          </a:xfrm>
          <a:prstGeom prst="downArrow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3314700" y="1401763"/>
            <a:ext cx="4267200" cy="808037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Phospholipid</a:t>
            </a:r>
            <a:r>
              <a:rPr lang="en-US" sz="2000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</a:rPr>
              <a:t> From Cell Membrane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86400" y="2286000"/>
            <a:ext cx="1314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Phospholipase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2971800" y="3249168"/>
            <a:ext cx="1466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CycloOxygenase </a:t>
            </a:r>
            <a:r>
              <a:rPr lang="en-US" sz="1200" u="sng" dirty="0" smtClean="0"/>
              <a:t>1</a:t>
            </a:r>
            <a:endParaRPr lang="en-US" sz="1200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6477000" y="3249168"/>
            <a:ext cx="1466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CycloOxygenase </a:t>
            </a:r>
            <a:r>
              <a:rPr lang="en-US" sz="1200" u="sng" dirty="0" smtClean="0"/>
              <a:t>2</a:t>
            </a:r>
            <a:endParaRPr lang="en-US" sz="1200" u="sng" dirty="0"/>
          </a:p>
        </p:txBody>
      </p:sp>
      <p:sp>
        <p:nvSpPr>
          <p:cNvPr id="15" name="Rounded Rectangle 14"/>
          <p:cNvSpPr/>
          <p:nvPr/>
        </p:nvSpPr>
        <p:spPr bwMode="auto">
          <a:xfrm>
            <a:off x="2619375" y="3686946"/>
            <a:ext cx="2171700" cy="9144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Prostaglandin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Thromboxane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6124575" y="3682353"/>
            <a:ext cx="2171700" cy="9144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Prostaglandin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Prostacyclin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4219" y="5130993"/>
            <a:ext cx="64011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Phospholipase	    can be inhibit by </a:t>
            </a:r>
            <a:r>
              <a:rPr lang="en-US" sz="1600" b="1" dirty="0" smtClean="0"/>
              <a:t>Corticosteroid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CycloOxygenase </a:t>
            </a:r>
            <a:r>
              <a:rPr lang="en-US" sz="1600" u="sng" dirty="0" smtClean="0"/>
              <a:t>1</a:t>
            </a:r>
            <a:r>
              <a:rPr lang="en-US" sz="1600" dirty="0" smtClean="0"/>
              <a:t>      can be inhibit by </a:t>
            </a:r>
            <a:r>
              <a:rPr lang="en-US" sz="1600" b="1" dirty="0" smtClean="0"/>
              <a:t>NSAIDs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CycloOxygenase </a:t>
            </a:r>
            <a:r>
              <a:rPr lang="en-US" sz="1600" u="sng" dirty="0" smtClean="0"/>
              <a:t>2</a:t>
            </a:r>
            <a:r>
              <a:rPr lang="en-US" sz="1600" dirty="0" smtClean="0"/>
              <a:t>      can be inhibit by </a:t>
            </a:r>
            <a:r>
              <a:rPr lang="en-US" sz="1600" b="1" dirty="0" smtClean="0"/>
              <a:t>NSAIDs</a:t>
            </a:r>
            <a:r>
              <a:rPr lang="en-US" sz="1600" dirty="0" smtClean="0"/>
              <a:t> and </a:t>
            </a:r>
            <a:r>
              <a:rPr lang="en-US" sz="1600" b="1" dirty="0" smtClean="0"/>
              <a:t>COX-2 inhibitor</a:t>
            </a:r>
            <a:r>
              <a:rPr lang="en-US" sz="1600" dirty="0" smtClean="0"/>
              <a:t>.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6629400" y="24003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362448" y="3356423"/>
            <a:ext cx="76200" cy="7620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7902954" y="3356423"/>
            <a:ext cx="76200" cy="762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2422779" y="5257800"/>
            <a:ext cx="91440" cy="9144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2422779" y="5500771"/>
            <a:ext cx="91440" cy="9144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2422779" y="5743742"/>
            <a:ext cx="91440" cy="9144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693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6934200" cy="715963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chemeClr val="bg2"/>
                </a:solidFill>
              </a:rPr>
              <a:t>COX inhibitors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8500482"/>
              </p:ext>
            </p:extLst>
          </p:nvPr>
        </p:nvGraphicFramePr>
        <p:xfrm>
          <a:off x="2400300" y="1981200"/>
          <a:ext cx="62865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  <a:gridCol w="2095500"/>
              </a:tblGrid>
              <a:tr h="640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NSAIDs</a:t>
                      </a:r>
                      <a:endParaRPr 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</a:t>
                      </a:r>
                      <a:r>
                        <a:rPr lang="en-US" sz="1800" b="1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on</a:t>
                      </a:r>
                      <a:r>
                        <a:rPr lang="en-US" sz="1800" b="1" u="sng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</a:t>
                      </a:r>
                      <a:r>
                        <a:rPr lang="en-US" sz="1800" b="1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elective (NS)</a:t>
                      </a:r>
                    </a:p>
                    <a:p>
                      <a:pPr algn="ctr"/>
                      <a:r>
                        <a:rPr lang="en-US" sz="1800" b="1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COX-1/COX-2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COX-2</a:t>
                      </a:r>
                    </a:p>
                    <a:p>
                      <a:pPr algn="ctr"/>
                      <a:r>
                        <a:rPr lang="en-US" sz="1800" b="1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inhibitors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COX-3</a:t>
                      </a:r>
                    </a:p>
                    <a:p>
                      <a:pPr algn="ctr"/>
                      <a:r>
                        <a:rPr lang="en-US" sz="1800" b="1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inhibitors</a:t>
                      </a:r>
                    </a:p>
                  </a:txBody>
                  <a:tcPr anchor="ctr"/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Arial Rounded MT Bold" panose="020F0704030504030204" pitchFamily="34" charset="0"/>
                        </a:rPr>
                        <a:t>Diclofenac</a:t>
                      </a:r>
                      <a:endParaRPr lang="en-US" sz="1800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 Rounded MT Bold" panose="020F0704030504030204" pitchFamily="34" charset="0"/>
                        </a:rPr>
                        <a:t>Selective (</a:t>
                      </a:r>
                      <a:r>
                        <a:rPr lang="en-US" sz="1800" dirty="0" err="1" smtClean="0">
                          <a:latin typeface="Arial Rounded MT Bold" panose="020F0704030504030204" pitchFamily="34" charset="0"/>
                        </a:rPr>
                        <a:t>Coxibs</a:t>
                      </a:r>
                      <a:r>
                        <a:rPr lang="en-US" sz="1800" dirty="0" smtClean="0">
                          <a:latin typeface="Arial Rounded MT Bold" panose="020F0704030504030204" pitchFamily="34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Arial Rounded MT Bold" panose="020F0704030504030204" pitchFamily="34" charset="0"/>
                        </a:rPr>
                        <a:t>Preferential</a:t>
                      </a:r>
                      <a:r>
                        <a:rPr lang="en-US" sz="1800" baseline="0" dirty="0" smtClean="0">
                          <a:latin typeface="Arial Rounded MT Bold" panose="020F0704030504030204" pitchFamily="34" charset="0"/>
                        </a:rPr>
                        <a:t> </a:t>
                      </a:r>
                      <a:r>
                        <a:rPr lang="en-US" sz="1800" dirty="0" smtClean="0">
                          <a:latin typeface="Arial Rounded MT Bold" panose="020F0704030504030204" pitchFamily="34" charset="0"/>
                        </a:rPr>
                        <a:t>(Meloxicam)</a:t>
                      </a:r>
                      <a:endParaRPr lang="en-US" sz="1800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Arial Rounded MT Bold" panose="020F0704030504030204" pitchFamily="34" charset="0"/>
                        </a:rPr>
                        <a:t>Paracetamol</a:t>
                      </a:r>
                      <a:endParaRPr lang="en-US" sz="1800" dirty="0" smtClean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800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4600" y="4800600"/>
            <a:ext cx="617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Reversible</a:t>
            </a:r>
            <a:r>
              <a:rPr lang="en-US" sz="1800" dirty="0" smtClean="0">
                <a:solidFill>
                  <a:srgbClr val="FF0000"/>
                </a:solidFill>
              </a:rPr>
              <a:t> inhibition of both COX-1 &amp; COX-2 enzymes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EXCEPT Aspirin </a:t>
            </a:r>
            <a:r>
              <a:rPr lang="en-US" sz="1800" dirty="0" smtClean="0">
                <a:solidFill>
                  <a:srgbClr val="FF0000"/>
                </a:solidFill>
              </a:rPr>
              <a:t>is the only </a:t>
            </a:r>
            <a:r>
              <a:rPr lang="en-US" sz="1800" u="sng" dirty="0" smtClean="0">
                <a:solidFill>
                  <a:srgbClr val="FF0000"/>
                </a:solidFill>
              </a:rPr>
              <a:t>NS</a:t>
            </a:r>
            <a:r>
              <a:rPr lang="en-US" sz="1800" dirty="0" smtClean="0">
                <a:solidFill>
                  <a:srgbClr val="FF0000"/>
                </a:solidFill>
              </a:rPr>
              <a:t>-NSAID that 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Irreversible</a:t>
            </a:r>
            <a:r>
              <a:rPr lang="en-US" sz="1800" dirty="0" smtClean="0">
                <a:solidFill>
                  <a:srgbClr val="FF0000"/>
                </a:solidFill>
              </a:rPr>
              <a:t> inhibitor of both enzymes</a:t>
            </a:r>
          </a:p>
          <a:p>
            <a:r>
              <a:rPr lang="en-US" sz="1800" u="sng" dirty="0" smtClean="0">
                <a:solidFill>
                  <a:srgbClr val="FF0000"/>
                </a:solidFill>
              </a:rPr>
              <a:t>Resulting</a:t>
            </a:r>
            <a:r>
              <a:rPr lang="en-US" sz="1800" dirty="0" smtClean="0">
                <a:solidFill>
                  <a:srgbClr val="FF0000"/>
                </a:solidFill>
              </a:rPr>
              <a:t> in inhibition of the  synthesis of prostaglandins &amp; thromboxane A2.</a:t>
            </a:r>
          </a:p>
        </p:txBody>
      </p:sp>
    </p:spTree>
    <p:extLst>
      <p:ext uri="{BB962C8B-B14F-4D97-AF65-F5344CB8AC3E}">
        <p14:creationId xmlns:p14="http://schemas.microsoft.com/office/powerpoint/2010/main" xmlns="" val="172752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6934200" cy="715963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chemeClr val="bg2"/>
                </a:solidFill>
              </a:rPr>
              <a:t>Pharmacokinetics</a:t>
            </a:r>
            <a:endParaRPr lang="en-US" sz="4000" dirty="0">
              <a:solidFill>
                <a:schemeClr val="bg2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678498628"/>
              </p:ext>
            </p:extLst>
          </p:nvPr>
        </p:nvGraphicFramePr>
        <p:xfrm>
          <a:off x="2514600" y="1752600"/>
          <a:ext cx="5257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97966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6934200" cy="715963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chemeClr val="bg2"/>
                </a:solidFill>
              </a:rPr>
              <a:t>Pharmacodynamics Effects</a:t>
            </a:r>
            <a:endParaRPr lang="en-US" sz="4000" dirty="0">
              <a:solidFill>
                <a:schemeClr val="bg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1200" y="1401763"/>
            <a:ext cx="175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</a:rPr>
              <a:t>1-ANALGESIC</a:t>
            </a:r>
            <a:endParaRPr lang="en-US" sz="1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057400" y="2057400"/>
            <a:ext cx="1219200" cy="1143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Factors</a:t>
            </a:r>
          </a:p>
        </p:txBody>
      </p:sp>
      <p:cxnSp>
        <p:nvCxnSpPr>
          <p:cNvPr id="9" name="Straight Arrow Connector 8"/>
          <p:cNvCxnSpPr>
            <a:stCxn id="3" idx="3"/>
          </p:cNvCxnSpPr>
          <p:nvPr/>
        </p:nvCxnSpPr>
        <p:spPr bwMode="auto">
          <a:xfrm flipV="1">
            <a:off x="3276600" y="1219200"/>
            <a:ext cx="1905000" cy="1409700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  <a:tailEnd type="triangle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ounded Rectangle 9"/>
          <p:cNvSpPr/>
          <p:nvPr/>
        </p:nvSpPr>
        <p:spPr bwMode="auto">
          <a:xfrm>
            <a:off x="4168048" y="2811596"/>
            <a:ext cx="1605708" cy="637009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Prostaglandin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PgE2 , PgF2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168048" y="1771095"/>
            <a:ext cx="1605708" cy="637009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Bradykinin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Histamine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>
            <a:stCxn id="3" idx="3"/>
          </p:cNvCxnSpPr>
          <p:nvPr/>
        </p:nvCxnSpPr>
        <p:spPr bwMode="auto">
          <a:xfrm>
            <a:off x="3276600" y="2590800"/>
            <a:ext cx="914400" cy="914400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  <a:tailEnd type="triangle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>
            <a:stCxn id="3" idx="3"/>
            <a:endCxn id="10" idx="1"/>
          </p:cNvCxnSpPr>
          <p:nvPr/>
        </p:nvCxnSpPr>
        <p:spPr bwMode="auto">
          <a:xfrm>
            <a:off x="3276600" y="2628900"/>
            <a:ext cx="891448" cy="501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3" idx="3"/>
            <a:endCxn id="13" idx="1"/>
          </p:cNvCxnSpPr>
          <p:nvPr/>
        </p:nvCxnSpPr>
        <p:spPr bwMode="auto">
          <a:xfrm flipV="1">
            <a:off x="3276600" y="2089600"/>
            <a:ext cx="891448" cy="539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 bwMode="auto">
          <a:xfrm>
            <a:off x="6668876" y="2057400"/>
            <a:ext cx="2209800" cy="114300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Nerve ending of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pain</a:t>
            </a:r>
          </a:p>
        </p:txBody>
      </p:sp>
      <p:cxnSp>
        <p:nvCxnSpPr>
          <p:cNvPr id="28" name="Straight Arrow Connector 27"/>
          <p:cNvCxnSpPr>
            <a:stCxn id="10" idx="3"/>
            <a:endCxn id="23" idx="1"/>
          </p:cNvCxnSpPr>
          <p:nvPr/>
        </p:nvCxnSpPr>
        <p:spPr bwMode="auto">
          <a:xfrm flipV="1">
            <a:off x="5773756" y="2628900"/>
            <a:ext cx="895120" cy="501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3" idx="3"/>
            <a:endCxn id="23" idx="1"/>
          </p:cNvCxnSpPr>
          <p:nvPr/>
        </p:nvCxnSpPr>
        <p:spPr bwMode="auto">
          <a:xfrm>
            <a:off x="5773756" y="2089600"/>
            <a:ext cx="895120" cy="539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286000" y="5949549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NSAIDs will block </a:t>
            </a: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>Prostaglandin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production.</a:t>
            </a:r>
          </a:p>
          <a:p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It happen in </a:t>
            </a: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>Peripheral tissue.</a:t>
            </a:r>
            <a:endParaRPr lang="en-US" sz="20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81200" y="3669401"/>
            <a:ext cx="2287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</a:rPr>
              <a:t>2-Antiinflammatory</a:t>
            </a:r>
            <a:endParaRPr lang="en-US" sz="1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2057400" y="4378442"/>
            <a:ext cx="1219200" cy="1143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Factors</a:t>
            </a:r>
          </a:p>
        </p:txBody>
      </p:sp>
      <p:sp>
        <p:nvSpPr>
          <p:cNvPr id="80" name="Rounded Rectangle 79"/>
          <p:cNvSpPr/>
          <p:nvPr/>
        </p:nvSpPr>
        <p:spPr bwMode="auto">
          <a:xfrm>
            <a:off x="4168048" y="5132638"/>
            <a:ext cx="1605708" cy="637009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Prostaglandin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PgE2 , PgF2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4168048" y="4092137"/>
            <a:ext cx="1605708" cy="749406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Bradykinin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Histamine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5-HT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2" name="Straight Arrow Connector 81"/>
          <p:cNvCxnSpPr>
            <a:stCxn id="79" idx="3"/>
          </p:cNvCxnSpPr>
          <p:nvPr/>
        </p:nvCxnSpPr>
        <p:spPr bwMode="auto">
          <a:xfrm>
            <a:off x="3276600" y="4911842"/>
            <a:ext cx="914400" cy="914400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  <a:tailEnd type="triangle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Arrow Connector 82"/>
          <p:cNvCxnSpPr>
            <a:stCxn id="79" idx="3"/>
            <a:endCxn id="80" idx="1"/>
          </p:cNvCxnSpPr>
          <p:nvPr/>
        </p:nvCxnSpPr>
        <p:spPr bwMode="auto">
          <a:xfrm>
            <a:off x="3276600" y="4949942"/>
            <a:ext cx="891448" cy="501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79" idx="3"/>
            <a:endCxn id="81" idx="1"/>
          </p:cNvCxnSpPr>
          <p:nvPr/>
        </p:nvCxnSpPr>
        <p:spPr bwMode="auto">
          <a:xfrm flipV="1">
            <a:off x="3276600" y="4466840"/>
            <a:ext cx="891448" cy="483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/>
          <p:cNvSpPr/>
          <p:nvPr/>
        </p:nvSpPr>
        <p:spPr bwMode="auto">
          <a:xfrm>
            <a:off x="6668876" y="4378442"/>
            <a:ext cx="2209800" cy="114300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Nerve ending of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pain</a:t>
            </a:r>
          </a:p>
        </p:txBody>
      </p:sp>
      <p:cxnSp>
        <p:nvCxnSpPr>
          <p:cNvPr id="86" name="Straight Arrow Connector 85"/>
          <p:cNvCxnSpPr>
            <a:stCxn id="80" idx="3"/>
            <a:endCxn id="85" idx="1"/>
          </p:cNvCxnSpPr>
          <p:nvPr/>
        </p:nvCxnSpPr>
        <p:spPr bwMode="auto">
          <a:xfrm flipV="1">
            <a:off x="5773756" y="4949942"/>
            <a:ext cx="895120" cy="501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81" idx="3"/>
            <a:endCxn id="85" idx="1"/>
          </p:cNvCxnSpPr>
          <p:nvPr/>
        </p:nvCxnSpPr>
        <p:spPr bwMode="auto">
          <a:xfrm>
            <a:off x="5773756" y="4466840"/>
            <a:ext cx="895120" cy="483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5-Point Star 88"/>
          <p:cNvSpPr/>
          <p:nvPr/>
        </p:nvSpPr>
        <p:spPr bwMode="auto">
          <a:xfrm>
            <a:off x="2101697" y="6019848"/>
            <a:ext cx="201516" cy="184666"/>
          </a:xfrm>
          <a:prstGeom prst="star5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" name="5-Point Star 91"/>
          <p:cNvSpPr/>
          <p:nvPr/>
        </p:nvSpPr>
        <p:spPr bwMode="auto">
          <a:xfrm>
            <a:off x="5572240" y="5161669"/>
            <a:ext cx="201516" cy="184666"/>
          </a:xfrm>
          <a:prstGeom prst="star5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5-Point Star 92"/>
          <p:cNvSpPr/>
          <p:nvPr/>
        </p:nvSpPr>
        <p:spPr bwMode="auto">
          <a:xfrm>
            <a:off x="5572240" y="2818937"/>
            <a:ext cx="201516" cy="184666"/>
          </a:xfrm>
          <a:prstGeom prst="star5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285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6934200" cy="715963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chemeClr val="bg2"/>
                </a:solidFill>
              </a:rPr>
              <a:t>Pharmacodynamics Effects</a:t>
            </a:r>
            <a:endParaRPr lang="en-US" sz="4000" dirty="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200" y="1401763"/>
            <a:ext cx="1928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</a:rPr>
              <a:t>3-ANTIPYRETIC</a:t>
            </a:r>
            <a:endParaRPr lang="en-US" sz="1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3717326186"/>
              </p:ext>
            </p:extLst>
          </p:nvPr>
        </p:nvGraphicFramePr>
        <p:xfrm>
          <a:off x="5029200" y="1404384"/>
          <a:ext cx="4648200" cy="5260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81200" y="2468697"/>
            <a:ext cx="39005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NSAIDs will block </a:t>
            </a: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>Prostaglandin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production.</a:t>
            </a:r>
          </a:p>
          <a:p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It happen in </a:t>
            </a: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>Central nervous system.</a:t>
            </a:r>
            <a:endParaRPr lang="en-US" sz="20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5-Point Star 8"/>
          <p:cNvSpPr/>
          <p:nvPr/>
        </p:nvSpPr>
        <p:spPr bwMode="auto">
          <a:xfrm>
            <a:off x="1880442" y="2488894"/>
            <a:ext cx="201516" cy="184666"/>
          </a:xfrm>
          <a:prstGeom prst="star5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5-Point Star 9"/>
          <p:cNvSpPr/>
          <p:nvPr/>
        </p:nvSpPr>
        <p:spPr bwMode="auto">
          <a:xfrm>
            <a:off x="6477000" y="2388298"/>
            <a:ext cx="201516" cy="184666"/>
          </a:xfrm>
          <a:prstGeom prst="star5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803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-24">
  <a:themeElements>
    <a:clrScheme name="powerpoint-template-24 12">
      <a:dk1>
        <a:srgbClr val="4D4D4D"/>
      </a:dk1>
      <a:lt1>
        <a:srgbClr val="FFFFFF"/>
      </a:lt1>
      <a:dk2>
        <a:srgbClr val="4D4D4D"/>
      </a:dk2>
      <a:lt2>
        <a:srgbClr val="620000"/>
      </a:lt2>
      <a:accent1>
        <a:srgbClr val="9F0000"/>
      </a:accent1>
      <a:accent2>
        <a:srgbClr val="CE0000"/>
      </a:accent2>
      <a:accent3>
        <a:srgbClr val="FFFFFF"/>
      </a:accent3>
      <a:accent4>
        <a:srgbClr val="404040"/>
      </a:accent4>
      <a:accent5>
        <a:srgbClr val="CDAAAA"/>
      </a:accent5>
      <a:accent6>
        <a:srgbClr val="BA0000"/>
      </a:accent6>
      <a:hlink>
        <a:srgbClr val="FFD000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C75F06"/>
        </a:lt2>
        <a:accent1>
          <a:srgbClr val="E07D06"/>
        </a:accent1>
        <a:accent2>
          <a:srgbClr val="F2A016"/>
        </a:accent2>
        <a:accent3>
          <a:srgbClr val="FFFFFF"/>
        </a:accent3>
        <a:accent4>
          <a:srgbClr val="404040"/>
        </a:accent4>
        <a:accent5>
          <a:srgbClr val="EDBFAA"/>
        </a:accent5>
        <a:accent6>
          <a:srgbClr val="DB9113"/>
        </a:accent6>
        <a:hlink>
          <a:srgbClr val="F7C91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CE5C16"/>
        </a:lt2>
        <a:accent1>
          <a:srgbClr val="E3852B"/>
        </a:accent1>
        <a:accent2>
          <a:srgbClr val="E79235"/>
        </a:accent2>
        <a:accent3>
          <a:srgbClr val="FFFFFF"/>
        </a:accent3>
        <a:accent4>
          <a:srgbClr val="404040"/>
        </a:accent4>
        <a:accent5>
          <a:srgbClr val="EFC2AC"/>
        </a:accent5>
        <a:accent6>
          <a:srgbClr val="D1842F"/>
        </a:accent6>
        <a:hlink>
          <a:srgbClr val="F09E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D5D16"/>
        </a:lt2>
        <a:accent1>
          <a:srgbClr val="ED5B10"/>
        </a:accent1>
        <a:accent2>
          <a:srgbClr val="F5A526"/>
        </a:accent2>
        <a:accent3>
          <a:srgbClr val="FFFFFF"/>
        </a:accent3>
        <a:accent4>
          <a:srgbClr val="404040"/>
        </a:accent4>
        <a:accent5>
          <a:srgbClr val="F4B5AA"/>
        </a:accent5>
        <a:accent6>
          <a:srgbClr val="DE9521"/>
        </a:accent6>
        <a:hlink>
          <a:srgbClr val="FABD4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B33617"/>
        </a:lt2>
        <a:accent1>
          <a:srgbClr val="DC6900"/>
        </a:accent1>
        <a:accent2>
          <a:srgbClr val="ED9500"/>
        </a:accent2>
        <a:accent3>
          <a:srgbClr val="FFFFFF"/>
        </a:accent3>
        <a:accent4>
          <a:srgbClr val="404040"/>
        </a:accent4>
        <a:accent5>
          <a:srgbClr val="EBB9AA"/>
        </a:accent5>
        <a:accent6>
          <a:srgbClr val="D78700"/>
        </a:accent6>
        <a:hlink>
          <a:srgbClr val="F8BE1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FE3902"/>
        </a:lt2>
        <a:accent1>
          <a:srgbClr val="FF6B03"/>
        </a:accent1>
        <a:accent2>
          <a:srgbClr val="FF8308"/>
        </a:accent2>
        <a:accent3>
          <a:srgbClr val="FFFFFF"/>
        </a:accent3>
        <a:accent4>
          <a:srgbClr val="404040"/>
        </a:accent4>
        <a:accent5>
          <a:srgbClr val="FFBAAA"/>
        </a:accent5>
        <a:accent6>
          <a:srgbClr val="E77606"/>
        </a:accent6>
        <a:hlink>
          <a:srgbClr val="FFA90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BF1D18"/>
        </a:lt2>
        <a:accent1>
          <a:srgbClr val="CF0E09"/>
        </a:accent1>
        <a:accent2>
          <a:srgbClr val="E92147"/>
        </a:accent2>
        <a:accent3>
          <a:srgbClr val="FFFFFF"/>
        </a:accent3>
        <a:accent4>
          <a:srgbClr val="404040"/>
        </a:accent4>
        <a:accent5>
          <a:srgbClr val="E4AAAA"/>
        </a:accent5>
        <a:accent6>
          <a:srgbClr val="D31D3F"/>
        </a:accent6>
        <a:hlink>
          <a:srgbClr val="F4842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C7271E"/>
        </a:lt2>
        <a:accent1>
          <a:srgbClr val="CF0E09"/>
        </a:accent1>
        <a:accent2>
          <a:srgbClr val="E92147"/>
        </a:accent2>
        <a:accent3>
          <a:srgbClr val="FFFFFF"/>
        </a:accent3>
        <a:accent4>
          <a:srgbClr val="404040"/>
        </a:accent4>
        <a:accent5>
          <a:srgbClr val="E4AAAA"/>
        </a:accent5>
        <a:accent6>
          <a:srgbClr val="D31D3F"/>
        </a:accent6>
        <a:hlink>
          <a:srgbClr val="F4842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8C1006"/>
        </a:lt2>
        <a:accent1>
          <a:srgbClr val="FF5000"/>
        </a:accent1>
        <a:accent2>
          <a:srgbClr val="FF725E"/>
        </a:accent2>
        <a:accent3>
          <a:srgbClr val="FFFFFF"/>
        </a:accent3>
        <a:accent4>
          <a:srgbClr val="404040"/>
        </a:accent4>
        <a:accent5>
          <a:srgbClr val="FFB3AA"/>
        </a:accent5>
        <a:accent6>
          <a:srgbClr val="E76754"/>
        </a:accent6>
        <a:hlink>
          <a:srgbClr val="FF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620000"/>
        </a:lt2>
        <a:accent1>
          <a:srgbClr val="9F0000"/>
        </a:accent1>
        <a:accent2>
          <a:srgbClr val="CE0000"/>
        </a:accent2>
        <a:accent3>
          <a:srgbClr val="FFFFFF"/>
        </a:accent3>
        <a:accent4>
          <a:srgbClr val="404040"/>
        </a:accent4>
        <a:accent5>
          <a:srgbClr val="CDAAAA"/>
        </a:accent5>
        <a:accent6>
          <a:srgbClr val="BA0000"/>
        </a:accent6>
        <a:hlink>
          <a:srgbClr val="FFD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2223</TotalTime>
  <Words>1128</Words>
  <Application>Microsoft Office PowerPoint</Application>
  <PresentationFormat>عرض على الشاشة (3:4)‏</PresentationFormat>
  <Paragraphs>256</Paragraphs>
  <Slides>19</Slides>
  <Notes>19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powerpoint-template-24</vt:lpstr>
      <vt:lpstr>Non-steroidal anti-inflammatory drugs</vt:lpstr>
      <vt:lpstr> OBJECTIVES</vt:lpstr>
      <vt:lpstr>NSAIDs &amp; Terms</vt:lpstr>
      <vt:lpstr>Classification of NSAIDs</vt:lpstr>
      <vt:lpstr>MECHANISM OF ACTION OF NSAIDS</vt:lpstr>
      <vt:lpstr>COX inhibitors</vt:lpstr>
      <vt:lpstr>Pharmacokinetics</vt:lpstr>
      <vt:lpstr>Pharmacodynamics Effects</vt:lpstr>
      <vt:lpstr>Pharmacodynamics Effects</vt:lpstr>
      <vt:lpstr>THERAPEUTIC USES SHARED BY NS-NSAIDs</vt:lpstr>
      <vt:lpstr>Adverse effects shared by NS-NSAIDs</vt:lpstr>
      <vt:lpstr>Aspirin</vt:lpstr>
      <vt:lpstr>Aspirin</vt:lpstr>
      <vt:lpstr>Paracetamol</vt:lpstr>
      <vt:lpstr>DICLOFENAC (accumulate in synovial fluid)</vt:lpstr>
      <vt:lpstr>Selective COX-2 inhibitors</vt:lpstr>
      <vt:lpstr>Example: Celecoxib</vt:lpstr>
      <vt:lpstr>Summary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Non-steroidal anti-inflammatory drugs</dc:title>
  <dc:creator>Mohammed</dc:creator>
  <cp:lastModifiedBy>TOSHIBA</cp:lastModifiedBy>
  <cp:revision>47</cp:revision>
  <dcterms:created xsi:type="dcterms:W3CDTF">2014-12-24T03:41:09Z</dcterms:created>
  <dcterms:modified xsi:type="dcterms:W3CDTF">2014-12-27T15:04:34Z</dcterms:modified>
</cp:coreProperties>
</file>