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823239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Shape 4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Shape 5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Shape 5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Shape 5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عنوان ونص عمودي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7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r" rtl="1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r" rtl="1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r" rtl="1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r" rtl="1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r" rtl="1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عنوان ونص عموديان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r" rtl="1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r" rtl="1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r" rtl="1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r" rtl="1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r" rtl="1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r" rtl="1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r" rtl="1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r" rtl="1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r" rtl="1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r" rtl="1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عنوان المقطع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محتويين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مقارنة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عنوان فقط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محتوى ذو تسمية توضيحية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صورة ذو تسمية توضيحية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5080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905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12700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27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27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27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27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27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27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52" y="404678"/>
            <a:ext cx="2810400" cy="29517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/>
          <p:nvPr/>
        </p:nvSpPr>
        <p:spPr>
          <a:xfrm>
            <a:off x="489325" y="5876125"/>
            <a:ext cx="1731299" cy="57719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/>
          </a:solidFill>
          <a:ln w="25400" cap="flat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Calibri"/>
              <a:buNone/>
            </a:pPr>
            <a:r>
              <a:rPr lang="en-US" sz="2000" b="1" i="1" u="none" strike="noStrike" cap="none" baseline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*</a:t>
            </a:r>
            <a:r>
              <a:rPr lang="en-US" sz="2000" b="1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   </a:t>
            </a:r>
            <a:r>
              <a:rPr lang="en-US" sz="2000" b="1" i="1" u="none" strike="noStrike" cap="none" baseline="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   </a:t>
            </a:r>
            <a:r>
              <a:rPr lang="en-US" sz="1800" b="1" i="1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Notes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2220625" y="3225125"/>
            <a:ext cx="6521100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ct val="25000"/>
              <a:buFont typeface="Comic Sans MS"/>
              <a:buNone/>
            </a:pPr>
            <a:r>
              <a:rPr lang="en-US" sz="9600" b="1" i="1" u="none" strike="noStrike" cap="none" baseline="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Vertebrae</a:t>
            </a:r>
            <a:r>
              <a:rPr lang="en-US" sz="9600" b="1" i="1" u="none" strike="noStrike" cap="none" baseline="0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777" y="4022650"/>
            <a:ext cx="1456198" cy="210209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1491825" y="2863000"/>
            <a:ext cx="6142199" cy="1098600"/>
          </a:xfrm>
          <a:prstGeom prst="rect">
            <a:avLst/>
          </a:prstGeom>
          <a:noFill/>
          <a:ln w="76200" cap="flat">
            <a:solidFill>
              <a:srgbClr val="FFD2D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6000" b="1" i="0" u="none" strike="noStrike" cap="none" baseline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  <a:rtl val="0"/>
              </a:rPr>
              <a:t>Lumbar Spine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0664" y="4921050"/>
            <a:ext cx="1093498" cy="1578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 rotWithShape="1">
          <a:blip r:embed="rId4">
            <a:alphaModFix/>
          </a:blip>
          <a:srcRect r="51216"/>
          <a:stretch/>
        </p:blipFill>
        <p:spPr>
          <a:xfrm>
            <a:off x="644175" y="568375"/>
            <a:ext cx="4211098" cy="5293800"/>
          </a:xfrm>
          <a:prstGeom prst="rect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227" name="Shape 227"/>
          <p:cNvCxnSpPr/>
          <p:nvPr/>
        </p:nvCxnSpPr>
        <p:spPr>
          <a:xfrm rot="10800000" flipH="1">
            <a:off x="1356813" y="2709756"/>
            <a:ext cx="1295699" cy="2379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28" name="Shape 228"/>
          <p:cNvCxnSpPr/>
          <p:nvPr/>
        </p:nvCxnSpPr>
        <p:spPr>
          <a:xfrm rot="5400000">
            <a:off x="3871342" y="1211875"/>
            <a:ext cx="454800" cy="4764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29" name="Shape 229"/>
          <p:cNvCxnSpPr/>
          <p:nvPr/>
        </p:nvCxnSpPr>
        <p:spPr>
          <a:xfrm rot="-5400000">
            <a:off x="3139376" y="4506208"/>
            <a:ext cx="588299" cy="1158899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30" name="Shape 230"/>
          <p:cNvCxnSpPr/>
          <p:nvPr/>
        </p:nvCxnSpPr>
        <p:spPr>
          <a:xfrm rot="10800000">
            <a:off x="3365255" y="2233992"/>
            <a:ext cx="906900" cy="1198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31" name="Shape 231"/>
          <p:cNvCxnSpPr/>
          <p:nvPr/>
        </p:nvCxnSpPr>
        <p:spPr>
          <a:xfrm rot="10800000">
            <a:off x="3430026" y="2947629"/>
            <a:ext cx="971700" cy="416399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32" name="Shape 232"/>
          <p:cNvCxnSpPr/>
          <p:nvPr/>
        </p:nvCxnSpPr>
        <p:spPr>
          <a:xfrm>
            <a:off x="1356813" y="2947656"/>
            <a:ext cx="1295699" cy="3570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233" name="Shape 233"/>
          <p:cNvSpPr/>
          <p:nvPr/>
        </p:nvSpPr>
        <p:spPr>
          <a:xfrm>
            <a:off x="3235590" y="2709727"/>
            <a:ext cx="194400" cy="357000"/>
          </a:xfrm>
          <a:prstGeom prst="ellipse">
            <a:avLst/>
          </a:prstGeom>
          <a:noFill/>
          <a:ln w="28575" cap="flat">
            <a:solidFill>
              <a:srgbClr val="FFFF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1574204" y="1968183"/>
            <a:ext cx="2174203" cy="546673"/>
          </a:xfrm>
          <a:custGeom>
            <a:avLst/>
            <a:gdLst/>
            <a:ahLst/>
            <a:cxnLst/>
            <a:rect l="0" t="0" r="0" b="0"/>
            <a:pathLst>
              <a:path w="2395818" h="656665" extrusionOk="0">
                <a:moveTo>
                  <a:pt x="289112" y="53789"/>
                </a:moveTo>
                <a:cubicBezTo>
                  <a:pt x="578224" y="42583"/>
                  <a:pt x="1595718" y="0"/>
                  <a:pt x="1875865" y="13447"/>
                </a:cubicBezTo>
                <a:cubicBezTo>
                  <a:pt x="2156012" y="26894"/>
                  <a:pt x="1961029" y="89647"/>
                  <a:pt x="1969994" y="134471"/>
                </a:cubicBezTo>
                <a:cubicBezTo>
                  <a:pt x="1978959" y="179295"/>
                  <a:pt x="1913965" y="226360"/>
                  <a:pt x="1929653" y="282389"/>
                </a:cubicBezTo>
                <a:cubicBezTo>
                  <a:pt x="1945341" y="338418"/>
                  <a:pt x="2034989" y="414618"/>
                  <a:pt x="2064124" y="470647"/>
                </a:cubicBezTo>
                <a:cubicBezTo>
                  <a:pt x="2093259" y="526676"/>
                  <a:pt x="2395818" y="589430"/>
                  <a:pt x="2104465" y="618565"/>
                </a:cubicBezTo>
                <a:cubicBezTo>
                  <a:pt x="1813112" y="647700"/>
                  <a:pt x="629771" y="656665"/>
                  <a:pt x="316006" y="645459"/>
                </a:cubicBezTo>
                <a:cubicBezTo>
                  <a:pt x="2241" y="634253"/>
                  <a:pt x="221877" y="591671"/>
                  <a:pt x="221877" y="551330"/>
                </a:cubicBezTo>
                <a:cubicBezTo>
                  <a:pt x="221877" y="510989"/>
                  <a:pt x="291353" y="443753"/>
                  <a:pt x="316006" y="403412"/>
                </a:cubicBezTo>
                <a:cubicBezTo>
                  <a:pt x="340659" y="363071"/>
                  <a:pt x="376517" y="349624"/>
                  <a:pt x="369794" y="309283"/>
                </a:cubicBezTo>
                <a:cubicBezTo>
                  <a:pt x="363071" y="268942"/>
                  <a:pt x="313765" y="199465"/>
                  <a:pt x="275665" y="161365"/>
                </a:cubicBezTo>
                <a:cubicBezTo>
                  <a:pt x="237565" y="123265"/>
                  <a:pt x="141194" y="98612"/>
                  <a:pt x="141194" y="80683"/>
                </a:cubicBezTo>
                <a:cubicBezTo>
                  <a:pt x="141194" y="62754"/>
                  <a:pt x="0" y="64995"/>
                  <a:pt x="289112" y="53789"/>
                </a:cubicBezTo>
                <a:close/>
              </a:path>
            </a:pathLst>
          </a:custGeom>
          <a:noFill/>
          <a:ln w="28575" cap="flat">
            <a:solidFill>
              <a:srgbClr val="FFFF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cxnSp>
        <p:nvCxnSpPr>
          <p:cNvPr id="235" name="Shape 235"/>
          <p:cNvCxnSpPr/>
          <p:nvPr/>
        </p:nvCxnSpPr>
        <p:spPr>
          <a:xfrm rot="5400000" flipH="1">
            <a:off x="1801588" y="4600858"/>
            <a:ext cx="528600" cy="10293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236" name="Shape 236"/>
          <p:cNvSpPr/>
          <p:nvPr/>
        </p:nvSpPr>
        <p:spPr>
          <a:xfrm>
            <a:off x="3153528" y="1648302"/>
            <a:ext cx="750496" cy="233676"/>
          </a:xfrm>
          <a:custGeom>
            <a:avLst/>
            <a:gdLst/>
            <a:ahLst/>
            <a:cxnLst/>
            <a:rect l="0" t="0" r="0" b="0"/>
            <a:pathLst>
              <a:path w="826994" h="282388" extrusionOk="0">
                <a:moveTo>
                  <a:pt x="13446" y="8965"/>
                </a:moveTo>
                <a:cubicBezTo>
                  <a:pt x="198343" y="6724"/>
                  <a:pt x="383241" y="4483"/>
                  <a:pt x="510988" y="8965"/>
                </a:cubicBezTo>
                <a:cubicBezTo>
                  <a:pt x="638735" y="13447"/>
                  <a:pt x="732864" y="0"/>
                  <a:pt x="779929" y="35859"/>
                </a:cubicBezTo>
                <a:cubicBezTo>
                  <a:pt x="826994" y="71718"/>
                  <a:pt x="826994" y="183777"/>
                  <a:pt x="793376" y="224118"/>
                </a:cubicBezTo>
                <a:cubicBezTo>
                  <a:pt x="759758" y="264459"/>
                  <a:pt x="694764" y="273424"/>
                  <a:pt x="578223" y="277906"/>
                </a:cubicBezTo>
                <a:cubicBezTo>
                  <a:pt x="461682" y="282388"/>
                  <a:pt x="188258" y="253253"/>
                  <a:pt x="94129" y="251012"/>
                </a:cubicBezTo>
                <a:cubicBezTo>
                  <a:pt x="0" y="248771"/>
                  <a:pt x="6723" y="256615"/>
                  <a:pt x="13446" y="264459"/>
                </a:cubicBezTo>
              </a:path>
            </a:pathLst>
          </a:custGeom>
          <a:noFill/>
          <a:ln w="28575" cap="flat">
            <a:solidFill>
              <a:srgbClr val="FFFF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4272155" y="925266"/>
            <a:ext cx="388800" cy="3570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2</a:t>
            </a:r>
          </a:p>
        </p:txBody>
      </p:sp>
      <p:sp>
        <p:nvSpPr>
          <p:cNvPr id="238" name="Shape 238"/>
          <p:cNvSpPr/>
          <p:nvPr/>
        </p:nvSpPr>
        <p:spPr>
          <a:xfrm>
            <a:off x="4272155" y="2055425"/>
            <a:ext cx="388800" cy="3570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</a:t>
            </a:r>
          </a:p>
        </p:txBody>
      </p:sp>
      <p:sp>
        <p:nvSpPr>
          <p:cNvPr id="239" name="Shape 239"/>
          <p:cNvSpPr/>
          <p:nvPr/>
        </p:nvSpPr>
        <p:spPr>
          <a:xfrm>
            <a:off x="4401726" y="3245066"/>
            <a:ext cx="388800" cy="3570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3</a:t>
            </a:r>
          </a:p>
        </p:txBody>
      </p:sp>
      <p:sp>
        <p:nvSpPr>
          <p:cNvPr id="240" name="Shape 240"/>
          <p:cNvSpPr/>
          <p:nvPr/>
        </p:nvSpPr>
        <p:spPr>
          <a:xfrm>
            <a:off x="2522950" y="5326937"/>
            <a:ext cx="388800" cy="3570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5</a:t>
            </a:r>
          </a:p>
        </p:txBody>
      </p:sp>
      <p:sp>
        <p:nvSpPr>
          <p:cNvPr id="241" name="Shape 241"/>
          <p:cNvSpPr/>
          <p:nvPr/>
        </p:nvSpPr>
        <p:spPr>
          <a:xfrm>
            <a:off x="968101" y="2769208"/>
            <a:ext cx="388800" cy="3570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4</a:t>
            </a:r>
          </a:p>
        </p:txBody>
      </p:sp>
      <p:sp>
        <p:nvSpPr>
          <p:cNvPr id="242" name="Shape 242"/>
          <p:cNvSpPr/>
          <p:nvPr/>
        </p:nvSpPr>
        <p:spPr>
          <a:xfrm>
            <a:off x="5073275" y="777125"/>
            <a:ext cx="3420576" cy="4757400"/>
          </a:xfrm>
          <a:prstGeom prst="cloud">
            <a:avLst/>
          </a:prstGeom>
          <a:solidFill>
            <a:srgbClr val="EFEFEF"/>
          </a:solidFill>
          <a:ln w="19050" cap="flat">
            <a:solidFill>
              <a:srgbClr val="76F8A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ct val="100000"/>
              <a:buFont typeface="Architects Daughter"/>
              <a:buAutoNum type="arabicPeriod"/>
            </a:pPr>
            <a:r>
              <a:rPr lang="en-US" sz="2400" b="1" i="0" u="none" strike="noStrike" cap="none" baseline="0">
                <a:solidFill>
                  <a:srgbClr val="0C343D"/>
                </a:solidFill>
                <a:latin typeface="Architects Daughter"/>
                <a:ea typeface="Architects Daughter"/>
                <a:cs typeface="Architects Daughter"/>
                <a:sym typeface="Architects Daughter"/>
                <a:rtl val="0"/>
              </a:rPr>
              <a:t>Vertebral body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ct val="100000"/>
              <a:buFont typeface="Architects Daughter"/>
              <a:buAutoNum type="arabicPeriod"/>
            </a:pPr>
            <a:r>
              <a:rPr lang="en-US" sz="2400" b="1" i="0" u="none" strike="noStrike" cap="none" baseline="0">
                <a:solidFill>
                  <a:srgbClr val="0C343D"/>
                </a:solidFill>
                <a:latin typeface="Architects Daughter"/>
                <a:ea typeface="Architects Daughter"/>
                <a:cs typeface="Architects Daughter"/>
                <a:sym typeface="Architects Daughter"/>
                <a:rtl val="0"/>
              </a:rPr>
              <a:t>Transverse process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ct val="100000"/>
              <a:buFont typeface="Architects Daughter"/>
              <a:buAutoNum type="arabicPeriod"/>
            </a:pPr>
            <a:r>
              <a:rPr lang="en-US" sz="2400" b="1" i="0" u="none" strike="noStrike" cap="none" baseline="0">
                <a:solidFill>
                  <a:srgbClr val="0C343D"/>
                </a:solidFill>
                <a:latin typeface="Architects Daughter"/>
                <a:ea typeface="Architects Daughter"/>
                <a:cs typeface="Architects Daughter"/>
                <a:sym typeface="Architects Daughter"/>
                <a:rtl val="0"/>
              </a:rPr>
              <a:t>Pedicle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ct val="100000"/>
              <a:buFont typeface="Architects Daughter"/>
              <a:buAutoNum type="arabicPeriod"/>
            </a:pPr>
            <a:r>
              <a:rPr lang="en-US" sz="2400" b="1" i="0" u="none" strike="noStrike" cap="none" baseline="0">
                <a:solidFill>
                  <a:srgbClr val="0C343D"/>
                </a:solidFill>
                <a:latin typeface="Architects Daughter"/>
                <a:ea typeface="Architects Daughter"/>
                <a:cs typeface="Architects Daughter"/>
                <a:sym typeface="Architects Daughter"/>
                <a:rtl val="0"/>
              </a:rPr>
              <a:t>Spinous process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ct val="100000"/>
              <a:buFont typeface="Calibri"/>
              <a:buAutoNum type="arabicPeriod"/>
            </a:pPr>
            <a:r>
              <a:rPr lang="en-US" sz="2400" b="1" i="0" u="none" strike="noStrike" cap="none" baseline="0">
                <a:solidFill>
                  <a:srgbClr val="0C343D"/>
                </a:solidFill>
                <a:latin typeface="Architects Daughter"/>
                <a:ea typeface="Architects Daughter"/>
                <a:cs typeface="Architects Daughter"/>
                <a:sym typeface="Architects Daughter"/>
                <a:rtl val="0"/>
              </a:rPr>
              <a:t>Sacrum</a:t>
            </a:r>
            <a:r>
              <a:rPr lang="en-US" sz="2400" b="1" i="0" u="none" strike="noStrike" cap="none" baseline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</a:t>
            </a:r>
          </a:p>
        </p:txBody>
      </p:sp>
      <p:sp>
        <p:nvSpPr>
          <p:cNvPr id="243" name="Shape 243"/>
          <p:cNvSpPr/>
          <p:nvPr/>
        </p:nvSpPr>
        <p:spPr>
          <a:xfrm>
            <a:off x="135950" y="160725"/>
            <a:ext cx="8849100" cy="6591600"/>
          </a:xfrm>
          <a:prstGeom prst="rect">
            <a:avLst/>
          </a:prstGeom>
          <a:noFill/>
          <a:ln w="28575" cap="flat">
            <a:solidFill>
              <a:srgbClr val="76F8A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211475" y="241700"/>
            <a:ext cx="8686499" cy="6450000"/>
          </a:xfrm>
          <a:prstGeom prst="rect">
            <a:avLst/>
          </a:prstGeom>
          <a:noFill/>
          <a:ln w="28575" cap="flat">
            <a:solidFill>
              <a:srgbClr val="F7A83C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9314" y="370000"/>
            <a:ext cx="1093498" cy="1578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4">
            <a:alphaModFix/>
          </a:blip>
          <a:srcRect l="14844" t="13941" r="25417" b="3912"/>
          <a:stretch/>
        </p:blipFill>
        <p:spPr>
          <a:xfrm>
            <a:off x="568675" y="629125"/>
            <a:ext cx="3808800" cy="5369100"/>
          </a:xfrm>
          <a:prstGeom prst="rect">
            <a:avLst/>
          </a:prstGeom>
          <a:noFill/>
          <a:ln w="9525" cap="flat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cxnSp>
        <p:nvCxnSpPr>
          <p:cNvPr id="251" name="Shape 251"/>
          <p:cNvCxnSpPr/>
          <p:nvPr/>
        </p:nvCxnSpPr>
        <p:spPr>
          <a:xfrm rot="10800000">
            <a:off x="3517143" y="2437898"/>
            <a:ext cx="307199" cy="21598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52" name="Shape 252"/>
          <p:cNvCxnSpPr/>
          <p:nvPr/>
        </p:nvCxnSpPr>
        <p:spPr>
          <a:xfrm rot="10800000">
            <a:off x="3394298" y="3657996"/>
            <a:ext cx="552900" cy="2658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53" name="Shape 253"/>
          <p:cNvCxnSpPr/>
          <p:nvPr/>
        </p:nvCxnSpPr>
        <p:spPr>
          <a:xfrm rot="5400000" flipH="1">
            <a:off x="2310343" y="4757439"/>
            <a:ext cx="570600" cy="2460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54" name="Shape 254"/>
          <p:cNvCxnSpPr/>
          <p:nvPr/>
        </p:nvCxnSpPr>
        <p:spPr>
          <a:xfrm rot="10800000">
            <a:off x="1674284" y="4960745"/>
            <a:ext cx="1066199" cy="183299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55" name="Shape 255"/>
          <p:cNvCxnSpPr/>
          <p:nvPr/>
        </p:nvCxnSpPr>
        <p:spPr>
          <a:xfrm>
            <a:off x="998667" y="2093423"/>
            <a:ext cx="737400" cy="466499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56" name="Shape 256"/>
          <p:cNvCxnSpPr/>
          <p:nvPr/>
        </p:nvCxnSpPr>
        <p:spPr>
          <a:xfrm rot="-5400000">
            <a:off x="2107073" y="3067671"/>
            <a:ext cx="610200" cy="3699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257" name="Shape 257"/>
          <p:cNvSpPr/>
          <p:nvPr/>
        </p:nvSpPr>
        <p:spPr>
          <a:xfrm>
            <a:off x="2534361" y="2459498"/>
            <a:ext cx="246000" cy="488099"/>
          </a:xfrm>
          <a:prstGeom prst="ellipse">
            <a:avLst/>
          </a:prstGeom>
          <a:noFill/>
          <a:ln w="28575" cap="flat">
            <a:solidFill>
              <a:srgbClr val="FFFF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691529" y="1788360"/>
            <a:ext cx="368700" cy="3660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3</a:t>
            </a:r>
          </a:p>
        </p:txBody>
      </p:sp>
      <p:sp>
        <p:nvSpPr>
          <p:cNvPr id="259" name="Shape 259"/>
          <p:cNvSpPr/>
          <p:nvPr/>
        </p:nvSpPr>
        <p:spPr>
          <a:xfrm>
            <a:off x="1920083" y="3496710"/>
            <a:ext cx="368700" cy="3660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4</a:t>
            </a:r>
          </a:p>
        </p:txBody>
      </p:sp>
      <p:sp>
        <p:nvSpPr>
          <p:cNvPr id="260" name="Shape 260"/>
          <p:cNvSpPr/>
          <p:nvPr/>
        </p:nvSpPr>
        <p:spPr>
          <a:xfrm>
            <a:off x="3824342" y="2337473"/>
            <a:ext cx="368700" cy="3660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</a:t>
            </a:r>
          </a:p>
        </p:txBody>
      </p:sp>
      <p:sp>
        <p:nvSpPr>
          <p:cNvPr id="261" name="Shape 261"/>
          <p:cNvSpPr/>
          <p:nvPr/>
        </p:nvSpPr>
        <p:spPr>
          <a:xfrm>
            <a:off x="2718643" y="5083032"/>
            <a:ext cx="368700" cy="3660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5</a:t>
            </a:r>
          </a:p>
        </p:txBody>
      </p:sp>
      <p:sp>
        <p:nvSpPr>
          <p:cNvPr id="262" name="Shape 262"/>
          <p:cNvSpPr/>
          <p:nvPr/>
        </p:nvSpPr>
        <p:spPr>
          <a:xfrm>
            <a:off x="3947198" y="3801771"/>
            <a:ext cx="368700" cy="3660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2</a:t>
            </a: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5">
            <a:alphaModFix/>
          </a:blip>
          <a:srcRect l="14844" t="13941" r="25417" b="3912"/>
          <a:stretch/>
        </p:blipFill>
        <p:spPr>
          <a:xfrm>
            <a:off x="4952975" y="370012"/>
            <a:ext cx="2183400" cy="3098698"/>
          </a:xfrm>
          <a:prstGeom prst="rect">
            <a:avLst/>
          </a:prstGeom>
          <a:noFill/>
          <a:ln w="38100" cap="flat">
            <a:solidFill>
              <a:srgbClr val="38761D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64" name="Shape 264"/>
          <p:cNvSpPr/>
          <p:nvPr/>
        </p:nvSpPr>
        <p:spPr>
          <a:xfrm>
            <a:off x="4952975" y="3656800"/>
            <a:ext cx="3006298" cy="27912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28575" cap="flat">
            <a:solidFill>
              <a:srgbClr val="76F8A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ct val="100000"/>
              <a:buFont typeface="Architects Daughter"/>
              <a:buAutoNum type="arabicPeriod"/>
            </a:pPr>
            <a:r>
              <a:rPr lang="en-US" sz="2000" b="1" i="0" u="none" strike="noStrike" cap="none" baseline="0">
                <a:solidFill>
                  <a:srgbClr val="B45F06"/>
                </a:solidFill>
                <a:latin typeface="Architects Daughter"/>
                <a:ea typeface="Architects Daughter"/>
                <a:cs typeface="Architects Daughter"/>
                <a:sym typeface="Architects Daughter"/>
                <a:rtl val="0"/>
              </a:rPr>
              <a:t>Vertebral body L3</a:t>
            </a:r>
          </a:p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ct val="100000"/>
              <a:buFont typeface="Architects Daughter"/>
              <a:buAutoNum type="arabicPeriod"/>
            </a:pPr>
            <a:r>
              <a:rPr lang="en-US" sz="2000" b="1" i="0" u="none" strike="noStrike" cap="none" baseline="0">
                <a:solidFill>
                  <a:srgbClr val="B45F06"/>
                </a:solidFill>
                <a:latin typeface="Architects Daughter"/>
                <a:ea typeface="Architects Daughter"/>
                <a:cs typeface="Architects Daughter"/>
                <a:sym typeface="Architects Daughter"/>
                <a:rtl val="0"/>
              </a:rPr>
              <a:t>Intrvertebral disc</a:t>
            </a:r>
          </a:p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ct val="100000"/>
              <a:buFont typeface="Architects Daughter"/>
              <a:buAutoNum type="arabicPeriod"/>
            </a:pPr>
            <a:r>
              <a:rPr lang="en-US" sz="2000" b="1" i="0" u="none" strike="noStrike" cap="none" baseline="0">
                <a:solidFill>
                  <a:srgbClr val="B45F06"/>
                </a:solidFill>
                <a:latin typeface="Architects Daughter"/>
                <a:ea typeface="Architects Daughter"/>
                <a:cs typeface="Architects Daughter"/>
                <a:sym typeface="Architects Daughter"/>
                <a:rtl val="0"/>
              </a:rPr>
              <a:t>Spinous process</a:t>
            </a:r>
          </a:p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ct val="100000"/>
              <a:buFont typeface="Architects Daughter"/>
              <a:buAutoNum type="arabicPeriod"/>
            </a:pPr>
            <a:r>
              <a:rPr lang="en-US" sz="2000" b="1" i="0" u="none" strike="noStrike" cap="none" baseline="0">
                <a:solidFill>
                  <a:srgbClr val="B45F06"/>
                </a:solidFill>
                <a:latin typeface="Architects Daughter"/>
                <a:ea typeface="Architects Daughter"/>
                <a:cs typeface="Architects Daughter"/>
                <a:sym typeface="Architects Daughter"/>
                <a:rtl val="0"/>
              </a:rPr>
              <a:t>Neural foramen</a:t>
            </a:r>
          </a:p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ct val="100000"/>
              <a:buFont typeface="Calibri"/>
              <a:buAutoNum type="arabicPeriod"/>
            </a:pPr>
            <a:r>
              <a:rPr lang="en-US" sz="2000" b="1" i="0" u="none" strike="noStrike" cap="none" baseline="0">
                <a:solidFill>
                  <a:srgbClr val="B45F06"/>
                </a:solidFill>
                <a:latin typeface="Architects Daughter"/>
                <a:ea typeface="Architects Daughter"/>
                <a:cs typeface="Architects Daughter"/>
                <a:sym typeface="Architects Daughter"/>
                <a:rtl val="0"/>
              </a:rPr>
              <a:t>Sacrum</a:t>
            </a:r>
            <a:r>
              <a:rPr lang="en-US" sz="2000" b="1" i="0" u="none" strike="noStrike" cap="none" baseline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</a:t>
            </a:r>
          </a:p>
        </p:txBody>
      </p:sp>
      <p:sp>
        <p:nvSpPr>
          <p:cNvPr id="265" name="Shape 265"/>
          <p:cNvSpPr/>
          <p:nvPr/>
        </p:nvSpPr>
        <p:spPr>
          <a:xfrm>
            <a:off x="135950" y="160725"/>
            <a:ext cx="8849100" cy="6591600"/>
          </a:xfrm>
          <a:prstGeom prst="rect">
            <a:avLst/>
          </a:prstGeom>
          <a:noFill/>
          <a:ln w="28575" cap="flat">
            <a:solidFill>
              <a:srgbClr val="76F8A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211475" y="241700"/>
            <a:ext cx="8686499" cy="6450000"/>
          </a:xfrm>
          <a:prstGeom prst="rect">
            <a:avLst/>
          </a:prstGeom>
          <a:noFill/>
          <a:ln w="28575" cap="flat">
            <a:solidFill>
              <a:srgbClr val="F7A83C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/>
        </p:nvSpPr>
        <p:spPr>
          <a:xfrm>
            <a:off x="1882300" y="480950"/>
            <a:ext cx="5623200" cy="1578598"/>
          </a:xfrm>
          <a:prstGeom prst="rect">
            <a:avLst/>
          </a:prstGeom>
          <a:solidFill>
            <a:srgbClr val="FFFFFF"/>
          </a:solidFill>
          <a:ln w="38100" cap="flat">
            <a:solidFill>
              <a:srgbClr val="C27B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96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CT scan</a:t>
            </a: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 b="15654"/>
          <a:stretch/>
        </p:blipFill>
        <p:spPr>
          <a:xfrm>
            <a:off x="210175" y="3412075"/>
            <a:ext cx="3227850" cy="316757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/>
          <p:nvPr/>
        </p:nvSpPr>
        <p:spPr>
          <a:xfrm>
            <a:off x="3438025" y="2272075"/>
            <a:ext cx="5623200" cy="3882599"/>
          </a:xfrm>
          <a:prstGeom prst="cloudCallout">
            <a:avLst>
              <a:gd name="adj1" fmla="val -57737"/>
              <a:gd name="adj2" fmla="val 51991"/>
            </a:avLst>
          </a:prstGeom>
          <a:solidFill>
            <a:srgbClr val="F0FFD3"/>
          </a:solidFill>
          <a:ln w="28575" cap="flat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•</a:t>
            </a:r>
            <a:r>
              <a:rPr lang="en-US" sz="2800" b="0" i="0" u="none" strike="noStrike" cap="none" baseline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CT scan is used for detecting trauma</a:t>
            </a: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•</a:t>
            </a:r>
            <a:r>
              <a:rPr lang="en-US" sz="2800" b="0" i="0" u="none" strike="noStrike" cap="none" baseline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In a CT scan picture we cannot see the spinal cord clearly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/>
        </p:nvSpPr>
        <p:spPr>
          <a:xfrm>
            <a:off x="684050" y="2599000"/>
            <a:ext cx="7806899" cy="1391400"/>
          </a:xfrm>
          <a:prstGeom prst="rect">
            <a:avLst/>
          </a:prstGeom>
          <a:solidFill>
            <a:srgbClr val="FFFFFF"/>
          </a:solidFill>
          <a:ln w="28575" cap="flat">
            <a:solidFill>
              <a:srgbClr val="741B4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chitects Daughter"/>
              <a:buNone/>
            </a:pPr>
            <a:r>
              <a:rPr lang="en-US" sz="8000" b="1" i="0" u="none" strike="noStrike" cap="none" baseline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  <a:rtl val="0"/>
              </a:rPr>
              <a:t>Cervical spine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Shape 2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39" y="410700"/>
            <a:ext cx="1093498" cy="1578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/>
          <p:cNvPicPr preferRelativeResize="0"/>
          <p:nvPr/>
        </p:nvPicPr>
        <p:blipFill rotWithShape="1">
          <a:blip r:embed="rId4">
            <a:alphaModFix/>
          </a:blip>
          <a:srcRect l="20832" t="13542" r="21875" b="14583"/>
          <a:stretch/>
        </p:blipFill>
        <p:spPr>
          <a:xfrm>
            <a:off x="4929200" y="410699"/>
            <a:ext cx="3711300" cy="3803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/>
          <p:cNvPicPr preferRelativeResize="0"/>
          <p:nvPr/>
        </p:nvPicPr>
        <p:blipFill rotWithShape="1">
          <a:blip r:embed="rId5">
            <a:alphaModFix/>
          </a:blip>
          <a:srcRect l="18749" t="8333" r="21875" b="14582"/>
          <a:stretch/>
        </p:blipFill>
        <p:spPr>
          <a:xfrm>
            <a:off x="461625" y="2010874"/>
            <a:ext cx="4164300" cy="4265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6" name="Shape 286"/>
          <p:cNvCxnSpPr/>
          <p:nvPr/>
        </p:nvCxnSpPr>
        <p:spPr>
          <a:xfrm rot="-5400000">
            <a:off x="6745191" y="3245696"/>
            <a:ext cx="540899" cy="2697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87" name="Shape 287"/>
          <p:cNvCxnSpPr/>
          <p:nvPr/>
        </p:nvCxnSpPr>
        <p:spPr>
          <a:xfrm rot="10800000">
            <a:off x="6557937" y="3124470"/>
            <a:ext cx="360298" cy="500999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88" name="Shape 288"/>
          <p:cNvCxnSpPr/>
          <p:nvPr/>
        </p:nvCxnSpPr>
        <p:spPr>
          <a:xfrm rot="-5400000" flipH="1">
            <a:off x="2268081" y="3971892"/>
            <a:ext cx="687900" cy="684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89" name="Shape 289"/>
          <p:cNvCxnSpPr/>
          <p:nvPr/>
        </p:nvCxnSpPr>
        <p:spPr>
          <a:xfrm rot="10800000">
            <a:off x="7285793" y="2637718"/>
            <a:ext cx="606899" cy="294298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90" name="Shape 290"/>
          <p:cNvCxnSpPr/>
          <p:nvPr/>
        </p:nvCxnSpPr>
        <p:spPr>
          <a:xfrm>
            <a:off x="5534332" y="2269709"/>
            <a:ext cx="809098" cy="4731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291" name="Shape 291"/>
          <p:cNvSpPr/>
          <p:nvPr/>
        </p:nvSpPr>
        <p:spPr>
          <a:xfrm>
            <a:off x="2373038" y="3249325"/>
            <a:ext cx="409500" cy="4128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</a:t>
            </a:r>
          </a:p>
        </p:txBody>
      </p:sp>
      <p:sp>
        <p:nvSpPr>
          <p:cNvPr id="292" name="Shape 292"/>
          <p:cNvSpPr/>
          <p:nvPr/>
        </p:nvSpPr>
        <p:spPr>
          <a:xfrm>
            <a:off x="5129778" y="2010865"/>
            <a:ext cx="404700" cy="405598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3</a:t>
            </a:r>
          </a:p>
        </p:txBody>
      </p:sp>
      <p:sp>
        <p:nvSpPr>
          <p:cNvPr id="293" name="Shape 293"/>
          <p:cNvSpPr/>
          <p:nvPr/>
        </p:nvSpPr>
        <p:spPr>
          <a:xfrm>
            <a:off x="6723168" y="3650996"/>
            <a:ext cx="404700" cy="405598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4</a:t>
            </a:r>
          </a:p>
        </p:txBody>
      </p:sp>
      <p:sp>
        <p:nvSpPr>
          <p:cNvPr id="294" name="Shape 294"/>
          <p:cNvSpPr/>
          <p:nvPr/>
        </p:nvSpPr>
        <p:spPr>
          <a:xfrm>
            <a:off x="7892682" y="2742938"/>
            <a:ext cx="404700" cy="405598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5</a:t>
            </a:r>
          </a:p>
        </p:txBody>
      </p:sp>
      <p:cxnSp>
        <p:nvCxnSpPr>
          <p:cNvPr id="295" name="Shape 295"/>
          <p:cNvCxnSpPr/>
          <p:nvPr/>
        </p:nvCxnSpPr>
        <p:spPr>
          <a:xfrm rot="10800000" flipH="1">
            <a:off x="1622125" y="5382323"/>
            <a:ext cx="750898" cy="2751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296" name="Shape 296"/>
          <p:cNvSpPr/>
          <p:nvPr/>
        </p:nvSpPr>
        <p:spPr>
          <a:xfrm>
            <a:off x="1212536" y="5519817"/>
            <a:ext cx="409500" cy="4128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2</a:t>
            </a:r>
          </a:p>
        </p:txBody>
      </p:sp>
      <p:sp>
        <p:nvSpPr>
          <p:cNvPr id="297" name="Shape 297"/>
          <p:cNvSpPr/>
          <p:nvPr/>
        </p:nvSpPr>
        <p:spPr>
          <a:xfrm>
            <a:off x="4929200" y="4290600"/>
            <a:ext cx="3443099" cy="231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ct val="100000"/>
              <a:buFont typeface="Calibri"/>
              <a:buAutoNum type="arabicPeriod"/>
            </a:pPr>
            <a:r>
              <a:rPr lang="en-US" sz="2400" b="1" i="0" u="none" strike="noStrike" cap="none" baseline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Vertebral body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ct val="100000"/>
              <a:buFont typeface="Calibri"/>
              <a:buAutoNum type="arabicPeriod"/>
            </a:pPr>
            <a:r>
              <a:rPr lang="en-US" sz="2400" b="1" i="0" u="none" strike="noStrike" cap="none" baseline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Spinous process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ct val="100000"/>
              <a:buFont typeface="Calibri"/>
              <a:buAutoNum type="arabicPeriod"/>
            </a:pPr>
            <a:r>
              <a:rPr lang="en-US" sz="2400" b="1" i="0" u="none" strike="noStrike" cap="none" baseline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Pedicle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ct val="100000"/>
              <a:buFont typeface="Calibri"/>
              <a:buAutoNum type="arabicPeriod"/>
            </a:pPr>
            <a:r>
              <a:rPr lang="en-US" sz="2400" b="1" i="0" u="none" strike="noStrike" cap="none" baseline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Lamina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ct val="100000"/>
              <a:buFont typeface="Calibri"/>
              <a:buAutoNum type="arabicPeriod"/>
            </a:pPr>
            <a:r>
              <a:rPr lang="en-US" sz="2400" b="1" i="0" u="none" strike="noStrike" cap="none" baseline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Transverse foramen 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1212525" y="1015175"/>
            <a:ext cx="3362100" cy="687900"/>
          </a:xfrm>
          <a:prstGeom prst="rect">
            <a:avLst/>
          </a:prstGeom>
          <a:noFill/>
          <a:ln w="38100" cap="flat">
            <a:solidFill>
              <a:srgbClr val="741B4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Comic Sans MS"/>
              <a:buNone/>
            </a:pPr>
            <a:r>
              <a:rPr lang="en-US" sz="3600" b="0" i="0" u="none" strike="noStrike" cap="none" baseline="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cervical spine</a:t>
            </a:r>
          </a:p>
        </p:txBody>
      </p:sp>
      <p:sp>
        <p:nvSpPr>
          <p:cNvPr id="299" name="Shape 299"/>
          <p:cNvSpPr/>
          <p:nvPr/>
        </p:nvSpPr>
        <p:spPr>
          <a:xfrm>
            <a:off x="135950" y="160725"/>
            <a:ext cx="8849100" cy="6591600"/>
          </a:xfrm>
          <a:prstGeom prst="rect">
            <a:avLst/>
          </a:prstGeom>
          <a:noFill/>
          <a:ln w="28575" cap="flat">
            <a:solidFill>
              <a:srgbClr val="85200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00" name="Shape 300"/>
          <p:cNvSpPr/>
          <p:nvPr/>
        </p:nvSpPr>
        <p:spPr>
          <a:xfrm>
            <a:off x="211475" y="241700"/>
            <a:ext cx="8686499" cy="6450000"/>
          </a:xfrm>
          <a:prstGeom prst="rect">
            <a:avLst/>
          </a:prstGeom>
          <a:noFill/>
          <a:ln w="28575" cap="flat">
            <a:solidFill>
              <a:srgbClr val="F7A83C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Shape 3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189" y="339950"/>
            <a:ext cx="1093498" cy="1578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/>
          <p:cNvPicPr preferRelativeResize="0"/>
          <p:nvPr/>
        </p:nvPicPr>
        <p:blipFill rotWithShape="1">
          <a:blip r:embed="rId4">
            <a:alphaModFix/>
          </a:blip>
          <a:srcRect l="9375" t="27083" r="12499" b="16664"/>
          <a:stretch/>
        </p:blipFill>
        <p:spPr>
          <a:xfrm>
            <a:off x="4192275" y="549650"/>
            <a:ext cx="4508700" cy="299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/>
          <p:cNvPicPr preferRelativeResize="0"/>
          <p:nvPr/>
        </p:nvPicPr>
        <p:blipFill rotWithShape="1">
          <a:blip r:embed="rId5">
            <a:alphaModFix/>
          </a:blip>
          <a:srcRect l="8333" t="23957" r="7289" b="15625"/>
          <a:stretch/>
        </p:blipFill>
        <p:spPr>
          <a:xfrm>
            <a:off x="415199" y="3625600"/>
            <a:ext cx="4034098" cy="2885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8" name="Shape 308"/>
          <p:cNvCxnSpPr/>
          <p:nvPr/>
        </p:nvCxnSpPr>
        <p:spPr>
          <a:xfrm rot="-5400000" flipH="1">
            <a:off x="1789531" y="4790335"/>
            <a:ext cx="541199" cy="411299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09" name="Shape 309"/>
          <p:cNvCxnSpPr/>
          <p:nvPr/>
        </p:nvCxnSpPr>
        <p:spPr>
          <a:xfrm>
            <a:off x="1236520" y="5293012"/>
            <a:ext cx="890998" cy="270598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10" name="Shape 310"/>
          <p:cNvCxnSpPr/>
          <p:nvPr/>
        </p:nvCxnSpPr>
        <p:spPr>
          <a:xfrm rot="10800000">
            <a:off x="6544971" y="2907025"/>
            <a:ext cx="617099" cy="2937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11" name="Shape 311"/>
          <p:cNvCxnSpPr/>
          <p:nvPr/>
        </p:nvCxnSpPr>
        <p:spPr>
          <a:xfrm rot="-5400000">
            <a:off x="5966848" y="2888323"/>
            <a:ext cx="472199" cy="15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12" name="Shape 312"/>
          <p:cNvCxnSpPr/>
          <p:nvPr/>
        </p:nvCxnSpPr>
        <p:spPr>
          <a:xfrm rot="5400000">
            <a:off x="7263045" y="2335080"/>
            <a:ext cx="337200" cy="274498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13" name="Shape 313"/>
          <p:cNvSpPr/>
          <p:nvPr/>
        </p:nvSpPr>
        <p:spPr>
          <a:xfrm>
            <a:off x="825291" y="5022466"/>
            <a:ext cx="411299" cy="405899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2</a:t>
            </a:r>
          </a:p>
        </p:txBody>
      </p:sp>
      <p:sp>
        <p:nvSpPr>
          <p:cNvPr id="314" name="Shape 314"/>
          <p:cNvSpPr/>
          <p:nvPr/>
        </p:nvSpPr>
        <p:spPr>
          <a:xfrm>
            <a:off x="1476470" y="4391723"/>
            <a:ext cx="411299" cy="405899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</a:t>
            </a:r>
          </a:p>
        </p:txBody>
      </p:sp>
      <p:sp>
        <p:nvSpPr>
          <p:cNvPr id="315" name="Shape 315"/>
          <p:cNvSpPr/>
          <p:nvPr/>
        </p:nvSpPr>
        <p:spPr>
          <a:xfrm>
            <a:off x="7504942" y="1843047"/>
            <a:ext cx="411299" cy="4047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7</a:t>
            </a:r>
          </a:p>
        </p:txBody>
      </p:sp>
      <p:sp>
        <p:nvSpPr>
          <p:cNvPr id="316" name="Shape 316"/>
          <p:cNvSpPr/>
          <p:nvPr/>
        </p:nvSpPr>
        <p:spPr>
          <a:xfrm>
            <a:off x="7093507" y="3068491"/>
            <a:ext cx="411299" cy="4047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6</a:t>
            </a:r>
          </a:p>
        </p:txBody>
      </p:sp>
      <p:sp>
        <p:nvSpPr>
          <p:cNvPr id="317" name="Shape 317"/>
          <p:cNvSpPr/>
          <p:nvPr/>
        </p:nvSpPr>
        <p:spPr>
          <a:xfrm>
            <a:off x="5997242" y="3192005"/>
            <a:ext cx="411299" cy="4047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5</a:t>
            </a:r>
          </a:p>
        </p:txBody>
      </p:sp>
      <p:cxnSp>
        <p:nvCxnSpPr>
          <p:cNvPr id="318" name="Shape 318"/>
          <p:cNvCxnSpPr/>
          <p:nvPr/>
        </p:nvCxnSpPr>
        <p:spPr>
          <a:xfrm>
            <a:off x="5580603" y="2261055"/>
            <a:ext cx="685498" cy="1347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19" name="Shape 319"/>
          <p:cNvCxnSpPr/>
          <p:nvPr/>
        </p:nvCxnSpPr>
        <p:spPr>
          <a:xfrm rot="5400000" flipH="1">
            <a:off x="2550802" y="5787682"/>
            <a:ext cx="338400" cy="342899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20" name="Shape 320"/>
          <p:cNvSpPr/>
          <p:nvPr/>
        </p:nvSpPr>
        <p:spPr>
          <a:xfrm>
            <a:off x="2891441" y="5969448"/>
            <a:ext cx="411299" cy="405899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3</a:t>
            </a:r>
          </a:p>
        </p:txBody>
      </p:sp>
      <p:sp>
        <p:nvSpPr>
          <p:cNvPr id="321" name="Shape 321"/>
          <p:cNvSpPr/>
          <p:nvPr/>
        </p:nvSpPr>
        <p:spPr>
          <a:xfrm>
            <a:off x="5169157" y="2020683"/>
            <a:ext cx="411299" cy="4047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4</a:t>
            </a:r>
          </a:p>
        </p:txBody>
      </p:sp>
      <p:sp>
        <p:nvSpPr>
          <p:cNvPr id="322" name="Shape 322"/>
          <p:cNvSpPr/>
          <p:nvPr/>
        </p:nvSpPr>
        <p:spPr>
          <a:xfrm>
            <a:off x="1100625" y="1261100"/>
            <a:ext cx="2859898" cy="873899"/>
          </a:xfrm>
          <a:prstGeom prst="rect">
            <a:avLst/>
          </a:prstGeom>
          <a:solidFill>
            <a:srgbClr val="FFFFFF"/>
          </a:solidFill>
          <a:ln w="38100" cap="flat">
            <a:solidFill>
              <a:srgbClr val="B45F0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ct val="25000"/>
              <a:buFont typeface="Schoolbell"/>
              <a:buNone/>
            </a:pPr>
            <a:r>
              <a:rPr lang="en-US" sz="3200" b="1" i="0" u="none" strike="noStrike" cap="none" baseline="0">
                <a:solidFill>
                  <a:srgbClr val="38761D"/>
                </a:solidFill>
                <a:latin typeface="Schoolbell"/>
                <a:ea typeface="Schoolbell"/>
                <a:cs typeface="Schoolbell"/>
                <a:sym typeface="Schoolbell"/>
                <a:rtl val="0"/>
              </a:rPr>
              <a:t>Dorsal spine</a:t>
            </a:r>
          </a:p>
        </p:txBody>
      </p:sp>
      <p:sp>
        <p:nvSpPr>
          <p:cNvPr id="323" name="Shape 323"/>
          <p:cNvSpPr/>
          <p:nvPr/>
        </p:nvSpPr>
        <p:spPr>
          <a:xfrm>
            <a:off x="4803625" y="3759500"/>
            <a:ext cx="3112500" cy="2665200"/>
          </a:xfrm>
          <a:prstGeom prst="rect">
            <a:avLst/>
          </a:prstGeom>
          <a:solidFill>
            <a:srgbClr val="FFFFFF"/>
          </a:solidFill>
          <a:ln w="38100" cap="flat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ct val="100000"/>
              <a:buFont typeface="Calibri"/>
              <a:buAutoNum type="arabicPeriod"/>
            </a:pPr>
            <a:r>
              <a:rPr lang="en-US" sz="2400" b="1" i="0" u="none" strike="noStrike" cap="none" baseline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Vertebral body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ct val="100000"/>
              <a:buFont typeface="Calibri"/>
              <a:buAutoNum type="arabicPeriod"/>
            </a:pPr>
            <a:r>
              <a:rPr lang="en-US" sz="2400" b="1" i="0" u="none" strike="noStrike" cap="none" baseline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Neural foramen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ct val="100000"/>
              <a:buFont typeface="Calibri"/>
              <a:buAutoNum type="arabicPeriod"/>
            </a:pPr>
            <a:r>
              <a:rPr lang="en-US" sz="2400" b="1" i="0" u="none" strike="noStrike" cap="none" baseline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Lamina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ct val="100000"/>
              <a:buFont typeface="Calibri"/>
              <a:buAutoNum type="arabicPeriod"/>
            </a:pPr>
            <a:r>
              <a:rPr lang="en-US" sz="2400" b="1" i="0" u="none" strike="noStrike" cap="none" baseline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Pedicle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ct val="100000"/>
              <a:buFont typeface="Calibri"/>
              <a:buAutoNum type="arabicPeriod"/>
            </a:pPr>
            <a:r>
              <a:rPr lang="en-US" sz="2400" b="1" i="0" u="none" strike="noStrike" cap="none" baseline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Transverse process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ct val="100000"/>
              <a:buFont typeface="Calibri"/>
              <a:buAutoNum type="arabicPeriod"/>
            </a:pPr>
            <a:r>
              <a:rPr lang="en-US" sz="2400" b="1" i="0" u="none" strike="noStrike" cap="none" baseline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Spinous process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ct val="100000"/>
              <a:buFont typeface="Calibri"/>
              <a:buAutoNum type="arabicPeriod"/>
            </a:pPr>
            <a:r>
              <a:rPr lang="en-US" sz="2400" b="1" i="0" u="none" strike="noStrike" cap="none" baseline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Rib </a:t>
            </a:r>
          </a:p>
        </p:txBody>
      </p:sp>
      <p:sp>
        <p:nvSpPr>
          <p:cNvPr id="324" name="Shape 324"/>
          <p:cNvSpPr/>
          <p:nvPr/>
        </p:nvSpPr>
        <p:spPr>
          <a:xfrm>
            <a:off x="137975" y="98550"/>
            <a:ext cx="8849100" cy="6591600"/>
          </a:xfrm>
          <a:prstGeom prst="rect">
            <a:avLst/>
          </a:prstGeom>
          <a:noFill/>
          <a:ln w="28575" cap="flat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213500" y="179525"/>
            <a:ext cx="8686499" cy="6450000"/>
          </a:xfrm>
          <a:prstGeom prst="rect">
            <a:avLst/>
          </a:prstGeom>
          <a:noFill/>
          <a:ln w="28575" cap="flat">
            <a:solidFill>
              <a:srgbClr val="F7A83C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Shape 3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639" y="434662"/>
            <a:ext cx="1093498" cy="1578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 rotWithShape="1">
          <a:blip r:embed="rId4">
            <a:alphaModFix/>
          </a:blip>
          <a:srcRect l="8333" t="19791" r="7289" b="16665"/>
          <a:stretch/>
        </p:blipFill>
        <p:spPr>
          <a:xfrm>
            <a:off x="4071948" y="434674"/>
            <a:ext cx="4523098" cy="335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 rotWithShape="1">
          <a:blip r:embed="rId5">
            <a:alphaModFix/>
          </a:blip>
          <a:srcRect l="10416" t="21875" r="8332" b="16666"/>
          <a:stretch/>
        </p:blipFill>
        <p:spPr>
          <a:xfrm>
            <a:off x="392075" y="3384025"/>
            <a:ext cx="3934200" cy="2984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Shape 333"/>
          <p:cNvCxnSpPr/>
          <p:nvPr/>
        </p:nvCxnSpPr>
        <p:spPr>
          <a:xfrm rot="5400000">
            <a:off x="6121829" y="1774481"/>
            <a:ext cx="670199" cy="15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34" name="Shape 334"/>
          <p:cNvCxnSpPr/>
          <p:nvPr/>
        </p:nvCxnSpPr>
        <p:spPr>
          <a:xfrm rot="10800000">
            <a:off x="6524170" y="3183016"/>
            <a:ext cx="613200" cy="2010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35" name="Shape 335"/>
          <p:cNvCxnSpPr/>
          <p:nvPr/>
        </p:nvCxnSpPr>
        <p:spPr>
          <a:xfrm rot="10800000">
            <a:off x="6728532" y="2780731"/>
            <a:ext cx="613200" cy="15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36" name="Shape 336"/>
          <p:cNvCxnSpPr/>
          <p:nvPr/>
        </p:nvCxnSpPr>
        <p:spPr>
          <a:xfrm flipH="1">
            <a:off x="2731376" y="5263878"/>
            <a:ext cx="494400" cy="66598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37" name="Shape 337"/>
          <p:cNvCxnSpPr/>
          <p:nvPr/>
        </p:nvCxnSpPr>
        <p:spPr>
          <a:xfrm rot="10800000" flipH="1">
            <a:off x="1953814" y="5642576"/>
            <a:ext cx="599" cy="3249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38" name="Shape 338"/>
          <p:cNvSpPr/>
          <p:nvPr/>
        </p:nvSpPr>
        <p:spPr>
          <a:xfrm>
            <a:off x="6251803" y="1037948"/>
            <a:ext cx="408599" cy="4023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</a:t>
            </a:r>
          </a:p>
        </p:txBody>
      </p:sp>
      <p:sp>
        <p:nvSpPr>
          <p:cNvPr id="339" name="Shape 339"/>
          <p:cNvSpPr/>
          <p:nvPr/>
        </p:nvSpPr>
        <p:spPr>
          <a:xfrm>
            <a:off x="7341732" y="2579650"/>
            <a:ext cx="408599" cy="4023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2</a:t>
            </a:r>
          </a:p>
        </p:txBody>
      </p:sp>
      <p:sp>
        <p:nvSpPr>
          <p:cNvPr id="340" name="Shape 340"/>
          <p:cNvSpPr/>
          <p:nvPr/>
        </p:nvSpPr>
        <p:spPr>
          <a:xfrm>
            <a:off x="7137370" y="3182924"/>
            <a:ext cx="408599" cy="4023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3</a:t>
            </a:r>
          </a:p>
        </p:txBody>
      </p:sp>
      <p:sp>
        <p:nvSpPr>
          <p:cNvPr id="341" name="Shape 341"/>
          <p:cNvSpPr/>
          <p:nvPr/>
        </p:nvSpPr>
        <p:spPr>
          <a:xfrm>
            <a:off x="1741864" y="5967476"/>
            <a:ext cx="423898" cy="400499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5</a:t>
            </a:r>
          </a:p>
        </p:txBody>
      </p:sp>
      <p:sp>
        <p:nvSpPr>
          <p:cNvPr id="342" name="Shape 342"/>
          <p:cNvSpPr/>
          <p:nvPr/>
        </p:nvSpPr>
        <p:spPr>
          <a:xfrm>
            <a:off x="3225776" y="5096992"/>
            <a:ext cx="423898" cy="400499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4</a:t>
            </a:r>
          </a:p>
        </p:txBody>
      </p:sp>
      <p:sp>
        <p:nvSpPr>
          <p:cNvPr id="343" name="Shape 343"/>
          <p:cNvSpPr/>
          <p:nvPr/>
        </p:nvSpPr>
        <p:spPr>
          <a:xfrm>
            <a:off x="1093500" y="1285875"/>
            <a:ext cx="2652599" cy="592800"/>
          </a:xfrm>
          <a:prstGeom prst="rect">
            <a:avLst/>
          </a:prstGeom>
          <a:solidFill>
            <a:srgbClr val="FFFFFF"/>
          </a:solidFill>
          <a:ln w="38100" cap="flat">
            <a:solidFill>
              <a:srgbClr val="E2308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ct val="25000"/>
              <a:buFont typeface="Comic Sans MS"/>
              <a:buNone/>
            </a:pPr>
            <a:r>
              <a:rPr lang="en-US" sz="3000" b="1" i="0" u="none" strike="noStrike" cap="none" baseline="0">
                <a:solidFill>
                  <a:srgbClr val="660000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Lumbar spine</a:t>
            </a:r>
          </a:p>
        </p:txBody>
      </p:sp>
      <p:sp>
        <p:nvSpPr>
          <p:cNvPr id="344" name="Shape 344"/>
          <p:cNvSpPr/>
          <p:nvPr/>
        </p:nvSpPr>
        <p:spPr>
          <a:xfrm>
            <a:off x="4678250" y="4227600"/>
            <a:ext cx="3072000" cy="1981499"/>
          </a:xfrm>
          <a:prstGeom prst="rect">
            <a:avLst/>
          </a:prstGeom>
          <a:solidFill>
            <a:srgbClr val="FFFFFF"/>
          </a:solidFill>
          <a:ln w="38100" cap="flat">
            <a:solidFill>
              <a:srgbClr val="5B0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3086"/>
              </a:buClr>
              <a:buSzPct val="100000"/>
              <a:buFont typeface="Calibri"/>
              <a:buAutoNum type="arabicPeriod"/>
            </a:pPr>
            <a:r>
              <a:rPr lang="en-US" sz="2400" b="1" i="0" u="none" strike="noStrike" cap="none" baseline="0">
                <a:solidFill>
                  <a:srgbClr val="E23086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Vertebral body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3086"/>
              </a:buClr>
              <a:buSzPct val="100000"/>
              <a:buFont typeface="Calibri"/>
              <a:buAutoNum type="arabicPeriod"/>
            </a:pPr>
            <a:r>
              <a:rPr lang="en-US" sz="2400" b="1" i="0" u="none" strike="noStrike" cap="none" baseline="0">
                <a:solidFill>
                  <a:srgbClr val="E23086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Neural foramen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3086"/>
              </a:buClr>
              <a:buSzPct val="100000"/>
              <a:buFont typeface="Calibri"/>
              <a:buAutoNum type="arabicPeriod"/>
            </a:pPr>
            <a:r>
              <a:rPr lang="en-US" sz="2400" b="1" i="0" u="none" strike="noStrike" cap="none" baseline="0">
                <a:solidFill>
                  <a:srgbClr val="E23086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Spinous process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3086"/>
              </a:buClr>
              <a:buSzPct val="100000"/>
              <a:buFont typeface="Calibri"/>
              <a:buAutoNum type="arabicPeriod"/>
            </a:pPr>
            <a:r>
              <a:rPr lang="en-US" sz="2400" b="1" i="0" u="none" strike="noStrike" cap="none" baseline="0">
                <a:solidFill>
                  <a:srgbClr val="E23086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Pedicle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3086"/>
              </a:buClr>
              <a:buSzPct val="100000"/>
              <a:buFont typeface="Calibri"/>
              <a:buAutoNum type="arabicPeriod"/>
            </a:pPr>
            <a:r>
              <a:rPr lang="en-US" sz="2400" b="1" i="0" u="none" strike="noStrike" cap="none" baseline="0">
                <a:solidFill>
                  <a:srgbClr val="E23086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Transverse process</a:t>
            </a:r>
          </a:p>
        </p:txBody>
      </p:sp>
      <p:sp>
        <p:nvSpPr>
          <p:cNvPr id="345" name="Shape 345"/>
          <p:cNvSpPr/>
          <p:nvPr/>
        </p:nvSpPr>
        <p:spPr>
          <a:xfrm>
            <a:off x="135950" y="160725"/>
            <a:ext cx="8849100" cy="6591600"/>
          </a:xfrm>
          <a:prstGeom prst="rect">
            <a:avLst/>
          </a:prstGeom>
          <a:noFill/>
          <a:ln w="28575" cap="flat">
            <a:solidFill>
              <a:srgbClr val="E2308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6" name="Shape 346"/>
          <p:cNvSpPr/>
          <p:nvPr/>
        </p:nvSpPr>
        <p:spPr>
          <a:xfrm>
            <a:off x="211475" y="241700"/>
            <a:ext cx="8686499" cy="6450000"/>
          </a:xfrm>
          <a:prstGeom prst="rect">
            <a:avLst/>
          </a:prstGeom>
          <a:noFill/>
          <a:ln w="28575" cap="flat">
            <a:solidFill>
              <a:srgbClr val="98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Shape 3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039" y="358350"/>
            <a:ext cx="1093498" cy="1578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Shape 352"/>
          <p:cNvPicPr preferRelativeResize="0"/>
          <p:nvPr/>
        </p:nvPicPr>
        <p:blipFill rotWithShape="1">
          <a:blip r:embed="rId4">
            <a:alphaModFix/>
          </a:blip>
          <a:srcRect l="22917" t="6250" r="20831" b="3124"/>
          <a:stretch/>
        </p:blipFill>
        <p:spPr>
          <a:xfrm>
            <a:off x="4643448" y="546647"/>
            <a:ext cx="3378299" cy="42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Shape 353"/>
          <p:cNvPicPr preferRelativeResize="0"/>
          <p:nvPr/>
        </p:nvPicPr>
        <p:blipFill rotWithShape="1">
          <a:blip r:embed="rId5">
            <a:alphaModFix/>
          </a:blip>
          <a:srcRect l="21874" t="11458" r="20833" b="11458"/>
          <a:stretch/>
        </p:blipFill>
        <p:spPr>
          <a:xfrm>
            <a:off x="1050825" y="1785948"/>
            <a:ext cx="3378299" cy="4347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4" name="Shape 354"/>
          <p:cNvCxnSpPr/>
          <p:nvPr/>
        </p:nvCxnSpPr>
        <p:spPr>
          <a:xfrm>
            <a:off x="6095667" y="2746764"/>
            <a:ext cx="593999" cy="15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55" name="Shape 355"/>
          <p:cNvCxnSpPr/>
          <p:nvPr/>
        </p:nvCxnSpPr>
        <p:spPr>
          <a:xfrm>
            <a:off x="6161676" y="3375367"/>
            <a:ext cx="461999" cy="15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56" name="Shape 356"/>
          <p:cNvCxnSpPr/>
          <p:nvPr/>
        </p:nvCxnSpPr>
        <p:spPr>
          <a:xfrm>
            <a:off x="2905577" y="3537714"/>
            <a:ext cx="662399" cy="5838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57" name="Shape 357"/>
          <p:cNvCxnSpPr/>
          <p:nvPr/>
        </p:nvCxnSpPr>
        <p:spPr>
          <a:xfrm rot="10800000">
            <a:off x="3567936" y="4900299"/>
            <a:ext cx="397498" cy="324299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58" name="Shape 358"/>
          <p:cNvCxnSpPr/>
          <p:nvPr/>
        </p:nvCxnSpPr>
        <p:spPr>
          <a:xfrm rot="5400000">
            <a:off x="7458373" y="2770314"/>
            <a:ext cx="377099" cy="329998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59" name="Shape 359"/>
          <p:cNvSpPr/>
          <p:nvPr/>
        </p:nvSpPr>
        <p:spPr>
          <a:xfrm>
            <a:off x="5699607" y="2558183"/>
            <a:ext cx="395999" cy="377099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</a:t>
            </a:r>
          </a:p>
        </p:txBody>
      </p:sp>
      <p:sp>
        <p:nvSpPr>
          <p:cNvPr id="360" name="Shape 360"/>
          <p:cNvSpPr/>
          <p:nvPr/>
        </p:nvSpPr>
        <p:spPr>
          <a:xfrm>
            <a:off x="5765617" y="3186786"/>
            <a:ext cx="395999" cy="377099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2</a:t>
            </a:r>
          </a:p>
        </p:txBody>
      </p:sp>
      <p:sp>
        <p:nvSpPr>
          <p:cNvPr id="361" name="Shape 361"/>
          <p:cNvSpPr/>
          <p:nvPr/>
        </p:nvSpPr>
        <p:spPr>
          <a:xfrm>
            <a:off x="7745914" y="2432461"/>
            <a:ext cx="395999" cy="377099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3</a:t>
            </a:r>
          </a:p>
        </p:txBody>
      </p:sp>
      <p:sp>
        <p:nvSpPr>
          <p:cNvPr id="362" name="Shape 362"/>
          <p:cNvSpPr/>
          <p:nvPr/>
        </p:nvSpPr>
        <p:spPr>
          <a:xfrm>
            <a:off x="2574371" y="3213313"/>
            <a:ext cx="397498" cy="3894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4</a:t>
            </a:r>
          </a:p>
        </p:txBody>
      </p:sp>
      <p:sp>
        <p:nvSpPr>
          <p:cNvPr id="363" name="Shape 363"/>
          <p:cNvSpPr/>
          <p:nvPr/>
        </p:nvSpPr>
        <p:spPr>
          <a:xfrm>
            <a:off x="3899194" y="5159719"/>
            <a:ext cx="397498" cy="3894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5</a:t>
            </a:r>
          </a:p>
        </p:txBody>
      </p:sp>
      <p:sp>
        <p:nvSpPr>
          <p:cNvPr id="364" name="Shape 364"/>
          <p:cNvSpPr/>
          <p:nvPr/>
        </p:nvSpPr>
        <p:spPr>
          <a:xfrm>
            <a:off x="1509737" y="957150"/>
            <a:ext cx="2883598" cy="642900"/>
          </a:xfrm>
          <a:prstGeom prst="rect">
            <a:avLst/>
          </a:prstGeom>
          <a:solidFill>
            <a:srgbClr val="FFFFFF"/>
          </a:solidFill>
          <a:ln w="38100" cap="flat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7D6"/>
              </a:buClr>
              <a:buSzPct val="25000"/>
              <a:buFont typeface="Comic Sans MS"/>
              <a:buNone/>
            </a:pPr>
            <a:r>
              <a:rPr lang="en-US" sz="3000" b="1" i="0" u="none" strike="noStrike" cap="none" baseline="0">
                <a:solidFill>
                  <a:srgbClr val="B4A7D6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Dorsal spine</a:t>
            </a:r>
          </a:p>
        </p:txBody>
      </p:sp>
      <p:sp>
        <p:nvSpPr>
          <p:cNvPr id="365" name="Shape 365"/>
          <p:cNvSpPr/>
          <p:nvPr/>
        </p:nvSpPr>
        <p:spPr>
          <a:xfrm>
            <a:off x="4643450" y="4925725"/>
            <a:ext cx="2838600" cy="1578598"/>
          </a:xfrm>
          <a:prstGeom prst="rect">
            <a:avLst/>
          </a:prstGeom>
          <a:solidFill>
            <a:srgbClr val="FFFFFF"/>
          </a:solidFill>
          <a:ln w="38100" cap="flat">
            <a:solidFill>
              <a:srgbClr val="B4A7D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100000"/>
              <a:buFont typeface="Calibri"/>
              <a:buAutoNum type="arabicPeriod"/>
            </a:pPr>
            <a:r>
              <a:rPr lang="en-US" sz="2000" b="1" i="0" u="none" strike="noStrike" cap="none" baseline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Vertebral body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100000"/>
              <a:buFont typeface="Calibri"/>
              <a:buAutoNum type="arabicPeriod"/>
            </a:pPr>
            <a:r>
              <a:rPr lang="en-US" sz="2000" b="1" i="0" u="none" strike="noStrike" cap="none" baseline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Intervertebral disc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100000"/>
              <a:buFont typeface="Calibri"/>
              <a:buAutoNum type="arabicPeriod"/>
            </a:pPr>
            <a:r>
              <a:rPr lang="en-US" sz="2000" b="1" i="0" u="none" strike="noStrike" cap="none" baseline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Spinous process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100000"/>
              <a:buFont typeface="Calibri"/>
              <a:buAutoNum type="arabicPeriod"/>
            </a:pPr>
            <a:r>
              <a:rPr lang="en-US" sz="2000" b="1" i="0" u="none" strike="noStrike" cap="none" baseline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Pedicle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100000"/>
              <a:buFont typeface="Calibri"/>
              <a:buAutoNum type="arabicPeriod"/>
            </a:pPr>
            <a:r>
              <a:rPr lang="en-US" sz="2000" b="1" i="0" u="none" strike="noStrike" cap="none" baseline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Neural foramen</a:t>
            </a:r>
          </a:p>
        </p:txBody>
      </p:sp>
      <p:sp>
        <p:nvSpPr>
          <p:cNvPr id="366" name="Shape 366"/>
          <p:cNvSpPr/>
          <p:nvPr/>
        </p:nvSpPr>
        <p:spPr>
          <a:xfrm>
            <a:off x="147450" y="112225"/>
            <a:ext cx="8849100" cy="6591600"/>
          </a:xfrm>
          <a:prstGeom prst="rect">
            <a:avLst/>
          </a:prstGeom>
          <a:noFill/>
          <a:ln w="28575" cap="flat">
            <a:solidFill>
              <a:srgbClr val="4E218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67" name="Shape 367"/>
          <p:cNvSpPr/>
          <p:nvPr/>
        </p:nvSpPr>
        <p:spPr>
          <a:xfrm>
            <a:off x="222975" y="193200"/>
            <a:ext cx="8686499" cy="6450000"/>
          </a:xfrm>
          <a:prstGeom prst="rect">
            <a:avLst/>
          </a:prstGeom>
          <a:noFill/>
          <a:ln w="28575" cap="flat">
            <a:solidFill>
              <a:srgbClr val="B4A7D6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Shape 3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589" y="140675"/>
            <a:ext cx="1093498" cy="1578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Shape 373"/>
          <p:cNvPicPr preferRelativeResize="0"/>
          <p:nvPr/>
        </p:nvPicPr>
        <p:blipFill rotWithShape="1">
          <a:blip r:embed="rId4">
            <a:alphaModFix/>
          </a:blip>
          <a:srcRect l="19791" t="21008" r="20833" b="4164"/>
          <a:stretch/>
        </p:blipFill>
        <p:spPr>
          <a:xfrm>
            <a:off x="4968323" y="329075"/>
            <a:ext cx="3627900" cy="450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Shape 374"/>
          <p:cNvPicPr preferRelativeResize="0"/>
          <p:nvPr/>
        </p:nvPicPr>
        <p:blipFill rotWithShape="1">
          <a:blip r:embed="rId5">
            <a:alphaModFix/>
          </a:blip>
          <a:srcRect l="19791" t="24075" r="21873" b="9375"/>
          <a:stretch/>
        </p:blipFill>
        <p:spPr>
          <a:xfrm>
            <a:off x="500062" y="1643063"/>
            <a:ext cx="3778250" cy="47863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Shape 375"/>
          <p:cNvCxnSpPr/>
          <p:nvPr/>
        </p:nvCxnSpPr>
        <p:spPr>
          <a:xfrm>
            <a:off x="6611192" y="1542396"/>
            <a:ext cx="616200" cy="15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76" name="Shape 376"/>
          <p:cNvCxnSpPr/>
          <p:nvPr/>
        </p:nvCxnSpPr>
        <p:spPr>
          <a:xfrm>
            <a:off x="6474285" y="2283873"/>
            <a:ext cx="616200" cy="15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77" name="Shape 377"/>
          <p:cNvCxnSpPr/>
          <p:nvPr/>
        </p:nvCxnSpPr>
        <p:spPr>
          <a:xfrm flipH="1">
            <a:off x="7706453" y="1946838"/>
            <a:ext cx="410698" cy="2697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78" name="Shape 378"/>
          <p:cNvCxnSpPr/>
          <p:nvPr/>
        </p:nvCxnSpPr>
        <p:spPr>
          <a:xfrm>
            <a:off x="2571750" y="3429000"/>
            <a:ext cx="642938" cy="1587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79" name="Shape 379"/>
          <p:cNvCxnSpPr/>
          <p:nvPr/>
        </p:nvCxnSpPr>
        <p:spPr>
          <a:xfrm rot="-5400000">
            <a:off x="7061013" y="3460036"/>
            <a:ext cx="537899" cy="3423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80" name="Shape 380"/>
          <p:cNvCxnSpPr/>
          <p:nvPr/>
        </p:nvCxnSpPr>
        <p:spPr>
          <a:xfrm>
            <a:off x="7158814" y="3901635"/>
            <a:ext cx="958200" cy="15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81" name="Shape 381"/>
          <p:cNvCxnSpPr/>
          <p:nvPr/>
        </p:nvCxnSpPr>
        <p:spPr>
          <a:xfrm>
            <a:off x="2428875" y="4143375"/>
            <a:ext cx="642938" cy="1587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82" name="Shape 382"/>
          <p:cNvSpPr/>
          <p:nvPr/>
        </p:nvSpPr>
        <p:spPr>
          <a:xfrm>
            <a:off x="6200475" y="1340176"/>
            <a:ext cx="410698" cy="4044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</a:t>
            </a:r>
          </a:p>
        </p:txBody>
      </p:sp>
      <p:sp>
        <p:nvSpPr>
          <p:cNvPr id="383" name="Shape 383"/>
          <p:cNvSpPr/>
          <p:nvPr/>
        </p:nvSpPr>
        <p:spPr>
          <a:xfrm>
            <a:off x="6063569" y="2081651"/>
            <a:ext cx="410698" cy="4044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2</a:t>
            </a:r>
          </a:p>
        </p:txBody>
      </p:sp>
      <p:sp>
        <p:nvSpPr>
          <p:cNvPr id="384" name="Shape 384"/>
          <p:cNvSpPr/>
          <p:nvPr/>
        </p:nvSpPr>
        <p:spPr>
          <a:xfrm>
            <a:off x="8048702" y="1609804"/>
            <a:ext cx="410698" cy="4044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3</a:t>
            </a:r>
          </a:p>
        </p:txBody>
      </p:sp>
      <p:sp>
        <p:nvSpPr>
          <p:cNvPr id="385" name="Shape 385"/>
          <p:cNvSpPr/>
          <p:nvPr/>
        </p:nvSpPr>
        <p:spPr>
          <a:xfrm>
            <a:off x="6748096" y="3699414"/>
            <a:ext cx="410698" cy="4044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4</a:t>
            </a:r>
          </a:p>
        </p:txBody>
      </p:sp>
      <p:sp>
        <p:nvSpPr>
          <p:cNvPr id="386" name="Shape 386"/>
          <p:cNvSpPr/>
          <p:nvPr/>
        </p:nvSpPr>
        <p:spPr>
          <a:xfrm>
            <a:off x="2143125" y="3214688"/>
            <a:ext cx="428625" cy="428625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5</a:t>
            </a:r>
          </a:p>
        </p:txBody>
      </p:sp>
      <p:sp>
        <p:nvSpPr>
          <p:cNvPr id="387" name="Shape 387"/>
          <p:cNvSpPr/>
          <p:nvPr/>
        </p:nvSpPr>
        <p:spPr>
          <a:xfrm>
            <a:off x="2000250" y="3929062"/>
            <a:ext cx="428625" cy="428625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6</a:t>
            </a:r>
          </a:p>
        </p:txBody>
      </p:sp>
      <p:sp>
        <p:nvSpPr>
          <p:cNvPr id="388" name="Shape 388"/>
          <p:cNvSpPr/>
          <p:nvPr/>
        </p:nvSpPr>
        <p:spPr>
          <a:xfrm>
            <a:off x="1557225" y="762250"/>
            <a:ext cx="3280500" cy="773099"/>
          </a:xfrm>
          <a:prstGeom prst="rect">
            <a:avLst/>
          </a:prstGeom>
          <a:solidFill>
            <a:srgbClr val="FFFFFF"/>
          </a:solidFill>
          <a:ln w="38100" cap="flat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Comic Sans MS"/>
              <a:buNone/>
            </a:pPr>
            <a:r>
              <a:rPr lang="en-US" sz="2800" b="1" i="0" u="none" strike="noStrike" cap="none" baseline="0">
                <a:solidFill>
                  <a:srgbClr val="999999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Lumbosacral spine</a:t>
            </a:r>
          </a:p>
        </p:txBody>
      </p:sp>
      <p:sp>
        <p:nvSpPr>
          <p:cNvPr id="389" name="Shape 389"/>
          <p:cNvSpPr/>
          <p:nvPr/>
        </p:nvSpPr>
        <p:spPr>
          <a:xfrm>
            <a:off x="4511125" y="4907975"/>
            <a:ext cx="2361300" cy="1661700"/>
          </a:xfrm>
          <a:prstGeom prst="rect">
            <a:avLst/>
          </a:prstGeom>
          <a:solidFill>
            <a:srgbClr val="FFFFFF"/>
          </a:solidFill>
          <a:ln w="38100" cap="flat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12D"/>
              </a:buClr>
              <a:buSzPct val="100000"/>
              <a:buFont typeface="Calibri"/>
              <a:buAutoNum type="arabicPeriod"/>
            </a:pPr>
            <a:r>
              <a:rPr lang="en-US" sz="1800" b="1" i="0" u="none" strike="noStrike" cap="none" baseline="0">
                <a:solidFill>
                  <a:srgbClr val="F7812D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Vertebral body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12D"/>
              </a:buClr>
              <a:buSzPct val="100000"/>
              <a:buFont typeface="Calibri"/>
              <a:buAutoNum type="arabicPeriod"/>
            </a:pPr>
            <a:r>
              <a:rPr lang="en-US" sz="1800" b="1" i="0" u="none" strike="noStrike" cap="none" baseline="0">
                <a:solidFill>
                  <a:srgbClr val="F7812D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Intrvertebral disc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12D"/>
              </a:buClr>
              <a:buSzPct val="100000"/>
              <a:buFont typeface="Calibri"/>
              <a:buAutoNum type="arabicPeriod"/>
            </a:pPr>
            <a:r>
              <a:rPr lang="en-US" sz="1800" b="1" i="0" u="none" strike="noStrike" cap="none" baseline="0">
                <a:solidFill>
                  <a:srgbClr val="F7812D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Spinous process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12D"/>
              </a:buClr>
              <a:buSzPct val="100000"/>
              <a:buFont typeface="Calibri"/>
              <a:buAutoNum type="arabicPeriod"/>
            </a:pPr>
            <a:r>
              <a:rPr lang="en-US" sz="1800" b="1" i="0" u="none" strike="noStrike" cap="none" baseline="0">
                <a:solidFill>
                  <a:srgbClr val="F7812D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Sacrum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12D"/>
              </a:buClr>
              <a:buSzPct val="100000"/>
              <a:buFont typeface="Calibri"/>
              <a:buAutoNum type="arabicPeriod"/>
            </a:pPr>
            <a:r>
              <a:rPr lang="en-US" sz="1800" b="1" i="0" u="none" strike="noStrike" cap="none" baseline="0">
                <a:solidFill>
                  <a:srgbClr val="F7812D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Pedicle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12D"/>
              </a:buClr>
              <a:buSzPct val="100000"/>
              <a:buFont typeface="Calibri"/>
              <a:buAutoNum type="arabicPeriod"/>
            </a:pPr>
            <a:r>
              <a:rPr lang="en-US" sz="1800" b="1" i="0" u="none" strike="noStrike" cap="none" baseline="0">
                <a:solidFill>
                  <a:srgbClr val="F7812D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Neural foramen</a:t>
            </a:r>
          </a:p>
        </p:txBody>
      </p:sp>
      <p:sp>
        <p:nvSpPr>
          <p:cNvPr id="390" name="Shape 390"/>
          <p:cNvSpPr/>
          <p:nvPr/>
        </p:nvSpPr>
        <p:spPr>
          <a:xfrm>
            <a:off x="135950" y="84525"/>
            <a:ext cx="8849100" cy="6591600"/>
          </a:xfrm>
          <a:prstGeom prst="rect">
            <a:avLst/>
          </a:prstGeom>
          <a:noFill/>
          <a:ln w="28575" cap="flat">
            <a:solidFill>
              <a:srgbClr val="85200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91" name="Shape 391"/>
          <p:cNvSpPr/>
          <p:nvPr/>
        </p:nvSpPr>
        <p:spPr>
          <a:xfrm>
            <a:off x="211475" y="165500"/>
            <a:ext cx="8686499" cy="6450000"/>
          </a:xfrm>
          <a:prstGeom prst="rect">
            <a:avLst/>
          </a:prstGeom>
          <a:noFill/>
          <a:ln w="28575" cap="flat">
            <a:solidFill>
              <a:srgbClr val="F7A83C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/>
        </p:nvSpPr>
        <p:spPr>
          <a:xfrm>
            <a:off x="1782150" y="753725"/>
            <a:ext cx="5243398" cy="1897199"/>
          </a:xfrm>
          <a:prstGeom prst="rect">
            <a:avLst/>
          </a:prstGeom>
          <a:noFill/>
          <a:ln w="76200" cap="flat">
            <a:solidFill>
              <a:srgbClr val="E2308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0000" b="1" i="0" u="none" strike="noStrike" cap="none" baseline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  <a:rtl val="0"/>
              </a:rPr>
              <a:t>X-ray</a:t>
            </a:r>
          </a:p>
        </p:txBody>
      </p:sp>
      <p:sp>
        <p:nvSpPr>
          <p:cNvPr id="88" name="Shape 88"/>
          <p:cNvSpPr/>
          <p:nvPr/>
        </p:nvSpPr>
        <p:spPr>
          <a:xfrm>
            <a:off x="1614000" y="589462"/>
            <a:ext cx="5579698" cy="2225700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1539" y="152597"/>
            <a:ext cx="2040010" cy="18971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511450" y="3062750"/>
            <a:ext cx="8077500" cy="3555898"/>
          </a:xfrm>
          <a:prstGeom prst="rect">
            <a:avLst/>
          </a:prstGeom>
          <a:solidFill>
            <a:srgbClr val="FFFFFF"/>
          </a:solidFill>
          <a:ln w="28575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•</a:t>
            </a:r>
            <a:r>
              <a:rPr lang="en-US" sz="2400" b="0" i="0" u="none" strike="noStrike" cap="none" baseline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X-ray can be used to check the alignment of the vertebral column</a:t>
            </a: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•</a:t>
            </a:r>
            <a:r>
              <a:rPr lang="en-US" sz="2400" b="0" i="0" u="none" strike="noStrike" cap="none" baseline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Intervertebral discs appear as black area in the x-ray image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•</a:t>
            </a:r>
            <a:r>
              <a:rPr lang="en-US" sz="2400" b="0" i="0" u="none" strike="noStrike" cap="none" baseline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Odontoid process is better seen in a picture of and opened mouth</a:t>
            </a: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•</a:t>
            </a:r>
            <a:r>
              <a:rPr lang="en-US" sz="2400" b="0" i="0" u="none" strike="noStrike" cap="none" baseline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Dorsal spine is the thoracic spine.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/>
          <p:nvPr/>
        </p:nvSpPr>
        <p:spPr>
          <a:xfrm>
            <a:off x="1379875" y="403550"/>
            <a:ext cx="5912999" cy="1410600"/>
          </a:xfrm>
          <a:prstGeom prst="rect">
            <a:avLst/>
          </a:prstGeom>
          <a:solidFill>
            <a:srgbClr val="FFFFFF"/>
          </a:solidFill>
          <a:ln w="76200" cap="flat">
            <a:solidFill>
              <a:srgbClr val="A64D7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15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MRI</a:t>
            </a:r>
          </a:p>
        </p:txBody>
      </p:sp>
      <p:sp>
        <p:nvSpPr>
          <p:cNvPr id="397" name="Shape 397"/>
          <p:cNvSpPr/>
          <p:nvPr/>
        </p:nvSpPr>
        <p:spPr>
          <a:xfrm>
            <a:off x="336100" y="2850475"/>
            <a:ext cx="6492899" cy="3651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999999"/>
                </a:solidFill>
                <a:latin typeface="Schoolbell"/>
                <a:ea typeface="Schoolbell"/>
                <a:cs typeface="Schoolbell"/>
                <a:sym typeface="Schoolbell"/>
                <a:rtl val="0"/>
              </a:rPr>
              <a:t>-MRI is stand for "magnetic resonance imaging"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999999"/>
                </a:solidFill>
                <a:latin typeface="Schoolbell"/>
                <a:ea typeface="Schoolbell"/>
                <a:cs typeface="Schoolbell"/>
                <a:sym typeface="Schoolbell"/>
                <a:rtl val="0"/>
              </a:rPr>
              <a:t>-MRI is more useful with very clear details about the spinal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999999"/>
                </a:solidFill>
                <a:latin typeface="Schoolbell"/>
                <a:ea typeface="Schoolbell"/>
                <a:cs typeface="Schoolbell"/>
                <a:sym typeface="Schoolbell"/>
                <a:rtl val="0"/>
              </a:rPr>
              <a:t>cord better than X-Ray in evaluation of traumas.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999999"/>
                </a:solidFill>
                <a:latin typeface="Schoolbell"/>
                <a:ea typeface="Schoolbell"/>
                <a:cs typeface="Schoolbell"/>
                <a:sym typeface="Schoolbell"/>
                <a:rtl val="0"/>
              </a:rPr>
              <a:t>- MRI gives you a 3D Picture unlike the X-Ray with 2D picture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Schoolbell"/>
              <a:buNone/>
            </a:pPr>
            <a:r>
              <a:rPr lang="en-US" sz="2000" b="0" i="0" u="none" strike="noStrike" cap="none" baseline="0">
                <a:solidFill>
                  <a:srgbClr val="999999"/>
                </a:solidFill>
                <a:latin typeface="Schoolbell"/>
                <a:ea typeface="Schoolbell"/>
                <a:cs typeface="Schoolbell"/>
                <a:sym typeface="Schoolbell"/>
                <a:rtl val="0"/>
              </a:rPr>
              <a:t>and also the nuclear medicine.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Schoolbell"/>
              <a:buNone/>
            </a:pPr>
            <a:r>
              <a:rPr lang="en-US" sz="2000" b="0" i="0" u="none" strike="noStrike" cap="none" baseline="0">
                <a:solidFill>
                  <a:srgbClr val="999999"/>
                </a:solidFill>
                <a:latin typeface="Schoolbell"/>
                <a:ea typeface="Schoolbell"/>
                <a:cs typeface="Schoolbell"/>
                <a:sym typeface="Schoolbell"/>
                <a:rtl val="0"/>
              </a:rPr>
              <a:t>Many patients undergo CT scan and then MRI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>
              <a:solidFill>
                <a:srgbClr val="999999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398" name="Shape 3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5575" y="4500150"/>
            <a:ext cx="2395849" cy="20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Shape 4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789" y="247337"/>
            <a:ext cx="1093498" cy="1578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Shape 404"/>
          <p:cNvPicPr preferRelativeResize="0"/>
          <p:nvPr/>
        </p:nvPicPr>
        <p:blipFill rotWithShape="1">
          <a:blip r:embed="rId4">
            <a:alphaModFix/>
          </a:blip>
          <a:srcRect l="14583" t="38542" r="13540" b="9373"/>
          <a:stretch/>
        </p:blipFill>
        <p:spPr>
          <a:xfrm>
            <a:off x="3933825" y="399750"/>
            <a:ext cx="4752600" cy="337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Shape 405"/>
          <p:cNvPicPr preferRelativeResize="0"/>
          <p:nvPr/>
        </p:nvPicPr>
        <p:blipFill rotWithShape="1">
          <a:blip r:embed="rId5">
            <a:alphaModFix/>
          </a:blip>
          <a:srcRect l="14583" t="38542" r="16666" b="10416"/>
          <a:stretch/>
        </p:blipFill>
        <p:spPr>
          <a:xfrm>
            <a:off x="368837" y="3196498"/>
            <a:ext cx="4214699" cy="31292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6" name="Shape 406"/>
          <p:cNvCxnSpPr/>
          <p:nvPr/>
        </p:nvCxnSpPr>
        <p:spPr>
          <a:xfrm>
            <a:off x="4967010" y="1074054"/>
            <a:ext cx="1102198" cy="338699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07" name="Shape 407"/>
          <p:cNvCxnSpPr/>
          <p:nvPr/>
        </p:nvCxnSpPr>
        <p:spPr>
          <a:xfrm flipH="1">
            <a:off x="6757904" y="1815791"/>
            <a:ext cx="1170900" cy="338699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08" name="Shape 408"/>
          <p:cNvCxnSpPr/>
          <p:nvPr/>
        </p:nvCxnSpPr>
        <p:spPr>
          <a:xfrm rot="10800000" flipH="1">
            <a:off x="5242525" y="2896200"/>
            <a:ext cx="826499" cy="2682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09" name="Shape 409"/>
          <p:cNvCxnSpPr/>
          <p:nvPr/>
        </p:nvCxnSpPr>
        <p:spPr>
          <a:xfrm rot="10800000" flipH="1">
            <a:off x="2007075" y="4869324"/>
            <a:ext cx="488399" cy="461098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10" name="Shape 410"/>
          <p:cNvCxnSpPr/>
          <p:nvPr/>
        </p:nvCxnSpPr>
        <p:spPr>
          <a:xfrm rot="10800000" flipH="1">
            <a:off x="2797650" y="5789786"/>
            <a:ext cx="483600" cy="321599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11" name="Shape 411"/>
          <p:cNvCxnSpPr/>
          <p:nvPr/>
        </p:nvCxnSpPr>
        <p:spPr>
          <a:xfrm rot="10800000">
            <a:off x="1858348" y="5897187"/>
            <a:ext cx="939300" cy="2142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412" name="Shape 412"/>
          <p:cNvSpPr/>
          <p:nvPr/>
        </p:nvSpPr>
        <p:spPr>
          <a:xfrm>
            <a:off x="4553735" y="871762"/>
            <a:ext cx="413398" cy="4047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</a:t>
            </a:r>
          </a:p>
        </p:txBody>
      </p:sp>
      <p:sp>
        <p:nvSpPr>
          <p:cNvPr id="413" name="Shape 413"/>
          <p:cNvSpPr/>
          <p:nvPr/>
        </p:nvSpPr>
        <p:spPr>
          <a:xfrm>
            <a:off x="7928804" y="1546069"/>
            <a:ext cx="413398" cy="4047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2</a:t>
            </a:r>
          </a:p>
        </p:txBody>
      </p:sp>
      <p:sp>
        <p:nvSpPr>
          <p:cNvPr id="414" name="Shape 414"/>
          <p:cNvSpPr/>
          <p:nvPr/>
        </p:nvSpPr>
        <p:spPr>
          <a:xfrm>
            <a:off x="1654561" y="5254212"/>
            <a:ext cx="428700" cy="4287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4</a:t>
            </a:r>
          </a:p>
        </p:txBody>
      </p:sp>
      <p:sp>
        <p:nvSpPr>
          <p:cNvPr id="415" name="Shape 415"/>
          <p:cNvSpPr/>
          <p:nvPr/>
        </p:nvSpPr>
        <p:spPr>
          <a:xfrm>
            <a:off x="4829251" y="3029540"/>
            <a:ext cx="413398" cy="4047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3</a:t>
            </a:r>
          </a:p>
        </p:txBody>
      </p:sp>
      <p:sp>
        <p:nvSpPr>
          <p:cNvPr id="416" name="Shape 416"/>
          <p:cNvSpPr/>
          <p:nvPr/>
        </p:nvSpPr>
        <p:spPr>
          <a:xfrm>
            <a:off x="1090187" y="871775"/>
            <a:ext cx="2475600" cy="568200"/>
          </a:xfrm>
          <a:prstGeom prst="rect">
            <a:avLst/>
          </a:prstGeom>
          <a:solidFill>
            <a:srgbClr val="FFFFFF"/>
          </a:solidFill>
          <a:ln w="28575" cap="flat">
            <a:solidFill>
              <a:srgbClr val="674EA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25000"/>
              <a:buFont typeface="Comic Sans MS"/>
              <a:buNone/>
            </a:pPr>
            <a:r>
              <a:rPr lang="en-US" sz="2400" b="1" i="0" u="none" strike="noStrike" cap="none" baseline="0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Lumbar spine</a:t>
            </a:r>
          </a:p>
        </p:txBody>
      </p:sp>
      <p:sp>
        <p:nvSpPr>
          <p:cNvPr id="417" name="Shape 417"/>
          <p:cNvSpPr/>
          <p:nvPr/>
        </p:nvSpPr>
        <p:spPr>
          <a:xfrm>
            <a:off x="4829250" y="3946850"/>
            <a:ext cx="3357598" cy="2111100"/>
          </a:xfrm>
          <a:prstGeom prst="rect">
            <a:avLst/>
          </a:prstGeom>
          <a:solidFill>
            <a:srgbClr val="FFFFFF"/>
          </a:solidFill>
          <a:ln w="38100" cap="flat">
            <a:solidFill>
              <a:srgbClr val="66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ct val="100000"/>
              <a:buFont typeface="Calibri"/>
              <a:buAutoNum type="arabicPeriod"/>
            </a:pPr>
            <a:r>
              <a:rPr lang="en-US" sz="2400" b="1" i="0" u="none" strike="noStrike" cap="none" baseline="0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Vertebral body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ct val="100000"/>
              <a:buFont typeface="Calibri"/>
              <a:buAutoNum type="arabicPeriod"/>
            </a:pPr>
            <a:r>
              <a:rPr lang="en-US" sz="2400" b="1" i="0" u="none" strike="noStrike" cap="none" baseline="0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Neural foramen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ct val="100000"/>
              <a:buFont typeface="Calibri"/>
              <a:buAutoNum type="arabicPeriod"/>
            </a:pPr>
            <a:r>
              <a:rPr lang="en-US" sz="2400" b="1" i="0" u="none" strike="noStrike" cap="none" baseline="0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Spinous process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ct val="100000"/>
              <a:buFont typeface="Calibri"/>
              <a:buAutoNum type="arabicPeriod"/>
            </a:pPr>
            <a:r>
              <a:rPr lang="en-US" sz="2400" b="1" i="0" u="none" strike="noStrike" cap="none" baseline="0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Thecal sac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ct val="100000"/>
              <a:buFont typeface="Calibri"/>
              <a:buAutoNum type="arabicPeriod"/>
            </a:pPr>
            <a:r>
              <a:rPr lang="en-US" sz="2400" b="1" i="0" u="none" strike="noStrike" cap="none" baseline="0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Para-spinal  muscles</a:t>
            </a:r>
          </a:p>
        </p:txBody>
      </p:sp>
      <p:sp>
        <p:nvSpPr>
          <p:cNvPr id="418" name="Shape 418"/>
          <p:cNvSpPr/>
          <p:nvPr/>
        </p:nvSpPr>
        <p:spPr>
          <a:xfrm>
            <a:off x="2561225" y="6135650"/>
            <a:ext cx="428700" cy="428700"/>
          </a:xfrm>
          <a:prstGeom prst="ellipse">
            <a:avLst/>
          </a:prstGeom>
          <a:solidFill>
            <a:srgbClr val="FFFFFF"/>
          </a:solidFill>
          <a:ln w="1905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5</a:t>
            </a:r>
          </a:p>
        </p:txBody>
      </p:sp>
      <p:sp>
        <p:nvSpPr>
          <p:cNvPr id="419" name="Shape 419"/>
          <p:cNvSpPr/>
          <p:nvPr/>
        </p:nvSpPr>
        <p:spPr>
          <a:xfrm>
            <a:off x="135950" y="160725"/>
            <a:ext cx="8849100" cy="6591600"/>
          </a:xfrm>
          <a:prstGeom prst="rect">
            <a:avLst/>
          </a:prstGeom>
          <a:noFill/>
          <a:ln w="28575" cap="flat">
            <a:solidFill>
              <a:srgbClr val="D5A6B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20" name="Shape 420"/>
          <p:cNvSpPr/>
          <p:nvPr/>
        </p:nvSpPr>
        <p:spPr>
          <a:xfrm>
            <a:off x="211475" y="241700"/>
            <a:ext cx="8686499" cy="6450000"/>
          </a:xfrm>
          <a:prstGeom prst="rect">
            <a:avLst/>
          </a:prstGeom>
          <a:noFill/>
          <a:ln w="28575" cap="flat">
            <a:solidFill>
              <a:srgbClr val="A64D79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Shape 4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715" y="193775"/>
            <a:ext cx="1093498" cy="1578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Shape 426"/>
          <p:cNvPicPr preferRelativeResize="0"/>
          <p:nvPr/>
        </p:nvPicPr>
        <p:blipFill rotWithShape="1">
          <a:blip r:embed="rId4">
            <a:alphaModFix/>
          </a:blip>
          <a:srcRect l="25000" t="3075" r="40625" b="58332"/>
          <a:stretch/>
        </p:blipFill>
        <p:spPr>
          <a:xfrm>
            <a:off x="3857625" y="571500"/>
            <a:ext cx="4786311" cy="53736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7" name="Shape 427"/>
          <p:cNvCxnSpPr/>
          <p:nvPr/>
        </p:nvCxnSpPr>
        <p:spPr>
          <a:xfrm flipH="1">
            <a:off x="6857999" y="3714750"/>
            <a:ext cx="1000125" cy="642938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28" name="Shape 428"/>
          <p:cNvCxnSpPr/>
          <p:nvPr/>
        </p:nvCxnSpPr>
        <p:spPr>
          <a:xfrm>
            <a:off x="4572000" y="1428750"/>
            <a:ext cx="714374" cy="1587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29" name="Shape 429"/>
          <p:cNvCxnSpPr/>
          <p:nvPr/>
        </p:nvCxnSpPr>
        <p:spPr>
          <a:xfrm rot="10800000" flipH="1">
            <a:off x="4357687" y="3073400"/>
            <a:ext cx="785810" cy="69848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30" name="Shape 430"/>
          <p:cNvCxnSpPr/>
          <p:nvPr/>
        </p:nvCxnSpPr>
        <p:spPr>
          <a:xfrm rot="10800000" flipH="1">
            <a:off x="4500562" y="3859212"/>
            <a:ext cx="1285873" cy="498475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431" name="Shape 431"/>
          <p:cNvSpPr/>
          <p:nvPr/>
        </p:nvSpPr>
        <p:spPr>
          <a:xfrm>
            <a:off x="3929062" y="2928938"/>
            <a:ext cx="428625" cy="428625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2</a:t>
            </a:r>
          </a:p>
        </p:txBody>
      </p:sp>
      <p:sp>
        <p:nvSpPr>
          <p:cNvPr id="432" name="Shape 432"/>
          <p:cNvSpPr/>
          <p:nvPr/>
        </p:nvSpPr>
        <p:spPr>
          <a:xfrm>
            <a:off x="4071937" y="4214812"/>
            <a:ext cx="428625" cy="428625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3</a:t>
            </a:r>
          </a:p>
        </p:txBody>
      </p:sp>
      <p:sp>
        <p:nvSpPr>
          <p:cNvPr id="433" name="Shape 433"/>
          <p:cNvSpPr/>
          <p:nvPr/>
        </p:nvSpPr>
        <p:spPr>
          <a:xfrm>
            <a:off x="7786688" y="3357562"/>
            <a:ext cx="428625" cy="428625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4</a:t>
            </a:r>
          </a:p>
        </p:txBody>
      </p:sp>
      <p:sp>
        <p:nvSpPr>
          <p:cNvPr id="434" name="Shape 434"/>
          <p:cNvSpPr/>
          <p:nvPr/>
        </p:nvSpPr>
        <p:spPr>
          <a:xfrm>
            <a:off x="4143375" y="1214437"/>
            <a:ext cx="428625" cy="428625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</a:t>
            </a:r>
          </a:p>
        </p:txBody>
      </p:sp>
      <p:sp>
        <p:nvSpPr>
          <p:cNvPr id="435" name="Shape 435"/>
          <p:cNvSpPr txBox="1"/>
          <p:nvPr/>
        </p:nvSpPr>
        <p:spPr>
          <a:xfrm>
            <a:off x="357187" y="2540800"/>
            <a:ext cx="3357598" cy="2640800"/>
          </a:xfrm>
          <a:prstGeom prst="rect">
            <a:avLst/>
          </a:prstGeom>
          <a:noFill/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Calibri"/>
              <a:buAutoNum type="arabicPeriod"/>
            </a:pPr>
            <a:r>
              <a:rPr lang="en-US" sz="3200" b="1" i="0" u="none" strike="noStrike" cap="none" baseline="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C2(axis)</a:t>
            </a:r>
            <a:endParaRPr lang="en-US" sz="3200" b="1" i="0" u="none" strike="noStrike" cap="none" baseline="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Calibri"/>
              <a:buAutoNum type="arabicPeriod"/>
            </a:pPr>
            <a:r>
              <a:rPr lang="en-US" sz="3200" b="1" i="0" u="none" strike="noStrike" cap="none" baseline="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Intervertebral</a:t>
            </a:r>
            <a:r>
              <a:rPr lang="en-US" sz="3200" b="1" i="0" u="none" strike="noStrike" cap="none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</a:t>
            </a:r>
            <a:r>
              <a:rPr lang="en-US" sz="3200" b="1" i="0" u="none" strike="noStrike" cap="none" baseline="0" dirty="0" smtClea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Disc</a:t>
            </a:r>
            <a:endParaRPr lang="en-US" sz="3200" b="1" i="0" u="none" strike="noStrike" cap="none" baseline="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Calibri"/>
              <a:buAutoNum type="arabicPeriod"/>
            </a:pPr>
            <a:r>
              <a:rPr lang="en-US" sz="3200" b="1" i="0" u="none" strike="noStrike" cap="none" baseline="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Spinal cord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Calibri"/>
              <a:buAutoNum type="arabicPeriod"/>
            </a:pPr>
            <a:r>
              <a:rPr lang="en-US" sz="3200" b="1" i="0" u="none" strike="noStrike" cap="none" baseline="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Spinous process</a:t>
            </a:r>
          </a:p>
        </p:txBody>
      </p:sp>
      <p:sp>
        <p:nvSpPr>
          <p:cNvPr id="436" name="Shape 436"/>
          <p:cNvSpPr/>
          <p:nvPr/>
        </p:nvSpPr>
        <p:spPr>
          <a:xfrm>
            <a:off x="862550" y="1000175"/>
            <a:ext cx="2933999" cy="642900"/>
          </a:xfrm>
          <a:prstGeom prst="rect">
            <a:avLst/>
          </a:prstGeom>
          <a:solidFill>
            <a:srgbClr val="FFFFFF"/>
          </a:solidFill>
          <a:ln w="38100" cap="flat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25000"/>
              <a:buFont typeface="Comic Sans MS"/>
              <a:buNone/>
            </a:pPr>
            <a:r>
              <a:rPr lang="en-US" sz="3000" b="1" i="0" u="none" strike="noStrike" cap="none" baseline="0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Cervical  spine</a:t>
            </a:r>
          </a:p>
        </p:txBody>
      </p:sp>
      <p:sp>
        <p:nvSpPr>
          <p:cNvPr id="437" name="Shape 437"/>
          <p:cNvSpPr/>
          <p:nvPr/>
        </p:nvSpPr>
        <p:spPr>
          <a:xfrm>
            <a:off x="135950" y="160725"/>
            <a:ext cx="8849100" cy="6591600"/>
          </a:xfrm>
          <a:prstGeom prst="rect">
            <a:avLst/>
          </a:prstGeom>
          <a:noFill/>
          <a:ln w="28575" cap="flat">
            <a:solidFill>
              <a:srgbClr val="D5A6B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38" name="Shape 438"/>
          <p:cNvSpPr/>
          <p:nvPr/>
        </p:nvSpPr>
        <p:spPr>
          <a:xfrm>
            <a:off x="211475" y="241700"/>
            <a:ext cx="8686499" cy="6450000"/>
          </a:xfrm>
          <a:prstGeom prst="rect">
            <a:avLst/>
          </a:prstGeom>
          <a:noFill/>
          <a:ln w="28575" cap="flat">
            <a:solidFill>
              <a:srgbClr val="A64D79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Shape 4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564" y="225325"/>
            <a:ext cx="1093498" cy="1578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Shape 444"/>
          <p:cNvPicPr preferRelativeResize="0"/>
          <p:nvPr/>
        </p:nvPicPr>
        <p:blipFill rotWithShape="1">
          <a:blip r:embed="rId4">
            <a:alphaModFix/>
          </a:blip>
          <a:srcRect l="27238" t="8984" r="20703"/>
          <a:stretch/>
        </p:blipFill>
        <p:spPr>
          <a:xfrm>
            <a:off x="4500562" y="209550"/>
            <a:ext cx="3537000" cy="47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Shape 445"/>
          <p:cNvPicPr preferRelativeResize="0"/>
          <p:nvPr/>
        </p:nvPicPr>
        <p:blipFill rotWithShape="1">
          <a:blip r:embed="rId5">
            <a:alphaModFix/>
          </a:blip>
          <a:srcRect l="19238" t="7518" r="20703"/>
          <a:stretch/>
        </p:blipFill>
        <p:spPr>
          <a:xfrm>
            <a:off x="857250" y="1928823"/>
            <a:ext cx="3284398" cy="42644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6" name="Shape 446"/>
          <p:cNvCxnSpPr/>
          <p:nvPr/>
        </p:nvCxnSpPr>
        <p:spPr>
          <a:xfrm>
            <a:off x="5572125" y="1209675"/>
            <a:ext cx="785700" cy="4287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47" name="Shape 447"/>
          <p:cNvCxnSpPr/>
          <p:nvPr/>
        </p:nvCxnSpPr>
        <p:spPr>
          <a:xfrm>
            <a:off x="5072062" y="1852613"/>
            <a:ext cx="357299" cy="285899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48" name="Shape 448"/>
          <p:cNvCxnSpPr/>
          <p:nvPr/>
        </p:nvCxnSpPr>
        <p:spPr>
          <a:xfrm>
            <a:off x="4857750" y="2852738"/>
            <a:ext cx="214200" cy="714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49" name="Shape 449"/>
          <p:cNvCxnSpPr/>
          <p:nvPr/>
        </p:nvCxnSpPr>
        <p:spPr>
          <a:xfrm flipH="1">
            <a:off x="2533814" y="3996471"/>
            <a:ext cx="670499" cy="193798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50" name="Shape 450"/>
          <p:cNvCxnSpPr/>
          <p:nvPr/>
        </p:nvCxnSpPr>
        <p:spPr>
          <a:xfrm rot="5400000" flipH="1">
            <a:off x="1974797" y="5124844"/>
            <a:ext cx="581400" cy="1341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51" name="Shape 451"/>
          <p:cNvCxnSpPr/>
          <p:nvPr/>
        </p:nvCxnSpPr>
        <p:spPr>
          <a:xfrm flipH="1">
            <a:off x="6072300" y="3709987"/>
            <a:ext cx="1357199" cy="6429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52" name="Shape 452"/>
          <p:cNvCxnSpPr/>
          <p:nvPr/>
        </p:nvCxnSpPr>
        <p:spPr>
          <a:xfrm rot="5400000">
            <a:off x="6572249" y="3924336"/>
            <a:ext cx="1071599" cy="6429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453" name="Shape 453"/>
          <p:cNvSpPr/>
          <p:nvPr/>
        </p:nvSpPr>
        <p:spPr>
          <a:xfrm>
            <a:off x="4429125" y="2643188"/>
            <a:ext cx="428625" cy="428625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3</a:t>
            </a:r>
          </a:p>
        </p:txBody>
      </p:sp>
      <p:sp>
        <p:nvSpPr>
          <p:cNvPr id="454" name="Shape 454"/>
          <p:cNvSpPr/>
          <p:nvPr/>
        </p:nvSpPr>
        <p:spPr>
          <a:xfrm>
            <a:off x="4714875" y="1495425"/>
            <a:ext cx="428700" cy="4287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2</a:t>
            </a:r>
          </a:p>
        </p:txBody>
      </p:sp>
      <p:sp>
        <p:nvSpPr>
          <p:cNvPr id="455" name="Shape 455"/>
          <p:cNvSpPr/>
          <p:nvPr/>
        </p:nvSpPr>
        <p:spPr>
          <a:xfrm>
            <a:off x="2198428" y="5482594"/>
            <a:ext cx="402300" cy="387599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6</a:t>
            </a:r>
          </a:p>
        </p:txBody>
      </p:sp>
      <p:sp>
        <p:nvSpPr>
          <p:cNvPr id="456" name="Shape 456"/>
          <p:cNvSpPr/>
          <p:nvPr/>
        </p:nvSpPr>
        <p:spPr>
          <a:xfrm>
            <a:off x="3204314" y="3738016"/>
            <a:ext cx="402300" cy="387599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5</a:t>
            </a:r>
          </a:p>
        </p:txBody>
      </p:sp>
      <p:sp>
        <p:nvSpPr>
          <p:cNvPr id="457" name="Shape 457"/>
          <p:cNvSpPr/>
          <p:nvPr/>
        </p:nvSpPr>
        <p:spPr>
          <a:xfrm>
            <a:off x="7358063" y="3352800"/>
            <a:ext cx="428700" cy="4287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4</a:t>
            </a:r>
          </a:p>
        </p:txBody>
      </p:sp>
      <p:sp>
        <p:nvSpPr>
          <p:cNvPr id="458" name="Shape 458"/>
          <p:cNvSpPr/>
          <p:nvPr/>
        </p:nvSpPr>
        <p:spPr>
          <a:xfrm>
            <a:off x="5143500" y="923925"/>
            <a:ext cx="428700" cy="4287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</a:t>
            </a:r>
          </a:p>
        </p:txBody>
      </p:sp>
      <p:sp>
        <p:nvSpPr>
          <p:cNvPr id="459" name="Shape 459"/>
          <p:cNvSpPr/>
          <p:nvPr/>
        </p:nvSpPr>
        <p:spPr>
          <a:xfrm>
            <a:off x="1001850" y="819937"/>
            <a:ext cx="3284398" cy="789000"/>
          </a:xfrm>
          <a:prstGeom prst="rect">
            <a:avLst/>
          </a:prstGeom>
          <a:solidFill>
            <a:srgbClr val="FFFFFF"/>
          </a:solidFill>
          <a:ln w="38100" cap="flat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ct val="25000"/>
              <a:buFont typeface="Comic Sans MS"/>
              <a:buNone/>
            </a:pPr>
            <a:r>
              <a:rPr lang="en-US" sz="2800" b="1" i="0" u="none" strike="noStrike" cap="none" baseline="0">
                <a:solidFill>
                  <a:srgbClr val="A64D79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Lumbosacral spine</a:t>
            </a:r>
          </a:p>
        </p:txBody>
      </p:sp>
      <p:sp>
        <p:nvSpPr>
          <p:cNvPr id="460" name="Shape 460"/>
          <p:cNvSpPr/>
          <p:nvPr/>
        </p:nvSpPr>
        <p:spPr>
          <a:xfrm>
            <a:off x="4526050" y="4958700"/>
            <a:ext cx="2466600" cy="1682400"/>
          </a:xfrm>
          <a:prstGeom prst="rect">
            <a:avLst/>
          </a:prstGeom>
          <a:solidFill>
            <a:srgbClr val="FFFFFF"/>
          </a:solidFill>
          <a:ln w="38100" cap="flat">
            <a:solidFill>
              <a:srgbClr val="A64D7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Calibri"/>
              <a:buAutoNum type="arabicPeriod"/>
            </a:pPr>
            <a:r>
              <a:rPr lang="en-US" sz="1800" b="0" i="0" u="none" strike="noStrike" cap="none" baseline="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Spinal cord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Calibri"/>
              <a:buAutoNum type="arabicPeriod"/>
            </a:pPr>
            <a:r>
              <a:rPr lang="en-US" sz="1800" b="0" i="0" u="none" strike="noStrike" cap="none" baseline="0" dirty="0" smtClean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Intervertebral Disc </a:t>
            </a:r>
            <a:endParaRPr lang="en-US" sz="1800" b="0" i="0" u="none" strike="noStrike" cap="none" baseline="0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Calibri"/>
              <a:buAutoNum type="arabicPeriod"/>
            </a:pPr>
            <a:r>
              <a:rPr lang="en-US" sz="1800" b="0" i="0" u="none" strike="noStrike" cap="none" baseline="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Vertebral body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Calibri"/>
              <a:buAutoNum type="arabicPeriod"/>
            </a:pPr>
            <a:r>
              <a:rPr lang="en-US" sz="1800" b="0" i="0" u="none" strike="noStrike" cap="none" baseline="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Sacrum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Calibri"/>
              <a:buAutoNum type="arabicPeriod"/>
            </a:pPr>
            <a:r>
              <a:rPr lang="en-US" sz="1800" b="0" i="0" u="none" strike="noStrike" cap="none" baseline="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Neural foramen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Calibri"/>
              <a:buAutoNum type="arabicPeriod"/>
            </a:pPr>
            <a:r>
              <a:rPr lang="en-US" sz="1800" b="0" i="0" u="none" strike="noStrike" cap="none" baseline="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Pedicle </a:t>
            </a:r>
          </a:p>
        </p:txBody>
      </p:sp>
      <p:sp>
        <p:nvSpPr>
          <p:cNvPr id="461" name="Shape 461"/>
          <p:cNvSpPr/>
          <p:nvPr/>
        </p:nvSpPr>
        <p:spPr>
          <a:xfrm>
            <a:off x="135950" y="160725"/>
            <a:ext cx="8849100" cy="6591600"/>
          </a:xfrm>
          <a:prstGeom prst="rect">
            <a:avLst/>
          </a:prstGeom>
          <a:noFill/>
          <a:ln w="28575" cap="flat">
            <a:solidFill>
              <a:srgbClr val="D5A6B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62" name="Shape 462"/>
          <p:cNvSpPr/>
          <p:nvPr/>
        </p:nvSpPr>
        <p:spPr>
          <a:xfrm>
            <a:off x="211475" y="241700"/>
            <a:ext cx="8686499" cy="6450000"/>
          </a:xfrm>
          <a:prstGeom prst="rect">
            <a:avLst/>
          </a:prstGeom>
          <a:noFill/>
          <a:ln w="28575" cap="flat">
            <a:solidFill>
              <a:srgbClr val="A64D79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Shape 4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764" y="193775"/>
            <a:ext cx="1093498" cy="1578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Shape 468"/>
          <p:cNvPicPr preferRelativeResize="0"/>
          <p:nvPr/>
        </p:nvPicPr>
        <p:blipFill rotWithShape="1">
          <a:blip r:embed="rId4">
            <a:alphaModFix/>
          </a:blip>
          <a:srcRect l="12500" t="13540" r="16664"/>
          <a:stretch/>
        </p:blipFill>
        <p:spPr>
          <a:xfrm>
            <a:off x="3782587" y="464337"/>
            <a:ext cx="4857900" cy="592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9" name="Shape 469"/>
          <p:cNvCxnSpPr/>
          <p:nvPr/>
        </p:nvCxnSpPr>
        <p:spPr>
          <a:xfrm>
            <a:off x="5043250" y="4356887"/>
            <a:ext cx="928799" cy="15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70" name="Shape 470"/>
          <p:cNvCxnSpPr/>
          <p:nvPr/>
        </p:nvCxnSpPr>
        <p:spPr>
          <a:xfrm>
            <a:off x="5043200" y="3286137"/>
            <a:ext cx="928799" cy="714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471" name="Shape 471"/>
          <p:cNvSpPr/>
          <p:nvPr/>
        </p:nvSpPr>
        <p:spPr>
          <a:xfrm>
            <a:off x="4591050" y="3081338"/>
            <a:ext cx="428700" cy="4287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</a:t>
            </a:r>
          </a:p>
        </p:txBody>
      </p:sp>
      <p:sp>
        <p:nvSpPr>
          <p:cNvPr id="472" name="Shape 472"/>
          <p:cNvSpPr/>
          <p:nvPr/>
        </p:nvSpPr>
        <p:spPr>
          <a:xfrm>
            <a:off x="4591075" y="4143337"/>
            <a:ext cx="428700" cy="4287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2</a:t>
            </a:r>
          </a:p>
        </p:txBody>
      </p:sp>
      <p:sp>
        <p:nvSpPr>
          <p:cNvPr id="473" name="Shape 473"/>
          <p:cNvSpPr txBox="1"/>
          <p:nvPr/>
        </p:nvSpPr>
        <p:spPr>
          <a:xfrm>
            <a:off x="685800" y="3157549"/>
            <a:ext cx="2948775" cy="1199337"/>
          </a:xfrm>
          <a:prstGeom prst="rect">
            <a:avLst/>
          </a:prstGeom>
          <a:noFill/>
          <a:ln w="38100" cap="flat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ct val="100000"/>
              <a:buFont typeface="Calibri"/>
              <a:buAutoNum type="arabicPeriod"/>
            </a:pPr>
            <a:r>
              <a:rPr lang="en-US" sz="2400" b="1" i="0" u="none" strike="noStrike" cap="none" baseline="0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Vertebral body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ct val="100000"/>
              <a:buFont typeface="Calibri"/>
              <a:buAutoNum type="arabicPeriod"/>
            </a:pPr>
            <a:r>
              <a:rPr lang="en-US" sz="2400" b="1" i="0" u="none" strike="noStrike" cap="none" baseline="0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</a:t>
            </a:r>
            <a:r>
              <a:rPr lang="en-US" sz="24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400" b="1" i="0" u="none" strike="noStrike" cap="none" baseline="0" dirty="0" smtClean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ntervertebral disc</a:t>
            </a:r>
            <a:endParaRPr lang="en-US" sz="2400" b="1" i="0" u="none" strike="noStrike" cap="none" baseline="0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852075" y="1636900"/>
            <a:ext cx="2782500" cy="657299"/>
          </a:xfrm>
          <a:prstGeom prst="rect">
            <a:avLst/>
          </a:prstGeom>
          <a:solidFill>
            <a:srgbClr val="FFFFFF"/>
          </a:solidFill>
          <a:ln w="38100" cap="flat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Calibri"/>
              <a:buNone/>
            </a:pPr>
            <a:r>
              <a:rPr lang="en-US" sz="3200" b="1" i="0" u="none" strike="noStrike" cap="none" baseline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Lumbar  spine</a:t>
            </a:r>
          </a:p>
        </p:txBody>
      </p:sp>
      <p:sp>
        <p:nvSpPr>
          <p:cNvPr id="475" name="Shape 475"/>
          <p:cNvSpPr/>
          <p:nvPr/>
        </p:nvSpPr>
        <p:spPr>
          <a:xfrm>
            <a:off x="135950" y="160725"/>
            <a:ext cx="8849100" cy="6591600"/>
          </a:xfrm>
          <a:prstGeom prst="rect">
            <a:avLst/>
          </a:prstGeom>
          <a:noFill/>
          <a:ln w="28575" cap="flat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211475" y="241700"/>
            <a:ext cx="8686499" cy="6450000"/>
          </a:xfrm>
          <a:prstGeom prst="rect">
            <a:avLst/>
          </a:prstGeom>
          <a:noFill/>
          <a:ln w="28575" cap="flat">
            <a:solidFill>
              <a:srgbClr val="A64D79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/>
          <p:nvPr/>
        </p:nvSpPr>
        <p:spPr>
          <a:xfrm>
            <a:off x="1109300" y="2521875"/>
            <a:ext cx="7130400" cy="1159500"/>
          </a:xfrm>
          <a:prstGeom prst="rect">
            <a:avLst/>
          </a:prstGeom>
          <a:solidFill>
            <a:srgbClr val="FFFFFF"/>
          </a:solidFill>
          <a:ln w="38100" cap="flat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8000" b="1" i="0" u="none" strike="noStrike" cap="none" baseline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Nuclear scan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Shape 486"/>
          <p:cNvPicPr preferRelativeResize="0"/>
          <p:nvPr/>
        </p:nvPicPr>
        <p:blipFill rotWithShape="1">
          <a:blip r:embed="rId3">
            <a:alphaModFix/>
          </a:blip>
          <a:srcRect l="50000" b="5207"/>
          <a:stretch/>
        </p:blipFill>
        <p:spPr>
          <a:xfrm>
            <a:off x="5362537" y="428612"/>
            <a:ext cx="2366999" cy="3120900"/>
          </a:xfrm>
          <a:prstGeom prst="rect">
            <a:avLst/>
          </a:prstGeom>
          <a:noFill/>
          <a:ln w="28575" cap="flat">
            <a:solidFill>
              <a:srgbClr val="A64D7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87" name="Shape 487"/>
          <p:cNvPicPr preferRelativeResize="0"/>
          <p:nvPr/>
        </p:nvPicPr>
        <p:blipFill rotWithShape="1">
          <a:blip r:embed="rId4">
            <a:alphaModFix/>
          </a:blip>
          <a:srcRect l="77312" t="3325" r="4140" b="47963"/>
          <a:stretch/>
        </p:blipFill>
        <p:spPr>
          <a:xfrm>
            <a:off x="814387" y="357187"/>
            <a:ext cx="3571800" cy="6143699"/>
          </a:xfrm>
          <a:prstGeom prst="rect">
            <a:avLst/>
          </a:prstGeom>
          <a:noFill/>
          <a:ln w="28575" cap="flat">
            <a:solidFill>
              <a:srgbClr val="A64D7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88" name="Shape 488"/>
          <p:cNvSpPr/>
          <p:nvPr/>
        </p:nvSpPr>
        <p:spPr>
          <a:xfrm>
            <a:off x="6771936" y="756950"/>
            <a:ext cx="714300" cy="1643099"/>
          </a:xfrm>
          <a:prstGeom prst="rect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cxnSp>
        <p:nvCxnSpPr>
          <p:cNvPr id="489" name="Shape 489"/>
          <p:cNvCxnSpPr/>
          <p:nvPr/>
        </p:nvCxnSpPr>
        <p:spPr>
          <a:xfrm>
            <a:off x="1600200" y="4357687"/>
            <a:ext cx="928799" cy="714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90" name="Shape 490"/>
          <p:cNvCxnSpPr/>
          <p:nvPr/>
        </p:nvCxnSpPr>
        <p:spPr>
          <a:xfrm rot="10800000">
            <a:off x="2886073" y="4786398"/>
            <a:ext cx="571500" cy="15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91" name="Shape 491"/>
          <p:cNvCxnSpPr/>
          <p:nvPr/>
        </p:nvCxnSpPr>
        <p:spPr>
          <a:xfrm>
            <a:off x="1028700" y="3357562"/>
            <a:ext cx="857400" cy="1428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92" name="Shape 492"/>
          <p:cNvCxnSpPr/>
          <p:nvPr/>
        </p:nvCxnSpPr>
        <p:spPr>
          <a:xfrm rot="10800000" flipH="1">
            <a:off x="1028700" y="3286162"/>
            <a:ext cx="928799" cy="714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93" name="Shape 493"/>
          <p:cNvCxnSpPr/>
          <p:nvPr/>
        </p:nvCxnSpPr>
        <p:spPr>
          <a:xfrm rot="10800000" flipH="1">
            <a:off x="1028700" y="3071661"/>
            <a:ext cx="857400" cy="285899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94" name="Shape 494"/>
          <p:cNvCxnSpPr/>
          <p:nvPr/>
        </p:nvCxnSpPr>
        <p:spPr>
          <a:xfrm rot="-5400000">
            <a:off x="2756663" y="5649086"/>
            <a:ext cx="706498" cy="266698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95" name="Shape 495"/>
          <p:cNvCxnSpPr/>
          <p:nvPr/>
        </p:nvCxnSpPr>
        <p:spPr>
          <a:xfrm rot="5400000" flipH="1">
            <a:off x="2201849" y="5613387"/>
            <a:ext cx="635100" cy="4095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496" name="Shape 496"/>
          <p:cNvSpPr/>
          <p:nvPr/>
        </p:nvSpPr>
        <p:spPr>
          <a:xfrm>
            <a:off x="1243012" y="4143375"/>
            <a:ext cx="357299" cy="42870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2</a:t>
            </a:r>
          </a:p>
        </p:txBody>
      </p:sp>
      <p:sp>
        <p:nvSpPr>
          <p:cNvPr id="497" name="Shape 497"/>
          <p:cNvSpPr/>
          <p:nvPr/>
        </p:nvSpPr>
        <p:spPr>
          <a:xfrm>
            <a:off x="3457575" y="4500562"/>
            <a:ext cx="357299" cy="42870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3</a:t>
            </a:r>
          </a:p>
        </p:txBody>
      </p:sp>
      <p:sp>
        <p:nvSpPr>
          <p:cNvPr id="498" name="Shape 498"/>
          <p:cNvSpPr/>
          <p:nvPr/>
        </p:nvSpPr>
        <p:spPr>
          <a:xfrm>
            <a:off x="671512" y="3143250"/>
            <a:ext cx="357299" cy="42870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</a:t>
            </a:r>
          </a:p>
        </p:txBody>
      </p:sp>
      <p:sp>
        <p:nvSpPr>
          <p:cNvPr id="499" name="Shape 499"/>
          <p:cNvSpPr/>
          <p:nvPr/>
        </p:nvSpPr>
        <p:spPr>
          <a:xfrm>
            <a:off x="2671763" y="6072187"/>
            <a:ext cx="357299" cy="42870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4</a:t>
            </a:r>
          </a:p>
        </p:txBody>
      </p:sp>
      <p:sp>
        <p:nvSpPr>
          <p:cNvPr id="500" name="Shape 500"/>
          <p:cNvSpPr/>
          <p:nvPr/>
        </p:nvSpPr>
        <p:spPr>
          <a:xfrm>
            <a:off x="4978700" y="4143375"/>
            <a:ext cx="3631900" cy="1992312"/>
          </a:xfrm>
          <a:prstGeom prst="rect">
            <a:avLst/>
          </a:prstGeom>
          <a:solidFill>
            <a:srgbClr val="FFFFFF"/>
          </a:solidFill>
          <a:ln w="38100" cap="flat">
            <a:solidFill>
              <a:srgbClr val="D5A6B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ct val="100000"/>
              <a:buFont typeface="Calibri"/>
              <a:buAutoNum type="arabicPeriod"/>
            </a:pPr>
            <a:r>
              <a:rPr lang="en-US" sz="2800" b="1" i="0" u="none" strike="noStrike" cap="none" baseline="0" dirty="0">
                <a:solidFill>
                  <a:srgbClr val="A64D79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Ribs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ct val="100000"/>
              <a:buFont typeface="Calibri"/>
              <a:buAutoNum type="arabicPeriod"/>
            </a:pPr>
            <a:r>
              <a:rPr lang="en-US" sz="2800" b="1" i="0" u="none" strike="noStrike" cap="none" baseline="0" dirty="0">
                <a:solidFill>
                  <a:srgbClr val="A64D79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Vertebral body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ct val="100000"/>
              <a:buFont typeface="Calibri"/>
              <a:buAutoNum type="arabicPeriod"/>
            </a:pPr>
            <a:r>
              <a:rPr lang="en-US" sz="2800" b="1" dirty="0" smtClean="0">
                <a:solidFill>
                  <a:srgbClr val="A64D79"/>
                </a:solidFill>
                <a:latin typeface="Calibri"/>
                <a:ea typeface="Calibri"/>
                <a:cs typeface="Calibri"/>
                <a:sym typeface="Calibri"/>
              </a:rPr>
              <a:t>Intervertebral </a:t>
            </a:r>
            <a:r>
              <a:rPr lang="en-US" sz="2800" b="1" i="0" u="none" strike="noStrike" cap="none" baseline="0" dirty="0" smtClean="0">
                <a:solidFill>
                  <a:srgbClr val="A64D79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Disc</a:t>
            </a:r>
            <a:endParaRPr lang="en-US" sz="2800" b="1" i="0" u="none" strike="noStrike" cap="none" baseline="0" dirty="0">
              <a:solidFill>
                <a:srgbClr val="A64D79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ct val="100000"/>
              <a:buFont typeface="Calibri"/>
              <a:buAutoNum type="arabicPeriod"/>
            </a:pPr>
            <a:r>
              <a:rPr lang="en-US" sz="2800" b="1" i="0" u="none" strike="noStrike" cap="none" baseline="0" dirty="0">
                <a:solidFill>
                  <a:srgbClr val="A64D79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sacrum</a:t>
            </a:r>
          </a:p>
        </p:txBody>
      </p:sp>
      <p:sp>
        <p:nvSpPr>
          <p:cNvPr id="501" name="Shape 501"/>
          <p:cNvSpPr/>
          <p:nvPr/>
        </p:nvSpPr>
        <p:spPr>
          <a:xfrm>
            <a:off x="135950" y="160725"/>
            <a:ext cx="8849100" cy="6591600"/>
          </a:xfrm>
          <a:prstGeom prst="rect">
            <a:avLst/>
          </a:prstGeom>
          <a:noFill/>
          <a:ln w="28575" cap="flat">
            <a:solidFill>
              <a:srgbClr val="D5A6B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02" name="Shape 502"/>
          <p:cNvSpPr/>
          <p:nvPr/>
        </p:nvSpPr>
        <p:spPr>
          <a:xfrm>
            <a:off x="211475" y="241700"/>
            <a:ext cx="8686499" cy="6450000"/>
          </a:xfrm>
          <a:prstGeom prst="rect">
            <a:avLst/>
          </a:prstGeom>
          <a:noFill/>
          <a:ln w="28575" cap="flat">
            <a:solidFill>
              <a:srgbClr val="A64D79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/>
          <p:nvPr/>
        </p:nvSpPr>
        <p:spPr>
          <a:xfrm>
            <a:off x="1035750" y="589600"/>
            <a:ext cx="7072500" cy="1004698"/>
          </a:xfrm>
          <a:prstGeom prst="rect">
            <a:avLst/>
          </a:prstGeom>
          <a:solidFill>
            <a:srgbClr val="FFFFFF"/>
          </a:solidFill>
          <a:ln w="38100" cap="flat">
            <a:solidFill>
              <a:srgbClr val="C27B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60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ULTRASOUND</a:t>
            </a:r>
          </a:p>
        </p:txBody>
      </p:sp>
      <p:sp>
        <p:nvSpPr>
          <p:cNvPr id="508" name="Shape 508"/>
          <p:cNvSpPr/>
          <p:nvPr/>
        </p:nvSpPr>
        <p:spPr>
          <a:xfrm>
            <a:off x="336125" y="1884075"/>
            <a:ext cx="8807832" cy="4656852"/>
          </a:xfrm>
          <a:prstGeom prst="cloud">
            <a:avLst/>
          </a:prstGeom>
          <a:solidFill>
            <a:srgbClr val="FFFFFF"/>
          </a:solidFill>
          <a:ln w="38100" cap="flat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</a:t>
            </a:r>
            <a:r>
              <a:rPr lang="en-US" sz="1800" b="0" i="0" u="none" strike="noStrike" cap="none" baseline="0">
                <a:solidFill>
                  <a:srgbClr val="666666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ultraSound information is limited result but it's more specific</a:t>
            </a:r>
          </a:p>
          <a:p>
            <a:pPr marL="0" marR="0" lvl="0" indent="0" algn="l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rgbClr val="666666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 In the ultrasound you can see the things moving like the blood</a:t>
            </a:r>
          </a:p>
          <a:p>
            <a:pPr marL="0" marR="0" lvl="0" indent="0" algn="l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rgbClr val="666666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(يعطيك تصوير مباشر يعني تشوف الجسم مباشر مو زي الاكس راي وال ام ار أي اللي هي مجرد صور)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Comic Sans MS"/>
              <a:buNone/>
            </a:pPr>
            <a:r>
              <a:rPr lang="en-US" sz="1800" b="0" i="0" u="none" strike="noStrike" cap="none" baseline="0">
                <a:solidFill>
                  <a:srgbClr val="666666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Ultrasound is not fit with the pregnant women.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Comic Sans MS"/>
              <a:buNone/>
            </a:pPr>
            <a:r>
              <a:rPr lang="en-US" sz="1800" b="0" i="0" u="none" strike="noStrike" cap="none" baseline="0">
                <a:solidFill>
                  <a:srgbClr val="666666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It is used for infants.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baseline="0">
              <a:solidFill>
                <a:srgbClr val="666666"/>
              </a:solidFill>
              <a:latin typeface="Comic Sans MS"/>
              <a:ea typeface="Comic Sans MS"/>
              <a:cs typeface="Comic Sans MS"/>
              <a:sym typeface="Comic Sans MS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Shape 5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364" y="4810950"/>
            <a:ext cx="1093498" cy="1578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Shape 514"/>
          <p:cNvPicPr preferRelativeResize="0"/>
          <p:nvPr/>
        </p:nvPicPr>
        <p:blipFill rotWithShape="1">
          <a:blip r:embed="rId4">
            <a:alphaModFix/>
          </a:blip>
          <a:srcRect l="7000" t="2754" b="7749"/>
          <a:stretch/>
        </p:blipFill>
        <p:spPr>
          <a:xfrm>
            <a:off x="1015625" y="571047"/>
            <a:ext cx="7344898" cy="3802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5" name="Shape 515"/>
          <p:cNvCxnSpPr/>
          <p:nvPr/>
        </p:nvCxnSpPr>
        <p:spPr>
          <a:xfrm rot="5400000" flipH="1">
            <a:off x="4952473" y="3052812"/>
            <a:ext cx="642900" cy="5715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516" name="Shape 516"/>
          <p:cNvCxnSpPr/>
          <p:nvPr/>
        </p:nvCxnSpPr>
        <p:spPr>
          <a:xfrm rot="5400000">
            <a:off x="4357637" y="1131712"/>
            <a:ext cx="428700" cy="357299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517" name="Shape 517"/>
          <p:cNvCxnSpPr/>
          <p:nvPr/>
        </p:nvCxnSpPr>
        <p:spPr>
          <a:xfrm rot="5400000">
            <a:off x="2210674" y="1703287"/>
            <a:ext cx="500100" cy="1428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518" name="Shape 518"/>
          <p:cNvCxnSpPr/>
          <p:nvPr/>
        </p:nvCxnSpPr>
        <p:spPr>
          <a:xfrm rot="-5400000">
            <a:off x="3328973" y="3337787"/>
            <a:ext cx="714300" cy="15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519" name="Shape 519"/>
          <p:cNvSpPr/>
          <p:nvPr/>
        </p:nvSpPr>
        <p:spPr>
          <a:xfrm>
            <a:off x="3507530" y="3695700"/>
            <a:ext cx="357299" cy="42870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</a:t>
            </a:r>
          </a:p>
        </p:txBody>
      </p:sp>
      <p:sp>
        <p:nvSpPr>
          <p:cNvPr id="520" name="Shape 520"/>
          <p:cNvSpPr/>
          <p:nvPr/>
        </p:nvSpPr>
        <p:spPr>
          <a:xfrm>
            <a:off x="5559662" y="3539725"/>
            <a:ext cx="357299" cy="42870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2</a:t>
            </a:r>
          </a:p>
        </p:txBody>
      </p:sp>
      <p:sp>
        <p:nvSpPr>
          <p:cNvPr id="521" name="Shape 521"/>
          <p:cNvSpPr/>
          <p:nvPr/>
        </p:nvSpPr>
        <p:spPr>
          <a:xfrm>
            <a:off x="2389325" y="1096000"/>
            <a:ext cx="357299" cy="42870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4</a:t>
            </a:r>
          </a:p>
        </p:txBody>
      </p:sp>
      <p:sp>
        <p:nvSpPr>
          <p:cNvPr id="522" name="Shape 522"/>
          <p:cNvSpPr/>
          <p:nvPr/>
        </p:nvSpPr>
        <p:spPr>
          <a:xfrm>
            <a:off x="4750637" y="667287"/>
            <a:ext cx="357299" cy="42870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3</a:t>
            </a:r>
          </a:p>
        </p:txBody>
      </p:sp>
      <p:sp>
        <p:nvSpPr>
          <p:cNvPr id="523" name="Shape 523"/>
          <p:cNvSpPr/>
          <p:nvPr/>
        </p:nvSpPr>
        <p:spPr>
          <a:xfrm>
            <a:off x="2262200" y="4624825"/>
            <a:ext cx="3986200" cy="179309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>
            <a:solidFill>
              <a:srgbClr val="C27B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Comic Sans MS"/>
              <a:buAutoNum type="arabicPeriod"/>
            </a:pPr>
            <a:r>
              <a:rPr lang="en-US" sz="2400" b="1" i="0" u="none" strike="noStrike" cap="none" baseline="0" dirty="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Vertebral body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Comic Sans MS"/>
              <a:buAutoNum type="arabicPeriod"/>
            </a:pPr>
            <a:r>
              <a:rPr lang="en-US" sz="2400" b="1" i="0" u="none" strike="noStrike" cap="none" baseline="0" dirty="0" smtClean="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Intervertebral</a:t>
            </a:r>
            <a:r>
              <a:rPr lang="en-US" sz="2400" b="1" i="0" u="none" strike="noStrike" cap="none" dirty="0" smtClean="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 </a:t>
            </a:r>
            <a:r>
              <a:rPr lang="en-US" sz="2400" b="1" i="0" u="none" strike="noStrike" cap="none" baseline="0" dirty="0" smtClean="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Disc</a:t>
            </a:r>
            <a:endParaRPr lang="en-US" sz="2400" b="1" i="0" u="none" strike="noStrike" cap="none" baseline="0" dirty="0">
              <a:solidFill>
                <a:schemeClr val="accent5"/>
              </a:solidFill>
              <a:latin typeface="Comic Sans MS"/>
              <a:ea typeface="Comic Sans MS"/>
              <a:cs typeface="Comic Sans MS"/>
              <a:sym typeface="Comic Sans MS"/>
              <a:rtl val="0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Comic Sans MS"/>
              <a:buAutoNum type="arabicPeriod"/>
            </a:pPr>
            <a:r>
              <a:rPr lang="en-US" sz="2400" b="1" i="0" u="none" strike="noStrike" cap="none" baseline="0" dirty="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Spinous process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Comic Sans MS"/>
              <a:buAutoNum type="arabicPeriod"/>
            </a:pPr>
            <a:r>
              <a:rPr lang="en-US" sz="2400" b="1" i="0" u="none" strike="noStrike" cap="none" baseline="0" dirty="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  <a:rtl val="0"/>
              </a:rPr>
              <a:t>Spinal cord</a:t>
            </a:r>
          </a:p>
        </p:txBody>
      </p:sp>
      <p:sp>
        <p:nvSpPr>
          <p:cNvPr id="524" name="Shape 524"/>
          <p:cNvSpPr/>
          <p:nvPr/>
        </p:nvSpPr>
        <p:spPr>
          <a:xfrm>
            <a:off x="135950" y="160725"/>
            <a:ext cx="8849100" cy="6591600"/>
          </a:xfrm>
          <a:prstGeom prst="rect">
            <a:avLst/>
          </a:prstGeom>
          <a:noFill/>
          <a:ln w="28575" cap="flat">
            <a:solidFill>
              <a:srgbClr val="D5A6B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25" name="Shape 525"/>
          <p:cNvSpPr/>
          <p:nvPr/>
        </p:nvSpPr>
        <p:spPr>
          <a:xfrm>
            <a:off x="211475" y="241700"/>
            <a:ext cx="8686499" cy="6450000"/>
          </a:xfrm>
          <a:prstGeom prst="rect">
            <a:avLst/>
          </a:prstGeom>
          <a:noFill/>
          <a:ln w="28575" cap="flat">
            <a:solidFill>
              <a:srgbClr val="A64D79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/>
          <p:nvPr/>
        </p:nvSpPr>
        <p:spPr>
          <a:xfrm>
            <a:off x="152400" y="2832415"/>
            <a:ext cx="6531274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1573"/>
              </a:buClr>
              <a:buSzPct val="25000"/>
              <a:buFont typeface="Calibri"/>
              <a:buNone/>
            </a:pPr>
            <a:r>
              <a:rPr lang="en-US" sz="3600" b="0" i="1" u="none" strike="noStrike" cap="none" baseline="0" dirty="0">
                <a:solidFill>
                  <a:srgbClr val="711573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Done By RADIOLOGY TEAM 434 ..</a:t>
            </a:r>
          </a:p>
        </p:txBody>
      </p:sp>
      <p:pic>
        <p:nvPicPr>
          <p:cNvPr id="531" name="Shape 5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6135" y="1637261"/>
            <a:ext cx="2286000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Shape 5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1842" y="2824385"/>
            <a:ext cx="1268536" cy="13087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295400" y="3511395"/>
            <a:ext cx="5363820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5400" b="1" dirty="0"/>
              <a:t>  </a:t>
            </a:r>
            <a:r>
              <a:rPr lang="ar-SA" sz="2000" b="1" dirty="0"/>
              <a:t>عبدالرحمن </a:t>
            </a:r>
            <a:r>
              <a:rPr lang="ar-SA" sz="2000" b="1" dirty="0" smtClean="0"/>
              <a:t>الكاف</a:t>
            </a:r>
            <a:r>
              <a:rPr lang="ar-SA" sz="2000" dirty="0" smtClean="0"/>
              <a:t> </a:t>
            </a:r>
            <a:r>
              <a:rPr lang="ar-SA" sz="2000" dirty="0"/>
              <a:t>         </a:t>
            </a:r>
            <a:r>
              <a:rPr lang="ar-SA" sz="2000" b="1" dirty="0"/>
              <a:t>ابتهال آل </a:t>
            </a:r>
            <a:r>
              <a:rPr lang="ar-SA" sz="2000" b="1" dirty="0" smtClean="0"/>
              <a:t>مشاوي</a:t>
            </a:r>
            <a:r>
              <a:rPr lang="en-US" sz="2000" b="1" dirty="0" smtClean="0"/>
              <a:t> </a:t>
            </a:r>
            <a:r>
              <a:rPr lang="ar-SA" sz="2000" b="1" dirty="0" smtClean="0"/>
              <a:t> </a:t>
            </a:r>
            <a:r>
              <a:rPr lang="ar-SA" sz="2000" b="1" dirty="0"/>
              <a:t>  </a:t>
            </a:r>
            <a:endParaRPr lang="ar-SA" sz="2000" dirty="0"/>
          </a:p>
          <a:p>
            <a:pPr rtl="1"/>
            <a:r>
              <a:rPr lang="ar-SA" sz="2000" b="1" dirty="0"/>
              <a:t>                      سلمان القزلان            الهام الغامدي</a:t>
            </a:r>
            <a:endParaRPr lang="ar-SA" sz="2000" dirty="0"/>
          </a:p>
          <a:p>
            <a:pPr rtl="1"/>
            <a:r>
              <a:rPr lang="ar-SA" sz="2000" b="1" dirty="0"/>
              <a:t>                      عبدالله السهلي            لينة الجرف</a:t>
            </a:r>
            <a:endParaRPr lang="ar-SA" sz="2000" dirty="0"/>
          </a:p>
          <a:p>
            <a:pPr rtl="1"/>
            <a:r>
              <a:rPr lang="ar-SA" sz="2000" b="1" dirty="0"/>
              <a:t>                      عبدالله الهويدي          سارة السلمان</a:t>
            </a:r>
            <a:endParaRPr lang="ar-SA" sz="2000" dirty="0"/>
          </a:p>
          <a:p>
            <a:r>
              <a:rPr lang="ar-SA" sz="2000" dirty="0"/>
              <a:t>                                                     </a:t>
            </a:r>
            <a:r>
              <a:rPr lang="ar-SA" sz="2000" b="1" dirty="0"/>
              <a:t>هديل السلمي</a:t>
            </a:r>
            <a:endParaRPr lang="ar-SA" sz="2000" dirty="0"/>
          </a:p>
          <a:p>
            <a:r>
              <a:rPr lang="ar-SA" sz="2000" dirty="0"/>
              <a:t/>
            </a:r>
            <a:br>
              <a:rPr lang="ar-SA" sz="2000" dirty="0"/>
            </a:br>
            <a:endParaRPr lang="en-US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l="3545" t="7223" r="11625" b="4015"/>
          <a:stretch/>
        </p:blipFill>
        <p:spPr>
          <a:xfrm>
            <a:off x="3800410" y="1406212"/>
            <a:ext cx="4660799" cy="49857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4">
            <a:alphaModFix/>
          </a:blip>
          <a:srcRect t="4365" b="24204"/>
          <a:stretch/>
        </p:blipFill>
        <p:spPr>
          <a:xfrm>
            <a:off x="944512" y="4143375"/>
            <a:ext cx="2338500" cy="1928699"/>
          </a:xfrm>
          <a:prstGeom prst="rect">
            <a:avLst/>
          </a:prstGeom>
          <a:noFill/>
          <a:ln w="1905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l="3545" t="7223" r="11625" b="4015"/>
          <a:stretch/>
        </p:blipFill>
        <p:spPr>
          <a:xfrm>
            <a:off x="1013394" y="1406200"/>
            <a:ext cx="2269500" cy="242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/>
          <p:nvPr/>
        </p:nvSpPr>
        <p:spPr>
          <a:xfrm>
            <a:off x="4906500" y="2960588"/>
            <a:ext cx="775139" cy="936810"/>
          </a:xfrm>
          <a:custGeom>
            <a:avLst/>
            <a:gdLst/>
            <a:ahLst/>
            <a:cxnLst/>
            <a:rect l="0" t="0" r="0" b="0"/>
            <a:pathLst>
              <a:path w="773206" h="936811" extrusionOk="0">
                <a:moveTo>
                  <a:pt x="98612" y="896470"/>
                </a:moveTo>
                <a:cubicBezTo>
                  <a:pt x="49306" y="621925"/>
                  <a:pt x="0" y="347381"/>
                  <a:pt x="4482" y="224117"/>
                </a:cubicBezTo>
                <a:cubicBezTo>
                  <a:pt x="8964" y="100853"/>
                  <a:pt x="13447" y="190500"/>
                  <a:pt x="125506" y="156882"/>
                </a:cubicBezTo>
                <a:cubicBezTo>
                  <a:pt x="237565" y="123264"/>
                  <a:pt x="580465" y="35858"/>
                  <a:pt x="676835" y="22411"/>
                </a:cubicBezTo>
                <a:cubicBezTo>
                  <a:pt x="773205" y="8964"/>
                  <a:pt x="688041" y="0"/>
                  <a:pt x="703729" y="76200"/>
                </a:cubicBezTo>
                <a:cubicBezTo>
                  <a:pt x="719417" y="152400"/>
                  <a:pt x="768724" y="407894"/>
                  <a:pt x="770965" y="479611"/>
                </a:cubicBezTo>
                <a:cubicBezTo>
                  <a:pt x="773206" y="551328"/>
                  <a:pt x="717177" y="506505"/>
                  <a:pt x="717177" y="506505"/>
                </a:cubicBezTo>
                <a:lnTo>
                  <a:pt x="4482" y="936811"/>
                </a:lnTo>
              </a:path>
            </a:pathLst>
          </a:custGeom>
          <a:noFill/>
          <a:ln w="28575" cap="flat">
            <a:solidFill>
              <a:srgbClr val="FFFF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6398562" y="2783975"/>
            <a:ext cx="990598" cy="954739"/>
          </a:xfrm>
          <a:custGeom>
            <a:avLst/>
            <a:gdLst/>
            <a:ahLst/>
            <a:cxnLst/>
            <a:rect l="0" t="0" r="0" b="0"/>
            <a:pathLst>
              <a:path w="990600" h="954740" extrusionOk="0">
                <a:moveTo>
                  <a:pt x="141194" y="174811"/>
                </a:moveTo>
                <a:cubicBezTo>
                  <a:pt x="124385" y="336176"/>
                  <a:pt x="107576" y="497541"/>
                  <a:pt x="100853" y="564776"/>
                </a:cubicBezTo>
                <a:cubicBezTo>
                  <a:pt x="94130" y="632011"/>
                  <a:pt x="0" y="531158"/>
                  <a:pt x="100853" y="578223"/>
                </a:cubicBezTo>
                <a:cubicBezTo>
                  <a:pt x="201706" y="625288"/>
                  <a:pt x="605117" y="804582"/>
                  <a:pt x="705970" y="847164"/>
                </a:cubicBezTo>
                <a:cubicBezTo>
                  <a:pt x="806823" y="889746"/>
                  <a:pt x="679076" y="954740"/>
                  <a:pt x="705970" y="833717"/>
                </a:cubicBezTo>
                <a:cubicBezTo>
                  <a:pt x="732864" y="712694"/>
                  <a:pt x="840441" y="242046"/>
                  <a:pt x="867335" y="121023"/>
                </a:cubicBezTo>
                <a:cubicBezTo>
                  <a:pt x="894229" y="0"/>
                  <a:pt x="990600" y="89646"/>
                  <a:pt x="867335" y="107576"/>
                </a:cubicBezTo>
                <a:cubicBezTo>
                  <a:pt x="744070" y="125506"/>
                  <a:pt x="435908" y="177053"/>
                  <a:pt x="127747" y="228600"/>
                </a:cubicBezTo>
              </a:path>
            </a:pathLst>
          </a:custGeom>
          <a:noFill/>
          <a:ln w="28575" cap="flat">
            <a:solidFill>
              <a:srgbClr val="FFFF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cxnSp>
        <p:nvCxnSpPr>
          <p:cNvPr id="104" name="Shape 104"/>
          <p:cNvCxnSpPr/>
          <p:nvPr/>
        </p:nvCxnSpPr>
        <p:spPr>
          <a:xfrm rot="5400000">
            <a:off x="5551112" y="1962000"/>
            <a:ext cx="857400" cy="15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05" name="Shape 105"/>
          <p:cNvCxnSpPr/>
          <p:nvPr/>
        </p:nvCxnSpPr>
        <p:spPr>
          <a:xfrm rot="5400000" flipH="1">
            <a:off x="5192473" y="3749373"/>
            <a:ext cx="858900" cy="7143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06" name="Shape 106"/>
          <p:cNvCxnSpPr/>
          <p:nvPr/>
        </p:nvCxnSpPr>
        <p:spPr>
          <a:xfrm rot="-5400000">
            <a:off x="5942623" y="3677825"/>
            <a:ext cx="930298" cy="8574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07" name="Shape 107"/>
          <p:cNvSpPr/>
          <p:nvPr/>
        </p:nvSpPr>
        <p:spPr>
          <a:xfrm>
            <a:off x="5681650" y="2542325"/>
            <a:ext cx="712692" cy="983874"/>
          </a:xfrm>
          <a:custGeom>
            <a:avLst/>
            <a:gdLst/>
            <a:ahLst/>
            <a:cxnLst/>
            <a:rect l="0" t="0" r="0" b="0"/>
            <a:pathLst>
              <a:path w="712694" h="983876" extrusionOk="0">
                <a:moveTo>
                  <a:pt x="0" y="981635"/>
                </a:moveTo>
                <a:cubicBezTo>
                  <a:pt x="40341" y="982755"/>
                  <a:pt x="80682" y="983876"/>
                  <a:pt x="107576" y="914400"/>
                </a:cubicBezTo>
                <a:cubicBezTo>
                  <a:pt x="134470" y="844924"/>
                  <a:pt x="163606" y="676835"/>
                  <a:pt x="161365" y="564776"/>
                </a:cubicBezTo>
                <a:cubicBezTo>
                  <a:pt x="159124" y="452717"/>
                  <a:pt x="71717" y="329453"/>
                  <a:pt x="94129" y="242047"/>
                </a:cubicBezTo>
                <a:cubicBezTo>
                  <a:pt x="116541" y="154641"/>
                  <a:pt x="251011" y="76200"/>
                  <a:pt x="295835" y="40341"/>
                </a:cubicBezTo>
                <a:cubicBezTo>
                  <a:pt x="340659" y="4482"/>
                  <a:pt x="318248" y="0"/>
                  <a:pt x="363071" y="26894"/>
                </a:cubicBezTo>
                <a:cubicBezTo>
                  <a:pt x="407894" y="53788"/>
                  <a:pt x="528917" y="132229"/>
                  <a:pt x="564776" y="201705"/>
                </a:cubicBezTo>
                <a:cubicBezTo>
                  <a:pt x="600635" y="271181"/>
                  <a:pt x="575983" y="367552"/>
                  <a:pt x="578224" y="443752"/>
                </a:cubicBezTo>
                <a:cubicBezTo>
                  <a:pt x="580465" y="519952"/>
                  <a:pt x="569259" y="582705"/>
                  <a:pt x="578224" y="658905"/>
                </a:cubicBezTo>
                <a:cubicBezTo>
                  <a:pt x="587189" y="735105"/>
                  <a:pt x="609600" y="851646"/>
                  <a:pt x="632012" y="900952"/>
                </a:cubicBezTo>
                <a:cubicBezTo>
                  <a:pt x="654424" y="950258"/>
                  <a:pt x="683559" y="952499"/>
                  <a:pt x="712694" y="954741"/>
                </a:cubicBezTo>
              </a:path>
            </a:pathLst>
          </a:custGeom>
          <a:noFill/>
          <a:ln w="38100" cap="flat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5694075" y="1248300"/>
            <a:ext cx="571500" cy="500100"/>
          </a:xfrm>
          <a:prstGeom prst="ellipse">
            <a:avLst/>
          </a:prstGeom>
          <a:solidFill>
            <a:schemeClr val="dk1"/>
          </a:solidFill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</a:t>
            </a:r>
          </a:p>
        </p:txBody>
      </p:sp>
      <p:sp>
        <p:nvSpPr>
          <p:cNvPr id="109" name="Shape 109"/>
          <p:cNvSpPr/>
          <p:nvPr/>
        </p:nvSpPr>
        <p:spPr>
          <a:xfrm>
            <a:off x="5752250" y="4535962"/>
            <a:ext cx="571500" cy="5001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2</a:t>
            </a:r>
          </a:p>
        </p:txBody>
      </p:sp>
      <p:sp>
        <p:nvSpPr>
          <p:cNvPr id="110" name="Shape 110"/>
          <p:cNvSpPr/>
          <p:nvPr/>
        </p:nvSpPr>
        <p:spPr>
          <a:xfrm>
            <a:off x="374100" y="133200"/>
            <a:ext cx="8849100" cy="6591600"/>
          </a:xfrm>
          <a:prstGeom prst="rect">
            <a:avLst/>
          </a:prstGeom>
          <a:noFill/>
          <a:ln w="28575" cap="flat">
            <a:solidFill>
              <a:srgbClr val="76F8A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7308" y="296733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0606" y="304800"/>
            <a:ext cx="6442789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3"/>
                </a:solidFill>
              </a:rPr>
              <a:t>1- &gt; C2 (axis)    2- &gt; C1(atlas)</a:t>
            </a:r>
            <a:endParaRPr lang="en-U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135950" y="160725"/>
            <a:ext cx="8849100" cy="6591600"/>
          </a:xfrm>
          <a:prstGeom prst="rect">
            <a:avLst/>
          </a:prstGeom>
          <a:noFill/>
          <a:ln w="28575" cap="flat">
            <a:solidFill>
              <a:srgbClr val="D5A6B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211475" y="241700"/>
            <a:ext cx="8686499" cy="6450000"/>
          </a:xfrm>
          <a:prstGeom prst="rect">
            <a:avLst/>
          </a:prstGeom>
          <a:noFill/>
          <a:ln w="28575" cap="flat">
            <a:solidFill>
              <a:srgbClr val="A64D79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4353" y="5368850"/>
            <a:ext cx="982800" cy="140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4">
            <a:alphaModFix/>
          </a:blip>
          <a:srcRect l="18541" t="7290" r="18540" b="12498"/>
          <a:stretch/>
        </p:blipFill>
        <p:spPr>
          <a:xfrm>
            <a:off x="448175" y="624625"/>
            <a:ext cx="4365898" cy="5742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" name="Shape 119"/>
          <p:cNvCxnSpPr/>
          <p:nvPr/>
        </p:nvCxnSpPr>
        <p:spPr>
          <a:xfrm rot="10800000">
            <a:off x="3366267" y="4190987"/>
            <a:ext cx="770399" cy="15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20" name="Shape 120"/>
          <p:cNvCxnSpPr/>
          <p:nvPr/>
        </p:nvCxnSpPr>
        <p:spPr>
          <a:xfrm rot="10800000">
            <a:off x="3210167" y="3272588"/>
            <a:ext cx="770399" cy="15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21" name="Shape 121"/>
          <p:cNvCxnSpPr/>
          <p:nvPr/>
        </p:nvCxnSpPr>
        <p:spPr>
          <a:xfrm>
            <a:off x="956398" y="3701917"/>
            <a:ext cx="706498" cy="1905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22" name="Shape 122"/>
          <p:cNvCxnSpPr/>
          <p:nvPr/>
        </p:nvCxnSpPr>
        <p:spPr>
          <a:xfrm>
            <a:off x="1924894" y="2984923"/>
            <a:ext cx="513600" cy="445198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23" name="Shape 123"/>
          <p:cNvCxnSpPr/>
          <p:nvPr/>
        </p:nvCxnSpPr>
        <p:spPr>
          <a:xfrm rot="5400000">
            <a:off x="2408228" y="3271463"/>
            <a:ext cx="381600" cy="2568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4" name="Shape 124"/>
          <p:cNvCxnSpPr/>
          <p:nvPr/>
        </p:nvCxnSpPr>
        <p:spPr>
          <a:xfrm rot="5400000">
            <a:off x="2472468" y="3300606"/>
            <a:ext cx="381600" cy="2568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25" name="Shape 125"/>
          <p:cNvSpPr/>
          <p:nvPr/>
        </p:nvSpPr>
        <p:spPr>
          <a:xfrm>
            <a:off x="2984290" y="1682626"/>
            <a:ext cx="306592" cy="542543"/>
          </a:xfrm>
          <a:custGeom>
            <a:avLst/>
            <a:gdLst/>
            <a:ahLst/>
            <a:cxnLst/>
            <a:rect l="0" t="0" r="0" b="0"/>
            <a:pathLst>
              <a:path w="340659" h="609600" extrusionOk="0">
                <a:moveTo>
                  <a:pt x="103094" y="519953"/>
                </a:moveTo>
                <a:cubicBezTo>
                  <a:pt x="69477" y="448236"/>
                  <a:pt x="0" y="212912"/>
                  <a:pt x="8965" y="129989"/>
                </a:cubicBezTo>
                <a:cubicBezTo>
                  <a:pt x="17930" y="47066"/>
                  <a:pt x="103094" y="0"/>
                  <a:pt x="156882" y="22412"/>
                </a:cubicBezTo>
                <a:cubicBezTo>
                  <a:pt x="210670" y="44824"/>
                  <a:pt x="322729" y="174812"/>
                  <a:pt x="331694" y="264459"/>
                </a:cubicBezTo>
                <a:cubicBezTo>
                  <a:pt x="340659" y="354106"/>
                  <a:pt x="251011" y="510988"/>
                  <a:pt x="210670" y="560294"/>
                </a:cubicBezTo>
                <a:cubicBezTo>
                  <a:pt x="170329" y="609600"/>
                  <a:pt x="136711" y="591670"/>
                  <a:pt x="103094" y="519953"/>
                </a:cubicBezTo>
                <a:close/>
              </a:path>
            </a:pathLst>
          </a:custGeom>
          <a:noFill/>
          <a:ln w="19050" cap="flat">
            <a:solidFill>
              <a:srgbClr val="FFFF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2599000" y="1682625"/>
            <a:ext cx="706238" cy="1302302"/>
          </a:xfrm>
          <a:custGeom>
            <a:avLst/>
            <a:gdLst/>
            <a:ahLst/>
            <a:cxnLst/>
            <a:rect l="0" t="0" r="0" b="0"/>
            <a:pathLst>
              <a:path w="679076" h="1308847" extrusionOk="0">
                <a:moveTo>
                  <a:pt x="620805" y="1295400"/>
                </a:moveTo>
                <a:cubicBezTo>
                  <a:pt x="575981" y="1308847"/>
                  <a:pt x="490817" y="1205753"/>
                  <a:pt x="405652" y="1187824"/>
                </a:cubicBezTo>
                <a:cubicBezTo>
                  <a:pt x="320487" y="1169895"/>
                  <a:pt x="109817" y="1187824"/>
                  <a:pt x="109817" y="1187824"/>
                </a:cubicBezTo>
                <a:cubicBezTo>
                  <a:pt x="47064" y="1187824"/>
                  <a:pt x="40341" y="1237130"/>
                  <a:pt x="29135" y="1187824"/>
                </a:cubicBezTo>
                <a:cubicBezTo>
                  <a:pt x="17929" y="1138518"/>
                  <a:pt x="35859" y="1001805"/>
                  <a:pt x="42582" y="891988"/>
                </a:cubicBezTo>
                <a:cubicBezTo>
                  <a:pt x="49305" y="782171"/>
                  <a:pt x="76200" y="652183"/>
                  <a:pt x="69476" y="528918"/>
                </a:cubicBezTo>
                <a:cubicBezTo>
                  <a:pt x="62753" y="405653"/>
                  <a:pt x="0" y="237565"/>
                  <a:pt x="2241" y="152400"/>
                </a:cubicBezTo>
                <a:cubicBezTo>
                  <a:pt x="4482" y="67235"/>
                  <a:pt x="38099" y="33618"/>
                  <a:pt x="82923" y="17930"/>
                </a:cubicBezTo>
                <a:cubicBezTo>
                  <a:pt x="127747" y="2242"/>
                  <a:pt x="219635" y="0"/>
                  <a:pt x="271182" y="58271"/>
                </a:cubicBezTo>
                <a:cubicBezTo>
                  <a:pt x="322729" y="116542"/>
                  <a:pt x="351864" y="277906"/>
                  <a:pt x="392205" y="367553"/>
                </a:cubicBezTo>
                <a:cubicBezTo>
                  <a:pt x="432546" y="457200"/>
                  <a:pt x="475129" y="508747"/>
                  <a:pt x="513229" y="596153"/>
                </a:cubicBezTo>
                <a:cubicBezTo>
                  <a:pt x="551329" y="683559"/>
                  <a:pt x="593911" y="806823"/>
                  <a:pt x="620805" y="891988"/>
                </a:cubicBezTo>
                <a:cubicBezTo>
                  <a:pt x="647699" y="977153"/>
                  <a:pt x="670112" y="1033182"/>
                  <a:pt x="674594" y="1107141"/>
                </a:cubicBezTo>
                <a:cubicBezTo>
                  <a:pt x="679076" y="1181100"/>
                  <a:pt x="665629" y="1281953"/>
                  <a:pt x="620805" y="1295400"/>
                </a:cubicBezTo>
                <a:close/>
              </a:path>
            </a:pathLst>
          </a:custGeom>
          <a:noFill/>
          <a:ln w="19050" cap="flat">
            <a:solidFill>
              <a:srgbClr val="FFFF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cxnSp>
        <p:nvCxnSpPr>
          <p:cNvPr id="127" name="Shape 127"/>
          <p:cNvCxnSpPr/>
          <p:nvPr/>
        </p:nvCxnSpPr>
        <p:spPr>
          <a:xfrm rot="10800000">
            <a:off x="3210167" y="2446196"/>
            <a:ext cx="770399" cy="15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28" name="Shape 128"/>
          <p:cNvSpPr/>
          <p:nvPr/>
        </p:nvSpPr>
        <p:spPr>
          <a:xfrm>
            <a:off x="3980567" y="2287303"/>
            <a:ext cx="385199" cy="3816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2</a:t>
            </a:r>
          </a:p>
        </p:txBody>
      </p:sp>
      <p:sp>
        <p:nvSpPr>
          <p:cNvPr id="129" name="Shape 129"/>
          <p:cNvSpPr/>
          <p:nvPr/>
        </p:nvSpPr>
        <p:spPr>
          <a:xfrm>
            <a:off x="1538465" y="2668908"/>
            <a:ext cx="385199" cy="3816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6</a:t>
            </a:r>
          </a:p>
        </p:txBody>
      </p:sp>
      <p:sp>
        <p:nvSpPr>
          <p:cNvPr id="130" name="Shape 130"/>
          <p:cNvSpPr/>
          <p:nvPr/>
        </p:nvSpPr>
        <p:spPr>
          <a:xfrm>
            <a:off x="571202" y="3495019"/>
            <a:ext cx="385199" cy="3816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5</a:t>
            </a:r>
          </a:p>
        </p:txBody>
      </p:sp>
      <p:sp>
        <p:nvSpPr>
          <p:cNvPr id="131" name="Shape 131"/>
          <p:cNvSpPr/>
          <p:nvPr/>
        </p:nvSpPr>
        <p:spPr>
          <a:xfrm>
            <a:off x="4136667" y="4000946"/>
            <a:ext cx="385199" cy="3816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4</a:t>
            </a:r>
          </a:p>
        </p:txBody>
      </p:sp>
      <p:sp>
        <p:nvSpPr>
          <p:cNvPr id="132" name="Shape 132"/>
          <p:cNvSpPr/>
          <p:nvPr/>
        </p:nvSpPr>
        <p:spPr>
          <a:xfrm>
            <a:off x="3980567" y="3082558"/>
            <a:ext cx="385199" cy="3816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3</a:t>
            </a:r>
          </a:p>
        </p:txBody>
      </p:sp>
      <p:sp>
        <p:nvSpPr>
          <p:cNvPr id="133" name="Shape 133"/>
          <p:cNvSpPr/>
          <p:nvPr/>
        </p:nvSpPr>
        <p:spPr>
          <a:xfrm>
            <a:off x="1801825" y="1811950"/>
            <a:ext cx="770527" cy="457479"/>
          </a:xfrm>
          <a:custGeom>
            <a:avLst/>
            <a:gdLst/>
            <a:ahLst/>
            <a:cxnLst/>
            <a:rect l="0" t="0" r="0" b="0"/>
            <a:pathLst>
              <a:path w="936812" h="515470" extrusionOk="0">
                <a:moveTo>
                  <a:pt x="923365" y="515470"/>
                </a:moveTo>
                <a:cubicBezTo>
                  <a:pt x="881903" y="480732"/>
                  <a:pt x="840441" y="445994"/>
                  <a:pt x="815788" y="421341"/>
                </a:cubicBezTo>
                <a:cubicBezTo>
                  <a:pt x="791135" y="396688"/>
                  <a:pt x="811306" y="380999"/>
                  <a:pt x="775447" y="367552"/>
                </a:cubicBezTo>
                <a:cubicBezTo>
                  <a:pt x="739588" y="354105"/>
                  <a:pt x="647700" y="336176"/>
                  <a:pt x="600635" y="340658"/>
                </a:cubicBezTo>
                <a:cubicBezTo>
                  <a:pt x="553570" y="345140"/>
                  <a:pt x="549088" y="374276"/>
                  <a:pt x="493059" y="394447"/>
                </a:cubicBezTo>
                <a:cubicBezTo>
                  <a:pt x="437030" y="414618"/>
                  <a:pt x="340659" y="452717"/>
                  <a:pt x="264459" y="461682"/>
                </a:cubicBezTo>
                <a:cubicBezTo>
                  <a:pt x="188259" y="470647"/>
                  <a:pt x="71718" y="479611"/>
                  <a:pt x="35859" y="448235"/>
                </a:cubicBezTo>
                <a:cubicBezTo>
                  <a:pt x="0" y="416859"/>
                  <a:pt x="40341" y="333935"/>
                  <a:pt x="49306" y="273423"/>
                </a:cubicBezTo>
                <a:cubicBezTo>
                  <a:pt x="58271" y="212911"/>
                  <a:pt x="40341" y="112058"/>
                  <a:pt x="89647" y="85164"/>
                </a:cubicBezTo>
                <a:cubicBezTo>
                  <a:pt x="138953" y="58270"/>
                  <a:pt x="291353" y="100852"/>
                  <a:pt x="345141" y="112058"/>
                </a:cubicBezTo>
                <a:cubicBezTo>
                  <a:pt x="398929" y="123264"/>
                  <a:pt x="369794" y="145676"/>
                  <a:pt x="412376" y="152399"/>
                </a:cubicBezTo>
                <a:cubicBezTo>
                  <a:pt x="454958" y="159122"/>
                  <a:pt x="544606" y="159122"/>
                  <a:pt x="600635" y="152399"/>
                </a:cubicBezTo>
                <a:cubicBezTo>
                  <a:pt x="656664" y="145676"/>
                  <a:pt x="701488" y="134470"/>
                  <a:pt x="748553" y="112058"/>
                </a:cubicBezTo>
                <a:cubicBezTo>
                  <a:pt x="795618" y="89646"/>
                  <a:pt x="858370" y="0"/>
                  <a:pt x="883023" y="17929"/>
                </a:cubicBezTo>
                <a:cubicBezTo>
                  <a:pt x="907676" y="35858"/>
                  <a:pt x="887505" y="145676"/>
                  <a:pt x="896470" y="219635"/>
                </a:cubicBezTo>
                <a:cubicBezTo>
                  <a:pt x="905435" y="293594"/>
                  <a:pt x="921123" y="377638"/>
                  <a:pt x="936812" y="461682"/>
                </a:cubicBezTo>
              </a:path>
            </a:pathLst>
          </a:custGeom>
          <a:noFill/>
          <a:ln w="19050" cap="flat">
            <a:solidFill>
              <a:srgbClr val="FFFF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cxnSp>
        <p:nvCxnSpPr>
          <p:cNvPr id="134" name="Shape 134"/>
          <p:cNvCxnSpPr/>
          <p:nvPr/>
        </p:nvCxnSpPr>
        <p:spPr>
          <a:xfrm rot="-5400000" flipH="1">
            <a:off x="2601095" y="1269404"/>
            <a:ext cx="445198" cy="4494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35" name="Shape 135"/>
          <p:cNvSpPr/>
          <p:nvPr/>
        </p:nvSpPr>
        <p:spPr>
          <a:xfrm>
            <a:off x="2438534" y="859896"/>
            <a:ext cx="385199" cy="3816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</a:t>
            </a:r>
          </a:p>
        </p:txBody>
      </p:sp>
      <p:cxnSp>
        <p:nvCxnSpPr>
          <p:cNvPr id="136" name="Shape 136"/>
          <p:cNvCxnSpPr/>
          <p:nvPr/>
        </p:nvCxnSpPr>
        <p:spPr>
          <a:xfrm flipH="1">
            <a:off x="2021222" y="1176246"/>
            <a:ext cx="513600" cy="635699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37" name="Shape 137"/>
          <p:cNvSpPr/>
          <p:nvPr/>
        </p:nvSpPr>
        <p:spPr>
          <a:xfrm>
            <a:off x="4888700" y="1288250"/>
            <a:ext cx="3880223" cy="5104186"/>
          </a:xfrm>
          <a:prstGeom prst="cloud">
            <a:avLst/>
          </a:prstGeom>
          <a:solidFill>
            <a:srgbClr val="FFC0BE"/>
          </a:solidFill>
          <a:ln w="28575" cap="flat">
            <a:solidFill>
              <a:srgbClr val="741B4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chitects Daughter"/>
              <a:buAutoNum type="arabicPeriod"/>
            </a:pPr>
            <a:r>
              <a:rPr lang="en-US" sz="2400" b="1" i="0" u="none" strike="noStrike" cap="none" baseline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  <a:rtl val="0"/>
              </a:rPr>
              <a:t>C1</a:t>
            </a:r>
          </a:p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chitects Daughter"/>
              <a:buAutoNum type="arabicPeriod"/>
            </a:pPr>
            <a:r>
              <a:rPr lang="en-US" sz="2400" b="1" i="0" u="none" strike="noStrike" cap="none" baseline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  <a:rtl val="0"/>
              </a:rPr>
              <a:t>C2</a:t>
            </a:r>
          </a:p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chitects Daughter"/>
              <a:buAutoNum type="arabicPeriod"/>
            </a:pPr>
            <a:r>
              <a:rPr lang="en-US" sz="2400" b="1" i="0" u="none" strike="noStrike" cap="none" baseline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  <a:rtl val="0"/>
              </a:rPr>
              <a:t>C3</a:t>
            </a:r>
          </a:p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chitects Daughter"/>
              <a:buAutoNum type="arabicPeriod"/>
            </a:pPr>
            <a:r>
              <a:rPr lang="en-US" sz="2400" b="1" i="0" u="none" strike="noStrike" cap="none" baseline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  <a:rtl val="0"/>
              </a:rPr>
              <a:t>Intervertebral disc</a:t>
            </a:r>
          </a:p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chitects Daughter"/>
              <a:buAutoNum type="arabicPeriod"/>
            </a:pPr>
            <a:r>
              <a:rPr lang="en-US" sz="2400" b="1" i="0" u="none" strike="noStrike" cap="none" baseline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  <a:rtl val="0"/>
              </a:rPr>
              <a:t>Spinous process of C4</a:t>
            </a:r>
          </a:p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chitects Daughter"/>
              <a:buAutoNum type="arabicPeriod"/>
            </a:pPr>
            <a:r>
              <a:rPr lang="en-US" sz="2400" b="1" i="0" u="none" strike="noStrike" cap="none" baseline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  <a:rtl val="0"/>
              </a:rPr>
              <a:t>Facet joint</a:t>
            </a:r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1" i="0" u="none" strike="noStrike" cap="none" baseline="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  <a:rtl val="0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5303425" y="547825"/>
            <a:ext cx="3252900" cy="542698"/>
          </a:xfrm>
          <a:prstGeom prst="rect">
            <a:avLst/>
          </a:prstGeom>
          <a:noFill/>
          <a:ln w="28575" cap="flat">
            <a:solidFill>
              <a:srgbClr val="C27B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1" i="0" u="none" strike="noStrike" cap="none" baseline="0">
                <a:solidFill>
                  <a:srgbClr val="980000"/>
                </a:solidFill>
                <a:latin typeface="Architects Daughter"/>
                <a:ea typeface="Architects Daughter"/>
                <a:cs typeface="Architects Daughter"/>
                <a:sym typeface="Architects Daughter"/>
                <a:rtl val="0"/>
              </a:rPr>
              <a:t>Cervical Spine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l="3566" t="3125" r="1927" b="19791"/>
          <a:stretch/>
        </p:blipFill>
        <p:spPr>
          <a:xfrm>
            <a:off x="359300" y="710650"/>
            <a:ext cx="4248600" cy="54173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Shape 144"/>
          <p:cNvCxnSpPr/>
          <p:nvPr/>
        </p:nvCxnSpPr>
        <p:spPr>
          <a:xfrm flipH="1">
            <a:off x="2642116" y="4282976"/>
            <a:ext cx="1268400" cy="369598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45" name="Shape 145"/>
          <p:cNvCxnSpPr/>
          <p:nvPr/>
        </p:nvCxnSpPr>
        <p:spPr>
          <a:xfrm rot="10800000">
            <a:off x="2610323" y="4098476"/>
            <a:ext cx="1332000" cy="1845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46" name="Shape 146"/>
          <p:cNvCxnSpPr/>
          <p:nvPr/>
        </p:nvCxnSpPr>
        <p:spPr>
          <a:xfrm>
            <a:off x="916570" y="4190023"/>
            <a:ext cx="633900" cy="1198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47" name="Shape 147"/>
          <p:cNvCxnSpPr/>
          <p:nvPr/>
        </p:nvCxnSpPr>
        <p:spPr>
          <a:xfrm rot="5400000" flipH="1">
            <a:off x="1024577" y="4880432"/>
            <a:ext cx="738599" cy="6339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48" name="Shape 148"/>
          <p:cNvCxnSpPr/>
          <p:nvPr/>
        </p:nvCxnSpPr>
        <p:spPr>
          <a:xfrm rot="10800000">
            <a:off x="2896178" y="3265967"/>
            <a:ext cx="760500" cy="1198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49" name="Shape 149"/>
          <p:cNvSpPr/>
          <p:nvPr/>
        </p:nvSpPr>
        <p:spPr>
          <a:xfrm>
            <a:off x="1710822" y="5566666"/>
            <a:ext cx="380700" cy="369598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4</a:t>
            </a:r>
          </a:p>
        </p:txBody>
      </p:sp>
      <p:sp>
        <p:nvSpPr>
          <p:cNvPr id="150" name="Shape 150"/>
          <p:cNvSpPr/>
          <p:nvPr/>
        </p:nvSpPr>
        <p:spPr>
          <a:xfrm>
            <a:off x="535825" y="4005910"/>
            <a:ext cx="380700" cy="369598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3</a:t>
            </a:r>
          </a:p>
        </p:txBody>
      </p:sp>
      <p:sp>
        <p:nvSpPr>
          <p:cNvPr id="151" name="Shape 151"/>
          <p:cNvSpPr/>
          <p:nvPr/>
        </p:nvSpPr>
        <p:spPr>
          <a:xfrm>
            <a:off x="3942323" y="4005912"/>
            <a:ext cx="380700" cy="369598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2</a:t>
            </a:r>
          </a:p>
        </p:txBody>
      </p:sp>
      <p:sp>
        <p:nvSpPr>
          <p:cNvPr id="152" name="Shape 152"/>
          <p:cNvSpPr/>
          <p:nvPr/>
        </p:nvSpPr>
        <p:spPr>
          <a:xfrm>
            <a:off x="3656678" y="3081769"/>
            <a:ext cx="380700" cy="369598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</a:t>
            </a:r>
          </a:p>
        </p:txBody>
      </p:sp>
      <p:sp>
        <p:nvSpPr>
          <p:cNvPr id="153" name="Shape 153"/>
          <p:cNvSpPr/>
          <p:nvPr/>
        </p:nvSpPr>
        <p:spPr>
          <a:xfrm>
            <a:off x="4759325" y="1265850"/>
            <a:ext cx="3655800" cy="4606500"/>
          </a:xfrm>
          <a:prstGeom prst="flowChartAlternateProcess">
            <a:avLst/>
          </a:prstGeom>
          <a:solidFill>
            <a:srgbClr val="EFEFEF"/>
          </a:solidFill>
          <a:ln w="28575" cap="flat">
            <a:solidFill>
              <a:srgbClr val="741B4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ct val="100000"/>
              <a:buFont typeface="Architects Daughter"/>
              <a:buAutoNum type="arabicPeriod"/>
            </a:pPr>
            <a:r>
              <a:rPr lang="en-US" sz="3600" b="1" i="0" u="none" strike="noStrike" cap="none" baseline="0">
                <a:solidFill>
                  <a:srgbClr val="741B47"/>
                </a:solidFill>
                <a:latin typeface="Architects Daughter"/>
                <a:ea typeface="Architects Daughter"/>
                <a:cs typeface="Architects Daughter"/>
                <a:sym typeface="Architects Daughter"/>
                <a:rtl val="0"/>
              </a:rPr>
              <a:t>Vertebral body C5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ct val="100000"/>
              <a:buFont typeface="Architects Daughter"/>
              <a:buAutoNum type="arabicPeriod"/>
            </a:pPr>
            <a:r>
              <a:rPr lang="en-US" sz="3600" b="1" i="0" u="none" strike="noStrike" cap="none" baseline="0">
                <a:solidFill>
                  <a:srgbClr val="741B47"/>
                </a:solidFill>
                <a:latin typeface="Architects Daughter"/>
                <a:ea typeface="Architects Daughter"/>
                <a:cs typeface="Architects Daughter"/>
                <a:sym typeface="Architects Daughter"/>
                <a:rtl val="0"/>
              </a:rPr>
              <a:t>Spinous process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ct val="100000"/>
              <a:buFont typeface="Architects Daughter"/>
              <a:buAutoNum type="arabicPeriod"/>
            </a:pPr>
            <a:r>
              <a:rPr lang="en-US" sz="3600" b="1" i="0" u="none" strike="noStrike" cap="none" baseline="0">
                <a:solidFill>
                  <a:srgbClr val="741B47"/>
                </a:solidFill>
                <a:latin typeface="Architects Daughter"/>
                <a:ea typeface="Architects Daughter"/>
                <a:cs typeface="Architects Daughter"/>
                <a:sym typeface="Architects Daughter"/>
                <a:rtl val="0"/>
              </a:rPr>
              <a:t>Transverse process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ct val="100000"/>
              <a:buFont typeface="Architects Daughter"/>
              <a:buAutoNum type="arabicPeriod"/>
            </a:pPr>
            <a:r>
              <a:rPr lang="en-US" sz="3600" b="1" i="0" u="none" strike="noStrike" cap="none" baseline="0">
                <a:solidFill>
                  <a:srgbClr val="741B47"/>
                </a:solidFill>
                <a:latin typeface="Architects Daughter"/>
                <a:ea typeface="Architects Daughter"/>
                <a:cs typeface="Architects Daughter"/>
                <a:sym typeface="Architects Daughter"/>
                <a:rtl val="0"/>
              </a:rPr>
              <a:t>First rib</a:t>
            </a:r>
          </a:p>
          <a:p>
            <a:pPr marL="51435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    </a:t>
            </a:r>
          </a:p>
        </p:txBody>
      </p:sp>
      <p:sp>
        <p:nvSpPr>
          <p:cNvPr id="154" name="Shape 154"/>
          <p:cNvSpPr/>
          <p:nvPr/>
        </p:nvSpPr>
        <p:spPr>
          <a:xfrm>
            <a:off x="135950" y="160725"/>
            <a:ext cx="8849100" cy="6591600"/>
          </a:xfrm>
          <a:prstGeom prst="rect">
            <a:avLst/>
          </a:prstGeom>
          <a:noFill/>
          <a:ln w="28575" cap="flat">
            <a:solidFill>
              <a:srgbClr val="D5A6B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211475" y="241700"/>
            <a:ext cx="8686499" cy="6450000"/>
          </a:xfrm>
          <a:prstGeom prst="rect">
            <a:avLst/>
          </a:prstGeom>
          <a:noFill/>
          <a:ln w="28575" cap="flat">
            <a:solidFill>
              <a:srgbClr val="A64D79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0700" y="583800"/>
            <a:ext cx="6923699" cy="5348099"/>
          </a:xfrm>
          <a:prstGeom prst="rect">
            <a:avLst/>
          </a:prstGeom>
          <a:noFill/>
          <a:ln w="76200" cap="flat">
            <a:solidFill>
              <a:srgbClr val="A64D7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100" y="4804575"/>
            <a:ext cx="1234198" cy="17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/>
          <p:nvPr/>
        </p:nvSpPr>
        <p:spPr>
          <a:xfrm>
            <a:off x="135950" y="160725"/>
            <a:ext cx="8849100" cy="6591600"/>
          </a:xfrm>
          <a:prstGeom prst="rect">
            <a:avLst/>
          </a:prstGeom>
          <a:noFill/>
          <a:ln w="28575" cap="flat">
            <a:solidFill>
              <a:srgbClr val="D5A6B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11475" y="241700"/>
            <a:ext cx="8686499" cy="6450000"/>
          </a:xfrm>
          <a:prstGeom prst="rect">
            <a:avLst/>
          </a:prstGeom>
          <a:noFill/>
          <a:ln w="28575" cap="flat">
            <a:solidFill>
              <a:srgbClr val="A64D79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1203" y="3978300"/>
            <a:ext cx="1500899" cy="2166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1500900" y="2879700"/>
            <a:ext cx="6142199" cy="1098600"/>
          </a:xfrm>
          <a:prstGeom prst="rect">
            <a:avLst/>
          </a:prstGeom>
          <a:noFill/>
          <a:ln w="76200" cap="flat">
            <a:solidFill>
              <a:srgbClr val="FFD2D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6000" b="1" i="0" u="none" strike="noStrike" cap="none" baseline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  <a:rtl val="0"/>
              </a:rPr>
              <a:t>Dorsal Spine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135950" y="160725"/>
            <a:ext cx="8849100" cy="6591600"/>
          </a:xfrm>
          <a:prstGeom prst="rect">
            <a:avLst/>
          </a:prstGeom>
          <a:noFill/>
          <a:ln w="28575" cap="flat">
            <a:solidFill>
              <a:srgbClr val="76F8A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625" y="815018"/>
            <a:ext cx="1086900" cy="1383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 rotWithShape="1">
          <a:blip r:embed="rId4">
            <a:alphaModFix/>
          </a:blip>
          <a:srcRect l="3126" r="6205"/>
          <a:stretch/>
        </p:blipFill>
        <p:spPr>
          <a:xfrm>
            <a:off x="423385" y="770400"/>
            <a:ext cx="4615798" cy="5698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Shape 177"/>
          <p:cNvCxnSpPr/>
          <p:nvPr/>
        </p:nvCxnSpPr>
        <p:spPr>
          <a:xfrm rot="-5400000">
            <a:off x="304523" y="4930682"/>
            <a:ext cx="876599" cy="708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78" name="Shape 178"/>
          <p:cNvCxnSpPr/>
          <p:nvPr/>
        </p:nvCxnSpPr>
        <p:spPr>
          <a:xfrm rot="5400000" flipH="1">
            <a:off x="2280282" y="4391825"/>
            <a:ext cx="688499" cy="7104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79" name="Shape 179"/>
          <p:cNvCxnSpPr/>
          <p:nvPr/>
        </p:nvCxnSpPr>
        <p:spPr>
          <a:xfrm>
            <a:off x="1346509" y="3087391"/>
            <a:ext cx="781199" cy="1198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80" name="Shape 180"/>
          <p:cNvCxnSpPr/>
          <p:nvPr/>
        </p:nvCxnSpPr>
        <p:spPr>
          <a:xfrm rot="10800000">
            <a:off x="2766668" y="2085513"/>
            <a:ext cx="1207198" cy="1878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81" name="Shape 181"/>
          <p:cNvCxnSpPr/>
          <p:nvPr/>
        </p:nvCxnSpPr>
        <p:spPr>
          <a:xfrm flipH="1">
            <a:off x="2766668" y="2273313"/>
            <a:ext cx="1207198" cy="3132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82" name="Shape 182"/>
          <p:cNvSpPr/>
          <p:nvPr/>
        </p:nvSpPr>
        <p:spPr>
          <a:xfrm>
            <a:off x="2056607" y="4151955"/>
            <a:ext cx="284100" cy="250499"/>
          </a:xfrm>
          <a:prstGeom prst="ellipse">
            <a:avLst/>
          </a:prstGeom>
          <a:noFill/>
          <a:ln w="38100" cap="flat">
            <a:solidFill>
              <a:srgbClr val="FFFF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3973869" y="2022827"/>
            <a:ext cx="426000" cy="3756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2</a:t>
            </a:r>
          </a:p>
        </p:txBody>
      </p:sp>
      <p:sp>
        <p:nvSpPr>
          <p:cNvPr id="184" name="Shape 184"/>
          <p:cNvSpPr/>
          <p:nvPr/>
        </p:nvSpPr>
        <p:spPr>
          <a:xfrm>
            <a:off x="2127616" y="2899526"/>
            <a:ext cx="1207198" cy="375600"/>
          </a:xfrm>
          <a:prstGeom prst="rect">
            <a:avLst/>
          </a:prstGeom>
          <a:noFill/>
          <a:ln w="38100" cap="flat">
            <a:solidFill>
              <a:srgbClr val="FFFF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920451" y="2899526"/>
            <a:ext cx="426000" cy="3756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</a:t>
            </a:r>
          </a:p>
        </p:txBody>
      </p:sp>
      <p:sp>
        <p:nvSpPr>
          <p:cNvPr id="186" name="Shape 186"/>
          <p:cNvSpPr/>
          <p:nvPr/>
        </p:nvSpPr>
        <p:spPr>
          <a:xfrm>
            <a:off x="494393" y="5404382"/>
            <a:ext cx="426000" cy="3756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5</a:t>
            </a:r>
          </a:p>
        </p:txBody>
      </p:sp>
      <p:sp>
        <p:nvSpPr>
          <p:cNvPr id="187" name="Shape 187"/>
          <p:cNvSpPr/>
          <p:nvPr/>
        </p:nvSpPr>
        <p:spPr>
          <a:xfrm>
            <a:off x="2908723" y="5028655"/>
            <a:ext cx="426000" cy="3756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4</a:t>
            </a:r>
          </a:p>
        </p:txBody>
      </p:sp>
      <p:sp>
        <p:nvSpPr>
          <p:cNvPr id="188" name="Shape 188"/>
          <p:cNvSpPr/>
          <p:nvPr/>
        </p:nvSpPr>
        <p:spPr>
          <a:xfrm>
            <a:off x="3472067" y="3685773"/>
            <a:ext cx="550802" cy="331334"/>
          </a:xfrm>
          <a:custGeom>
            <a:avLst/>
            <a:gdLst/>
            <a:ahLst/>
            <a:cxnLst/>
            <a:rect l="0" t="0" r="0" b="0"/>
            <a:pathLst>
              <a:path w="553571" h="376518" extrusionOk="0">
                <a:moveTo>
                  <a:pt x="53789" y="376518"/>
                </a:moveTo>
                <a:cubicBezTo>
                  <a:pt x="90768" y="350744"/>
                  <a:pt x="127747" y="324971"/>
                  <a:pt x="188259" y="309283"/>
                </a:cubicBezTo>
                <a:cubicBezTo>
                  <a:pt x="248771" y="293595"/>
                  <a:pt x="360830" y="284629"/>
                  <a:pt x="416859" y="282388"/>
                </a:cubicBezTo>
                <a:cubicBezTo>
                  <a:pt x="472888" y="280147"/>
                  <a:pt x="504265" y="320488"/>
                  <a:pt x="524436" y="295835"/>
                </a:cubicBezTo>
                <a:cubicBezTo>
                  <a:pt x="544607" y="271182"/>
                  <a:pt x="553571" y="168088"/>
                  <a:pt x="537883" y="134471"/>
                </a:cubicBezTo>
                <a:cubicBezTo>
                  <a:pt x="522195" y="100854"/>
                  <a:pt x="479612" y="94130"/>
                  <a:pt x="430306" y="94130"/>
                </a:cubicBezTo>
                <a:cubicBezTo>
                  <a:pt x="381000" y="94130"/>
                  <a:pt x="304800" y="136712"/>
                  <a:pt x="242047" y="134471"/>
                </a:cubicBezTo>
                <a:cubicBezTo>
                  <a:pt x="179294" y="132230"/>
                  <a:pt x="94130" y="103095"/>
                  <a:pt x="53789" y="80683"/>
                </a:cubicBezTo>
                <a:cubicBezTo>
                  <a:pt x="13448" y="58271"/>
                  <a:pt x="6724" y="29135"/>
                  <a:pt x="0" y="0"/>
                </a:cubicBezTo>
              </a:path>
            </a:pathLst>
          </a:custGeom>
          <a:noFill/>
          <a:ln w="38100" cap="flat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cxnSp>
        <p:nvCxnSpPr>
          <p:cNvPr id="189" name="Shape 189"/>
          <p:cNvCxnSpPr/>
          <p:nvPr/>
        </p:nvCxnSpPr>
        <p:spPr>
          <a:xfrm rot="5400000" flipH="1">
            <a:off x="3811086" y="4055698"/>
            <a:ext cx="751498" cy="5682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90" name="Shape 190"/>
          <p:cNvSpPr/>
          <p:nvPr/>
        </p:nvSpPr>
        <p:spPr>
          <a:xfrm>
            <a:off x="4399926" y="4652926"/>
            <a:ext cx="426000" cy="375600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3</a:t>
            </a: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4">
            <a:alphaModFix/>
          </a:blip>
          <a:srcRect l="3126" r="6205"/>
          <a:stretch/>
        </p:blipFill>
        <p:spPr>
          <a:xfrm>
            <a:off x="5416287" y="588350"/>
            <a:ext cx="2102700" cy="294479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/>
          <p:nvPr/>
        </p:nvSpPr>
        <p:spPr>
          <a:xfrm>
            <a:off x="5649550" y="3645650"/>
            <a:ext cx="3139475" cy="2653448"/>
          </a:xfrm>
          <a:prstGeom prst="flowChartPreparation">
            <a:avLst/>
          </a:prstGeom>
          <a:solidFill>
            <a:srgbClr val="EFEFEF"/>
          </a:solidFill>
          <a:ln w="19050" cap="flat">
            <a:solidFill>
              <a:srgbClr val="76F8A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Architects Daughter"/>
              <a:buAutoNum type="arabicPeriod"/>
            </a:pPr>
            <a:r>
              <a:rPr lang="en-US" sz="2000" b="1" i="0" u="none" strike="noStrike" cap="none" baseline="0">
                <a:solidFill>
                  <a:srgbClr val="134F5C"/>
                </a:solidFill>
                <a:latin typeface="Architects Daughter"/>
                <a:ea typeface="Architects Daughter"/>
                <a:cs typeface="Architects Daughter"/>
                <a:sym typeface="Architects Daughter"/>
                <a:rtl val="0"/>
              </a:rPr>
              <a:t>Vertebral body</a:t>
            </a:r>
          </a:p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Architects Daughter"/>
              <a:buAutoNum type="arabicPeriod"/>
            </a:pPr>
            <a:r>
              <a:rPr lang="en-US" sz="2000" b="1" i="0" u="none" strike="noStrike" cap="none" baseline="0">
                <a:solidFill>
                  <a:srgbClr val="134F5C"/>
                </a:solidFill>
                <a:latin typeface="Architects Daughter"/>
                <a:ea typeface="Architects Daughter"/>
                <a:cs typeface="Architects Daughter"/>
                <a:sym typeface="Architects Daughter"/>
                <a:rtl val="0"/>
              </a:rPr>
              <a:t>Spinous process</a:t>
            </a:r>
          </a:p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Architects Daughter"/>
              <a:buAutoNum type="arabicPeriod"/>
            </a:pPr>
            <a:r>
              <a:rPr lang="en-US" sz="2000" b="1" i="0" u="none" strike="noStrike" cap="none" baseline="0">
                <a:solidFill>
                  <a:srgbClr val="134F5C"/>
                </a:solidFill>
                <a:latin typeface="Architects Daughter"/>
                <a:ea typeface="Architects Daughter"/>
                <a:cs typeface="Architects Daughter"/>
                <a:sym typeface="Architects Daughter"/>
                <a:rtl val="0"/>
              </a:rPr>
              <a:t>Transverse process</a:t>
            </a:r>
          </a:p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Architects Daughter"/>
              <a:buAutoNum type="arabicPeriod"/>
            </a:pPr>
            <a:r>
              <a:rPr lang="en-US" sz="2000" b="1" i="0" u="none" strike="noStrike" cap="none" baseline="0">
                <a:solidFill>
                  <a:srgbClr val="134F5C"/>
                </a:solidFill>
                <a:latin typeface="Architects Daughter"/>
                <a:ea typeface="Architects Daughter"/>
                <a:cs typeface="Architects Daughter"/>
                <a:sym typeface="Architects Daughter"/>
                <a:rtl val="0"/>
              </a:rPr>
              <a:t>Pedicle</a:t>
            </a:r>
          </a:p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Architects Daughter"/>
              <a:buAutoNum type="arabicPeriod"/>
            </a:pPr>
            <a:r>
              <a:rPr lang="en-US" sz="2000" b="1" i="0" u="none" strike="noStrike" cap="none" baseline="0">
                <a:solidFill>
                  <a:srgbClr val="134F5C"/>
                </a:solidFill>
                <a:latin typeface="Architects Daughter"/>
                <a:ea typeface="Architects Daughter"/>
                <a:cs typeface="Architects Daughter"/>
                <a:sym typeface="Architects Daughter"/>
                <a:rtl val="0"/>
              </a:rPr>
              <a:t>Rib </a:t>
            </a: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2125" y="387325"/>
            <a:ext cx="1086900" cy="15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/>
          <p:nvPr/>
        </p:nvSpPr>
        <p:spPr>
          <a:xfrm>
            <a:off x="211475" y="241700"/>
            <a:ext cx="8686499" cy="6450000"/>
          </a:xfrm>
          <a:prstGeom prst="rect">
            <a:avLst/>
          </a:prstGeom>
          <a:noFill/>
          <a:ln w="28575" cap="flat">
            <a:solidFill>
              <a:srgbClr val="F7A83C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147450" y="108150"/>
            <a:ext cx="8849100" cy="6591600"/>
          </a:xfrm>
          <a:prstGeom prst="rect">
            <a:avLst/>
          </a:prstGeom>
          <a:noFill/>
          <a:ln w="28575" cap="flat">
            <a:solidFill>
              <a:srgbClr val="76F8A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222975" y="189125"/>
            <a:ext cx="8686499" cy="6450000"/>
          </a:xfrm>
          <a:prstGeom prst="rect">
            <a:avLst/>
          </a:prstGeom>
          <a:noFill/>
          <a:ln w="28575" cap="flat">
            <a:solidFill>
              <a:srgbClr val="F7A83C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8864" y="267375"/>
            <a:ext cx="1093498" cy="1578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 rotWithShape="1">
          <a:blip r:embed="rId4">
            <a:alphaModFix/>
          </a:blip>
          <a:srcRect l="27180" r="29462" b="10073"/>
          <a:stretch/>
        </p:blipFill>
        <p:spPr>
          <a:xfrm>
            <a:off x="690137" y="848175"/>
            <a:ext cx="4328999" cy="5190600"/>
          </a:xfrm>
          <a:prstGeom prst="rect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203" name="Shape 203"/>
          <p:cNvCxnSpPr/>
          <p:nvPr/>
        </p:nvCxnSpPr>
        <p:spPr>
          <a:xfrm rot="10800000">
            <a:off x="2854723" y="2772902"/>
            <a:ext cx="946800" cy="1198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04" name="Shape 204"/>
          <p:cNvCxnSpPr/>
          <p:nvPr/>
        </p:nvCxnSpPr>
        <p:spPr>
          <a:xfrm rot="-5400000">
            <a:off x="974642" y="4683554"/>
            <a:ext cx="174899" cy="202799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05" name="Shape 205"/>
          <p:cNvCxnSpPr/>
          <p:nvPr/>
        </p:nvCxnSpPr>
        <p:spPr>
          <a:xfrm rot="10800000">
            <a:off x="2787085" y="3472768"/>
            <a:ext cx="946800" cy="1198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06" name="Shape 206"/>
          <p:cNvCxnSpPr/>
          <p:nvPr/>
        </p:nvCxnSpPr>
        <p:spPr>
          <a:xfrm rot="-5400000">
            <a:off x="1295666" y="4114718"/>
            <a:ext cx="816598" cy="1500"/>
          </a:xfrm>
          <a:prstGeom prst="straightConnector1">
            <a:avLst/>
          </a:prstGeom>
          <a:noFill/>
          <a:ln w="28575" cap="flat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207" name="Shape 207"/>
          <p:cNvSpPr/>
          <p:nvPr/>
        </p:nvSpPr>
        <p:spPr>
          <a:xfrm>
            <a:off x="1975275" y="2656161"/>
            <a:ext cx="798000" cy="338400"/>
          </a:xfrm>
          <a:prstGeom prst="rect">
            <a:avLst/>
          </a:prstGeom>
          <a:noFill/>
          <a:ln w="38100" cap="flat">
            <a:solidFill>
              <a:srgbClr val="FFFF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1590486" y="3494705"/>
            <a:ext cx="369491" cy="54460"/>
          </a:xfrm>
          <a:custGeom>
            <a:avLst/>
            <a:gdLst/>
            <a:ahLst/>
            <a:cxnLst/>
            <a:rect l="0" t="0" r="0" b="0"/>
            <a:pathLst>
              <a:path w="389965" h="67235" extrusionOk="0">
                <a:moveTo>
                  <a:pt x="389965" y="67235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rgbClr val="FFFF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1464226" y="3700778"/>
            <a:ext cx="482882" cy="145182"/>
          </a:xfrm>
          <a:custGeom>
            <a:avLst/>
            <a:gdLst/>
            <a:ahLst/>
            <a:cxnLst/>
            <a:rect l="0" t="0" r="0" b="0"/>
            <a:pathLst>
              <a:path w="510988" h="177053" extrusionOk="0">
                <a:moveTo>
                  <a:pt x="510988" y="177053"/>
                </a:moveTo>
                <a:cubicBezTo>
                  <a:pt x="491938" y="143435"/>
                  <a:pt x="472888" y="109818"/>
                  <a:pt x="443753" y="82924"/>
                </a:cubicBezTo>
                <a:cubicBezTo>
                  <a:pt x="414618" y="56030"/>
                  <a:pt x="380999" y="29135"/>
                  <a:pt x="336176" y="15688"/>
                </a:cubicBezTo>
                <a:cubicBezTo>
                  <a:pt x="291353" y="2241"/>
                  <a:pt x="230841" y="4482"/>
                  <a:pt x="174812" y="2241"/>
                </a:cubicBezTo>
                <a:cubicBezTo>
                  <a:pt x="118783" y="0"/>
                  <a:pt x="59391" y="1120"/>
                  <a:pt x="0" y="2241"/>
                </a:cubicBezTo>
              </a:path>
            </a:pathLst>
          </a:custGeom>
          <a:noFill/>
          <a:ln w="38100" cap="flat">
            <a:solidFill>
              <a:srgbClr val="FFFF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3733885" y="3297707"/>
            <a:ext cx="405899" cy="349798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2</a:t>
            </a:r>
          </a:p>
        </p:txBody>
      </p:sp>
      <p:sp>
        <p:nvSpPr>
          <p:cNvPr id="211" name="Shape 211"/>
          <p:cNvSpPr/>
          <p:nvPr/>
        </p:nvSpPr>
        <p:spPr>
          <a:xfrm>
            <a:off x="3801525" y="2597841"/>
            <a:ext cx="405899" cy="349798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</a:t>
            </a:r>
          </a:p>
        </p:txBody>
      </p:sp>
      <p:sp>
        <p:nvSpPr>
          <p:cNvPr id="212" name="Shape 212"/>
          <p:cNvSpPr/>
          <p:nvPr/>
        </p:nvSpPr>
        <p:spPr>
          <a:xfrm>
            <a:off x="1501803" y="4522473"/>
            <a:ext cx="405899" cy="349798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3</a:t>
            </a:r>
          </a:p>
        </p:txBody>
      </p:sp>
      <p:sp>
        <p:nvSpPr>
          <p:cNvPr id="213" name="Shape 213"/>
          <p:cNvSpPr/>
          <p:nvPr/>
        </p:nvSpPr>
        <p:spPr>
          <a:xfrm>
            <a:off x="622499" y="4814083"/>
            <a:ext cx="405899" cy="349798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4</a:t>
            </a:r>
          </a:p>
        </p:txBody>
      </p:sp>
      <p:sp>
        <p:nvSpPr>
          <p:cNvPr id="214" name="Shape 214"/>
          <p:cNvSpPr/>
          <p:nvPr/>
        </p:nvSpPr>
        <p:spPr>
          <a:xfrm>
            <a:off x="5464275" y="2173950"/>
            <a:ext cx="2898599" cy="2459999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38100" cap="flat">
            <a:solidFill>
              <a:srgbClr val="76F8A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Architects Daughter"/>
              <a:buAutoNum type="arabicPeriod"/>
            </a:pPr>
            <a:r>
              <a:rPr lang="en-US" sz="2400" b="1" i="0" u="none" strike="noStrike" cap="none" baseline="0">
                <a:solidFill>
                  <a:srgbClr val="274E13"/>
                </a:solidFill>
                <a:latin typeface="Architects Daughter"/>
                <a:ea typeface="Architects Daughter"/>
                <a:cs typeface="Architects Daughter"/>
                <a:sym typeface="Architects Daughter"/>
                <a:rtl val="0"/>
              </a:rPr>
              <a:t>Vertebral body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Architects Daughter"/>
              <a:buAutoNum type="arabicPeriod"/>
            </a:pPr>
            <a:r>
              <a:rPr lang="en-US" sz="2400" b="1" i="0" u="none" strike="noStrike" cap="none" baseline="0">
                <a:solidFill>
                  <a:srgbClr val="274E13"/>
                </a:solidFill>
                <a:latin typeface="Architects Daughter"/>
                <a:ea typeface="Architects Daughter"/>
                <a:cs typeface="Architects Daughter"/>
                <a:sym typeface="Architects Daughter"/>
                <a:rtl val="0"/>
              </a:rPr>
              <a:t>Intrvertebral disc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Architects Daughter"/>
              <a:buAutoNum type="arabicPeriod"/>
            </a:pPr>
            <a:r>
              <a:rPr lang="en-US" sz="2400" b="1" i="0" u="none" strike="noStrike" cap="none" baseline="0">
                <a:solidFill>
                  <a:srgbClr val="274E13"/>
                </a:solidFill>
                <a:latin typeface="Architects Daughter"/>
                <a:ea typeface="Architects Daughter"/>
                <a:cs typeface="Architects Daughter"/>
                <a:sym typeface="Architects Daughter"/>
                <a:rtl val="0"/>
              </a:rPr>
              <a:t>Pedicle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Architects Daughter"/>
              <a:buAutoNum type="arabicPeriod"/>
            </a:pPr>
            <a:r>
              <a:rPr lang="en-US" sz="2400" b="1" i="0" u="none" strike="noStrike" cap="none" baseline="0">
                <a:solidFill>
                  <a:srgbClr val="274E13"/>
                </a:solidFill>
                <a:latin typeface="Architects Daughter"/>
                <a:ea typeface="Architects Daughter"/>
                <a:cs typeface="Architects Daughter"/>
                <a:sym typeface="Architects Daughter"/>
                <a:rtl val="0"/>
              </a:rPr>
              <a:t>Rib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نسق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467</Words>
  <Application>Microsoft Office PowerPoint</Application>
  <PresentationFormat>On-screen Show (4:3)</PresentationFormat>
  <Paragraphs>213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alkaff_abd</dc:creator>
  <cp:lastModifiedBy>alkaff_abd</cp:lastModifiedBy>
  <cp:revision>3</cp:revision>
  <dcterms:modified xsi:type="dcterms:W3CDTF">2015-01-12T10:56:17Z</dcterms:modified>
</cp:coreProperties>
</file>