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E08F98F-D698-47B9-B721-357D0EFF72A0}">
  <a:tblStyle styleName="Table_0" styleId="{5E08F98F-D698-47B9-B721-357D0EFF72A0}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accent2">
              <a:alpha val="20000"/>
            </a:schemeClr>
          </a:solidFill>
        </a:fill>
      </a:tcStyle>
    </a:band1H>
    <a:band1V>
      <a:tcStyle>
        <a:fill>
          <a:solidFill>
            <a:schemeClr val="accent2">
              <a:alpha val="20000"/>
            </a:schemeClr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w="508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>
              <a:solidFill>
                <a:schemeClr val="accent2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شريحة عنوان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y="2130425" x="685800"/>
            <a:ext cy="147002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1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algn="ctr" rtl="1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algn="ctr" rtl="1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algn="ctr" rtl="1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algn="ctr" rtl="1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algn="ctr" rtl="1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algn="ctr" rtl="1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algn="ctr" rtl="1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algn="ctr" rtl="1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عنوان ونص عمودي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y="-251618" x="2309016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indent="381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r" rtl="1" indent="698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r" rtl="1" indent="1016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r" rtl="1" indent="762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r" rtl="1" indent="762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r" rtl="1" indent="762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r" rtl="1" indent="762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r" rtl="1" indent="762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r" rtl="1" indent="762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عنوان ونص عموديان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y="2171700" x="4732335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y="190499" x="541335"/>
            <a:ext cy="6019798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indent="381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r" rtl="1" indent="698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r" rtl="1" indent="1016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r" rtl="1" indent="762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r" rtl="1" indent="762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r" rtl="1" indent="762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r" rtl="1" indent="762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r" rtl="1" indent="762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r" rtl="1" indent="762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فارغ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محتويين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3" cx="403859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600200" x="4648200"/>
            <a:ext cy="4525963" cx="403859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صورة ذو تسمية توضيحية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4800600" x="1792288"/>
            <a:ext cy="566736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عنوان ومحتوى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indent="381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r" rtl="1" indent="698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r" rtl="1" indent="1016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r" rtl="1" indent="762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r" rtl="1" indent="762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r" rtl="1" indent="762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r" rtl="1" indent="762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r" rtl="1" indent="762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r" rtl="1" indent="762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عنوان المقطع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مقارنة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y="2174875" x="457200"/>
            <a:ext cy="3951285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y="1535112" x="4645025"/>
            <a:ext cy="639762" cx="40417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y="2174875" x="4645025"/>
            <a:ext cy="3951285" cx="40417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عنوان فقط"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محتوى ذو تسمية توضيحية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73050" x="457200"/>
            <a:ext cy="116204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273050" x="3575050"/>
            <a:ext cy="5853111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algn="r" rtl="1" marR="0" indent="698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algn="r" rtl="1" marR="0" indent="1016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algn="r" rtl="1" marR="0" indent="762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algn="r" rtl="1" marR="0" indent="762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algn="r" rtl="1" marR="0" indent="762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algn="r" rtl="1" marR="0" indent="76200" marL="2971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r" rtl="1" marR="0" indent="762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algn="r" rtl="1" marR="0" indent="76200" marL="3886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r" rt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r" rtl="1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r" rtl="1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r" rtl="1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r" rtl="1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r" rtl="1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r" rtl="1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r" rtl="1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l" rt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jpg" Type="http://schemas.openxmlformats.org/officeDocument/2006/relationships/image" Id="rId4"/><Relationship Target="../media/image16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4"/><Relationship Target="../media/image00.png" Type="http://schemas.openxmlformats.org/officeDocument/2006/relationships/image" Id="rId3"/><Relationship Target="../media/image26.jp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4"/><Relationship Target="../media/image19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4"/><Relationship Target="../media/image2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8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gif" Type="http://schemas.openxmlformats.org/officeDocument/2006/relationships/image" Id="rId4"/><Relationship Target="../media/image0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04662" x="467543"/>
            <a:ext cy="2190750" cx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y="2834125" x="2629541"/>
            <a:ext cy="1440300" cx="55445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1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libri"/>
              <a:buNone/>
            </a:pPr>
            <a:r>
              <a:rPr strike="noStrike" u="none" b="0" cap="none" baseline="0" sz="6000" lang="en-US" i="0">
                <a:solidFill>
                  <a:srgbClr val="66006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upper limb</a:t>
            </a:r>
          </a:p>
        </p:txBody>
      </p:sp>
      <p:sp>
        <p:nvSpPr>
          <p:cNvPr id="82" name="Shape 82"/>
          <p:cNvSpPr/>
          <p:nvPr/>
        </p:nvSpPr>
        <p:spPr>
          <a:xfrm>
            <a:off y="5706428" x="683568"/>
            <a:ext cy="792150" cx="1343282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w="25400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1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Notes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1" name="Shape 2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76670" x="179511"/>
            <a:ext cy="2952655" cx="3774000"/>
          </a:xfrm>
          <a:prstGeom prst="rect">
            <a:avLst/>
          </a:prstGeom>
          <a:noFill/>
          <a:ln w="9525" cap="flat">
            <a:solidFill>
              <a:srgbClr val="20124D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202" name="Shape 20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08000" x="4221557"/>
            <a:ext cy="5984874" cx="4397375"/>
          </a:xfrm>
          <a:prstGeom prst="rect">
            <a:avLst/>
          </a:prstGeom>
          <a:noFill/>
          <a:ln w="9525" cap="flat">
            <a:solidFill>
              <a:srgbClr val="20124D"/>
            </a:solidFill>
            <a:prstDash val="solid"/>
            <a:round/>
            <a:headEnd w="med" len="med" type="none"/>
            <a:tailEnd w="med" len="med" type="none"/>
          </a:ln>
        </p:spPr>
      </p:pic>
      <p:cxnSp>
        <p:nvCxnSpPr>
          <p:cNvPr id="203" name="Shape 203"/>
          <p:cNvCxnSpPr/>
          <p:nvPr/>
        </p:nvCxnSpPr>
        <p:spPr>
          <a:xfrm rot="5400000">
            <a:off y="2235992" x="7258844"/>
            <a:ext cy="285750" cx="642938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04" name="Shape 204"/>
          <p:cNvCxnSpPr/>
          <p:nvPr/>
        </p:nvCxnSpPr>
        <p:spPr>
          <a:xfrm>
            <a:off y="2843210" x="4879178"/>
            <a:ext cy="214312" cx="500063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05" name="Shape 205"/>
          <p:cNvCxnSpPr/>
          <p:nvPr/>
        </p:nvCxnSpPr>
        <p:spPr>
          <a:xfrm rot="10800000" flipH="1">
            <a:off y="4166216" x="5393528"/>
            <a:ext cy="428625" cx="571500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06" name="Shape 206"/>
          <p:cNvCxnSpPr/>
          <p:nvPr/>
        </p:nvCxnSpPr>
        <p:spPr>
          <a:xfrm>
            <a:off y="3589160" x="4972050"/>
            <a:ext cy="71436" cx="857250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07" name="Shape 207"/>
          <p:cNvSpPr/>
          <p:nvPr/>
        </p:nvSpPr>
        <p:spPr>
          <a:xfrm>
            <a:off y="2436017" x="5965030"/>
            <a:ext cy="642938" cx="928685"/>
          </a:xfrm>
          <a:prstGeom prst="arc">
            <a:avLst>
              <a:gd fmla="val 10735558" name="adj1"/>
              <a:gd fmla="val 0" name="adj2"/>
            </a:avLst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08" name="Shape 208"/>
          <p:cNvCxnSpPr/>
          <p:nvPr/>
        </p:nvCxnSpPr>
        <p:spPr>
          <a:xfrm rot="5400000">
            <a:off y="1663695" x="6286499"/>
            <a:ext cy="500063" cx="928686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09" name="Shape 209"/>
          <p:cNvSpPr/>
          <p:nvPr/>
        </p:nvSpPr>
        <p:spPr>
          <a:xfrm>
            <a:off y="3404219" x="6342062"/>
            <a:ext cy="455612" cx="1016000"/>
          </a:xfrm>
          <a:custGeom>
            <a:pathLst>
              <a:path w="1015253" extrusionOk="0" h="454959">
                <a:moveTo>
                  <a:pt y="351865" x="0"/>
                </a:moveTo>
                <a:cubicBezTo>
                  <a:pt y="314885" x="85165"/>
                  <a:pt y="277906" x="170330"/>
                  <a:pt y="284629" x="282389"/>
                </a:cubicBezTo>
                <a:cubicBezTo>
                  <a:pt y="291353" x="394448"/>
                  <a:pt y="365312" x="564777"/>
                  <a:pt y="392206" x="672353"/>
                </a:cubicBezTo>
                <a:cubicBezTo>
                  <a:pt y="419100" x="779929"/>
                  <a:pt y="454959" x="876300"/>
                  <a:pt y="445994" x="927847"/>
                </a:cubicBezTo>
                <a:cubicBezTo>
                  <a:pt y="437029" x="979394"/>
                  <a:pt y="383240" x="968189"/>
                  <a:pt y="338417" x="981636"/>
                </a:cubicBezTo>
                <a:cubicBezTo>
                  <a:pt y="293594" x="995083"/>
                  <a:pt y="228600" x="1015253"/>
                  <a:pt y="177053" x="1008530"/>
                </a:cubicBezTo>
                <a:cubicBezTo>
                  <a:pt y="125506" x="1001807"/>
                  <a:pt y="58270" x="954742"/>
                  <a:pt y="29135" x="941295"/>
                </a:cubicBezTo>
                <a:cubicBezTo>
                  <a:pt y="0" x="927848"/>
                  <a:pt y="1120" x="927847"/>
                  <a:pt y="2241" x="927847"/>
                </a:cubicBez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10" name="Shape 210"/>
          <p:cNvCxnSpPr/>
          <p:nvPr/>
        </p:nvCxnSpPr>
        <p:spPr>
          <a:xfrm rot="10800000">
            <a:off y="3859830" x="7302495"/>
            <a:ext cy="214312" cx="571500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11" name="Shape 211"/>
          <p:cNvSpPr/>
          <p:nvPr/>
        </p:nvSpPr>
        <p:spPr>
          <a:xfrm>
            <a:off y="4786312" x="5770562"/>
            <a:ext cy="1000125" cx="571500"/>
          </a:xfrm>
          <a:prstGeom prst="arc">
            <a:avLst>
              <a:gd fmla="val 16200000" name="adj1"/>
              <a:gd fmla="val 4299255" name="adj2"/>
            </a:avLst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12" name="Shape 212"/>
          <p:cNvCxnSpPr/>
          <p:nvPr/>
        </p:nvCxnSpPr>
        <p:spPr>
          <a:xfrm rot="10800000">
            <a:off y="5738549" x="6635753"/>
            <a:ext cy="71435" cx="785810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13" name="Shape 213"/>
          <p:cNvSpPr txBox="1"/>
          <p:nvPr/>
        </p:nvSpPr>
        <p:spPr>
          <a:xfrm>
            <a:off y="2558253" x="4484689"/>
            <a:ext cy="369888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y="3404217" x="4556125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y="4487862" x="4972048"/>
            <a:ext cy="369888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cxnSp>
        <p:nvCxnSpPr>
          <p:cNvPr id="216" name="Shape 216"/>
          <p:cNvCxnSpPr/>
          <p:nvPr/>
        </p:nvCxnSpPr>
        <p:spPr>
          <a:xfrm rot="10800000" flipH="1">
            <a:off y="5238486" x="5122860"/>
            <a:ext cy="500062" cx="1000125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17" name="Shape 217"/>
          <p:cNvSpPr txBox="1"/>
          <p:nvPr/>
        </p:nvSpPr>
        <p:spPr>
          <a:xfrm>
            <a:off y="5637212" x="4765671"/>
            <a:ext cy="369888" cx="357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y="5637212" x="7421564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y="3981273" x="7881936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y="1671634" x="7667624"/>
            <a:ext cy="369888" cx="365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7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y="1030287" x="6994522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8</a:t>
            </a:r>
          </a:p>
        </p:txBody>
      </p:sp>
      <p:sp>
        <p:nvSpPr>
          <p:cNvPr id="222" name="Shape 222"/>
          <p:cNvSpPr/>
          <p:nvPr/>
        </p:nvSpPr>
        <p:spPr>
          <a:xfrm>
            <a:off y="3589160" x="251519"/>
            <a:ext cy="2936183" cx="3623700"/>
          </a:xfrm>
          <a:prstGeom prst="rect">
            <a:avLst/>
          </a:prstGeom>
          <a:noFill/>
          <a:ln w="9525" cap="flat">
            <a:solidFill>
              <a:srgbClr val="20124D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 lateral epicondyle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 capitulum.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 radial head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 radial tuberosity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5- ulna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6- trochlea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7- medial epicondyle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8- olecranon fossa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7" name="Shape 2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1785" x="323528"/>
            <a:ext cy="2468132" cx="297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928813" x="3571875"/>
            <a:ext cy="3925887" cx="5114925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pic>
      <p:cxnSp>
        <p:nvCxnSpPr>
          <p:cNvPr id="229" name="Shape 229"/>
          <p:cNvCxnSpPr/>
          <p:nvPr/>
        </p:nvCxnSpPr>
        <p:spPr>
          <a:xfrm rot="5400000">
            <a:off y="3571875" x="5643562"/>
            <a:ext cy="357187" cx="642938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30" name="Shape 230"/>
          <p:cNvCxnSpPr/>
          <p:nvPr/>
        </p:nvCxnSpPr>
        <p:spPr>
          <a:xfrm rot="10800000" flipH="1">
            <a:off y="4986337" x="4214810"/>
            <a:ext cy="428625" cx="642938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31" name="Shape 231"/>
          <p:cNvCxnSpPr/>
          <p:nvPr/>
        </p:nvCxnSpPr>
        <p:spPr>
          <a:xfrm rot="10800000">
            <a:off y="2143124" x="4857748"/>
            <a:ext cy="1587" cx="1000125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32" name="Shape 232"/>
          <p:cNvCxnSpPr/>
          <p:nvPr/>
        </p:nvCxnSpPr>
        <p:spPr>
          <a:xfrm rot="5400000">
            <a:off y="3646486" x="6459536"/>
            <a:ext cy="741363" cx="681037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33" name="Shape 233"/>
          <p:cNvSpPr/>
          <p:nvPr/>
        </p:nvSpPr>
        <p:spPr>
          <a:xfrm>
            <a:off y="3765550" x="4397375"/>
            <a:ext cy="860424" cx="212725"/>
          </a:xfrm>
          <a:custGeom>
            <a:pathLst>
              <a:path w="212912" extrusionOk="0" h="860612">
                <a:moveTo>
                  <a:pt y="0" x="0"/>
                </a:moveTo>
                <a:cubicBezTo>
                  <a:pt y="60512" x="50426"/>
                  <a:pt y="121024" x="100853"/>
                  <a:pt y="174812" x="134471"/>
                </a:cubicBezTo>
                <a:cubicBezTo>
                  <a:pt y="228600" x="168089"/>
                  <a:pt y="275665" x="190500"/>
                  <a:pt y="322730" x="201706"/>
                </a:cubicBezTo>
                <a:cubicBezTo>
                  <a:pt y="369795" x="212912"/>
                  <a:pt y="396688" x="206188"/>
                  <a:pt y="457200" x="201706"/>
                </a:cubicBezTo>
                <a:cubicBezTo>
                  <a:pt y="517712" x="197224"/>
                  <a:pt y="627529" x="190500"/>
                  <a:pt y="685800" x="174812"/>
                </a:cubicBezTo>
                <a:cubicBezTo>
                  <a:pt y="744071" x="159124"/>
                  <a:pt y="782171" x="121024"/>
                  <a:pt y="806824" x="107577"/>
                </a:cubicBezTo>
                <a:cubicBezTo>
                  <a:pt y="831477" x="94130"/>
                  <a:pt y="833718" x="94130"/>
                  <a:pt y="833718" x="94130"/>
                </a:cubicBezTo>
                <a:lnTo>
                  <a:pt y="860612" x="80683"/>
                </a:ln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34" name="Shape 234"/>
          <p:cNvCxnSpPr/>
          <p:nvPr/>
        </p:nvCxnSpPr>
        <p:spPr>
          <a:xfrm>
            <a:off y="4143375" x="4071937"/>
            <a:ext cy="71436" cx="500062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35" name="Shape 235"/>
          <p:cNvSpPr/>
          <p:nvPr/>
        </p:nvSpPr>
        <p:spPr>
          <a:xfrm>
            <a:off y="3929062" x="5357812"/>
            <a:ext cy="920749" cx="1008061"/>
          </a:xfrm>
          <a:custGeom>
            <a:pathLst>
              <a:path w="1008529" extrusionOk="0" h="921123">
                <a:moveTo>
                  <a:pt y="665629" x="1008529"/>
                </a:moveTo>
                <a:cubicBezTo>
                  <a:pt y="645458" x="965947"/>
                  <a:pt y="625287" x="923365"/>
                  <a:pt y="584946" x="887506"/>
                </a:cubicBezTo>
                <a:cubicBezTo>
                  <a:pt y="544605" x="851647"/>
                  <a:pt y="472888" x="820270"/>
                  <a:pt y="423582" x="793376"/>
                </a:cubicBezTo>
                <a:cubicBezTo>
                  <a:pt y="374276" x="766482"/>
                  <a:pt y="331693" x="757517"/>
                  <a:pt y="289111" x="726141"/>
                </a:cubicBezTo>
                <a:cubicBezTo>
                  <a:pt y="246529" x="694765"/>
                  <a:pt y="197222" x="636495"/>
                  <a:pt y="168087" x="605118"/>
                </a:cubicBezTo>
                <a:cubicBezTo>
                  <a:pt y="138952" x="573742"/>
                  <a:pt y="141193" x="573741"/>
                  <a:pt y="114299" x="537882"/>
                </a:cubicBezTo>
                <a:cubicBezTo>
                  <a:pt y="87405" x="502023"/>
                  <a:pt y="0" x="421341"/>
                  <a:pt y="6723" x="389965"/>
                </a:cubicBezTo>
                <a:cubicBezTo>
                  <a:pt y="13446" x="358589"/>
                  <a:pt y="89646" x="351864"/>
                  <a:pt y="154640" x="349623"/>
                </a:cubicBezTo>
                <a:cubicBezTo>
                  <a:pt y="219634" x="347382"/>
                  <a:pt y="327211" x="374277"/>
                  <a:pt y="396687" x="376518"/>
                </a:cubicBezTo>
                <a:cubicBezTo>
                  <a:pt y="466163" x="378759"/>
                  <a:pt y="515470" x="378759"/>
                  <a:pt y="571499" x="363071"/>
                </a:cubicBezTo>
                <a:cubicBezTo>
                  <a:pt y="627528" x="347383"/>
                  <a:pt y="681317" x="318247"/>
                  <a:pt y="732864" x="282388"/>
                </a:cubicBezTo>
                <a:cubicBezTo>
                  <a:pt y="784411" x="246529"/>
                  <a:pt y="849406" x="194983"/>
                  <a:pt y="880782" x="147918"/>
                </a:cubicBezTo>
                <a:cubicBezTo>
                  <a:pt y="912158" x="100853"/>
                  <a:pt y="921123" x="0"/>
                  <a:pt y="921123" x="0"/>
                </a:cubicBezTo>
                <a:lnTo>
                  <a:pt y="921123" x="0"/>
                </a:ln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36" name="Shape 236"/>
          <p:cNvCxnSpPr/>
          <p:nvPr/>
        </p:nvCxnSpPr>
        <p:spPr>
          <a:xfrm rot="5400000">
            <a:off y="4036217" x="7322344"/>
            <a:ext cy="142875" cx="500063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37" name="Shape 237"/>
          <p:cNvSpPr txBox="1"/>
          <p:nvPr/>
        </p:nvSpPr>
        <p:spPr>
          <a:xfrm>
            <a:off y="1643063" x="5819775"/>
            <a:ext cy="738187" cx="3397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y="2928938" x="6072187"/>
            <a:ext cy="461961" cx="3397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y="3214688" x="7000875"/>
            <a:ext cy="461961" cx="3397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y="3357562" x="7643813"/>
            <a:ext cy="461961" cx="3397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y="5345905" x="3883023"/>
            <a:ext cy="461961" cx="2857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3929062" x="3786187"/>
            <a:ext cy="461961" cx="3397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r>
          </a:p>
        </p:txBody>
      </p:sp>
      <p:sp>
        <p:nvSpPr>
          <p:cNvPr id="243" name="Shape 243"/>
          <p:cNvSpPr/>
          <p:nvPr/>
        </p:nvSpPr>
        <p:spPr>
          <a:xfrm>
            <a:off y="3253058" x="251517"/>
            <a:ext cy="2745829" cx="32129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 humerus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 coronoid process **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 Radial head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 Radial tuberosity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5- olecranon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6- olecranon fossa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7- Ulna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FF99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y="620687" x="3735862"/>
            <a:ext cy="1022386" cx="5012398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Note : </a:t>
            </a:r>
            <a:r>
              <a:rPr strike="noStrike" u="none" b="0" cap="none" baseline="0" sz="2400" lang="en-US" i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Radial will appear bigger than ulna in x-ray</a:t>
            </a:r>
          </a:p>
        </p:txBody>
      </p:sp>
      <p:sp>
        <p:nvSpPr>
          <p:cNvPr id="245" name="Shape 245"/>
          <p:cNvSpPr/>
          <p:nvPr/>
        </p:nvSpPr>
        <p:spPr>
          <a:xfrm>
            <a:off y="4953298" x="6621960"/>
            <a:ext cy="461664" cx="356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/>
        </p:nvSpPr>
        <p:spPr>
          <a:xfrm>
            <a:off y="452550" x="719191"/>
            <a:ext cy="1270200" cx="31325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sng" b="0" cap="none" baseline="0" sz="3000" lang="en-US" i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Child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trike="noStrike" u="none" b="0" cap="none" baseline="0" sz="1400" lang="en-US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(as you can see there is no carpal bones)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y="674385" x="6039032"/>
            <a:ext cy="826527" cx="1602438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sng" b="0" cap="none" baseline="0" sz="3000" lang="en-US" i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Adult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4167" x="4788023"/>
            <a:ext cy="4384302" cx="4104456"/>
          </a:xfrm>
          <a:prstGeom prst="rect">
            <a:avLst/>
          </a:prstGeom>
          <a:noFill/>
          <a:ln w="38100" cap="sq">
            <a:solidFill>
              <a:srgbClr val="953734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t="3401" b="0" r="51829" l="0"/>
          <a:stretch/>
        </p:blipFill>
        <p:spPr>
          <a:xfrm>
            <a:off y="1974167" x="287522"/>
            <a:ext cy="4357463" cx="3995936"/>
          </a:xfrm>
          <a:prstGeom prst="rect">
            <a:avLst/>
          </a:prstGeom>
          <a:noFill/>
          <a:ln w="38100" cap="sq">
            <a:solidFill>
              <a:srgbClr val="953734"/>
            </a:solidFill>
            <a:prstDash val="solid"/>
            <a:miter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/>
          <p:nvPr/>
        </p:nvSpPr>
        <p:spPr>
          <a:xfrm>
            <a:off y="188640" x="467543"/>
            <a:ext cy="6408712" cx="8136903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79460" x="2151927"/>
            <a:ext cy="1578598" cx="109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y="983074" x="3158975"/>
            <a:ext cy="1074985" cx="2606100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4F6128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Hand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y="3356992" x="5801587"/>
            <a:ext cy="1067698" cx="2035498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4F612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X-ray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 t="0" b="15440" r="3083" l="0"/>
          <a:stretch/>
        </p:blipFill>
        <p:spPr>
          <a:xfrm>
            <a:off y="2492896" x="1251488"/>
            <a:ext cy="3120380" cx="3987872"/>
          </a:xfrm>
          <a:prstGeom prst="rect">
            <a:avLst/>
          </a:prstGeom>
          <a:noFill/>
          <a:ln w="38100" cap="sq">
            <a:solidFill>
              <a:srgbClr val="4F6128"/>
            </a:solidFill>
            <a:prstDash val="solid"/>
            <a:miter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67" name="Shape 2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 flipH="1">
            <a:off y="528714" x="4041773"/>
            <a:ext cy="5771995" cx="482125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y="3537744" x="6845171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y="3643310" x="5868144"/>
            <a:ext cy="369888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y="2523331" x="5342625"/>
            <a:ext cy="369888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271" name="Shape 271"/>
          <p:cNvSpPr/>
          <p:nvPr/>
        </p:nvSpPr>
        <p:spPr>
          <a:xfrm>
            <a:off y="2909094" x="5336173"/>
            <a:ext cy="485775" cx="571500"/>
          </a:xfrm>
          <a:prstGeom prst="arc">
            <a:avLst>
              <a:gd fmla="val 16200000" name="adj1"/>
              <a:gd fmla="val 15785328" name="adj2"/>
            </a:avLst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72" name="Shape 272"/>
          <p:cNvCxnSpPr/>
          <p:nvPr/>
        </p:nvCxnSpPr>
        <p:spPr>
          <a:xfrm>
            <a:off y="2807491" x="4664617"/>
            <a:ext cy="214312" cx="714374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73" name="Shape 273"/>
          <p:cNvSpPr txBox="1"/>
          <p:nvPr/>
        </p:nvSpPr>
        <p:spPr>
          <a:xfrm>
            <a:off y="2514599" x="4266155"/>
            <a:ext cy="369888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274" name="Shape 274"/>
          <p:cNvSpPr/>
          <p:nvPr/>
        </p:nvSpPr>
        <p:spPr>
          <a:xfrm>
            <a:off y="2037557" x="5868144"/>
            <a:ext cy="585787" cx="477836"/>
          </a:xfrm>
          <a:custGeom>
            <a:pathLst>
              <a:path w="477370" extrusionOk="0" h="584946">
                <a:moveTo>
                  <a:pt y="29135" x="161365"/>
                </a:moveTo>
                <a:cubicBezTo>
                  <a:pt y="14567" x="217394"/>
                  <a:pt y="0" x="273424"/>
                  <a:pt y="2241" x="322730"/>
                </a:cubicBezTo>
                <a:cubicBezTo>
                  <a:pt y="4482" x="372036"/>
                  <a:pt y="11206" x="437030"/>
                  <a:pt y="42582" x="457200"/>
                </a:cubicBezTo>
                <a:cubicBezTo>
                  <a:pt y="73958" x="477370"/>
                  <a:pt y="136712" x="452718"/>
                  <a:pt y="190500" x="443753"/>
                </a:cubicBezTo>
                <a:cubicBezTo>
                  <a:pt y="244288" x="434788"/>
                  <a:pt y="320488" x="416859"/>
                  <a:pt y="365311" x="403412"/>
                </a:cubicBezTo>
                <a:cubicBezTo>
                  <a:pt y="410134" x="389965"/>
                  <a:pt y="430306" x="387724"/>
                  <a:pt y="459441" x="363071"/>
                </a:cubicBezTo>
                <a:cubicBezTo>
                  <a:pt y="488576" x="338418"/>
                  <a:pt y="519953" x="293595"/>
                  <a:pt y="540123" x="255495"/>
                </a:cubicBezTo>
                <a:cubicBezTo>
                  <a:pt y="560294" x="217395"/>
                  <a:pt y="584946" x="163606"/>
                  <a:pt y="580464" x="134471"/>
                </a:cubicBezTo>
                <a:cubicBezTo>
                  <a:pt y="575982" x="105336"/>
                  <a:pt y="537882" x="103095"/>
                  <a:pt y="513229" x="80683"/>
                </a:cubicBezTo>
                <a:cubicBezTo>
                  <a:pt y="488576" x="58271"/>
                  <a:pt y="432547" x="0"/>
                  <a:pt y="432547" x="0"/>
                </a:cubicBezTo>
                <a:lnTo>
                  <a:pt y="472888" x="40342"/>
                </a:ln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75" name="Shape 275"/>
          <p:cNvCxnSpPr/>
          <p:nvPr/>
        </p:nvCxnSpPr>
        <p:spPr>
          <a:xfrm>
            <a:off y="2037557" x="4778251"/>
            <a:ext cy="285750" cx="1285873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76" name="Shape 276"/>
          <p:cNvSpPr txBox="1"/>
          <p:nvPr/>
        </p:nvSpPr>
        <p:spPr>
          <a:xfrm>
            <a:off y="1810546" x="4416967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y="2698749" x="5933230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y="2594769" x="6444207"/>
            <a:ext cy="369886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7</a:t>
            </a:r>
          </a:p>
        </p:txBody>
      </p:sp>
      <p:sp>
        <p:nvSpPr>
          <p:cNvPr id="279" name="Shape 279"/>
          <p:cNvSpPr/>
          <p:nvPr/>
        </p:nvSpPr>
        <p:spPr>
          <a:xfrm>
            <a:off y="2055813" x="6822946"/>
            <a:ext cy="642936" cx="761085"/>
          </a:xfrm>
          <a:prstGeom prst="arc">
            <a:avLst>
              <a:gd fmla="val 16200000" name="adj1"/>
              <a:gd fmla="val 15712187" name="adj2"/>
            </a:avLst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y="2201861" x="7052677"/>
            <a:ext cy="369888" cx="3016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8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y="2514599" x="7426870"/>
            <a:ext cy="400049" cx="3143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9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4984750" x="5961012"/>
            <a:ext cy="369888" cx="4175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10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y="4598987" x="4589212"/>
            <a:ext cy="369886" cx="4175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11</a:t>
            </a:r>
          </a:p>
        </p:txBody>
      </p:sp>
      <p:cxnSp>
        <p:nvCxnSpPr>
          <p:cNvPr id="284" name="Shape 284"/>
          <p:cNvCxnSpPr/>
          <p:nvPr/>
        </p:nvCxnSpPr>
        <p:spPr>
          <a:xfrm>
            <a:off y="3436937" x="4416967"/>
            <a:ext cy="285750" cx="500063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85" name="Shape 285"/>
          <p:cNvSpPr txBox="1"/>
          <p:nvPr/>
        </p:nvSpPr>
        <p:spPr>
          <a:xfrm>
            <a:off y="3104358" x="4067717"/>
            <a:ext cy="369886" cx="50006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12</a:t>
            </a:r>
          </a:p>
        </p:txBody>
      </p:sp>
      <p:cxnSp>
        <p:nvCxnSpPr>
          <p:cNvPr id="286" name="Shape 286"/>
          <p:cNvCxnSpPr/>
          <p:nvPr/>
        </p:nvCxnSpPr>
        <p:spPr>
          <a:xfrm flipH="1">
            <a:off y="683814" x="5421187"/>
            <a:ext cy="428622" cx="3111251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87" name="Shape 287"/>
          <p:cNvCxnSpPr/>
          <p:nvPr/>
        </p:nvCxnSpPr>
        <p:spPr>
          <a:xfrm flipH="1">
            <a:off y="683814" x="6206999"/>
            <a:ext cy="642936" cx="2325439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88" name="Shape 288"/>
          <p:cNvCxnSpPr/>
          <p:nvPr/>
        </p:nvCxnSpPr>
        <p:spPr>
          <a:xfrm flipH="1">
            <a:off y="683814" x="6921373"/>
            <a:ext cy="857249" cx="1611065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89" name="Shape 289"/>
          <p:cNvCxnSpPr/>
          <p:nvPr/>
        </p:nvCxnSpPr>
        <p:spPr>
          <a:xfrm flipH="1">
            <a:off y="683814" x="7707187"/>
            <a:ext cy="1000122" cx="825251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90" name="Shape 290"/>
          <p:cNvCxnSpPr/>
          <p:nvPr/>
        </p:nvCxnSpPr>
        <p:spPr>
          <a:xfrm flipH="1">
            <a:off y="773112" x="8441282"/>
            <a:ext cy="1584325" cx="28574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291" name="Shape 291"/>
          <p:cNvSpPr txBox="1"/>
          <p:nvPr/>
        </p:nvSpPr>
        <p:spPr>
          <a:xfrm>
            <a:off y="543320" x="8386932"/>
            <a:ext cy="461961" cx="642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13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341896" x="128709"/>
            <a:ext cy="6264694" cx="372320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 Scaphoid. (navicular)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 Lunate.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 Triquetrum.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 Pisiform.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5- Hamate.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6- Hook of Hamate.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7- Capitate.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8- Trapezoid.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9- Trapezium.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10- Radius.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11- Ulna.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12- Ulnar styloid process.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13- 1st metacarpal.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2nd metacarpal ( and so on from lateral to medial 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FF99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t="0" b="43158" r="0" l="0"/>
          <a:stretch/>
        </p:blipFill>
        <p:spPr>
          <a:xfrm>
            <a:off y="3741250" x="937345"/>
            <a:ext cy="2160299" cx="4969499"/>
          </a:xfrm>
          <a:prstGeom prst="rect">
            <a:avLst/>
          </a:prstGeom>
          <a:noFill/>
          <a:ln w="38100" cap="sq">
            <a:solidFill>
              <a:srgbClr val="FF9900"/>
            </a:solidFill>
            <a:prstDash val="solid"/>
            <a:miter/>
            <a:headEnd w="med" len="med" type="none"/>
            <a:tailEnd w="med" len="med" type="none"/>
          </a:ln>
        </p:spPr>
      </p:pic>
      <p:sp>
        <p:nvSpPr>
          <p:cNvPr id="298" name="Shape 298"/>
          <p:cNvSpPr/>
          <p:nvPr/>
        </p:nvSpPr>
        <p:spPr>
          <a:xfrm>
            <a:off y="2047967" x="6300192"/>
            <a:ext cy="2585322" cx="20697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3"/>
              </a:buClr>
              <a:buSzPct val="25000"/>
              <a:buFont typeface="Arial"/>
              <a:buNone/>
            </a:pPr>
            <a:r>
              <a:rPr strike="noStrike" u="none" b="1" cap="none" baseline="0" sz="5400" lang="en-US" i="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3"/>
              </a:buClr>
              <a:buSzPct val="25000"/>
              <a:buFont typeface="Arial"/>
              <a:buNone/>
            </a:pPr>
            <a:r>
              <a:rPr strike="noStrike" u="none" b="1" cap="none" baseline="0" sz="5400" lang="en-US" i="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  <a:rtl val="0"/>
              </a:rPr>
              <a:t>HELP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3"/>
              </a:buClr>
              <a:buSzPct val="25000"/>
              <a:buFont typeface="Arial"/>
              <a:buNone/>
            </a:pPr>
            <a:r>
              <a:rPr strike="noStrike" u="none" b="1" cap="none" baseline="0" sz="5400" lang="en-US" i="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YOU 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47750" x="878250"/>
            <a:ext cy="2338924" cx="5087599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51353" x="3747576"/>
            <a:ext cy="4777896" cx="5220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Shape 305"/>
          <p:cNvCxnSpPr/>
          <p:nvPr/>
        </p:nvCxnSpPr>
        <p:spPr>
          <a:xfrm flipH="1">
            <a:off y="1316384" x="6517805"/>
            <a:ext cy="52587" cx="1698889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06" name="Shape 306"/>
          <p:cNvCxnSpPr/>
          <p:nvPr/>
        </p:nvCxnSpPr>
        <p:spPr>
          <a:xfrm rot="10800000">
            <a:off y="1887497" x="6517804"/>
            <a:ext cy="157160" cx="1857373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07" name="Shape 307"/>
          <p:cNvCxnSpPr/>
          <p:nvPr/>
        </p:nvCxnSpPr>
        <p:spPr>
          <a:xfrm rot="10800000">
            <a:off y="2840547" x="6517806"/>
            <a:ext cy="70885" cx="1454844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08" name="Shape 308"/>
          <p:cNvSpPr/>
          <p:nvPr/>
        </p:nvSpPr>
        <p:spPr>
          <a:xfrm>
            <a:off y="2440163" x="4013887"/>
            <a:ext cy="269133" cx="500062"/>
          </a:xfrm>
          <a:prstGeom prst="ellipse">
            <a:avLst/>
          </a:prstGeom>
          <a:noFill/>
          <a:ln w="254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05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y="2840547" x="4382448"/>
            <a:ext cy="332821" cx="463731"/>
          </a:xfrm>
          <a:prstGeom prst="ellipse">
            <a:avLst/>
          </a:prstGeom>
          <a:noFill/>
          <a:ln w="254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05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y="3325987" x="4812796"/>
            <a:ext cy="428625" cx="714374"/>
          </a:xfrm>
          <a:prstGeom prst="ellipse">
            <a:avLst/>
          </a:prstGeom>
          <a:noFill/>
          <a:ln w="254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05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y="1180316" x="8414014"/>
            <a:ext cy="523873" cx="357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1750232" x="8580634"/>
            <a:ext cy="523873" cx="31184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y="2649494" x="8160867"/>
            <a:ext cy="523873" cx="428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</a:p>
        </p:txBody>
      </p:sp>
      <p:cxnSp>
        <p:nvCxnSpPr>
          <p:cNvPr id="314" name="Shape 314"/>
          <p:cNvCxnSpPr/>
          <p:nvPr/>
        </p:nvCxnSpPr>
        <p:spPr>
          <a:xfrm flipH="1">
            <a:off y="1681493" x="4443735"/>
            <a:ext cy="758668" cx="284524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15" name="Shape 315"/>
          <p:cNvSpPr txBox="1"/>
          <p:nvPr/>
        </p:nvSpPr>
        <p:spPr>
          <a:xfrm>
            <a:off y="1306712" x="4569130"/>
            <a:ext cy="523873" cx="50006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2174680" x="4907448"/>
            <a:ext cy="400049" cx="61972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r>
          </a:p>
        </p:txBody>
      </p:sp>
      <p:cxnSp>
        <p:nvCxnSpPr>
          <p:cNvPr id="317" name="Shape 317"/>
          <p:cNvCxnSpPr/>
          <p:nvPr/>
        </p:nvCxnSpPr>
        <p:spPr>
          <a:xfrm flipH="1">
            <a:off y="2388677" x="4832794"/>
            <a:ext cy="355500" cx="236400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18" name="Shape 318"/>
          <p:cNvSpPr txBox="1"/>
          <p:nvPr/>
        </p:nvSpPr>
        <p:spPr>
          <a:xfrm>
            <a:off y="4662467" x="4293778"/>
            <a:ext cy="461961" cx="357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r>
          </a:p>
        </p:txBody>
      </p:sp>
      <p:cxnSp>
        <p:nvCxnSpPr>
          <p:cNvPr id="319" name="Shape 319"/>
          <p:cNvCxnSpPr/>
          <p:nvPr/>
        </p:nvCxnSpPr>
        <p:spPr>
          <a:xfrm rot="10800000" flipH="1">
            <a:off y="3754612" x="4636355"/>
            <a:ext cy="928685" cx="315597"/>
          </a:xfrm>
          <a:prstGeom prst="straightConnector1">
            <a:avLst/>
          </a:pr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20" name="Shape 320"/>
          <p:cNvSpPr/>
          <p:nvPr/>
        </p:nvSpPr>
        <p:spPr>
          <a:xfrm>
            <a:off y="1704339" x="179511"/>
            <a:ext cy="3815100" cx="3356100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 Distal phalanx.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 Middle phalanx.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 Proximal phalanx.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 Distal interphalangeal joint.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  <a:rtl val="0"/>
              </a:rPr>
              <a:t>5. Proximal interphalangeal joint.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  <a:rtl val="0"/>
              </a:rPr>
              <a:t>6- metacarpophalangeal joint.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376" x="2250407"/>
            <a:ext cy="1268759" cx="108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268759" x="222953"/>
            <a:ext cy="5085182" cx="569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5">
            <a:alphaModFix/>
          </a:blip>
          <a:srcRect t="12360" b="14607" r="58090" l="9219"/>
          <a:stretch/>
        </p:blipFill>
        <p:spPr>
          <a:xfrm>
            <a:off y="1268759" x="6163021"/>
            <a:ext cy="5085181" cx="2786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Shape 328"/>
          <p:cNvCxnSpPr/>
          <p:nvPr/>
        </p:nvCxnSpPr>
        <p:spPr>
          <a:xfrm rot="10800000">
            <a:off y="4293096" x="6444207"/>
            <a:ext cy="0" cx="2304256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29" name="Shape 329"/>
          <p:cNvSpPr txBox="1"/>
          <p:nvPr/>
        </p:nvSpPr>
        <p:spPr>
          <a:xfrm>
            <a:off y="260647" x="3285580"/>
            <a:ext cy="800218" cx="2654572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ct val="25000"/>
              <a:buFont typeface="Comic Sans MS"/>
              <a:buNone/>
            </a:pPr>
            <a:r>
              <a:rPr strike="noStrike" u="none" b="1" cap="none" baseline="0" sz="3200" lang="en-US" i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MRI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/>
        </p:nvSpPr>
        <p:spPr>
          <a:xfrm>
            <a:off y="188640" x="179511"/>
            <a:ext cy="6408712" cx="8784976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05854" x="357808"/>
            <a:ext cy="4896543" cx="561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 t="12360" b="14607" r="9219" l="58089"/>
          <a:stretch/>
        </p:blipFill>
        <p:spPr>
          <a:xfrm>
            <a:off y="1023591" x="6228183"/>
            <a:ext cy="5020020" cx="2643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Shape 337"/>
          <p:cNvCxnSpPr/>
          <p:nvPr/>
        </p:nvCxnSpPr>
        <p:spPr>
          <a:xfrm rot="10800000">
            <a:off y="3068960" x="6516216"/>
            <a:ext cy="36004" cx="216024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/>
          <p:nvPr/>
        </p:nvSpPr>
        <p:spPr>
          <a:xfrm>
            <a:off y="2139581" x="641333"/>
            <a:ext cy="646199" cx="6531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1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1573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1">
                <a:solidFill>
                  <a:srgbClr val="711573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Done By RADIOLOGY TEAM 434 ..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19660" x="5813060"/>
            <a:ext cy="1438200" cx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723734" x="7358842"/>
            <a:ext cy="1308598" cx="12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y="2774875" x="899591"/>
            <a:ext cy="3403500" cx="676875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ct val="25000"/>
              <a:buFont typeface="Arial"/>
              <a:buNone/>
            </a:pPr>
            <a:r>
              <a:rPr strike="noStrike" u="none" b="1" cap="none" baseline="0" sz="20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عبدالرحمن الكاف</a:t>
            </a:r>
            <a:r>
              <a:rPr strike="noStrike" u="none" b="0" cap="none" baseline="0" sz="18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</a:t>
            </a:r>
            <a:r>
              <a:rPr strike="noStrike" u="none" b="1" cap="none" baseline="0" sz="20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ابتهال آل مشاوي   </a:t>
            </a:r>
          </a:p>
          <a:p>
            <a:pPr algn="ctr" rtl="1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ct val="25000"/>
              <a:buFont typeface="Arial"/>
              <a:buNone/>
            </a:pPr>
            <a:r>
              <a:rPr strike="noStrike" u="none" b="1" cap="none" baseline="0" sz="20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سلمان القزلان            الهام الغامدي</a:t>
            </a:r>
          </a:p>
          <a:p>
            <a:pPr algn="ctr" rtl="1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ct val="25000"/>
              <a:buFont typeface="Arial"/>
              <a:buNone/>
            </a:pPr>
            <a:r>
              <a:rPr strike="noStrike" u="none" b="1" cap="none" baseline="0" sz="20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عبدالله السهلي            لينة الجرف</a:t>
            </a:r>
          </a:p>
          <a:p>
            <a:pPr algn="ctr" rtl="1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ct val="25000"/>
              <a:buFont typeface="Arial"/>
              <a:buNone/>
            </a:pPr>
            <a:r>
              <a:rPr strike="noStrike" u="none" b="1" cap="none" baseline="0" sz="20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عبدالله الهويدي          سارة السلمان</a:t>
            </a:r>
          </a:p>
          <a:p>
            <a:pPr algn="ctr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</a:t>
            </a:r>
            <a:r>
              <a:rPr strike="noStrike" u="none" b="1" cap="none" baseline="0" sz="2000" lang="en-US" i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هديل السلمي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1" cap="none" baseline="0" sz="2000" i="0">
              <a:solidFill>
                <a:srgbClr val="3F315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1" cap="none" baseline="0" sz="2000" i="0">
              <a:solidFill>
                <a:srgbClr val="3F315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4547" x="1642901"/>
            <a:ext cy="1578657" cx="10933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Shape 88"/>
          <p:cNvGraphicFramePr/>
          <p:nvPr/>
        </p:nvGraphicFramePr>
        <p:xfrm>
          <a:off y="1852850" x="3966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{5E08F98F-D698-47B9-B721-357D0EFF72A0}</a:tableStyleId>
              </a:tblPr>
              <a:tblGrid>
                <a:gridCol w="2679175"/>
                <a:gridCol w="2679175"/>
                <a:gridCol w="2679175"/>
              </a:tblGrid>
              <a:tr h="63935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FC5E8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2400" lang="en-US">
                          <a:solidFill>
                            <a:srgbClr val="366092"/>
                          </a:solidFill>
                          <a:rtl val="0"/>
                        </a:rPr>
                        <a:t>Modality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FC5E8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2400" lang="en-US">
                          <a:solidFill>
                            <a:srgbClr val="366092"/>
                          </a:solidFill>
                          <a:rtl val="0"/>
                        </a:rPr>
                        <a:t>Bone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FC5E8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2400" lang="en-US">
                          <a:solidFill>
                            <a:srgbClr val="366092"/>
                          </a:solidFill>
                          <a:rtl val="0"/>
                        </a:rPr>
                        <a:t>Soft tissue</a:t>
                      </a:r>
                    </a:p>
                  </a:txBody>
                  <a:tcPr marR="91425" marB="91425" marT="91425" marL="91425"/>
                </a:tc>
              </a:tr>
              <a:tr h="63935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800" lang="en-US">
                          <a:solidFill>
                            <a:srgbClr val="366092"/>
                          </a:solidFill>
                          <a:rtl val="0"/>
                        </a:rPr>
                        <a:t>X-Ray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400" lang="en-US">
                          <a:solidFill>
                            <a:srgbClr val="366092"/>
                          </a:solidFill>
                          <a:rtl val="0"/>
                        </a:rPr>
                        <a:t>++++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400" lang="en-US">
                          <a:solidFill>
                            <a:srgbClr val="366092"/>
                          </a:solidFill>
                          <a:rtl val="0"/>
                        </a:rPr>
                        <a:t>___</a:t>
                      </a:r>
                    </a:p>
                  </a:txBody>
                  <a:tcPr marR="91425" marB="91425" marT="91425" marL="91425"/>
                </a:tc>
              </a:tr>
              <a:tr h="63935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800" lang="en-US">
                          <a:solidFill>
                            <a:srgbClr val="366092"/>
                          </a:solidFill>
                          <a:rtl val="0"/>
                        </a:rPr>
                        <a:t>CT scan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400" lang="en-US">
                          <a:solidFill>
                            <a:srgbClr val="366092"/>
                          </a:solidFill>
                          <a:rtl val="0"/>
                        </a:rPr>
                        <a:t>+++++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400" lang="en-US">
                          <a:solidFill>
                            <a:srgbClr val="366092"/>
                          </a:solidFill>
                          <a:rtl val="0"/>
                        </a:rPr>
                        <a:t>++</a:t>
                      </a:r>
                    </a:p>
                  </a:txBody>
                  <a:tcPr marR="91425" marB="91425" marT="91425" marL="91425"/>
                </a:tc>
              </a:tr>
              <a:tr h="63935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800" lang="en-US">
                          <a:solidFill>
                            <a:srgbClr val="366092"/>
                          </a:solidFill>
                          <a:rtl val="0"/>
                        </a:rPr>
                        <a:t>MRI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400" lang="en-US">
                          <a:solidFill>
                            <a:srgbClr val="366092"/>
                          </a:solidFill>
                          <a:rtl val="0"/>
                        </a:rPr>
                        <a:t>++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cap="none" baseline="0" sz="1400" lang="en-US">
                          <a:solidFill>
                            <a:srgbClr val="366092"/>
                          </a:solidFill>
                          <a:rtl val="0"/>
                        </a:rPr>
                        <a:t>+++++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89" name="Shape 89"/>
          <p:cNvSpPr txBox="1"/>
          <p:nvPr/>
        </p:nvSpPr>
        <p:spPr>
          <a:xfrm>
            <a:off y="4797151" x="323528"/>
            <a:ext cy="1160999" cx="8136903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strike="noStrike" u="sng" b="0" cap="none" baseline="0" sz="1800" lang="en-US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Note that : 1-CT scan results is very rapid to get it,so it useful in accident and other severe damage.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sng" b="0" cap="none" baseline="0" sz="1800" lang="en-US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 X-ray can not used for detecting soft tissue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427872" x="2522535"/>
            <a:ext cy="686399" cx="4349400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rgbClr val="31859B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Medical techniques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5" name="Shape 9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85812" x="2357438"/>
            <a:ext cy="5500687" cx="6710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/>
          <p:nvPr/>
        </p:nvCxnSpPr>
        <p:spPr>
          <a:xfrm rot="-5400000" flipH="1">
            <a:off y="2500313" x="2857500"/>
            <a:ext cy="142875" cx="428625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97" name="Shape 97"/>
          <p:cNvCxnSpPr/>
          <p:nvPr/>
        </p:nvCxnSpPr>
        <p:spPr>
          <a:xfrm>
            <a:off y="1357312" x="4000500"/>
            <a:ext cy="285750" cx="428625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98" name="Shape 98"/>
          <p:cNvCxnSpPr/>
          <p:nvPr/>
        </p:nvCxnSpPr>
        <p:spPr>
          <a:xfrm rot="5400000">
            <a:off y="1464468" x="7679530"/>
            <a:ext cy="285750" cx="357188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99" name="Shape 99"/>
          <p:cNvCxnSpPr/>
          <p:nvPr/>
        </p:nvCxnSpPr>
        <p:spPr>
          <a:xfrm rot="-5400000">
            <a:off y="2892423" x="7037386"/>
            <a:ext cy="1587" cx="500062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100" name="Shape 100"/>
          <p:cNvCxnSpPr/>
          <p:nvPr/>
        </p:nvCxnSpPr>
        <p:spPr>
          <a:xfrm rot="-5400000">
            <a:off y="3571874" x="3286123"/>
            <a:ext cy="357188" cx="642938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01" name="Shape 101"/>
          <p:cNvSpPr/>
          <p:nvPr/>
        </p:nvSpPr>
        <p:spPr>
          <a:xfrm>
            <a:off y="2500313" x="5357812"/>
            <a:ext cy="1571623" cx="785810"/>
          </a:xfrm>
          <a:prstGeom prst="arc">
            <a:avLst>
              <a:gd fmla="val 16200000" name="adj1"/>
              <a:gd fmla="val 5347116" name="adj2"/>
            </a:avLst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02" name="Shape 102"/>
          <p:cNvCxnSpPr/>
          <p:nvPr/>
        </p:nvCxnSpPr>
        <p:spPr>
          <a:xfrm rot="10800000" flipH="1">
            <a:off y="4653137" x="6588224"/>
            <a:ext cy="1008111" cx="432049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03" name="Shape 103"/>
          <p:cNvSpPr/>
          <p:nvPr/>
        </p:nvSpPr>
        <p:spPr>
          <a:xfrm>
            <a:off y="1857375" x="2357438"/>
            <a:ext cy="571500" cx="1071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</a:p>
        </p:txBody>
      </p:sp>
      <p:sp>
        <p:nvSpPr>
          <p:cNvPr id="104" name="Shape 104"/>
          <p:cNvSpPr/>
          <p:nvPr/>
        </p:nvSpPr>
        <p:spPr>
          <a:xfrm>
            <a:off y="1000125" x="3286125"/>
            <a:ext cy="428625" cx="12858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105" name="Shape 105"/>
          <p:cNvSpPr/>
          <p:nvPr/>
        </p:nvSpPr>
        <p:spPr>
          <a:xfrm>
            <a:off y="5516562" x="5940425"/>
            <a:ext cy="642936" cx="12144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r>
          </a:p>
        </p:txBody>
      </p:sp>
      <p:sp>
        <p:nvSpPr>
          <p:cNvPr id="106" name="Shape 106"/>
          <p:cNvSpPr/>
          <p:nvPr/>
        </p:nvSpPr>
        <p:spPr>
          <a:xfrm>
            <a:off y="3071813" x="6643688"/>
            <a:ext cy="571500" cx="12144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r>
          </a:p>
        </p:txBody>
      </p:sp>
      <p:sp>
        <p:nvSpPr>
          <p:cNvPr id="107" name="Shape 107"/>
          <p:cNvSpPr/>
          <p:nvPr/>
        </p:nvSpPr>
        <p:spPr>
          <a:xfrm>
            <a:off y="4000500" x="2714625"/>
            <a:ext cy="785813" cx="114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r>
          </a:p>
        </p:txBody>
      </p:sp>
      <p:cxnSp>
        <p:nvCxnSpPr>
          <p:cNvPr id="108" name="Shape 108"/>
          <p:cNvCxnSpPr/>
          <p:nvPr/>
        </p:nvCxnSpPr>
        <p:spPr>
          <a:xfrm rot="5400000" flipH="1">
            <a:off y="4107655" x="5679280"/>
            <a:ext cy="214312" cx="714374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09" name="Shape 109"/>
          <p:cNvSpPr/>
          <p:nvPr/>
        </p:nvSpPr>
        <p:spPr>
          <a:xfrm>
            <a:off y="4500562" x="5500687"/>
            <a:ext cy="642936" cx="12144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r>
          </a:p>
        </p:txBody>
      </p:sp>
      <p:sp>
        <p:nvSpPr>
          <p:cNvPr id="110" name="Shape 110"/>
          <p:cNvSpPr/>
          <p:nvPr/>
        </p:nvSpPr>
        <p:spPr>
          <a:xfrm>
            <a:off y="1071562" x="7286625"/>
            <a:ext cy="357187" cx="13573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r>
          </a:p>
        </p:txBody>
      </p:sp>
      <p:sp>
        <p:nvSpPr>
          <p:cNvPr id="111" name="Shape 111"/>
          <p:cNvSpPr/>
          <p:nvPr/>
        </p:nvSpPr>
        <p:spPr>
          <a:xfrm>
            <a:off y="2142742" x="6750939"/>
            <a:ext cy="624838" cx="1167382"/>
          </a:xfrm>
          <a:custGeom>
            <a:pathLst>
              <a:path w="1167384" extrusionOk="0" h="624840">
                <a:moveTo>
                  <a:pt y="618744" x="387096"/>
                </a:moveTo>
                <a:cubicBezTo>
                  <a:pt y="624840" x="283464"/>
                  <a:pt y="612648" x="158496"/>
                  <a:pt y="563880" x="94488"/>
                </a:cubicBezTo>
                <a:cubicBezTo>
                  <a:pt y="515112" x="30480"/>
                  <a:pt y="385572" x="6096"/>
                  <a:pt y="326136" x="3048"/>
                </a:cubicBezTo>
                <a:cubicBezTo>
                  <a:pt y="266700" x="0"/>
                  <a:pt y="239268" x="27432"/>
                  <a:pt y="207264" x="76200"/>
                </a:cubicBezTo>
                <a:cubicBezTo>
                  <a:pt y="175260" x="124968"/>
                  <a:pt y="153924" x="246888"/>
                  <a:pt y="134112" x="295656"/>
                </a:cubicBezTo>
                <a:cubicBezTo>
                  <a:pt y="114300" x="344424"/>
                  <a:pt y="109728" x="323088"/>
                  <a:pt y="88392" x="368808"/>
                </a:cubicBezTo>
                <a:cubicBezTo>
                  <a:pt y="67056" x="414528"/>
                  <a:pt y="12192" x="481584"/>
                  <a:pt y="6096" x="569976"/>
                </a:cubicBezTo>
                <a:cubicBezTo>
                  <a:pt y="0" x="658368"/>
                  <a:pt y="18288" x="807720"/>
                  <a:pt y="51816" x="899160"/>
                </a:cubicBezTo>
                <a:cubicBezTo>
                  <a:pt y="85344" x="990600"/>
                  <a:pt y="143256" x="1078992"/>
                  <a:pt y="207264" x="1118616"/>
                </a:cubicBezTo>
                <a:cubicBezTo>
                  <a:pt y="271272" x="1158240"/>
                  <a:pt y="382524" x="1167384"/>
                  <a:pt y="435864" x="1136904"/>
                </a:cubicBezTo>
                <a:cubicBezTo>
                  <a:pt y="489204" x="1106424"/>
                  <a:pt y="512064" x="1005840"/>
                  <a:pt y="527304" x="935736"/>
                </a:cubicBezTo>
                <a:cubicBezTo>
                  <a:pt y="542544" x="865632"/>
                  <a:pt y="512064" x="812292"/>
                  <a:pt y="527304" x="716280"/>
                </a:cubicBezTo>
                <a:cubicBezTo>
                  <a:pt y="542544" x="620268"/>
                  <a:pt y="612648" x="490728"/>
                  <a:pt y="618744" x="387096"/>
                </a:cubicBezTo>
                <a:close/>
              </a:path>
            </a:pathLst>
          </a:custGeom>
          <a:noFill/>
          <a:ln w="254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y="4125467" x="6103619"/>
            <a:ext cy="1900427" cx="2400299"/>
          </a:xfrm>
          <a:custGeom>
            <a:pathLst>
              <a:path w="2400300" extrusionOk="0" h="1900428">
                <a:moveTo>
                  <a:pt y="1900428" x="2400300"/>
                </a:moveTo>
                <a:lnTo>
                  <a:pt y="1498092" x="1933956"/>
                </a:lnTo>
                <a:cubicBezTo>
                  <a:pt y="1376172" x="1793748"/>
                  <a:pt y="1269492" x="1664208"/>
                  <a:pt y="1168908" x="1559052"/>
                </a:cubicBezTo>
                <a:cubicBezTo>
                  <a:pt y="1068324" x="1453896"/>
                  <a:pt y="894588" x="1303020"/>
                  <a:pt y="894588" x="1303020"/>
                </a:cubicBezTo>
                <a:cubicBezTo>
                  <a:pt y="784860" x="1199388"/>
                  <a:pt y="603504" x="1051560"/>
                  <a:pt y="510540" x="937260"/>
                </a:cubicBezTo>
                <a:cubicBezTo>
                  <a:pt y="417576" x="822960"/>
                  <a:pt y="402336" x="745236"/>
                  <a:pt y="336804" x="617220"/>
                </a:cubicBezTo>
                <a:cubicBezTo>
                  <a:pt y="271272" x="489204"/>
                  <a:pt y="170688" x="268224"/>
                  <a:pt y="117348" x="169164"/>
                </a:cubicBezTo>
                <a:cubicBezTo>
                  <a:pt y="64008" x="70104"/>
                  <a:pt y="33528" x="45720"/>
                  <a:pt y="16764" x="22860"/>
                </a:cubicBezTo>
                <a:cubicBezTo>
                  <a:pt y="0" x="0"/>
                  <a:pt y="8382" x="16002"/>
                  <a:pt y="16764" x="32004"/>
                </a:cubicBez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y="2990088" x="3800855"/>
            <a:ext cy="1481327" cx="152399"/>
          </a:xfrm>
          <a:custGeom>
            <a:pathLst>
              <a:path w="152400" extrusionOk="0" h="1481328">
                <a:moveTo>
                  <a:pt y="0" x="140208"/>
                </a:moveTo>
                <a:cubicBezTo>
                  <a:pt y="89916" x="82296"/>
                  <a:pt y="179832" x="24384"/>
                  <a:pt y="301752" x="12192"/>
                </a:cubicBezTo>
                <a:cubicBezTo>
                  <a:pt y="423672" x="0"/>
                  <a:pt y="606552" x="45720"/>
                  <a:pt y="731520" x="67056"/>
                </a:cubicBezTo>
                <a:cubicBezTo>
                  <a:pt y="856488" x="88392"/>
                  <a:pt y="926592" x="128016"/>
                  <a:pt y="1051560" x="140208"/>
                </a:cubicBezTo>
                <a:cubicBezTo>
                  <a:pt y="1176528" x="152400"/>
                  <a:pt y="1328928" x="146304"/>
                  <a:pt y="1481328" x="140208"/>
                </a:cubicBez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y="2946796" x="124565"/>
            <a:ext cy="2536030" cx="214317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 clavicle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 acromion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3-Greater tuberosity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4-lesser tuberosity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  <a:rtl val="0"/>
              </a:rPr>
              <a:t>5-Glenoid cavity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  <a:rtl val="0"/>
              </a:rPr>
              <a:t>6- coracoid process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  <a:rtl val="0"/>
              </a:rPr>
              <a:t>7-scapula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y="1785936" x="545508"/>
            <a:ext cy="571498" cx="1039170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X-ray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y="88422" x="1506713"/>
            <a:ext cy="702786" cx="5212200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Shoulder Region</a:t>
            </a:r>
          </a:p>
        </p:txBody>
      </p:sp>
      <p:sp>
        <p:nvSpPr>
          <p:cNvPr id="117" name="Shape 117"/>
          <p:cNvSpPr/>
          <p:nvPr/>
        </p:nvSpPr>
        <p:spPr>
          <a:xfrm>
            <a:off y="1857375" x="1763688"/>
            <a:ext cy="285367" cx="5040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53734"/>
          </a:solidFill>
          <a:ln w="25400" cap="flat">
            <a:solidFill>
              <a:srgbClr val="95373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88422" x="6771790"/>
            <a:ext cy="789299" cx="958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/>
        </p:nvSpPr>
        <p:spPr>
          <a:xfrm>
            <a:off y="188640" x="179511"/>
            <a:ext cy="6408712" cx="8784976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y="1357312" x="0"/>
            <a:ext cy="1143000" cx="3543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1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strike="noStrike" u="none" b="0" cap="none" baseline="0" sz="7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pic>
        <p:nvPicPr>
          <p:cNvPr id="125" name="Shape 1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15269" x="4393405"/>
            <a:ext cy="4342605" cx="41195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Shape 126"/>
          <p:cNvCxnSpPr/>
          <p:nvPr/>
        </p:nvCxnSpPr>
        <p:spPr>
          <a:xfrm rot="-5400000" flipH="1">
            <a:off y="2371723" x="5438946"/>
            <a:ext cy="285750" cx="71437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7" name="Shape 127"/>
          <p:cNvCxnSpPr/>
          <p:nvPr/>
        </p:nvCxnSpPr>
        <p:spPr>
          <a:xfrm flipH="1">
            <a:off y="2871785" x="5076340"/>
            <a:ext cy="2771767" cx="862668"/>
          </a:xfrm>
          <a:prstGeom prst="straightConnector1">
            <a:avLst/>
          </a:prstGeom>
          <a:noFill/>
          <a:ln w="38100" cap="flat">
            <a:solidFill>
              <a:srgbClr val="FFFF00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8" name="Shape 128"/>
          <p:cNvCxnSpPr/>
          <p:nvPr/>
        </p:nvCxnSpPr>
        <p:spPr>
          <a:xfrm>
            <a:off y="4093367" x="4830278"/>
            <a:ext cy="214312" cx="500063"/>
          </a:xfrm>
          <a:prstGeom prst="straightConnector1">
            <a:avLst/>
          </a:prstGeom>
          <a:noFill/>
          <a:ln w="38100" cap="flat">
            <a:solidFill>
              <a:srgbClr val="FFFF00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129" name="Shape 129"/>
          <p:cNvCxnSpPr/>
          <p:nvPr/>
        </p:nvCxnSpPr>
        <p:spPr>
          <a:xfrm>
            <a:off y="2364582" x="5076339"/>
            <a:ext cy="71435" cx="500063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130" name="Shape 130"/>
          <p:cNvCxnSpPr/>
          <p:nvPr/>
        </p:nvCxnSpPr>
        <p:spPr>
          <a:xfrm rot="10800000">
            <a:off y="2514598" x="6643688"/>
            <a:ext cy="857250" cx="1143000"/>
          </a:xfrm>
          <a:prstGeom prst="straightConnector1">
            <a:avLst/>
          </a:prstGeom>
          <a:noFill/>
          <a:ln w="38100" cap="flat">
            <a:solidFill>
              <a:srgbClr val="FFC000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131" name="Shape 131"/>
          <p:cNvCxnSpPr/>
          <p:nvPr/>
        </p:nvCxnSpPr>
        <p:spPr>
          <a:xfrm flipH="1">
            <a:off y="1985961" x="6257923"/>
            <a:ext cy="142875" cx="1214437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132" name="Shape 132"/>
          <p:cNvCxnSpPr/>
          <p:nvPr/>
        </p:nvCxnSpPr>
        <p:spPr>
          <a:xfrm rot="10800000">
            <a:off y="4986340" x="6643687"/>
            <a:ext cy="71435" cx="1285873"/>
          </a:xfrm>
          <a:prstGeom prst="straightConnector1">
            <a:avLst/>
          </a:prstGeom>
          <a:noFill/>
          <a:ln w="38100" cap="flat">
            <a:solidFill>
              <a:srgbClr val="F4F3EC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33" name="Shape 133"/>
          <p:cNvSpPr/>
          <p:nvPr/>
        </p:nvSpPr>
        <p:spPr>
          <a:xfrm>
            <a:off y="2171433" x="4536280"/>
            <a:ext cy="500062" cx="50006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y="3786187" x="3929062"/>
            <a:ext cy="428625" cx="428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y="1581951" x="7393779"/>
            <a:ext cy="714374" cx="7858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r>
          </a:p>
        </p:txBody>
      </p:sp>
      <p:sp>
        <p:nvSpPr>
          <p:cNvPr id="136" name="Shape 136"/>
          <p:cNvSpPr/>
          <p:nvPr/>
        </p:nvSpPr>
        <p:spPr>
          <a:xfrm>
            <a:off y="3071813" x="7643810"/>
            <a:ext cy="857250" cx="714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r>
          </a:p>
        </p:txBody>
      </p:sp>
      <p:sp>
        <p:nvSpPr>
          <p:cNvPr id="137" name="Shape 137"/>
          <p:cNvSpPr/>
          <p:nvPr/>
        </p:nvSpPr>
        <p:spPr>
          <a:xfrm>
            <a:off y="4857742" x="7699804"/>
            <a:ext cy="785810" cx="714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r>
          </a:p>
        </p:txBody>
      </p:sp>
      <p:cxnSp>
        <p:nvCxnSpPr>
          <p:cNvPr id="138" name="Shape 138"/>
          <p:cNvCxnSpPr/>
          <p:nvPr/>
        </p:nvCxnSpPr>
        <p:spPr>
          <a:xfrm flipH="1">
            <a:off y="1785936" x="5566991"/>
            <a:ext cy="360040" cx="648071"/>
          </a:xfrm>
          <a:prstGeom prst="straightConnector1">
            <a:avLst/>
          </a:prstGeom>
          <a:noFill/>
          <a:ln w="38100" cap="flat">
            <a:solidFill>
              <a:srgbClr val="00B050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39" name="Shape 139"/>
          <p:cNvCxnSpPr/>
          <p:nvPr/>
        </p:nvCxnSpPr>
        <p:spPr>
          <a:xfrm>
            <a:off y="1723116" x="5386971"/>
            <a:ext cy="216022" cx="360040"/>
          </a:xfrm>
          <a:prstGeom prst="straightConnector1">
            <a:avLst/>
          </a:prstGeom>
          <a:noFill/>
          <a:ln w="38100" cap="flat">
            <a:solidFill>
              <a:srgbClr val="00B050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40" name="Shape 140"/>
          <p:cNvSpPr txBox="1"/>
          <p:nvPr/>
        </p:nvSpPr>
        <p:spPr>
          <a:xfrm>
            <a:off y="1520446" x="4830278"/>
            <a:ext cy="523873" cx="5032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r>
          </a:p>
        </p:txBody>
      </p:sp>
      <p:sp>
        <p:nvSpPr>
          <p:cNvPr id="141" name="Shape 141"/>
          <p:cNvSpPr/>
          <p:nvPr/>
        </p:nvSpPr>
        <p:spPr>
          <a:xfrm>
            <a:off y="2338922" x="6003057"/>
            <a:ext cy="477211" cx="1597890"/>
          </a:xfrm>
          <a:custGeom>
            <a:pathLst>
              <a:path w="1597891" extrusionOk="0" h="477212">
                <a:moveTo>
                  <a:pt y="477212" x="0"/>
                </a:moveTo>
                <a:cubicBezTo>
                  <a:pt y="263236" x="351751"/>
                  <a:pt y="49260" x="703503"/>
                  <a:pt y="24630" x="969818"/>
                </a:cubicBezTo>
                <a:cubicBezTo>
                  <a:pt y="0" x="1236133"/>
                  <a:pt y="164715" x="1417012"/>
                  <a:pt y="329430" x="1597891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y="3500437" x="616145"/>
            <a:ext cy="2565000" cx="3131298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1-acromion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2-spine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3-scapula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4-coracoid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5-humeral head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6-humerus shaft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731079" x="470975"/>
            <a:ext cy="2626482" cx="342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y="790602" x="5315744"/>
            <a:ext cy="502649" cx="1851671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omic Sans MS"/>
              <a:buNone/>
            </a:pPr>
            <a:r>
              <a:rPr strike="noStrike" u="none" b="0" cap="none" baseline="0" sz="3200" lang="en-US" i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Y View</a:t>
            </a:r>
          </a:p>
        </p:txBody>
      </p:sp>
      <p:sp>
        <p:nvSpPr>
          <p:cNvPr id="145" name="Shape 145"/>
          <p:cNvSpPr/>
          <p:nvPr/>
        </p:nvSpPr>
        <p:spPr>
          <a:xfrm>
            <a:off y="3631701" x="4452055"/>
            <a:ext cy="461664" cx="356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73285" x="3098799"/>
            <a:ext cy="3251198" cx="60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764704" x="683568"/>
            <a:ext cy="5083637" cx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y="4653135" x="4716016"/>
            <a:ext cy="948300" cx="4172190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strike="noStrike" u="none" b="0" cap="none" baseline="0" sz="3000" lang="en-US" i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humerus</a:t>
            </a: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trike="noStrike" u="none" b="0" cap="none" baseline="0" sz="3200" lang="en-US" i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fracture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rgbClr val="953734"/>
              </a:solidFill>
              <a:latin typeface="Comic Sans MS"/>
              <a:ea typeface="Comic Sans MS"/>
              <a:cs typeface="Comic Sans MS"/>
              <a:sym typeface="Comic Sans MS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673" x="1344716"/>
            <a:ext cy="1578598" cx="109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y="0" x="4800575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1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1" cap="none" baseline="0" sz="1800" i="1">
              <a:solidFill>
                <a:srgbClr val="7F7F7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y="581310" x="2382425"/>
            <a:ext cy="918690" cx="4836300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shoulder Region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y="3501007" x="6588224"/>
            <a:ext cy="792096" cx="1605299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76923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MRI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940991" x="1060773"/>
            <a:ext cy="4201302" cx="4605901"/>
          </a:xfrm>
          <a:prstGeom prst="rect">
            <a:avLst/>
          </a:prstGeom>
          <a:noFill/>
          <a:ln w="38100" cap="sq">
            <a:solidFill>
              <a:srgbClr val="4F6128"/>
            </a:solidFill>
            <a:prstDash val="solid"/>
            <a:miter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7" name="Shape 1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t="17210" b="17210" r="0" l="0"/>
          <a:stretch/>
        </p:blipFill>
        <p:spPr>
          <a:xfrm>
            <a:off y="76201" x="2990296"/>
            <a:ext cy="6769146" cx="612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y="1704332" x="7263436"/>
            <a:ext cy="461961" cx="428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y="3591148" x="6331073"/>
            <a:ext cy="461961" cx="5000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2447926" x="4899671"/>
            <a:ext cy="461961" cx="428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2678908" x="3256765"/>
            <a:ext cy="461961" cx="50006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r>
          </a:p>
        </p:txBody>
      </p:sp>
      <p:sp>
        <p:nvSpPr>
          <p:cNvPr id="172" name="Shape 172"/>
          <p:cNvSpPr/>
          <p:nvPr/>
        </p:nvSpPr>
        <p:spPr>
          <a:xfrm>
            <a:off y="2447926" x="323527"/>
            <a:ext cy="3923998" cx="2521373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1-supraspinatus muscle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 glenoid cavity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3-humeral head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4-deltoid muscle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5-acromion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6-clavicle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7-su</a:t>
            </a:r>
            <a:r>
              <a:rPr sz="2400" lang="en-US">
                <a:solidFill>
                  <a:srgbClr val="4A86E8"/>
                </a:solidFill>
                <a:rtl val="0"/>
              </a:rPr>
              <a:t>b</a:t>
            </a: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scapularis muscle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rtl val="0"/>
              </a:rPr>
              <a:t>8-teres minor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677325" x="323528"/>
            <a:ext cy="1671554" cx="2521371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Note :</a:t>
            </a:r>
            <a:r>
              <a:rPr strike="noStrike" u="none" b="0" cap="none" baseline="0" sz="2400" lang="en-US" i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MRI can display soft tissue while x-ray can</a:t>
            </a: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’t.</a:t>
            </a:r>
          </a:p>
        </p:txBody>
      </p:sp>
      <p:sp>
        <p:nvSpPr>
          <p:cNvPr id="174" name="Shape 174"/>
          <p:cNvSpPr/>
          <p:nvPr/>
        </p:nvSpPr>
        <p:spPr>
          <a:xfrm>
            <a:off y="0" x="5110778"/>
            <a:ext cy="461664" cx="362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r>
          </a:p>
        </p:txBody>
      </p:sp>
      <p:sp>
        <p:nvSpPr>
          <p:cNvPr id="175" name="Shape 175"/>
          <p:cNvSpPr/>
          <p:nvPr/>
        </p:nvSpPr>
        <p:spPr>
          <a:xfrm>
            <a:off y="420954" x="7118356"/>
            <a:ext cy="461664" cx="362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r>
          </a:p>
        </p:txBody>
      </p:sp>
      <p:sp>
        <p:nvSpPr>
          <p:cNvPr id="176" name="Shape 176"/>
          <p:cNvSpPr/>
          <p:nvPr/>
        </p:nvSpPr>
        <p:spPr>
          <a:xfrm>
            <a:off y="4573010" x="7811392"/>
            <a:ext cy="461664" cx="362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r>
          </a:p>
        </p:txBody>
      </p:sp>
      <p:sp>
        <p:nvSpPr>
          <p:cNvPr id="177" name="Shape 177"/>
          <p:cNvSpPr/>
          <p:nvPr/>
        </p:nvSpPr>
        <p:spPr>
          <a:xfrm>
            <a:off y="5661248" x="6221710"/>
            <a:ext cy="461664" cx="362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/>
        </p:nvSpPr>
        <p:spPr>
          <a:xfrm>
            <a:off y="4119683" x="5181600"/>
            <a:ext cy="2136599" cx="3492771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36609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1- Biceps brachii muscle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2-- Brachialis muscle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3-Brachial artery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4- Humerus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5-Triceps muscle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rgbClr val="953734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t="5371" b="5137" r="24017" l="0"/>
          <a:stretch/>
        </p:blipFill>
        <p:spPr>
          <a:xfrm>
            <a:off y="1376213" x="395536"/>
            <a:ext cy="4880069" cx="4378969"/>
          </a:xfrm>
          <a:prstGeom prst="rect">
            <a:avLst/>
          </a:prstGeom>
          <a:noFill/>
          <a:ln w="38100" cap="sq">
            <a:solidFill>
              <a:srgbClr val="FABF8E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60647" x="5181600"/>
            <a:ext cy="3501006" cx="3492771"/>
          </a:xfrm>
          <a:prstGeom prst="rect">
            <a:avLst/>
          </a:prstGeom>
          <a:noFill/>
          <a:ln w="38100" cap="sq">
            <a:solidFill>
              <a:srgbClr val="366092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6311" x="395536"/>
            <a:ext cy="1306224" cx="9716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y="260647" x="1315763"/>
            <a:ext cy="890998" cx="1867199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E36C0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31859B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Arm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y="196072" x="3648471"/>
            <a:ext cy="426412" cx="985886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MRI</a:t>
            </a:r>
          </a:p>
        </p:txBody>
      </p:sp>
      <p:sp>
        <p:nvSpPr>
          <p:cNvPr id="188" name="Shape 188"/>
          <p:cNvSpPr/>
          <p:nvPr/>
        </p:nvSpPr>
        <p:spPr>
          <a:xfrm>
            <a:off y="730183" x="3923928"/>
            <a:ext cy="467494" cx="28803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66092"/>
          </a:solidFill>
          <a:ln w="25400" cap="flat">
            <a:solidFill>
              <a:srgbClr val="36609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48679" x="1907703"/>
            <a:ext cy="1578598" cx="109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y="1054500" x="2915816"/>
            <a:ext cy="890998" cx="2880320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00FF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Elbow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y="3645023" x="1259632"/>
            <a:ext cy="890998" cx="5558483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FF006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X-Ray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388808" x="6076701"/>
            <a:ext cy="1897199" cx="204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