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351" r:id="rId3"/>
    <p:sldId id="257" r:id="rId4"/>
    <p:sldId id="259" r:id="rId5"/>
    <p:sldId id="304" r:id="rId6"/>
    <p:sldId id="267" r:id="rId7"/>
    <p:sldId id="262" r:id="rId8"/>
    <p:sldId id="277" r:id="rId9"/>
    <p:sldId id="295" r:id="rId10"/>
    <p:sldId id="297" r:id="rId11"/>
    <p:sldId id="303" r:id="rId12"/>
    <p:sldId id="352" r:id="rId13"/>
    <p:sldId id="305" r:id="rId14"/>
    <p:sldId id="341" r:id="rId15"/>
    <p:sldId id="318" r:id="rId16"/>
    <p:sldId id="319" r:id="rId17"/>
    <p:sldId id="300" r:id="rId18"/>
    <p:sldId id="342" r:id="rId19"/>
    <p:sldId id="315" r:id="rId20"/>
    <p:sldId id="323" r:id="rId21"/>
    <p:sldId id="325" r:id="rId22"/>
    <p:sldId id="361" r:id="rId23"/>
    <p:sldId id="324" r:id="rId24"/>
    <p:sldId id="344" r:id="rId25"/>
    <p:sldId id="364" r:id="rId26"/>
    <p:sldId id="331" r:id="rId27"/>
    <p:sldId id="261" r:id="rId28"/>
    <p:sldId id="368" r:id="rId29"/>
    <p:sldId id="308" r:id="rId30"/>
    <p:sldId id="284" r:id="rId31"/>
    <p:sldId id="292" r:id="rId32"/>
    <p:sldId id="307" r:id="rId33"/>
    <p:sldId id="320" r:id="rId34"/>
    <p:sldId id="36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FF00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912" y="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C5DF64-34A8-4E4E-81B9-4FC5C2AA9EBB}" type="doc">
      <dgm:prSet loTypeId="urn:microsoft.com/office/officeart/2005/8/layout/hierarchy1" loCatId="hierarchy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n-US"/>
        </a:p>
      </dgm:t>
    </dgm:pt>
    <dgm:pt modelId="{43F8EECA-386B-4BFD-9FEC-8EF74F007629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Airway Inflammation</a:t>
          </a:r>
          <a:endParaRPr lang="en-US" b="1" dirty="0">
            <a:latin typeface="Comic Sans MS" pitchFamily="66" charset="0"/>
          </a:endParaRPr>
        </a:p>
      </dgm:t>
    </dgm:pt>
    <dgm:pt modelId="{B83DFE47-769B-47B2-9149-D55987AACBD9}" type="parTrans" cxnId="{A58235EB-E594-4C5C-A844-44D17DB42495}">
      <dgm:prSet/>
      <dgm:spPr/>
      <dgm:t>
        <a:bodyPr/>
        <a:lstStyle/>
        <a:p>
          <a:endParaRPr lang="en-US"/>
        </a:p>
      </dgm:t>
    </dgm:pt>
    <dgm:pt modelId="{92021ACA-3331-4BBB-B642-8F6B1D4D8106}" type="sibTrans" cxnId="{A58235EB-E594-4C5C-A844-44D17DB42495}">
      <dgm:prSet/>
      <dgm:spPr/>
      <dgm:t>
        <a:bodyPr/>
        <a:lstStyle/>
        <a:p>
          <a:endParaRPr lang="en-US"/>
        </a:p>
      </dgm:t>
    </dgm:pt>
    <dgm:pt modelId="{CBF1BB65-6DE7-474A-86B7-B8B369C0768A}">
      <dgm:prSet phldrT="[Text]"/>
      <dgm:spPr/>
      <dgm:t>
        <a:bodyPr/>
        <a:lstStyle/>
        <a:p>
          <a:r>
            <a:rPr lang="en-US" dirty="0" smtClean="0">
              <a:latin typeface="Comic Sans MS" pitchFamily="66" charset="0"/>
            </a:rPr>
            <a:t>Increased Bronchial Reactivity</a:t>
          </a:r>
        </a:p>
        <a:p>
          <a:r>
            <a:rPr lang="en-US" dirty="0" smtClean="0">
              <a:latin typeface="Comic Sans MS" pitchFamily="66" charset="0"/>
            </a:rPr>
            <a:t>(Bronchial Hyper-responsiveness)</a:t>
          </a:r>
          <a:endParaRPr lang="en-US" dirty="0">
            <a:latin typeface="Comic Sans MS" pitchFamily="66" charset="0"/>
          </a:endParaRPr>
        </a:p>
      </dgm:t>
    </dgm:pt>
    <dgm:pt modelId="{2B510449-7F4E-4948-874B-C8D6DCCC3290}" type="parTrans" cxnId="{B0D525C1-EBF3-4073-B489-9138D0823BC2}">
      <dgm:prSet/>
      <dgm:spPr/>
      <dgm:t>
        <a:bodyPr/>
        <a:lstStyle/>
        <a:p>
          <a:endParaRPr lang="en-US"/>
        </a:p>
      </dgm:t>
    </dgm:pt>
    <dgm:pt modelId="{0AC6E595-1ADF-4098-A3D3-D3457D827D45}" type="sibTrans" cxnId="{B0D525C1-EBF3-4073-B489-9138D0823BC2}">
      <dgm:prSet/>
      <dgm:spPr/>
      <dgm:t>
        <a:bodyPr/>
        <a:lstStyle/>
        <a:p>
          <a:endParaRPr lang="en-US"/>
        </a:p>
      </dgm:t>
    </dgm:pt>
    <dgm:pt modelId="{D3377349-53FA-4EBC-8FEA-CCDF344D5AE5}">
      <dgm:prSet phldrT="[Text]"/>
      <dgm:spPr/>
      <dgm:t>
        <a:bodyPr/>
        <a:lstStyle/>
        <a:p>
          <a:r>
            <a:rPr lang="en-US" dirty="0" smtClean="0">
              <a:latin typeface="Comic Sans MS" pitchFamily="66" charset="0"/>
            </a:rPr>
            <a:t>Airway re-modeling</a:t>
          </a:r>
          <a:endParaRPr lang="en-US" dirty="0">
            <a:latin typeface="Comic Sans MS" pitchFamily="66" charset="0"/>
          </a:endParaRPr>
        </a:p>
      </dgm:t>
    </dgm:pt>
    <dgm:pt modelId="{94169E7B-DECC-483E-A4C8-9066F8189C36}" type="parTrans" cxnId="{738EA33D-4994-4BEE-A440-C1EC2AF2EF44}">
      <dgm:prSet/>
      <dgm:spPr/>
      <dgm:t>
        <a:bodyPr/>
        <a:lstStyle/>
        <a:p>
          <a:endParaRPr lang="en-US"/>
        </a:p>
      </dgm:t>
    </dgm:pt>
    <dgm:pt modelId="{3ED91BA8-BA61-4E0E-A608-C4C28AA132C3}" type="sibTrans" cxnId="{738EA33D-4994-4BEE-A440-C1EC2AF2EF44}">
      <dgm:prSet/>
      <dgm:spPr/>
      <dgm:t>
        <a:bodyPr/>
        <a:lstStyle/>
        <a:p>
          <a:endParaRPr lang="en-US"/>
        </a:p>
      </dgm:t>
    </dgm:pt>
    <dgm:pt modelId="{9F782CEA-A8BA-4F3D-AFBE-71C9A99D5D7A}" type="pres">
      <dgm:prSet presAssocID="{50C5DF64-34A8-4E4E-81B9-4FC5C2AA9EB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D7A5B8D-EBE8-4E5F-B594-8D6E71B91330}" type="pres">
      <dgm:prSet presAssocID="{43F8EECA-386B-4BFD-9FEC-8EF74F007629}" presName="hierRoot1" presStyleCnt="0"/>
      <dgm:spPr/>
    </dgm:pt>
    <dgm:pt modelId="{A4E1CDC1-DB9D-4402-B354-3570C65959F4}" type="pres">
      <dgm:prSet presAssocID="{43F8EECA-386B-4BFD-9FEC-8EF74F007629}" presName="composite" presStyleCnt="0"/>
      <dgm:spPr/>
    </dgm:pt>
    <dgm:pt modelId="{4479EE4D-93C3-48F7-B736-490200870FB3}" type="pres">
      <dgm:prSet presAssocID="{43F8EECA-386B-4BFD-9FEC-8EF74F007629}" presName="background" presStyleLbl="node0" presStyleIdx="0" presStyleCnt="1"/>
      <dgm:spPr/>
    </dgm:pt>
    <dgm:pt modelId="{7A4CB1F5-EBF7-4EA1-A487-81DE5E2F4DF2}" type="pres">
      <dgm:prSet presAssocID="{43F8EECA-386B-4BFD-9FEC-8EF74F00762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8AF385-A1F9-4415-9E04-237259E2C695}" type="pres">
      <dgm:prSet presAssocID="{43F8EECA-386B-4BFD-9FEC-8EF74F007629}" presName="hierChild2" presStyleCnt="0"/>
      <dgm:spPr/>
    </dgm:pt>
    <dgm:pt modelId="{34EFFF08-A819-40F0-8246-FEC3B358B2E0}" type="pres">
      <dgm:prSet presAssocID="{2B510449-7F4E-4948-874B-C8D6DCCC3290}" presName="Name10" presStyleLbl="parChTrans1D2" presStyleIdx="0" presStyleCnt="2"/>
      <dgm:spPr/>
      <dgm:t>
        <a:bodyPr/>
        <a:lstStyle/>
        <a:p>
          <a:endParaRPr lang="en-US"/>
        </a:p>
      </dgm:t>
    </dgm:pt>
    <dgm:pt modelId="{40D88028-D7BF-47A2-A97F-B2F090AA2F8D}" type="pres">
      <dgm:prSet presAssocID="{CBF1BB65-6DE7-474A-86B7-B8B369C0768A}" presName="hierRoot2" presStyleCnt="0"/>
      <dgm:spPr/>
    </dgm:pt>
    <dgm:pt modelId="{4569AF5E-24EC-4A41-B8AC-4AD413BE3B03}" type="pres">
      <dgm:prSet presAssocID="{CBF1BB65-6DE7-474A-86B7-B8B369C0768A}" presName="composite2" presStyleCnt="0"/>
      <dgm:spPr/>
    </dgm:pt>
    <dgm:pt modelId="{7029A38B-6B82-4D71-831B-EF8CDA82BCBA}" type="pres">
      <dgm:prSet presAssocID="{CBF1BB65-6DE7-474A-86B7-B8B369C0768A}" presName="background2" presStyleLbl="node2" presStyleIdx="0" presStyleCnt="2"/>
      <dgm:spPr/>
    </dgm:pt>
    <dgm:pt modelId="{7BF6615A-0185-401E-8396-B839403C5086}" type="pres">
      <dgm:prSet presAssocID="{CBF1BB65-6DE7-474A-86B7-B8B369C0768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8971582-367B-4C27-91D2-2C03D22FBFA4}" type="pres">
      <dgm:prSet presAssocID="{CBF1BB65-6DE7-474A-86B7-B8B369C0768A}" presName="hierChild3" presStyleCnt="0"/>
      <dgm:spPr/>
    </dgm:pt>
    <dgm:pt modelId="{F0E24372-1145-4436-A76E-39A6F0DC2031}" type="pres">
      <dgm:prSet presAssocID="{94169E7B-DECC-483E-A4C8-9066F8189C36}" presName="Name10" presStyleLbl="parChTrans1D2" presStyleIdx="1" presStyleCnt="2"/>
      <dgm:spPr/>
      <dgm:t>
        <a:bodyPr/>
        <a:lstStyle/>
        <a:p>
          <a:endParaRPr lang="en-US"/>
        </a:p>
      </dgm:t>
    </dgm:pt>
    <dgm:pt modelId="{205B52A0-FBA8-4892-921B-9EAF4B7F5CB7}" type="pres">
      <dgm:prSet presAssocID="{D3377349-53FA-4EBC-8FEA-CCDF344D5AE5}" presName="hierRoot2" presStyleCnt="0"/>
      <dgm:spPr/>
    </dgm:pt>
    <dgm:pt modelId="{E6691B3C-D32E-4FFF-AE9C-21D460D6F26B}" type="pres">
      <dgm:prSet presAssocID="{D3377349-53FA-4EBC-8FEA-CCDF344D5AE5}" presName="composite2" presStyleCnt="0"/>
      <dgm:spPr/>
    </dgm:pt>
    <dgm:pt modelId="{2EC0FB0C-3765-476E-9926-1B1F11CEA535}" type="pres">
      <dgm:prSet presAssocID="{D3377349-53FA-4EBC-8FEA-CCDF344D5AE5}" presName="background2" presStyleLbl="node2" presStyleIdx="1" presStyleCnt="2"/>
      <dgm:spPr/>
    </dgm:pt>
    <dgm:pt modelId="{A65AA9C2-C087-4CEF-B796-046FC97D941C}" type="pres">
      <dgm:prSet presAssocID="{D3377349-53FA-4EBC-8FEA-CCDF344D5AE5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5EF2B5-6968-4843-9839-0A17C47E71D9}" type="pres">
      <dgm:prSet presAssocID="{D3377349-53FA-4EBC-8FEA-CCDF344D5AE5}" presName="hierChild3" presStyleCnt="0"/>
      <dgm:spPr/>
    </dgm:pt>
  </dgm:ptLst>
  <dgm:cxnLst>
    <dgm:cxn modelId="{B0D525C1-EBF3-4073-B489-9138D0823BC2}" srcId="{43F8EECA-386B-4BFD-9FEC-8EF74F007629}" destId="{CBF1BB65-6DE7-474A-86B7-B8B369C0768A}" srcOrd="0" destOrd="0" parTransId="{2B510449-7F4E-4948-874B-C8D6DCCC3290}" sibTransId="{0AC6E595-1ADF-4098-A3D3-D3457D827D45}"/>
    <dgm:cxn modelId="{4D5703C8-39F5-4CF5-8486-864A4C756707}" type="presOf" srcId="{50C5DF64-34A8-4E4E-81B9-4FC5C2AA9EBB}" destId="{9F782CEA-A8BA-4F3D-AFBE-71C9A99D5D7A}" srcOrd="0" destOrd="0" presId="urn:microsoft.com/office/officeart/2005/8/layout/hierarchy1"/>
    <dgm:cxn modelId="{F9486D2A-2ECE-41CA-8F6E-B9C62CDB2C01}" type="presOf" srcId="{D3377349-53FA-4EBC-8FEA-CCDF344D5AE5}" destId="{A65AA9C2-C087-4CEF-B796-046FC97D941C}" srcOrd="0" destOrd="0" presId="urn:microsoft.com/office/officeart/2005/8/layout/hierarchy1"/>
    <dgm:cxn modelId="{D288C5F7-8539-4862-83FA-FA1B5AE69E86}" type="presOf" srcId="{CBF1BB65-6DE7-474A-86B7-B8B369C0768A}" destId="{7BF6615A-0185-401E-8396-B839403C5086}" srcOrd="0" destOrd="0" presId="urn:microsoft.com/office/officeart/2005/8/layout/hierarchy1"/>
    <dgm:cxn modelId="{A58235EB-E594-4C5C-A844-44D17DB42495}" srcId="{50C5DF64-34A8-4E4E-81B9-4FC5C2AA9EBB}" destId="{43F8EECA-386B-4BFD-9FEC-8EF74F007629}" srcOrd="0" destOrd="0" parTransId="{B83DFE47-769B-47B2-9149-D55987AACBD9}" sibTransId="{92021ACA-3331-4BBB-B642-8F6B1D4D8106}"/>
    <dgm:cxn modelId="{738EA33D-4994-4BEE-A440-C1EC2AF2EF44}" srcId="{43F8EECA-386B-4BFD-9FEC-8EF74F007629}" destId="{D3377349-53FA-4EBC-8FEA-CCDF344D5AE5}" srcOrd="1" destOrd="0" parTransId="{94169E7B-DECC-483E-A4C8-9066F8189C36}" sibTransId="{3ED91BA8-BA61-4E0E-A608-C4C28AA132C3}"/>
    <dgm:cxn modelId="{27E9C979-9080-402F-80B1-C436BD4F2736}" type="presOf" srcId="{43F8EECA-386B-4BFD-9FEC-8EF74F007629}" destId="{7A4CB1F5-EBF7-4EA1-A487-81DE5E2F4DF2}" srcOrd="0" destOrd="0" presId="urn:microsoft.com/office/officeart/2005/8/layout/hierarchy1"/>
    <dgm:cxn modelId="{87290742-D473-4BBB-B195-CB814D894782}" type="presOf" srcId="{94169E7B-DECC-483E-A4C8-9066F8189C36}" destId="{F0E24372-1145-4436-A76E-39A6F0DC2031}" srcOrd="0" destOrd="0" presId="urn:microsoft.com/office/officeart/2005/8/layout/hierarchy1"/>
    <dgm:cxn modelId="{98145163-AB3E-4D10-95C8-A8F9DF9157D2}" type="presOf" srcId="{2B510449-7F4E-4948-874B-C8D6DCCC3290}" destId="{34EFFF08-A819-40F0-8246-FEC3B358B2E0}" srcOrd="0" destOrd="0" presId="urn:microsoft.com/office/officeart/2005/8/layout/hierarchy1"/>
    <dgm:cxn modelId="{F7FD36D0-72CD-440E-A2FE-F5507A1C8BB3}" type="presParOf" srcId="{9F782CEA-A8BA-4F3D-AFBE-71C9A99D5D7A}" destId="{2D7A5B8D-EBE8-4E5F-B594-8D6E71B91330}" srcOrd="0" destOrd="0" presId="urn:microsoft.com/office/officeart/2005/8/layout/hierarchy1"/>
    <dgm:cxn modelId="{76C8124B-4F57-46D5-980A-8B4F51D27EA4}" type="presParOf" srcId="{2D7A5B8D-EBE8-4E5F-B594-8D6E71B91330}" destId="{A4E1CDC1-DB9D-4402-B354-3570C65959F4}" srcOrd="0" destOrd="0" presId="urn:microsoft.com/office/officeart/2005/8/layout/hierarchy1"/>
    <dgm:cxn modelId="{A1D80952-EF8F-4562-B7B3-5F567FC30711}" type="presParOf" srcId="{A4E1CDC1-DB9D-4402-B354-3570C65959F4}" destId="{4479EE4D-93C3-48F7-B736-490200870FB3}" srcOrd="0" destOrd="0" presId="urn:microsoft.com/office/officeart/2005/8/layout/hierarchy1"/>
    <dgm:cxn modelId="{B32867F8-056A-4FA1-854F-B5DD88079378}" type="presParOf" srcId="{A4E1CDC1-DB9D-4402-B354-3570C65959F4}" destId="{7A4CB1F5-EBF7-4EA1-A487-81DE5E2F4DF2}" srcOrd="1" destOrd="0" presId="urn:microsoft.com/office/officeart/2005/8/layout/hierarchy1"/>
    <dgm:cxn modelId="{62D2CB57-AB61-4855-AE99-D81D39BA0012}" type="presParOf" srcId="{2D7A5B8D-EBE8-4E5F-B594-8D6E71B91330}" destId="{818AF385-A1F9-4415-9E04-237259E2C695}" srcOrd="1" destOrd="0" presId="urn:microsoft.com/office/officeart/2005/8/layout/hierarchy1"/>
    <dgm:cxn modelId="{77A40465-E983-4480-AE2B-0079292E8F78}" type="presParOf" srcId="{818AF385-A1F9-4415-9E04-237259E2C695}" destId="{34EFFF08-A819-40F0-8246-FEC3B358B2E0}" srcOrd="0" destOrd="0" presId="urn:microsoft.com/office/officeart/2005/8/layout/hierarchy1"/>
    <dgm:cxn modelId="{EBACAA95-957D-440D-914B-82967091341D}" type="presParOf" srcId="{818AF385-A1F9-4415-9E04-237259E2C695}" destId="{40D88028-D7BF-47A2-A97F-B2F090AA2F8D}" srcOrd="1" destOrd="0" presId="urn:microsoft.com/office/officeart/2005/8/layout/hierarchy1"/>
    <dgm:cxn modelId="{BD70051B-D05C-4C61-B24C-A85A8E66B65E}" type="presParOf" srcId="{40D88028-D7BF-47A2-A97F-B2F090AA2F8D}" destId="{4569AF5E-24EC-4A41-B8AC-4AD413BE3B03}" srcOrd="0" destOrd="0" presId="urn:microsoft.com/office/officeart/2005/8/layout/hierarchy1"/>
    <dgm:cxn modelId="{5947175E-FE09-46E5-A222-F4224626834A}" type="presParOf" srcId="{4569AF5E-24EC-4A41-B8AC-4AD413BE3B03}" destId="{7029A38B-6B82-4D71-831B-EF8CDA82BCBA}" srcOrd="0" destOrd="0" presId="urn:microsoft.com/office/officeart/2005/8/layout/hierarchy1"/>
    <dgm:cxn modelId="{4D04BFEF-B78D-4679-98DB-7D2A7459824D}" type="presParOf" srcId="{4569AF5E-24EC-4A41-B8AC-4AD413BE3B03}" destId="{7BF6615A-0185-401E-8396-B839403C5086}" srcOrd="1" destOrd="0" presId="urn:microsoft.com/office/officeart/2005/8/layout/hierarchy1"/>
    <dgm:cxn modelId="{439CF746-6BCD-48D0-A60F-186FD8CC6A40}" type="presParOf" srcId="{40D88028-D7BF-47A2-A97F-B2F090AA2F8D}" destId="{88971582-367B-4C27-91D2-2C03D22FBFA4}" srcOrd="1" destOrd="0" presId="urn:microsoft.com/office/officeart/2005/8/layout/hierarchy1"/>
    <dgm:cxn modelId="{DB41280E-D6E3-4617-9316-39504821D210}" type="presParOf" srcId="{818AF385-A1F9-4415-9E04-237259E2C695}" destId="{F0E24372-1145-4436-A76E-39A6F0DC2031}" srcOrd="2" destOrd="0" presId="urn:microsoft.com/office/officeart/2005/8/layout/hierarchy1"/>
    <dgm:cxn modelId="{910A550B-88FD-4E62-A19A-8710761CA790}" type="presParOf" srcId="{818AF385-A1F9-4415-9E04-237259E2C695}" destId="{205B52A0-FBA8-4892-921B-9EAF4B7F5CB7}" srcOrd="3" destOrd="0" presId="urn:microsoft.com/office/officeart/2005/8/layout/hierarchy1"/>
    <dgm:cxn modelId="{E5D4A8B7-D54F-4101-8A57-9D4DC6C8134F}" type="presParOf" srcId="{205B52A0-FBA8-4892-921B-9EAF4B7F5CB7}" destId="{E6691B3C-D32E-4FFF-AE9C-21D460D6F26B}" srcOrd="0" destOrd="0" presId="urn:microsoft.com/office/officeart/2005/8/layout/hierarchy1"/>
    <dgm:cxn modelId="{69D414C5-053C-4050-9FFA-7D845615BA56}" type="presParOf" srcId="{E6691B3C-D32E-4FFF-AE9C-21D460D6F26B}" destId="{2EC0FB0C-3765-476E-9926-1B1F11CEA535}" srcOrd="0" destOrd="0" presId="urn:microsoft.com/office/officeart/2005/8/layout/hierarchy1"/>
    <dgm:cxn modelId="{BF762F0D-4641-4F89-8120-4C37606FFC14}" type="presParOf" srcId="{E6691B3C-D32E-4FFF-AE9C-21D460D6F26B}" destId="{A65AA9C2-C087-4CEF-B796-046FC97D941C}" srcOrd="1" destOrd="0" presId="urn:microsoft.com/office/officeart/2005/8/layout/hierarchy1"/>
    <dgm:cxn modelId="{F53C9064-F43E-438E-856C-63E92D6650FB}" type="presParOf" srcId="{205B52A0-FBA8-4892-921B-9EAF4B7F5CB7}" destId="{7D5EF2B5-6968-4843-9839-0A17C47E71D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FE53D-81B8-4E49-A661-3AB14C340F35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DE529-D3F7-4B22-AE69-32C3369977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37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DE529-D3F7-4B22-AE69-32C3369977B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9CC449-AD24-4C25-A579-FF13FA12EEE5}" type="slidenum">
              <a:rPr lang="en-US"/>
              <a:pPr/>
              <a:t>19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-12700"/>
            <a:ext cx="9156700" cy="6870700"/>
            <a:chOff x="0" y="-8"/>
            <a:chExt cx="5768" cy="4328"/>
          </a:xfrm>
        </p:grpSpPr>
        <p:sp>
          <p:nvSpPr>
            <p:cNvPr id="5123" name="Rectangle 3"/>
            <p:cNvSpPr>
              <a:spLocks noChangeArrowheads="1"/>
            </p:cNvSpPr>
            <p:nvPr userDrawn="1"/>
          </p:nvSpPr>
          <p:spPr bwMode="white">
            <a:xfrm>
              <a:off x="0" y="1344"/>
              <a:ext cx="5760" cy="297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-8"/>
              <a:ext cx="5768" cy="4328"/>
              <a:chOff x="0" y="0"/>
              <a:chExt cx="5768" cy="4328"/>
            </a:xfrm>
          </p:grpSpPr>
          <p:sp>
            <p:nvSpPr>
              <p:cNvPr id="5125" name="Freeform 5"/>
              <p:cNvSpPr>
                <a:spLocks/>
              </p:cNvSpPr>
              <p:nvPr/>
            </p:nvSpPr>
            <p:spPr bwMode="hidden">
              <a:xfrm>
                <a:off x="0" y="0"/>
                <a:ext cx="3640" cy="1434"/>
              </a:xfrm>
              <a:custGeom>
                <a:avLst/>
                <a:gdLst>
                  <a:gd name="T0" fmla="*/ 0 w 3640"/>
                  <a:gd name="T1" fmla="*/ 1152 h 1434"/>
                  <a:gd name="T2" fmla="*/ 672 w 3640"/>
                  <a:gd name="T3" fmla="*/ 1392 h 1434"/>
                  <a:gd name="T4" fmla="*/ 912 w 3640"/>
                  <a:gd name="T5" fmla="*/ 1152 h 1434"/>
                  <a:gd name="T6" fmla="*/ 864 w 3640"/>
                  <a:gd name="T7" fmla="*/ 816 h 1434"/>
                  <a:gd name="T8" fmla="*/ 1170 w 3640"/>
                  <a:gd name="T9" fmla="*/ 588 h 1434"/>
                  <a:gd name="T10" fmla="*/ 1692 w 3640"/>
                  <a:gd name="T11" fmla="*/ 546 h 1434"/>
                  <a:gd name="T12" fmla="*/ 2112 w 3640"/>
                  <a:gd name="T13" fmla="*/ 576 h 1434"/>
                  <a:gd name="T14" fmla="*/ 2208 w 3640"/>
                  <a:gd name="T15" fmla="*/ 384 h 1434"/>
                  <a:gd name="T16" fmla="*/ 2184 w 3640"/>
                  <a:gd name="T17" fmla="*/ 138 h 1434"/>
                  <a:gd name="T18" fmla="*/ 2640 w 3640"/>
                  <a:gd name="T19" fmla="*/ 144 h 1434"/>
                  <a:gd name="T20" fmla="*/ 3024 w 3640"/>
                  <a:gd name="T21" fmla="*/ 432 h 1434"/>
                  <a:gd name="T22" fmla="*/ 3552 w 3640"/>
                  <a:gd name="T23" fmla="*/ 192 h 1434"/>
                  <a:gd name="T24" fmla="*/ 3552 w 3640"/>
                  <a:gd name="T25" fmla="*/ 0 h 1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40" h="1434">
                    <a:moveTo>
                      <a:pt x="0" y="1152"/>
                    </a:moveTo>
                    <a:cubicBezTo>
                      <a:pt x="112" y="1192"/>
                      <a:pt x="204" y="1434"/>
                      <a:pt x="672" y="1392"/>
                    </a:cubicBezTo>
                    <a:cubicBezTo>
                      <a:pt x="824" y="1392"/>
                      <a:pt x="880" y="1248"/>
                      <a:pt x="912" y="1152"/>
                    </a:cubicBezTo>
                    <a:cubicBezTo>
                      <a:pt x="944" y="1056"/>
                      <a:pt x="821" y="910"/>
                      <a:pt x="864" y="816"/>
                    </a:cubicBezTo>
                    <a:cubicBezTo>
                      <a:pt x="864" y="552"/>
                      <a:pt x="1044" y="582"/>
                      <a:pt x="1170" y="588"/>
                    </a:cubicBezTo>
                    <a:cubicBezTo>
                      <a:pt x="1386" y="666"/>
                      <a:pt x="1535" y="548"/>
                      <a:pt x="1692" y="546"/>
                    </a:cubicBezTo>
                    <a:cubicBezTo>
                      <a:pt x="1849" y="544"/>
                      <a:pt x="1944" y="648"/>
                      <a:pt x="2112" y="576"/>
                    </a:cubicBezTo>
                    <a:cubicBezTo>
                      <a:pt x="2250" y="510"/>
                      <a:pt x="2200" y="448"/>
                      <a:pt x="2208" y="384"/>
                    </a:cubicBezTo>
                    <a:cubicBezTo>
                      <a:pt x="2220" y="311"/>
                      <a:pt x="2040" y="198"/>
                      <a:pt x="2184" y="138"/>
                    </a:cubicBezTo>
                    <a:cubicBezTo>
                      <a:pt x="2346" y="60"/>
                      <a:pt x="2500" y="95"/>
                      <a:pt x="2640" y="144"/>
                    </a:cubicBezTo>
                    <a:cubicBezTo>
                      <a:pt x="2780" y="193"/>
                      <a:pt x="2872" y="424"/>
                      <a:pt x="3024" y="432"/>
                    </a:cubicBezTo>
                    <a:cubicBezTo>
                      <a:pt x="3176" y="440"/>
                      <a:pt x="3464" y="264"/>
                      <a:pt x="3552" y="192"/>
                    </a:cubicBezTo>
                    <a:cubicBezTo>
                      <a:pt x="3640" y="120"/>
                      <a:pt x="3552" y="40"/>
                      <a:pt x="3552" y="0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26" name="Freeform 6"/>
              <p:cNvSpPr>
                <a:spLocks/>
              </p:cNvSpPr>
              <p:nvPr/>
            </p:nvSpPr>
            <p:spPr bwMode="hidden">
              <a:xfrm>
                <a:off x="0" y="0"/>
                <a:ext cx="1996" cy="1240"/>
              </a:xfrm>
              <a:custGeom>
                <a:avLst/>
                <a:gdLst>
                  <a:gd name="T0" fmla="*/ 0 w 1996"/>
                  <a:gd name="T1" fmla="*/ 960 h 1240"/>
                  <a:gd name="T2" fmla="*/ 336 w 1996"/>
                  <a:gd name="T3" fmla="*/ 1200 h 1240"/>
                  <a:gd name="T4" fmla="*/ 576 w 1996"/>
                  <a:gd name="T5" fmla="*/ 1200 h 1240"/>
                  <a:gd name="T6" fmla="*/ 696 w 1996"/>
                  <a:gd name="T7" fmla="*/ 972 h 1240"/>
                  <a:gd name="T8" fmla="*/ 636 w 1996"/>
                  <a:gd name="T9" fmla="*/ 462 h 1240"/>
                  <a:gd name="T10" fmla="*/ 816 w 1996"/>
                  <a:gd name="T11" fmla="*/ 276 h 1240"/>
                  <a:gd name="T12" fmla="*/ 1392 w 1996"/>
                  <a:gd name="T13" fmla="*/ 432 h 1240"/>
                  <a:gd name="T14" fmla="*/ 1740 w 1996"/>
                  <a:gd name="T15" fmla="*/ 390 h 1240"/>
                  <a:gd name="T16" fmla="*/ 1974 w 1996"/>
                  <a:gd name="T17" fmla="*/ 348 h 1240"/>
                  <a:gd name="T18" fmla="*/ 1872 w 1996"/>
                  <a:gd name="T19" fmla="*/ 0 h 1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96" h="1240">
                    <a:moveTo>
                      <a:pt x="0" y="960"/>
                    </a:moveTo>
                    <a:cubicBezTo>
                      <a:pt x="56" y="1000"/>
                      <a:pt x="240" y="1160"/>
                      <a:pt x="336" y="1200"/>
                    </a:cubicBezTo>
                    <a:cubicBezTo>
                      <a:pt x="432" y="1240"/>
                      <a:pt x="516" y="1238"/>
                      <a:pt x="576" y="1200"/>
                    </a:cubicBezTo>
                    <a:cubicBezTo>
                      <a:pt x="636" y="1162"/>
                      <a:pt x="686" y="1095"/>
                      <a:pt x="696" y="972"/>
                    </a:cubicBezTo>
                    <a:cubicBezTo>
                      <a:pt x="706" y="849"/>
                      <a:pt x="616" y="578"/>
                      <a:pt x="636" y="462"/>
                    </a:cubicBezTo>
                    <a:cubicBezTo>
                      <a:pt x="656" y="346"/>
                      <a:pt x="690" y="281"/>
                      <a:pt x="816" y="276"/>
                    </a:cubicBezTo>
                    <a:cubicBezTo>
                      <a:pt x="942" y="271"/>
                      <a:pt x="1238" y="413"/>
                      <a:pt x="1392" y="432"/>
                    </a:cubicBezTo>
                    <a:cubicBezTo>
                      <a:pt x="1546" y="451"/>
                      <a:pt x="1643" y="404"/>
                      <a:pt x="1740" y="390"/>
                    </a:cubicBezTo>
                    <a:cubicBezTo>
                      <a:pt x="1837" y="376"/>
                      <a:pt x="1952" y="413"/>
                      <a:pt x="1974" y="348"/>
                    </a:cubicBezTo>
                    <a:cubicBezTo>
                      <a:pt x="1996" y="283"/>
                      <a:pt x="1986" y="84"/>
                      <a:pt x="1872" y="0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27" name="Freeform 7"/>
              <p:cNvSpPr>
                <a:spLocks/>
              </p:cNvSpPr>
              <p:nvPr/>
            </p:nvSpPr>
            <p:spPr bwMode="hidden">
              <a:xfrm>
                <a:off x="0" y="0"/>
                <a:ext cx="1584" cy="1008"/>
              </a:xfrm>
              <a:custGeom>
                <a:avLst/>
                <a:gdLst>
                  <a:gd name="T0" fmla="*/ 0 w 1584"/>
                  <a:gd name="T1" fmla="*/ 576 h 1008"/>
                  <a:gd name="T2" fmla="*/ 336 w 1584"/>
                  <a:gd name="T3" fmla="*/ 960 h 1008"/>
                  <a:gd name="T4" fmla="*/ 480 w 1584"/>
                  <a:gd name="T5" fmla="*/ 864 h 1008"/>
                  <a:gd name="T6" fmla="*/ 318 w 1584"/>
                  <a:gd name="T7" fmla="*/ 414 h 1008"/>
                  <a:gd name="T8" fmla="*/ 780 w 1584"/>
                  <a:gd name="T9" fmla="*/ 36 h 1008"/>
                  <a:gd name="T10" fmla="*/ 1440 w 1584"/>
                  <a:gd name="T11" fmla="*/ 192 h 1008"/>
                  <a:gd name="T12" fmla="*/ 1584 w 1584"/>
                  <a:gd name="T13" fmla="*/ 0 h 10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4" h="1008">
                    <a:moveTo>
                      <a:pt x="0" y="576"/>
                    </a:moveTo>
                    <a:cubicBezTo>
                      <a:pt x="56" y="640"/>
                      <a:pt x="256" y="912"/>
                      <a:pt x="336" y="960"/>
                    </a:cubicBezTo>
                    <a:cubicBezTo>
                      <a:pt x="416" y="1008"/>
                      <a:pt x="483" y="955"/>
                      <a:pt x="480" y="864"/>
                    </a:cubicBezTo>
                    <a:cubicBezTo>
                      <a:pt x="477" y="773"/>
                      <a:pt x="384" y="618"/>
                      <a:pt x="318" y="414"/>
                    </a:cubicBezTo>
                    <a:cubicBezTo>
                      <a:pt x="156" y="12"/>
                      <a:pt x="528" y="6"/>
                      <a:pt x="780" y="36"/>
                    </a:cubicBezTo>
                    <a:cubicBezTo>
                      <a:pt x="1002" y="66"/>
                      <a:pt x="1306" y="198"/>
                      <a:pt x="1440" y="192"/>
                    </a:cubicBezTo>
                    <a:cubicBezTo>
                      <a:pt x="1574" y="186"/>
                      <a:pt x="1554" y="40"/>
                      <a:pt x="1584" y="0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28" name="Freeform 8"/>
              <p:cNvSpPr>
                <a:spLocks/>
              </p:cNvSpPr>
              <p:nvPr/>
            </p:nvSpPr>
            <p:spPr bwMode="hidden">
              <a:xfrm>
                <a:off x="856" y="152"/>
                <a:ext cx="3752" cy="1816"/>
              </a:xfrm>
              <a:custGeom>
                <a:avLst/>
                <a:gdLst>
                  <a:gd name="T0" fmla="*/ 248 w 3752"/>
                  <a:gd name="T1" fmla="*/ 1000 h 1816"/>
                  <a:gd name="T2" fmla="*/ 200 w 3752"/>
                  <a:gd name="T3" fmla="*/ 760 h 1816"/>
                  <a:gd name="T4" fmla="*/ 248 w 3752"/>
                  <a:gd name="T5" fmla="*/ 664 h 1816"/>
                  <a:gd name="T6" fmla="*/ 584 w 3752"/>
                  <a:gd name="T7" fmla="*/ 616 h 1816"/>
                  <a:gd name="T8" fmla="*/ 1304 w 3752"/>
                  <a:gd name="T9" fmla="*/ 664 h 1816"/>
                  <a:gd name="T10" fmla="*/ 1640 w 3752"/>
                  <a:gd name="T11" fmla="*/ 424 h 1816"/>
                  <a:gd name="T12" fmla="*/ 1976 w 3752"/>
                  <a:gd name="T13" fmla="*/ 472 h 1816"/>
                  <a:gd name="T14" fmla="*/ 2600 w 3752"/>
                  <a:gd name="T15" fmla="*/ 424 h 1816"/>
                  <a:gd name="T16" fmla="*/ 3128 w 3752"/>
                  <a:gd name="T17" fmla="*/ 88 h 1816"/>
                  <a:gd name="T18" fmla="*/ 3560 w 3752"/>
                  <a:gd name="T19" fmla="*/ 40 h 1816"/>
                  <a:gd name="T20" fmla="*/ 3656 w 3752"/>
                  <a:gd name="T21" fmla="*/ 328 h 1816"/>
                  <a:gd name="T22" fmla="*/ 2984 w 3752"/>
                  <a:gd name="T23" fmla="*/ 760 h 1816"/>
                  <a:gd name="T24" fmla="*/ 2456 w 3752"/>
                  <a:gd name="T25" fmla="*/ 952 h 1816"/>
                  <a:gd name="T26" fmla="*/ 1976 w 3752"/>
                  <a:gd name="T27" fmla="*/ 1432 h 1816"/>
                  <a:gd name="T28" fmla="*/ 1400 w 3752"/>
                  <a:gd name="T29" fmla="*/ 1768 h 1816"/>
                  <a:gd name="T30" fmla="*/ 968 w 3752"/>
                  <a:gd name="T31" fmla="*/ 1720 h 1816"/>
                  <a:gd name="T32" fmla="*/ 296 w 3752"/>
                  <a:gd name="T33" fmla="*/ 1768 h 1816"/>
                  <a:gd name="T34" fmla="*/ 8 w 3752"/>
                  <a:gd name="T35" fmla="*/ 1432 h 1816"/>
                  <a:gd name="T36" fmla="*/ 248 w 3752"/>
                  <a:gd name="T37" fmla="*/ 100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52" h="1816">
                    <a:moveTo>
                      <a:pt x="248" y="1000"/>
                    </a:moveTo>
                    <a:cubicBezTo>
                      <a:pt x="280" y="888"/>
                      <a:pt x="200" y="816"/>
                      <a:pt x="200" y="760"/>
                    </a:cubicBezTo>
                    <a:cubicBezTo>
                      <a:pt x="200" y="704"/>
                      <a:pt x="184" y="688"/>
                      <a:pt x="248" y="664"/>
                    </a:cubicBezTo>
                    <a:cubicBezTo>
                      <a:pt x="312" y="640"/>
                      <a:pt x="408" y="616"/>
                      <a:pt x="584" y="616"/>
                    </a:cubicBezTo>
                    <a:cubicBezTo>
                      <a:pt x="760" y="616"/>
                      <a:pt x="1128" y="696"/>
                      <a:pt x="1304" y="664"/>
                    </a:cubicBezTo>
                    <a:cubicBezTo>
                      <a:pt x="1480" y="632"/>
                      <a:pt x="1528" y="456"/>
                      <a:pt x="1640" y="424"/>
                    </a:cubicBezTo>
                    <a:cubicBezTo>
                      <a:pt x="1752" y="392"/>
                      <a:pt x="1816" y="472"/>
                      <a:pt x="1976" y="472"/>
                    </a:cubicBezTo>
                    <a:cubicBezTo>
                      <a:pt x="2136" y="472"/>
                      <a:pt x="2408" y="488"/>
                      <a:pt x="2600" y="424"/>
                    </a:cubicBezTo>
                    <a:cubicBezTo>
                      <a:pt x="2792" y="360"/>
                      <a:pt x="2968" y="152"/>
                      <a:pt x="3128" y="88"/>
                    </a:cubicBezTo>
                    <a:cubicBezTo>
                      <a:pt x="3288" y="24"/>
                      <a:pt x="3472" y="0"/>
                      <a:pt x="3560" y="40"/>
                    </a:cubicBezTo>
                    <a:cubicBezTo>
                      <a:pt x="3648" y="80"/>
                      <a:pt x="3752" y="208"/>
                      <a:pt x="3656" y="328"/>
                    </a:cubicBezTo>
                    <a:cubicBezTo>
                      <a:pt x="3560" y="448"/>
                      <a:pt x="3184" y="656"/>
                      <a:pt x="2984" y="760"/>
                    </a:cubicBezTo>
                    <a:cubicBezTo>
                      <a:pt x="2784" y="864"/>
                      <a:pt x="2624" y="840"/>
                      <a:pt x="2456" y="952"/>
                    </a:cubicBezTo>
                    <a:cubicBezTo>
                      <a:pt x="2288" y="1064"/>
                      <a:pt x="2152" y="1296"/>
                      <a:pt x="1976" y="1432"/>
                    </a:cubicBezTo>
                    <a:cubicBezTo>
                      <a:pt x="1800" y="1568"/>
                      <a:pt x="1568" y="1720"/>
                      <a:pt x="1400" y="1768"/>
                    </a:cubicBezTo>
                    <a:cubicBezTo>
                      <a:pt x="1232" y="1816"/>
                      <a:pt x="1152" y="1720"/>
                      <a:pt x="968" y="1720"/>
                    </a:cubicBezTo>
                    <a:cubicBezTo>
                      <a:pt x="784" y="1720"/>
                      <a:pt x="456" y="1816"/>
                      <a:pt x="296" y="1768"/>
                    </a:cubicBezTo>
                    <a:cubicBezTo>
                      <a:pt x="136" y="1720"/>
                      <a:pt x="16" y="1560"/>
                      <a:pt x="8" y="1432"/>
                    </a:cubicBezTo>
                    <a:cubicBezTo>
                      <a:pt x="0" y="1304"/>
                      <a:pt x="216" y="1112"/>
                      <a:pt x="248" y="100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29" name="Freeform 9"/>
              <p:cNvSpPr>
                <a:spLocks/>
              </p:cNvSpPr>
              <p:nvPr/>
            </p:nvSpPr>
            <p:spPr bwMode="hidden">
              <a:xfrm>
                <a:off x="972" y="696"/>
                <a:ext cx="2580" cy="1140"/>
              </a:xfrm>
              <a:custGeom>
                <a:avLst/>
                <a:gdLst>
                  <a:gd name="T0" fmla="*/ 36 w 2580"/>
                  <a:gd name="T1" fmla="*/ 792 h 1140"/>
                  <a:gd name="T2" fmla="*/ 228 w 2580"/>
                  <a:gd name="T3" fmla="*/ 456 h 1140"/>
                  <a:gd name="T4" fmla="*/ 324 w 2580"/>
                  <a:gd name="T5" fmla="*/ 264 h 1140"/>
                  <a:gd name="T6" fmla="*/ 612 w 2580"/>
                  <a:gd name="T7" fmla="*/ 216 h 1140"/>
                  <a:gd name="T8" fmla="*/ 1092 w 2580"/>
                  <a:gd name="T9" fmla="*/ 312 h 1140"/>
                  <a:gd name="T10" fmla="*/ 1536 w 2580"/>
                  <a:gd name="T11" fmla="*/ 60 h 1140"/>
                  <a:gd name="T12" fmla="*/ 2388 w 2580"/>
                  <a:gd name="T13" fmla="*/ 120 h 1140"/>
                  <a:gd name="T14" fmla="*/ 2328 w 2580"/>
                  <a:gd name="T15" fmla="*/ 288 h 1140"/>
                  <a:gd name="T16" fmla="*/ 2028 w 2580"/>
                  <a:gd name="T17" fmla="*/ 612 h 1140"/>
                  <a:gd name="T18" fmla="*/ 1428 w 2580"/>
                  <a:gd name="T19" fmla="*/ 1032 h 1140"/>
                  <a:gd name="T20" fmla="*/ 1140 w 2580"/>
                  <a:gd name="T21" fmla="*/ 1080 h 1140"/>
                  <a:gd name="T22" fmla="*/ 324 w 2580"/>
                  <a:gd name="T23" fmla="*/ 1032 h 1140"/>
                  <a:gd name="T24" fmla="*/ 36 w 2580"/>
                  <a:gd name="T25" fmla="*/ 792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80" h="1140">
                    <a:moveTo>
                      <a:pt x="36" y="792"/>
                    </a:moveTo>
                    <a:cubicBezTo>
                      <a:pt x="66" y="666"/>
                      <a:pt x="180" y="544"/>
                      <a:pt x="228" y="456"/>
                    </a:cubicBezTo>
                    <a:cubicBezTo>
                      <a:pt x="276" y="368"/>
                      <a:pt x="260" y="304"/>
                      <a:pt x="324" y="264"/>
                    </a:cubicBezTo>
                    <a:cubicBezTo>
                      <a:pt x="388" y="224"/>
                      <a:pt x="484" y="208"/>
                      <a:pt x="612" y="216"/>
                    </a:cubicBezTo>
                    <a:cubicBezTo>
                      <a:pt x="740" y="224"/>
                      <a:pt x="828" y="330"/>
                      <a:pt x="1092" y="312"/>
                    </a:cubicBezTo>
                    <a:cubicBezTo>
                      <a:pt x="1422" y="270"/>
                      <a:pt x="1416" y="0"/>
                      <a:pt x="1536" y="60"/>
                    </a:cubicBezTo>
                    <a:cubicBezTo>
                      <a:pt x="1782" y="204"/>
                      <a:pt x="2256" y="82"/>
                      <a:pt x="2388" y="120"/>
                    </a:cubicBezTo>
                    <a:cubicBezTo>
                      <a:pt x="2520" y="158"/>
                      <a:pt x="2580" y="198"/>
                      <a:pt x="2328" y="288"/>
                    </a:cubicBezTo>
                    <a:cubicBezTo>
                      <a:pt x="2094" y="378"/>
                      <a:pt x="2178" y="488"/>
                      <a:pt x="2028" y="612"/>
                    </a:cubicBezTo>
                    <a:cubicBezTo>
                      <a:pt x="1878" y="736"/>
                      <a:pt x="1576" y="954"/>
                      <a:pt x="1428" y="1032"/>
                    </a:cubicBezTo>
                    <a:cubicBezTo>
                      <a:pt x="1292" y="1112"/>
                      <a:pt x="1218" y="1140"/>
                      <a:pt x="1140" y="1080"/>
                    </a:cubicBezTo>
                    <a:cubicBezTo>
                      <a:pt x="918" y="960"/>
                      <a:pt x="508" y="1080"/>
                      <a:pt x="324" y="1032"/>
                    </a:cubicBezTo>
                    <a:cubicBezTo>
                      <a:pt x="140" y="984"/>
                      <a:pt x="0" y="918"/>
                      <a:pt x="36" y="792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30" name="Freeform 10"/>
              <p:cNvSpPr>
                <a:spLocks/>
              </p:cNvSpPr>
              <p:nvPr/>
            </p:nvSpPr>
            <p:spPr bwMode="hidden">
              <a:xfrm>
                <a:off x="1170" y="918"/>
                <a:ext cx="1758" cy="696"/>
              </a:xfrm>
              <a:custGeom>
                <a:avLst/>
                <a:gdLst>
                  <a:gd name="T0" fmla="*/ 60 w 1758"/>
                  <a:gd name="T1" fmla="*/ 594 h 696"/>
                  <a:gd name="T2" fmla="*/ 126 w 1758"/>
                  <a:gd name="T3" fmla="*/ 234 h 696"/>
                  <a:gd name="T4" fmla="*/ 1182 w 1758"/>
                  <a:gd name="T5" fmla="*/ 234 h 696"/>
                  <a:gd name="T6" fmla="*/ 1518 w 1758"/>
                  <a:gd name="T7" fmla="*/ 90 h 696"/>
                  <a:gd name="T8" fmla="*/ 1710 w 1758"/>
                  <a:gd name="T9" fmla="*/ 138 h 696"/>
                  <a:gd name="T10" fmla="*/ 1230 w 1758"/>
                  <a:gd name="T11" fmla="*/ 522 h 696"/>
                  <a:gd name="T12" fmla="*/ 750 w 1758"/>
                  <a:gd name="T13" fmla="*/ 666 h 696"/>
                  <a:gd name="T14" fmla="*/ 60 w 1758"/>
                  <a:gd name="T15" fmla="*/ 594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58" h="696">
                    <a:moveTo>
                      <a:pt x="60" y="594"/>
                    </a:moveTo>
                    <a:cubicBezTo>
                      <a:pt x="0" y="462"/>
                      <a:pt x="48" y="306"/>
                      <a:pt x="126" y="234"/>
                    </a:cubicBezTo>
                    <a:cubicBezTo>
                      <a:pt x="390" y="30"/>
                      <a:pt x="654" y="378"/>
                      <a:pt x="1182" y="234"/>
                    </a:cubicBezTo>
                    <a:cubicBezTo>
                      <a:pt x="1414" y="210"/>
                      <a:pt x="1284" y="132"/>
                      <a:pt x="1518" y="90"/>
                    </a:cubicBezTo>
                    <a:cubicBezTo>
                      <a:pt x="1680" y="0"/>
                      <a:pt x="1758" y="66"/>
                      <a:pt x="1710" y="138"/>
                    </a:cubicBezTo>
                    <a:cubicBezTo>
                      <a:pt x="1662" y="210"/>
                      <a:pt x="1290" y="372"/>
                      <a:pt x="1230" y="522"/>
                    </a:cubicBezTo>
                    <a:cubicBezTo>
                      <a:pt x="1134" y="696"/>
                      <a:pt x="945" y="654"/>
                      <a:pt x="750" y="666"/>
                    </a:cubicBezTo>
                    <a:cubicBezTo>
                      <a:pt x="555" y="678"/>
                      <a:pt x="164" y="666"/>
                      <a:pt x="60" y="594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31" name="Freeform 11"/>
              <p:cNvSpPr>
                <a:spLocks/>
              </p:cNvSpPr>
              <p:nvPr/>
            </p:nvSpPr>
            <p:spPr bwMode="hidden">
              <a:xfrm rot="-299203">
                <a:off x="1296" y="1248"/>
                <a:ext cx="928" cy="192"/>
              </a:xfrm>
              <a:custGeom>
                <a:avLst/>
                <a:gdLst>
                  <a:gd name="T0" fmla="*/ 104 w 928"/>
                  <a:gd name="T1" fmla="*/ 96 h 192"/>
                  <a:gd name="T2" fmla="*/ 152 w 928"/>
                  <a:gd name="T3" fmla="*/ 0 h 192"/>
                  <a:gd name="T4" fmla="*/ 728 w 928"/>
                  <a:gd name="T5" fmla="*/ 96 h 192"/>
                  <a:gd name="T6" fmla="*/ 920 w 928"/>
                  <a:gd name="T7" fmla="*/ 96 h 192"/>
                  <a:gd name="T8" fmla="*/ 776 w 928"/>
                  <a:gd name="T9" fmla="*/ 192 h 192"/>
                  <a:gd name="T10" fmla="*/ 104 w 928"/>
                  <a:gd name="T11" fmla="*/ 9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28" h="192">
                    <a:moveTo>
                      <a:pt x="104" y="96"/>
                    </a:moveTo>
                    <a:cubicBezTo>
                      <a:pt x="0" y="64"/>
                      <a:pt x="48" y="0"/>
                      <a:pt x="152" y="0"/>
                    </a:cubicBezTo>
                    <a:cubicBezTo>
                      <a:pt x="256" y="0"/>
                      <a:pt x="600" y="80"/>
                      <a:pt x="728" y="96"/>
                    </a:cubicBezTo>
                    <a:cubicBezTo>
                      <a:pt x="856" y="112"/>
                      <a:pt x="912" y="80"/>
                      <a:pt x="920" y="96"/>
                    </a:cubicBezTo>
                    <a:cubicBezTo>
                      <a:pt x="928" y="112"/>
                      <a:pt x="912" y="192"/>
                      <a:pt x="776" y="192"/>
                    </a:cubicBezTo>
                    <a:cubicBezTo>
                      <a:pt x="640" y="192"/>
                      <a:pt x="208" y="128"/>
                      <a:pt x="104" y="96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32" name="Freeform 12"/>
              <p:cNvSpPr>
                <a:spLocks/>
              </p:cNvSpPr>
              <p:nvPr/>
            </p:nvSpPr>
            <p:spPr bwMode="hidden">
              <a:xfrm>
                <a:off x="0" y="1592"/>
                <a:ext cx="5754" cy="2280"/>
              </a:xfrm>
              <a:custGeom>
                <a:avLst/>
                <a:gdLst>
                  <a:gd name="T0" fmla="*/ 0 w 5754"/>
                  <a:gd name="T1" fmla="*/ 40 h 2280"/>
                  <a:gd name="T2" fmla="*/ 336 w 5754"/>
                  <a:gd name="T3" fmla="*/ 40 h 2280"/>
                  <a:gd name="T4" fmla="*/ 720 w 5754"/>
                  <a:gd name="T5" fmla="*/ 280 h 2280"/>
                  <a:gd name="T6" fmla="*/ 912 w 5754"/>
                  <a:gd name="T7" fmla="*/ 712 h 2280"/>
                  <a:gd name="T8" fmla="*/ 864 w 5754"/>
                  <a:gd name="T9" fmla="*/ 1240 h 2280"/>
                  <a:gd name="T10" fmla="*/ 960 w 5754"/>
                  <a:gd name="T11" fmla="*/ 1768 h 2280"/>
                  <a:gd name="T12" fmla="*/ 1440 w 5754"/>
                  <a:gd name="T13" fmla="*/ 2152 h 2280"/>
                  <a:gd name="T14" fmla="*/ 2160 w 5754"/>
                  <a:gd name="T15" fmla="*/ 2248 h 2280"/>
                  <a:gd name="T16" fmla="*/ 2688 w 5754"/>
                  <a:gd name="T17" fmla="*/ 1960 h 2280"/>
                  <a:gd name="T18" fmla="*/ 2706 w 5754"/>
                  <a:gd name="T19" fmla="*/ 472 h 2280"/>
                  <a:gd name="T20" fmla="*/ 3456 w 5754"/>
                  <a:gd name="T21" fmla="*/ 424 h 2280"/>
                  <a:gd name="T22" fmla="*/ 4416 w 5754"/>
                  <a:gd name="T23" fmla="*/ 712 h 2280"/>
                  <a:gd name="T24" fmla="*/ 4416 w 5754"/>
                  <a:gd name="T25" fmla="*/ 1432 h 2280"/>
                  <a:gd name="T26" fmla="*/ 4728 w 5754"/>
                  <a:gd name="T27" fmla="*/ 1822 h 2280"/>
                  <a:gd name="T28" fmla="*/ 5322 w 5754"/>
                  <a:gd name="T29" fmla="*/ 2206 h 2280"/>
                  <a:gd name="T30" fmla="*/ 5754 w 5754"/>
                  <a:gd name="T31" fmla="*/ 1510 h 2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54" h="2280">
                    <a:moveTo>
                      <a:pt x="0" y="40"/>
                    </a:moveTo>
                    <a:cubicBezTo>
                      <a:pt x="56" y="40"/>
                      <a:pt x="216" y="0"/>
                      <a:pt x="336" y="40"/>
                    </a:cubicBezTo>
                    <a:cubicBezTo>
                      <a:pt x="456" y="80"/>
                      <a:pt x="624" y="168"/>
                      <a:pt x="720" y="280"/>
                    </a:cubicBezTo>
                    <a:cubicBezTo>
                      <a:pt x="816" y="392"/>
                      <a:pt x="888" y="552"/>
                      <a:pt x="912" y="712"/>
                    </a:cubicBezTo>
                    <a:cubicBezTo>
                      <a:pt x="936" y="872"/>
                      <a:pt x="856" y="1064"/>
                      <a:pt x="864" y="1240"/>
                    </a:cubicBezTo>
                    <a:cubicBezTo>
                      <a:pt x="872" y="1416"/>
                      <a:pt x="864" y="1616"/>
                      <a:pt x="960" y="1768"/>
                    </a:cubicBezTo>
                    <a:cubicBezTo>
                      <a:pt x="1056" y="1920"/>
                      <a:pt x="1240" y="2072"/>
                      <a:pt x="1440" y="2152"/>
                    </a:cubicBezTo>
                    <a:cubicBezTo>
                      <a:pt x="1640" y="2232"/>
                      <a:pt x="1952" y="2280"/>
                      <a:pt x="2160" y="2248"/>
                    </a:cubicBezTo>
                    <a:cubicBezTo>
                      <a:pt x="2368" y="2216"/>
                      <a:pt x="2597" y="2256"/>
                      <a:pt x="2688" y="1960"/>
                    </a:cubicBezTo>
                    <a:cubicBezTo>
                      <a:pt x="2779" y="1664"/>
                      <a:pt x="2578" y="728"/>
                      <a:pt x="2706" y="472"/>
                    </a:cubicBezTo>
                    <a:cubicBezTo>
                      <a:pt x="2834" y="216"/>
                      <a:pt x="3171" y="384"/>
                      <a:pt x="3456" y="424"/>
                    </a:cubicBezTo>
                    <a:cubicBezTo>
                      <a:pt x="3741" y="464"/>
                      <a:pt x="4256" y="544"/>
                      <a:pt x="4416" y="712"/>
                    </a:cubicBezTo>
                    <a:cubicBezTo>
                      <a:pt x="4576" y="880"/>
                      <a:pt x="4364" y="1247"/>
                      <a:pt x="4416" y="1432"/>
                    </a:cubicBezTo>
                    <a:cubicBezTo>
                      <a:pt x="4468" y="1617"/>
                      <a:pt x="4577" y="1693"/>
                      <a:pt x="4728" y="1822"/>
                    </a:cubicBezTo>
                    <a:cubicBezTo>
                      <a:pt x="4879" y="1951"/>
                      <a:pt x="5151" y="2258"/>
                      <a:pt x="5322" y="2206"/>
                    </a:cubicBezTo>
                    <a:cubicBezTo>
                      <a:pt x="5493" y="2154"/>
                      <a:pt x="5664" y="1655"/>
                      <a:pt x="5754" y="1510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33" name="Freeform 13"/>
              <p:cNvSpPr>
                <a:spLocks/>
              </p:cNvSpPr>
              <p:nvPr/>
            </p:nvSpPr>
            <p:spPr bwMode="hidden">
              <a:xfrm>
                <a:off x="1056" y="2016"/>
                <a:ext cx="1496" cy="1464"/>
              </a:xfrm>
              <a:custGeom>
                <a:avLst/>
                <a:gdLst>
                  <a:gd name="T0" fmla="*/ 408 w 1496"/>
                  <a:gd name="T1" fmla="*/ 16 h 1464"/>
                  <a:gd name="T2" fmla="*/ 72 w 1496"/>
                  <a:gd name="T3" fmla="*/ 304 h 1464"/>
                  <a:gd name="T4" fmla="*/ 72 w 1496"/>
                  <a:gd name="T5" fmla="*/ 976 h 1464"/>
                  <a:gd name="T6" fmla="*/ 504 w 1496"/>
                  <a:gd name="T7" fmla="*/ 1360 h 1464"/>
                  <a:gd name="T8" fmla="*/ 1128 w 1496"/>
                  <a:gd name="T9" fmla="*/ 1408 h 1464"/>
                  <a:gd name="T10" fmla="*/ 1464 w 1496"/>
                  <a:gd name="T11" fmla="*/ 1024 h 1464"/>
                  <a:gd name="T12" fmla="*/ 1320 w 1496"/>
                  <a:gd name="T13" fmla="*/ 208 h 1464"/>
                  <a:gd name="T14" fmla="*/ 408 w 1496"/>
                  <a:gd name="T15" fmla="*/ 16 h 1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96" h="1464">
                    <a:moveTo>
                      <a:pt x="408" y="16"/>
                    </a:moveTo>
                    <a:cubicBezTo>
                      <a:pt x="200" y="32"/>
                      <a:pt x="128" y="144"/>
                      <a:pt x="72" y="304"/>
                    </a:cubicBezTo>
                    <a:cubicBezTo>
                      <a:pt x="16" y="464"/>
                      <a:pt x="0" y="800"/>
                      <a:pt x="72" y="976"/>
                    </a:cubicBezTo>
                    <a:cubicBezTo>
                      <a:pt x="144" y="1152"/>
                      <a:pt x="328" y="1288"/>
                      <a:pt x="504" y="1360"/>
                    </a:cubicBezTo>
                    <a:cubicBezTo>
                      <a:pt x="680" y="1432"/>
                      <a:pt x="968" y="1464"/>
                      <a:pt x="1128" y="1408"/>
                    </a:cubicBezTo>
                    <a:cubicBezTo>
                      <a:pt x="1288" y="1352"/>
                      <a:pt x="1432" y="1224"/>
                      <a:pt x="1464" y="1024"/>
                    </a:cubicBezTo>
                    <a:cubicBezTo>
                      <a:pt x="1496" y="824"/>
                      <a:pt x="1496" y="376"/>
                      <a:pt x="1320" y="208"/>
                    </a:cubicBezTo>
                    <a:cubicBezTo>
                      <a:pt x="1144" y="40"/>
                      <a:pt x="616" y="0"/>
                      <a:pt x="408" y="16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34" name="Freeform 14"/>
              <p:cNvSpPr>
                <a:spLocks/>
              </p:cNvSpPr>
              <p:nvPr/>
            </p:nvSpPr>
            <p:spPr bwMode="hidden">
              <a:xfrm rot="1159149">
                <a:off x="1296" y="2160"/>
                <a:ext cx="1126" cy="730"/>
              </a:xfrm>
              <a:custGeom>
                <a:avLst/>
                <a:gdLst>
                  <a:gd name="T0" fmla="*/ 940 w 1126"/>
                  <a:gd name="T1" fmla="*/ 196 h 730"/>
                  <a:gd name="T2" fmla="*/ 576 w 1126"/>
                  <a:gd name="T3" fmla="*/ 20 h 730"/>
                  <a:gd name="T4" fmla="*/ 192 w 1126"/>
                  <a:gd name="T5" fmla="*/ 76 h 730"/>
                  <a:gd name="T6" fmla="*/ 24 w 1126"/>
                  <a:gd name="T7" fmla="*/ 372 h 730"/>
                  <a:gd name="T8" fmla="*/ 520 w 1126"/>
                  <a:gd name="T9" fmla="*/ 670 h 730"/>
                  <a:gd name="T10" fmla="*/ 1048 w 1126"/>
                  <a:gd name="T11" fmla="*/ 568 h 730"/>
                  <a:gd name="T12" fmla="*/ 940 w 1126"/>
                  <a:gd name="T13" fmla="*/ 196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6" h="730">
                    <a:moveTo>
                      <a:pt x="940" y="196"/>
                    </a:moveTo>
                    <a:cubicBezTo>
                      <a:pt x="700" y="100"/>
                      <a:pt x="701" y="40"/>
                      <a:pt x="576" y="20"/>
                    </a:cubicBezTo>
                    <a:cubicBezTo>
                      <a:pt x="451" y="0"/>
                      <a:pt x="284" y="17"/>
                      <a:pt x="192" y="76"/>
                    </a:cubicBezTo>
                    <a:cubicBezTo>
                      <a:pt x="100" y="135"/>
                      <a:pt x="56" y="132"/>
                      <a:pt x="24" y="372"/>
                    </a:cubicBezTo>
                    <a:cubicBezTo>
                      <a:pt x="0" y="730"/>
                      <a:pt x="350" y="637"/>
                      <a:pt x="520" y="670"/>
                    </a:cubicBezTo>
                    <a:cubicBezTo>
                      <a:pt x="690" y="703"/>
                      <a:pt x="978" y="647"/>
                      <a:pt x="1048" y="568"/>
                    </a:cubicBezTo>
                    <a:cubicBezTo>
                      <a:pt x="1118" y="489"/>
                      <a:pt x="1126" y="280"/>
                      <a:pt x="940" y="196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35" name="Freeform 15"/>
              <p:cNvSpPr>
                <a:spLocks/>
              </p:cNvSpPr>
              <p:nvPr/>
            </p:nvSpPr>
            <p:spPr bwMode="hidden">
              <a:xfrm>
                <a:off x="3112" y="0"/>
                <a:ext cx="2648" cy="3394"/>
              </a:xfrm>
              <a:custGeom>
                <a:avLst/>
                <a:gdLst>
                  <a:gd name="T0" fmla="*/ 1496 w 2648"/>
                  <a:gd name="T1" fmla="*/ 0 h 3394"/>
                  <a:gd name="T2" fmla="*/ 1640 w 2648"/>
                  <a:gd name="T3" fmla="*/ 384 h 3394"/>
                  <a:gd name="T4" fmla="*/ 1400 w 2648"/>
                  <a:gd name="T5" fmla="*/ 864 h 3394"/>
                  <a:gd name="T6" fmla="*/ 536 w 2648"/>
                  <a:gd name="T7" fmla="*/ 1200 h 3394"/>
                  <a:gd name="T8" fmla="*/ 56 w 2648"/>
                  <a:gd name="T9" fmla="*/ 1584 h 3394"/>
                  <a:gd name="T10" fmla="*/ 200 w 2648"/>
                  <a:gd name="T11" fmla="*/ 1872 h 3394"/>
                  <a:gd name="T12" fmla="*/ 1064 w 2648"/>
                  <a:gd name="T13" fmla="*/ 2016 h 3394"/>
                  <a:gd name="T14" fmla="*/ 1592 w 2648"/>
                  <a:gd name="T15" fmla="*/ 2304 h 3394"/>
                  <a:gd name="T16" fmla="*/ 1562 w 2648"/>
                  <a:gd name="T17" fmla="*/ 2940 h 3394"/>
                  <a:gd name="T18" fmla="*/ 2120 w 2648"/>
                  <a:gd name="T19" fmla="*/ 3384 h 3394"/>
                  <a:gd name="T20" fmla="*/ 2648 w 2648"/>
                  <a:gd name="T21" fmla="*/ 2880 h 3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8" h="3394">
                    <a:moveTo>
                      <a:pt x="1496" y="0"/>
                    </a:moveTo>
                    <a:cubicBezTo>
                      <a:pt x="1520" y="64"/>
                      <a:pt x="1656" y="240"/>
                      <a:pt x="1640" y="384"/>
                    </a:cubicBezTo>
                    <a:cubicBezTo>
                      <a:pt x="1624" y="528"/>
                      <a:pt x="1584" y="728"/>
                      <a:pt x="1400" y="864"/>
                    </a:cubicBezTo>
                    <a:cubicBezTo>
                      <a:pt x="1216" y="1000"/>
                      <a:pt x="760" y="1080"/>
                      <a:pt x="536" y="1200"/>
                    </a:cubicBezTo>
                    <a:cubicBezTo>
                      <a:pt x="312" y="1320"/>
                      <a:pt x="112" y="1472"/>
                      <a:pt x="56" y="1584"/>
                    </a:cubicBezTo>
                    <a:cubicBezTo>
                      <a:pt x="0" y="1696"/>
                      <a:pt x="32" y="1800"/>
                      <a:pt x="200" y="1872"/>
                    </a:cubicBezTo>
                    <a:cubicBezTo>
                      <a:pt x="368" y="1944"/>
                      <a:pt x="832" y="1944"/>
                      <a:pt x="1064" y="2016"/>
                    </a:cubicBezTo>
                    <a:cubicBezTo>
                      <a:pt x="1296" y="2088"/>
                      <a:pt x="1509" y="2150"/>
                      <a:pt x="1592" y="2304"/>
                    </a:cubicBezTo>
                    <a:cubicBezTo>
                      <a:pt x="1675" y="2458"/>
                      <a:pt x="1474" y="2760"/>
                      <a:pt x="1562" y="2940"/>
                    </a:cubicBezTo>
                    <a:cubicBezTo>
                      <a:pt x="1650" y="3120"/>
                      <a:pt x="1939" y="3394"/>
                      <a:pt x="2120" y="3384"/>
                    </a:cubicBezTo>
                    <a:cubicBezTo>
                      <a:pt x="2301" y="3374"/>
                      <a:pt x="2538" y="2985"/>
                      <a:pt x="2648" y="2880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36" name="Freeform 16"/>
              <p:cNvSpPr>
                <a:spLocks/>
              </p:cNvSpPr>
              <p:nvPr/>
            </p:nvSpPr>
            <p:spPr bwMode="hidden">
              <a:xfrm>
                <a:off x="3504" y="0"/>
                <a:ext cx="2256" cy="3160"/>
              </a:xfrm>
              <a:custGeom>
                <a:avLst/>
                <a:gdLst>
                  <a:gd name="T0" fmla="*/ 1488 w 2256"/>
                  <a:gd name="T1" fmla="*/ 0 h 3160"/>
                  <a:gd name="T2" fmla="*/ 1488 w 2256"/>
                  <a:gd name="T3" fmla="*/ 528 h 3160"/>
                  <a:gd name="T4" fmla="*/ 1104 w 2256"/>
                  <a:gd name="T5" fmla="*/ 1008 h 3160"/>
                  <a:gd name="T6" fmla="*/ 144 w 2256"/>
                  <a:gd name="T7" fmla="*/ 1488 h 3160"/>
                  <a:gd name="T8" fmla="*/ 240 w 2256"/>
                  <a:gd name="T9" fmla="*/ 1776 h 3160"/>
                  <a:gd name="T10" fmla="*/ 1056 w 2256"/>
                  <a:gd name="T11" fmla="*/ 1872 h 3160"/>
                  <a:gd name="T12" fmla="*/ 1536 w 2256"/>
                  <a:gd name="T13" fmla="*/ 2064 h 3160"/>
                  <a:gd name="T14" fmla="*/ 1536 w 2256"/>
                  <a:gd name="T15" fmla="*/ 2448 h 3160"/>
                  <a:gd name="T16" fmla="*/ 1344 w 2256"/>
                  <a:gd name="T17" fmla="*/ 2784 h 3160"/>
                  <a:gd name="T18" fmla="*/ 1632 w 2256"/>
                  <a:gd name="T19" fmla="*/ 3120 h 3160"/>
                  <a:gd name="T20" fmla="*/ 1968 w 2256"/>
                  <a:gd name="T21" fmla="*/ 3024 h 3160"/>
                  <a:gd name="T22" fmla="*/ 2208 w 2256"/>
                  <a:gd name="T23" fmla="*/ 2496 h 3160"/>
                  <a:gd name="T24" fmla="*/ 2112 w 2256"/>
                  <a:gd name="T25" fmla="*/ 1968 h 3160"/>
                  <a:gd name="T26" fmla="*/ 1776 w 2256"/>
                  <a:gd name="T27" fmla="*/ 1584 h 3160"/>
                  <a:gd name="T28" fmla="*/ 1824 w 2256"/>
                  <a:gd name="T29" fmla="*/ 1152 h 3160"/>
                  <a:gd name="T30" fmla="*/ 2256 w 2256"/>
                  <a:gd name="T31" fmla="*/ 672 h 3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56" h="3160">
                    <a:moveTo>
                      <a:pt x="1488" y="0"/>
                    </a:moveTo>
                    <a:cubicBezTo>
                      <a:pt x="1488" y="88"/>
                      <a:pt x="1552" y="360"/>
                      <a:pt x="1488" y="528"/>
                    </a:cubicBezTo>
                    <a:cubicBezTo>
                      <a:pt x="1424" y="696"/>
                      <a:pt x="1328" y="848"/>
                      <a:pt x="1104" y="1008"/>
                    </a:cubicBezTo>
                    <a:cubicBezTo>
                      <a:pt x="880" y="1168"/>
                      <a:pt x="288" y="1360"/>
                      <a:pt x="144" y="1488"/>
                    </a:cubicBezTo>
                    <a:cubicBezTo>
                      <a:pt x="0" y="1616"/>
                      <a:pt x="88" y="1712"/>
                      <a:pt x="240" y="1776"/>
                    </a:cubicBezTo>
                    <a:cubicBezTo>
                      <a:pt x="392" y="1840"/>
                      <a:pt x="840" y="1824"/>
                      <a:pt x="1056" y="1872"/>
                    </a:cubicBezTo>
                    <a:cubicBezTo>
                      <a:pt x="1272" y="1920"/>
                      <a:pt x="1456" y="1968"/>
                      <a:pt x="1536" y="2064"/>
                    </a:cubicBezTo>
                    <a:cubicBezTo>
                      <a:pt x="1616" y="2160"/>
                      <a:pt x="1568" y="2328"/>
                      <a:pt x="1536" y="2448"/>
                    </a:cubicBezTo>
                    <a:cubicBezTo>
                      <a:pt x="1504" y="2568"/>
                      <a:pt x="1328" y="2672"/>
                      <a:pt x="1344" y="2784"/>
                    </a:cubicBezTo>
                    <a:cubicBezTo>
                      <a:pt x="1360" y="2896"/>
                      <a:pt x="1528" y="3080"/>
                      <a:pt x="1632" y="3120"/>
                    </a:cubicBezTo>
                    <a:cubicBezTo>
                      <a:pt x="1736" y="3160"/>
                      <a:pt x="1872" y="3128"/>
                      <a:pt x="1968" y="3024"/>
                    </a:cubicBezTo>
                    <a:cubicBezTo>
                      <a:pt x="2064" y="2920"/>
                      <a:pt x="2184" y="2672"/>
                      <a:pt x="2208" y="2496"/>
                    </a:cubicBezTo>
                    <a:cubicBezTo>
                      <a:pt x="2232" y="2320"/>
                      <a:pt x="2184" y="2120"/>
                      <a:pt x="2112" y="1968"/>
                    </a:cubicBezTo>
                    <a:cubicBezTo>
                      <a:pt x="2040" y="1816"/>
                      <a:pt x="1824" y="1720"/>
                      <a:pt x="1776" y="1584"/>
                    </a:cubicBezTo>
                    <a:cubicBezTo>
                      <a:pt x="1728" y="1448"/>
                      <a:pt x="1744" y="1304"/>
                      <a:pt x="1824" y="1152"/>
                    </a:cubicBezTo>
                    <a:cubicBezTo>
                      <a:pt x="1904" y="1000"/>
                      <a:pt x="2166" y="772"/>
                      <a:pt x="2256" y="672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37" name="Freeform 17"/>
              <p:cNvSpPr>
                <a:spLocks/>
              </p:cNvSpPr>
              <p:nvPr/>
            </p:nvSpPr>
            <p:spPr bwMode="hidden">
              <a:xfrm>
                <a:off x="4008" y="1088"/>
                <a:ext cx="1048" cy="696"/>
              </a:xfrm>
              <a:custGeom>
                <a:avLst/>
                <a:gdLst>
                  <a:gd name="T0" fmla="*/ 984 w 1048"/>
                  <a:gd name="T1" fmla="*/ 256 h 696"/>
                  <a:gd name="T2" fmla="*/ 840 w 1048"/>
                  <a:gd name="T3" fmla="*/ 16 h 696"/>
                  <a:gd name="T4" fmla="*/ 552 w 1048"/>
                  <a:gd name="T5" fmla="*/ 160 h 696"/>
                  <a:gd name="T6" fmla="*/ 320 w 1048"/>
                  <a:gd name="T7" fmla="*/ 304 h 696"/>
                  <a:gd name="T8" fmla="*/ 600 w 1048"/>
                  <a:gd name="T9" fmla="*/ 592 h 696"/>
                  <a:gd name="T10" fmla="*/ 984 w 1048"/>
                  <a:gd name="T11" fmla="*/ 640 h 696"/>
                  <a:gd name="T12" fmla="*/ 984 w 1048"/>
                  <a:gd name="T13" fmla="*/ 256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8" h="696">
                    <a:moveTo>
                      <a:pt x="984" y="256"/>
                    </a:moveTo>
                    <a:cubicBezTo>
                      <a:pt x="960" y="152"/>
                      <a:pt x="992" y="32"/>
                      <a:pt x="840" y="16"/>
                    </a:cubicBezTo>
                    <a:cubicBezTo>
                      <a:pt x="736" y="0"/>
                      <a:pt x="624" y="104"/>
                      <a:pt x="552" y="160"/>
                    </a:cubicBezTo>
                    <a:cubicBezTo>
                      <a:pt x="465" y="208"/>
                      <a:pt x="480" y="240"/>
                      <a:pt x="320" y="304"/>
                    </a:cubicBezTo>
                    <a:cubicBezTo>
                      <a:pt x="168" y="368"/>
                      <a:pt x="0" y="512"/>
                      <a:pt x="600" y="592"/>
                    </a:cubicBezTo>
                    <a:cubicBezTo>
                      <a:pt x="696" y="640"/>
                      <a:pt x="920" y="696"/>
                      <a:pt x="984" y="640"/>
                    </a:cubicBezTo>
                    <a:cubicBezTo>
                      <a:pt x="1048" y="584"/>
                      <a:pt x="984" y="336"/>
                      <a:pt x="984" y="256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38" name="Freeform 18"/>
              <p:cNvSpPr>
                <a:spLocks/>
              </p:cNvSpPr>
              <p:nvPr/>
            </p:nvSpPr>
            <p:spPr bwMode="hidden">
              <a:xfrm>
                <a:off x="5117" y="0"/>
                <a:ext cx="547" cy="696"/>
              </a:xfrm>
              <a:custGeom>
                <a:avLst/>
                <a:gdLst>
                  <a:gd name="T0" fmla="*/ 19 w 547"/>
                  <a:gd name="T1" fmla="*/ 0 h 696"/>
                  <a:gd name="T2" fmla="*/ 19 w 547"/>
                  <a:gd name="T3" fmla="*/ 528 h 696"/>
                  <a:gd name="T4" fmla="*/ 131 w 547"/>
                  <a:gd name="T5" fmla="*/ 680 h 696"/>
                  <a:gd name="T6" fmla="*/ 355 w 547"/>
                  <a:gd name="T7" fmla="*/ 624 h 696"/>
                  <a:gd name="T8" fmla="*/ 499 w 547"/>
                  <a:gd name="T9" fmla="*/ 384 h 696"/>
                  <a:gd name="T10" fmla="*/ 547 w 547"/>
                  <a:gd name="T11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7" h="696">
                    <a:moveTo>
                      <a:pt x="19" y="0"/>
                    </a:moveTo>
                    <a:cubicBezTo>
                      <a:pt x="19" y="88"/>
                      <a:pt x="0" y="415"/>
                      <a:pt x="19" y="528"/>
                    </a:cubicBezTo>
                    <a:cubicBezTo>
                      <a:pt x="38" y="641"/>
                      <a:pt x="75" y="664"/>
                      <a:pt x="131" y="680"/>
                    </a:cubicBezTo>
                    <a:cubicBezTo>
                      <a:pt x="187" y="696"/>
                      <a:pt x="294" y="673"/>
                      <a:pt x="355" y="624"/>
                    </a:cubicBezTo>
                    <a:cubicBezTo>
                      <a:pt x="416" y="575"/>
                      <a:pt x="467" y="488"/>
                      <a:pt x="499" y="384"/>
                    </a:cubicBezTo>
                    <a:cubicBezTo>
                      <a:pt x="531" y="280"/>
                      <a:pt x="537" y="80"/>
                      <a:pt x="547" y="0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39" name="Freeform 19"/>
              <p:cNvSpPr>
                <a:spLocks/>
              </p:cNvSpPr>
              <p:nvPr/>
            </p:nvSpPr>
            <p:spPr bwMode="hidden">
              <a:xfrm>
                <a:off x="0" y="2032"/>
                <a:ext cx="1984" cy="2296"/>
              </a:xfrm>
              <a:custGeom>
                <a:avLst/>
                <a:gdLst>
                  <a:gd name="T0" fmla="*/ 0 w 1984"/>
                  <a:gd name="T1" fmla="*/ 32 h 2296"/>
                  <a:gd name="T2" fmla="*/ 336 w 1984"/>
                  <a:gd name="T3" fmla="*/ 32 h 2296"/>
                  <a:gd name="T4" fmla="*/ 592 w 1984"/>
                  <a:gd name="T5" fmla="*/ 224 h 2296"/>
                  <a:gd name="T6" fmla="*/ 696 w 1984"/>
                  <a:gd name="T7" fmla="*/ 664 h 2296"/>
                  <a:gd name="T8" fmla="*/ 664 w 1984"/>
                  <a:gd name="T9" fmla="*/ 1224 h 2296"/>
                  <a:gd name="T10" fmla="*/ 816 w 1984"/>
                  <a:gd name="T11" fmla="*/ 1784 h 2296"/>
                  <a:gd name="T12" fmla="*/ 1128 w 1984"/>
                  <a:gd name="T13" fmla="*/ 2128 h 2296"/>
                  <a:gd name="T14" fmla="*/ 1984 w 1984"/>
                  <a:gd name="T15" fmla="*/ 2296 h 2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4" h="2296">
                    <a:moveTo>
                      <a:pt x="0" y="32"/>
                    </a:moveTo>
                    <a:cubicBezTo>
                      <a:pt x="56" y="32"/>
                      <a:pt x="237" y="0"/>
                      <a:pt x="336" y="32"/>
                    </a:cubicBezTo>
                    <a:cubicBezTo>
                      <a:pt x="435" y="64"/>
                      <a:pt x="532" y="119"/>
                      <a:pt x="592" y="224"/>
                    </a:cubicBezTo>
                    <a:cubicBezTo>
                      <a:pt x="652" y="329"/>
                      <a:pt x="684" y="497"/>
                      <a:pt x="696" y="664"/>
                    </a:cubicBezTo>
                    <a:cubicBezTo>
                      <a:pt x="708" y="831"/>
                      <a:pt x="644" y="1037"/>
                      <a:pt x="664" y="1224"/>
                    </a:cubicBezTo>
                    <a:cubicBezTo>
                      <a:pt x="684" y="1411"/>
                      <a:pt x="739" y="1633"/>
                      <a:pt x="816" y="1784"/>
                    </a:cubicBezTo>
                    <a:cubicBezTo>
                      <a:pt x="893" y="1935"/>
                      <a:pt x="933" y="2043"/>
                      <a:pt x="1128" y="2128"/>
                    </a:cubicBezTo>
                    <a:cubicBezTo>
                      <a:pt x="1323" y="2213"/>
                      <a:pt x="1806" y="2261"/>
                      <a:pt x="1984" y="2296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40" name="Freeform 20"/>
              <p:cNvSpPr>
                <a:spLocks/>
              </p:cNvSpPr>
              <p:nvPr/>
            </p:nvSpPr>
            <p:spPr bwMode="hidden">
              <a:xfrm>
                <a:off x="0" y="2408"/>
                <a:ext cx="816" cy="1912"/>
              </a:xfrm>
              <a:custGeom>
                <a:avLst/>
                <a:gdLst>
                  <a:gd name="T0" fmla="*/ 0 w 816"/>
                  <a:gd name="T1" fmla="*/ 280 h 1912"/>
                  <a:gd name="T2" fmla="*/ 384 w 816"/>
                  <a:gd name="T3" fmla="*/ 280 h 1912"/>
                  <a:gd name="T4" fmla="*/ 368 w 816"/>
                  <a:gd name="T5" fmla="*/ 896 h 1912"/>
                  <a:gd name="T6" fmla="*/ 528 w 816"/>
                  <a:gd name="T7" fmla="*/ 1528 h 1912"/>
                  <a:gd name="T8" fmla="*/ 816 w 816"/>
                  <a:gd name="T9" fmla="*/ 1912 h 1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6" h="1912">
                    <a:moveTo>
                      <a:pt x="0" y="280"/>
                    </a:moveTo>
                    <a:cubicBezTo>
                      <a:pt x="144" y="0"/>
                      <a:pt x="323" y="177"/>
                      <a:pt x="384" y="280"/>
                    </a:cubicBezTo>
                    <a:cubicBezTo>
                      <a:pt x="488" y="440"/>
                      <a:pt x="344" y="688"/>
                      <a:pt x="368" y="896"/>
                    </a:cubicBezTo>
                    <a:cubicBezTo>
                      <a:pt x="392" y="1104"/>
                      <a:pt x="453" y="1359"/>
                      <a:pt x="528" y="1528"/>
                    </a:cubicBezTo>
                    <a:cubicBezTo>
                      <a:pt x="603" y="1697"/>
                      <a:pt x="756" y="1832"/>
                      <a:pt x="816" y="1912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141" name="Freeform 21"/>
              <p:cNvSpPr>
                <a:spLocks/>
              </p:cNvSpPr>
              <p:nvPr/>
            </p:nvSpPr>
            <p:spPr bwMode="hidden">
              <a:xfrm>
                <a:off x="2688" y="3236"/>
                <a:ext cx="3080" cy="1084"/>
              </a:xfrm>
              <a:custGeom>
                <a:avLst/>
                <a:gdLst>
                  <a:gd name="T0" fmla="*/ 0 w 3080"/>
                  <a:gd name="T1" fmla="*/ 1084 h 1084"/>
                  <a:gd name="T2" fmla="*/ 424 w 3080"/>
                  <a:gd name="T3" fmla="*/ 932 h 1084"/>
                  <a:gd name="T4" fmla="*/ 640 w 3080"/>
                  <a:gd name="T5" fmla="*/ 292 h 1084"/>
                  <a:gd name="T6" fmla="*/ 1032 w 3080"/>
                  <a:gd name="T7" fmla="*/ 20 h 1084"/>
                  <a:gd name="T8" fmla="*/ 1536 w 3080"/>
                  <a:gd name="T9" fmla="*/ 172 h 1084"/>
                  <a:gd name="T10" fmla="*/ 2064 w 3080"/>
                  <a:gd name="T11" fmla="*/ 604 h 1084"/>
                  <a:gd name="T12" fmla="*/ 2400 w 3080"/>
                  <a:gd name="T13" fmla="*/ 940 h 1084"/>
                  <a:gd name="T14" fmla="*/ 3080 w 3080"/>
                  <a:gd name="T15" fmla="*/ 1084 h 1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80" h="1084">
                    <a:moveTo>
                      <a:pt x="0" y="1084"/>
                    </a:moveTo>
                    <a:cubicBezTo>
                      <a:pt x="71" y="1059"/>
                      <a:pt x="317" y="1064"/>
                      <a:pt x="424" y="932"/>
                    </a:cubicBezTo>
                    <a:cubicBezTo>
                      <a:pt x="531" y="800"/>
                      <a:pt x="539" y="444"/>
                      <a:pt x="640" y="292"/>
                    </a:cubicBezTo>
                    <a:cubicBezTo>
                      <a:pt x="741" y="140"/>
                      <a:pt x="883" y="40"/>
                      <a:pt x="1032" y="20"/>
                    </a:cubicBezTo>
                    <a:cubicBezTo>
                      <a:pt x="1181" y="0"/>
                      <a:pt x="1364" y="75"/>
                      <a:pt x="1536" y="172"/>
                    </a:cubicBezTo>
                    <a:cubicBezTo>
                      <a:pt x="1708" y="269"/>
                      <a:pt x="1920" y="476"/>
                      <a:pt x="2064" y="604"/>
                    </a:cubicBezTo>
                    <a:cubicBezTo>
                      <a:pt x="2208" y="732"/>
                      <a:pt x="2231" y="860"/>
                      <a:pt x="2400" y="940"/>
                    </a:cubicBezTo>
                    <a:cubicBezTo>
                      <a:pt x="2569" y="1020"/>
                      <a:pt x="2939" y="1054"/>
                      <a:pt x="3080" y="1084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pic>
          <p:nvPicPr>
            <p:cNvPr id="5142" name="Picture 22" descr="Topbanx"/>
            <p:cNvPicPr>
              <a:picLocks noChangeAspect="1" noChangeArrowheads="1"/>
            </p:cNvPicPr>
            <p:nvPr userDrawn="1"/>
          </p:nvPicPr>
          <p:blipFill>
            <a:blip r:embed="rId2">
              <a:clrChange>
                <a:clrFrom>
                  <a:srgbClr val="33CC99"/>
                </a:clrFrom>
                <a:clrTo>
                  <a:srgbClr val="33CC9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29" t="5319" b="4256"/>
            <a:stretch>
              <a:fillRect/>
            </a:stretch>
          </p:blipFill>
          <p:spPr bwMode="auto">
            <a:xfrm>
              <a:off x="0" y="0"/>
              <a:ext cx="325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43" name="Rectangle 23"/>
          <p:cNvSpPr>
            <a:spLocks noChangeArrowheads="1"/>
          </p:cNvSpPr>
          <p:nvPr/>
        </p:nvSpPr>
        <p:spPr bwMode="ltGray">
          <a:xfrm>
            <a:off x="381000" y="3352800"/>
            <a:ext cx="42672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ctrTitle"/>
          </p:nvPr>
        </p:nvSpPr>
        <p:spPr>
          <a:xfrm>
            <a:off x="838200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ar-SA" noProof="0" smtClean="0"/>
              <a:t>Click to edit Master title style</a:t>
            </a:r>
            <a:endParaRPr lang="ar-SA" altLang="ar-SA" noProof="0" smtClean="0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ar-SA" noProof="0" smtClean="0"/>
              <a:t>Click to edit Master subtitle style</a:t>
            </a:r>
            <a:endParaRPr lang="ar-SA" altLang="ar-SA" noProof="0" smtClean="0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147" name="Rectangle 2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48" name="Rectangle 2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8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850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7772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4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5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51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46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0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90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983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26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34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-12700"/>
            <a:ext cx="9156700" cy="6870700"/>
            <a:chOff x="0" y="-8"/>
            <a:chExt cx="5768" cy="4328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62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0" y="-8"/>
              <a:ext cx="5768" cy="4328"/>
              <a:chOff x="0" y="0"/>
              <a:chExt cx="5768" cy="4328"/>
            </a:xfrm>
          </p:grpSpPr>
          <p:sp>
            <p:nvSpPr>
              <p:cNvPr id="4101" name="Freeform 5"/>
              <p:cNvSpPr>
                <a:spLocks/>
              </p:cNvSpPr>
              <p:nvPr/>
            </p:nvSpPr>
            <p:spPr bwMode="hidden">
              <a:xfrm>
                <a:off x="0" y="0"/>
                <a:ext cx="3640" cy="1434"/>
              </a:xfrm>
              <a:custGeom>
                <a:avLst/>
                <a:gdLst>
                  <a:gd name="T0" fmla="*/ 0 w 3640"/>
                  <a:gd name="T1" fmla="*/ 1152 h 1434"/>
                  <a:gd name="T2" fmla="*/ 672 w 3640"/>
                  <a:gd name="T3" fmla="*/ 1392 h 1434"/>
                  <a:gd name="T4" fmla="*/ 912 w 3640"/>
                  <a:gd name="T5" fmla="*/ 1152 h 1434"/>
                  <a:gd name="T6" fmla="*/ 864 w 3640"/>
                  <a:gd name="T7" fmla="*/ 816 h 1434"/>
                  <a:gd name="T8" fmla="*/ 1170 w 3640"/>
                  <a:gd name="T9" fmla="*/ 588 h 1434"/>
                  <a:gd name="T10" fmla="*/ 1692 w 3640"/>
                  <a:gd name="T11" fmla="*/ 546 h 1434"/>
                  <a:gd name="T12" fmla="*/ 2112 w 3640"/>
                  <a:gd name="T13" fmla="*/ 576 h 1434"/>
                  <a:gd name="T14" fmla="*/ 2208 w 3640"/>
                  <a:gd name="T15" fmla="*/ 384 h 1434"/>
                  <a:gd name="T16" fmla="*/ 2184 w 3640"/>
                  <a:gd name="T17" fmla="*/ 138 h 1434"/>
                  <a:gd name="T18" fmla="*/ 2640 w 3640"/>
                  <a:gd name="T19" fmla="*/ 144 h 1434"/>
                  <a:gd name="T20" fmla="*/ 3024 w 3640"/>
                  <a:gd name="T21" fmla="*/ 432 h 1434"/>
                  <a:gd name="T22" fmla="*/ 3552 w 3640"/>
                  <a:gd name="T23" fmla="*/ 192 h 1434"/>
                  <a:gd name="T24" fmla="*/ 3552 w 3640"/>
                  <a:gd name="T25" fmla="*/ 0 h 1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40" h="1434">
                    <a:moveTo>
                      <a:pt x="0" y="1152"/>
                    </a:moveTo>
                    <a:cubicBezTo>
                      <a:pt x="112" y="1192"/>
                      <a:pt x="204" y="1434"/>
                      <a:pt x="672" y="1392"/>
                    </a:cubicBezTo>
                    <a:cubicBezTo>
                      <a:pt x="824" y="1392"/>
                      <a:pt x="880" y="1248"/>
                      <a:pt x="912" y="1152"/>
                    </a:cubicBezTo>
                    <a:cubicBezTo>
                      <a:pt x="944" y="1056"/>
                      <a:pt x="821" y="910"/>
                      <a:pt x="864" y="816"/>
                    </a:cubicBezTo>
                    <a:cubicBezTo>
                      <a:pt x="864" y="552"/>
                      <a:pt x="1044" y="582"/>
                      <a:pt x="1170" y="588"/>
                    </a:cubicBezTo>
                    <a:cubicBezTo>
                      <a:pt x="1386" y="666"/>
                      <a:pt x="1535" y="548"/>
                      <a:pt x="1692" y="546"/>
                    </a:cubicBezTo>
                    <a:cubicBezTo>
                      <a:pt x="1849" y="544"/>
                      <a:pt x="1944" y="648"/>
                      <a:pt x="2112" y="576"/>
                    </a:cubicBezTo>
                    <a:cubicBezTo>
                      <a:pt x="2250" y="510"/>
                      <a:pt x="2200" y="448"/>
                      <a:pt x="2208" y="384"/>
                    </a:cubicBezTo>
                    <a:cubicBezTo>
                      <a:pt x="2220" y="311"/>
                      <a:pt x="2040" y="198"/>
                      <a:pt x="2184" y="138"/>
                    </a:cubicBezTo>
                    <a:cubicBezTo>
                      <a:pt x="2346" y="60"/>
                      <a:pt x="2500" y="95"/>
                      <a:pt x="2640" y="144"/>
                    </a:cubicBezTo>
                    <a:cubicBezTo>
                      <a:pt x="2780" y="193"/>
                      <a:pt x="2872" y="424"/>
                      <a:pt x="3024" y="432"/>
                    </a:cubicBezTo>
                    <a:cubicBezTo>
                      <a:pt x="3176" y="440"/>
                      <a:pt x="3464" y="264"/>
                      <a:pt x="3552" y="192"/>
                    </a:cubicBezTo>
                    <a:cubicBezTo>
                      <a:pt x="3640" y="120"/>
                      <a:pt x="3552" y="40"/>
                      <a:pt x="3552" y="0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02" name="Freeform 6"/>
              <p:cNvSpPr>
                <a:spLocks/>
              </p:cNvSpPr>
              <p:nvPr/>
            </p:nvSpPr>
            <p:spPr bwMode="hidden">
              <a:xfrm>
                <a:off x="0" y="0"/>
                <a:ext cx="1996" cy="1240"/>
              </a:xfrm>
              <a:custGeom>
                <a:avLst/>
                <a:gdLst>
                  <a:gd name="T0" fmla="*/ 0 w 1996"/>
                  <a:gd name="T1" fmla="*/ 960 h 1240"/>
                  <a:gd name="T2" fmla="*/ 336 w 1996"/>
                  <a:gd name="T3" fmla="*/ 1200 h 1240"/>
                  <a:gd name="T4" fmla="*/ 576 w 1996"/>
                  <a:gd name="T5" fmla="*/ 1200 h 1240"/>
                  <a:gd name="T6" fmla="*/ 696 w 1996"/>
                  <a:gd name="T7" fmla="*/ 972 h 1240"/>
                  <a:gd name="T8" fmla="*/ 636 w 1996"/>
                  <a:gd name="T9" fmla="*/ 462 h 1240"/>
                  <a:gd name="T10" fmla="*/ 816 w 1996"/>
                  <a:gd name="T11" fmla="*/ 276 h 1240"/>
                  <a:gd name="T12" fmla="*/ 1392 w 1996"/>
                  <a:gd name="T13" fmla="*/ 432 h 1240"/>
                  <a:gd name="T14" fmla="*/ 1740 w 1996"/>
                  <a:gd name="T15" fmla="*/ 390 h 1240"/>
                  <a:gd name="T16" fmla="*/ 1974 w 1996"/>
                  <a:gd name="T17" fmla="*/ 348 h 1240"/>
                  <a:gd name="T18" fmla="*/ 1872 w 1996"/>
                  <a:gd name="T19" fmla="*/ 0 h 1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96" h="1240">
                    <a:moveTo>
                      <a:pt x="0" y="960"/>
                    </a:moveTo>
                    <a:cubicBezTo>
                      <a:pt x="56" y="1000"/>
                      <a:pt x="240" y="1160"/>
                      <a:pt x="336" y="1200"/>
                    </a:cubicBezTo>
                    <a:cubicBezTo>
                      <a:pt x="432" y="1240"/>
                      <a:pt x="516" y="1238"/>
                      <a:pt x="576" y="1200"/>
                    </a:cubicBezTo>
                    <a:cubicBezTo>
                      <a:pt x="636" y="1162"/>
                      <a:pt x="686" y="1095"/>
                      <a:pt x="696" y="972"/>
                    </a:cubicBezTo>
                    <a:cubicBezTo>
                      <a:pt x="706" y="849"/>
                      <a:pt x="616" y="578"/>
                      <a:pt x="636" y="462"/>
                    </a:cubicBezTo>
                    <a:cubicBezTo>
                      <a:pt x="656" y="346"/>
                      <a:pt x="690" y="281"/>
                      <a:pt x="816" y="276"/>
                    </a:cubicBezTo>
                    <a:cubicBezTo>
                      <a:pt x="942" y="271"/>
                      <a:pt x="1238" y="413"/>
                      <a:pt x="1392" y="432"/>
                    </a:cubicBezTo>
                    <a:cubicBezTo>
                      <a:pt x="1546" y="451"/>
                      <a:pt x="1643" y="404"/>
                      <a:pt x="1740" y="390"/>
                    </a:cubicBezTo>
                    <a:cubicBezTo>
                      <a:pt x="1837" y="376"/>
                      <a:pt x="1952" y="413"/>
                      <a:pt x="1974" y="348"/>
                    </a:cubicBezTo>
                    <a:cubicBezTo>
                      <a:pt x="1996" y="283"/>
                      <a:pt x="1986" y="84"/>
                      <a:pt x="1872" y="0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03" name="Freeform 7"/>
              <p:cNvSpPr>
                <a:spLocks/>
              </p:cNvSpPr>
              <p:nvPr/>
            </p:nvSpPr>
            <p:spPr bwMode="hidden">
              <a:xfrm>
                <a:off x="0" y="0"/>
                <a:ext cx="1584" cy="1008"/>
              </a:xfrm>
              <a:custGeom>
                <a:avLst/>
                <a:gdLst>
                  <a:gd name="T0" fmla="*/ 0 w 1584"/>
                  <a:gd name="T1" fmla="*/ 576 h 1008"/>
                  <a:gd name="T2" fmla="*/ 336 w 1584"/>
                  <a:gd name="T3" fmla="*/ 960 h 1008"/>
                  <a:gd name="T4" fmla="*/ 480 w 1584"/>
                  <a:gd name="T5" fmla="*/ 864 h 1008"/>
                  <a:gd name="T6" fmla="*/ 318 w 1584"/>
                  <a:gd name="T7" fmla="*/ 414 h 1008"/>
                  <a:gd name="T8" fmla="*/ 780 w 1584"/>
                  <a:gd name="T9" fmla="*/ 36 h 1008"/>
                  <a:gd name="T10" fmla="*/ 1440 w 1584"/>
                  <a:gd name="T11" fmla="*/ 192 h 1008"/>
                  <a:gd name="T12" fmla="*/ 1584 w 1584"/>
                  <a:gd name="T13" fmla="*/ 0 h 10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4" h="1008">
                    <a:moveTo>
                      <a:pt x="0" y="576"/>
                    </a:moveTo>
                    <a:cubicBezTo>
                      <a:pt x="56" y="640"/>
                      <a:pt x="256" y="912"/>
                      <a:pt x="336" y="960"/>
                    </a:cubicBezTo>
                    <a:cubicBezTo>
                      <a:pt x="416" y="1008"/>
                      <a:pt x="483" y="955"/>
                      <a:pt x="480" y="864"/>
                    </a:cubicBezTo>
                    <a:cubicBezTo>
                      <a:pt x="477" y="773"/>
                      <a:pt x="384" y="618"/>
                      <a:pt x="318" y="414"/>
                    </a:cubicBezTo>
                    <a:cubicBezTo>
                      <a:pt x="156" y="12"/>
                      <a:pt x="528" y="6"/>
                      <a:pt x="780" y="36"/>
                    </a:cubicBezTo>
                    <a:cubicBezTo>
                      <a:pt x="1002" y="66"/>
                      <a:pt x="1306" y="198"/>
                      <a:pt x="1440" y="192"/>
                    </a:cubicBezTo>
                    <a:cubicBezTo>
                      <a:pt x="1574" y="186"/>
                      <a:pt x="1554" y="40"/>
                      <a:pt x="1584" y="0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04" name="Freeform 8"/>
              <p:cNvSpPr>
                <a:spLocks/>
              </p:cNvSpPr>
              <p:nvPr/>
            </p:nvSpPr>
            <p:spPr bwMode="hidden">
              <a:xfrm>
                <a:off x="856" y="152"/>
                <a:ext cx="3752" cy="1816"/>
              </a:xfrm>
              <a:custGeom>
                <a:avLst/>
                <a:gdLst>
                  <a:gd name="T0" fmla="*/ 248 w 3752"/>
                  <a:gd name="T1" fmla="*/ 1000 h 1816"/>
                  <a:gd name="T2" fmla="*/ 200 w 3752"/>
                  <a:gd name="T3" fmla="*/ 760 h 1816"/>
                  <a:gd name="T4" fmla="*/ 248 w 3752"/>
                  <a:gd name="T5" fmla="*/ 664 h 1816"/>
                  <a:gd name="T6" fmla="*/ 584 w 3752"/>
                  <a:gd name="T7" fmla="*/ 616 h 1816"/>
                  <a:gd name="T8" fmla="*/ 1304 w 3752"/>
                  <a:gd name="T9" fmla="*/ 664 h 1816"/>
                  <a:gd name="T10" fmla="*/ 1640 w 3752"/>
                  <a:gd name="T11" fmla="*/ 424 h 1816"/>
                  <a:gd name="T12" fmla="*/ 1976 w 3752"/>
                  <a:gd name="T13" fmla="*/ 472 h 1816"/>
                  <a:gd name="T14" fmla="*/ 2600 w 3752"/>
                  <a:gd name="T15" fmla="*/ 424 h 1816"/>
                  <a:gd name="T16" fmla="*/ 3128 w 3752"/>
                  <a:gd name="T17" fmla="*/ 88 h 1816"/>
                  <a:gd name="T18" fmla="*/ 3560 w 3752"/>
                  <a:gd name="T19" fmla="*/ 40 h 1816"/>
                  <a:gd name="T20" fmla="*/ 3656 w 3752"/>
                  <a:gd name="T21" fmla="*/ 328 h 1816"/>
                  <a:gd name="T22" fmla="*/ 2984 w 3752"/>
                  <a:gd name="T23" fmla="*/ 760 h 1816"/>
                  <a:gd name="T24" fmla="*/ 2456 w 3752"/>
                  <a:gd name="T25" fmla="*/ 952 h 1816"/>
                  <a:gd name="T26" fmla="*/ 1976 w 3752"/>
                  <a:gd name="T27" fmla="*/ 1432 h 1816"/>
                  <a:gd name="T28" fmla="*/ 1400 w 3752"/>
                  <a:gd name="T29" fmla="*/ 1768 h 1816"/>
                  <a:gd name="T30" fmla="*/ 968 w 3752"/>
                  <a:gd name="T31" fmla="*/ 1720 h 1816"/>
                  <a:gd name="T32" fmla="*/ 296 w 3752"/>
                  <a:gd name="T33" fmla="*/ 1768 h 1816"/>
                  <a:gd name="T34" fmla="*/ 8 w 3752"/>
                  <a:gd name="T35" fmla="*/ 1432 h 1816"/>
                  <a:gd name="T36" fmla="*/ 248 w 3752"/>
                  <a:gd name="T37" fmla="*/ 100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52" h="1816">
                    <a:moveTo>
                      <a:pt x="248" y="1000"/>
                    </a:moveTo>
                    <a:cubicBezTo>
                      <a:pt x="280" y="888"/>
                      <a:pt x="200" y="816"/>
                      <a:pt x="200" y="760"/>
                    </a:cubicBezTo>
                    <a:cubicBezTo>
                      <a:pt x="200" y="704"/>
                      <a:pt x="184" y="688"/>
                      <a:pt x="248" y="664"/>
                    </a:cubicBezTo>
                    <a:cubicBezTo>
                      <a:pt x="312" y="640"/>
                      <a:pt x="408" y="616"/>
                      <a:pt x="584" y="616"/>
                    </a:cubicBezTo>
                    <a:cubicBezTo>
                      <a:pt x="760" y="616"/>
                      <a:pt x="1128" y="696"/>
                      <a:pt x="1304" y="664"/>
                    </a:cubicBezTo>
                    <a:cubicBezTo>
                      <a:pt x="1480" y="632"/>
                      <a:pt x="1528" y="456"/>
                      <a:pt x="1640" y="424"/>
                    </a:cubicBezTo>
                    <a:cubicBezTo>
                      <a:pt x="1752" y="392"/>
                      <a:pt x="1816" y="472"/>
                      <a:pt x="1976" y="472"/>
                    </a:cubicBezTo>
                    <a:cubicBezTo>
                      <a:pt x="2136" y="472"/>
                      <a:pt x="2408" y="488"/>
                      <a:pt x="2600" y="424"/>
                    </a:cubicBezTo>
                    <a:cubicBezTo>
                      <a:pt x="2792" y="360"/>
                      <a:pt x="2968" y="152"/>
                      <a:pt x="3128" y="88"/>
                    </a:cubicBezTo>
                    <a:cubicBezTo>
                      <a:pt x="3288" y="24"/>
                      <a:pt x="3472" y="0"/>
                      <a:pt x="3560" y="40"/>
                    </a:cubicBezTo>
                    <a:cubicBezTo>
                      <a:pt x="3648" y="80"/>
                      <a:pt x="3752" y="208"/>
                      <a:pt x="3656" y="328"/>
                    </a:cubicBezTo>
                    <a:cubicBezTo>
                      <a:pt x="3560" y="448"/>
                      <a:pt x="3184" y="656"/>
                      <a:pt x="2984" y="760"/>
                    </a:cubicBezTo>
                    <a:cubicBezTo>
                      <a:pt x="2784" y="864"/>
                      <a:pt x="2624" y="840"/>
                      <a:pt x="2456" y="952"/>
                    </a:cubicBezTo>
                    <a:cubicBezTo>
                      <a:pt x="2288" y="1064"/>
                      <a:pt x="2152" y="1296"/>
                      <a:pt x="1976" y="1432"/>
                    </a:cubicBezTo>
                    <a:cubicBezTo>
                      <a:pt x="1800" y="1568"/>
                      <a:pt x="1568" y="1720"/>
                      <a:pt x="1400" y="1768"/>
                    </a:cubicBezTo>
                    <a:cubicBezTo>
                      <a:pt x="1232" y="1816"/>
                      <a:pt x="1152" y="1720"/>
                      <a:pt x="968" y="1720"/>
                    </a:cubicBezTo>
                    <a:cubicBezTo>
                      <a:pt x="784" y="1720"/>
                      <a:pt x="456" y="1816"/>
                      <a:pt x="296" y="1768"/>
                    </a:cubicBezTo>
                    <a:cubicBezTo>
                      <a:pt x="136" y="1720"/>
                      <a:pt x="16" y="1560"/>
                      <a:pt x="8" y="1432"/>
                    </a:cubicBezTo>
                    <a:cubicBezTo>
                      <a:pt x="0" y="1304"/>
                      <a:pt x="216" y="1112"/>
                      <a:pt x="248" y="100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hidden">
              <a:xfrm>
                <a:off x="972" y="696"/>
                <a:ext cx="2580" cy="1140"/>
              </a:xfrm>
              <a:custGeom>
                <a:avLst/>
                <a:gdLst>
                  <a:gd name="T0" fmla="*/ 36 w 2580"/>
                  <a:gd name="T1" fmla="*/ 792 h 1140"/>
                  <a:gd name="T2" fmla="*/ 228 w 2580"/>
                  <a:gd name="T3" fmla="*/ 456 h 1140"/>
                  <a:gd name="T4" fmla="*/ 324 w 2580"/>
                  <a:gd name="T5" fmla="*/ 264 h 1140"/>
                  <a:gd name="T6" fmla="*/ 612 w 2580"/>
                  <a:gd name="T7" fmla="*/ 216 h 1140"/>
                  <a:gd name="T8" fmla="*/ 1092 w 2580"/>
                  <a:gd name="T9" fmla="*/ 312 h 1140"/>
                  <a:gd name="T10" fmla="*/ 1536 w 2580"/>
                  <a:gd name="T11" fmla="*/ 60 h 1140"/>
                  <a:gd name="T12" fmla="*/ 2388 w 2580"/>
                  <a:gd name="T13" fmla="*/ 120 h 1140"/>
                  <a:gd name="T14" fmla="*/ 2328 w 2580"/>
                  <a:gd name="T15" fmla="*/ 288 h 1140"/>
                  <a:gd name="T16" fmla="*/ 2028 w 2580"/>
                  <a:gd name="T17" fmla="*/ 612 h 1140"/>
                  <a:gd name="T18" fmla="*/ 1428 w 2580"/>
                  <a:gd name="T19" fmla="*/ 1032 h 1140"/>
                  <a:gd name="T20" fmla="*/ 1140 w 2580"/>
                  <a:gd name="T21" fmla="*/ 1080 h 1140"/>
                  <a:gd name="T22" fmla="*/ 324 w 2580"/>
                  <a:gd name="T23" fmla="*/ 1032 h 1140"/>
                  <a:gd name="T24" fmla="*/ 36 w 2580"/>
                  <a:gd name="T25" fmla="*/ 792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80" h="1140">
                    <a:moveTo>
                      <a:pt x="36" y="792"/>
                    </a:moveTo>
                    <a:cubicBezTo>
                      <a:pt x="66" y="666"/>
                      <a:pt x="180" y="544"/>
                      <a:pt x="228" y="456"/>
                    </a:cubicBezTo>
                    <a:cubicBezTo>
                      <a:pt x="276" y="368"/>
                      <a:pt x="260" y="304"/>
                      <a:pt x="324" y="264"/>
                    </a:cubicBezTo>
                    <a:cubicBezTo>
                      <a:pt x="388" y="224"/>
                      <a:pt x="484" y="208"/>
                      <a:pt x="612" y="216"/>
                    </a:cubicBezTo>
                    <a:cubicBezTo>
                      <a:pt x="740" y="224"/>
                      <a:pt x="828" y="330"/>
                      <a:pt x="1092" y="312"/>
                    </a:cubicBezTo>
                    <a:cubicBezTo>
                      <a:pt x="1422" y="270"/>
                      <a:pt x="1416" y="0"/>
                      <a:pt x="1536" y="60"/>
                    </a:cubicBezTo>
                    <a:cubicBezTo>
                      <a:pt x="1782" y="204"/>
                      <a:pt x="2256" y="82"/>
                      <a:pt x="2388" y="120"/>
                    </a:cubicBezTo>
                    <a:cubicBezTo>
                      <a:pt x="2520" y="158"/>
                      <a:pt x="2580" y="198"/>
                      <a:pt x="2328" y="288"/>
                    </a:cubicBezTo>
                    <a:cubicBezTo>
                      <a:pt x="2094" y="378"/>
                      <a:pt x="2178" y="488"/>
                      <a:pt x="2028" y="612"/>
                    </a:cubicBezTo>
                    <a:cubicBezTo>
                      <a:pt x="1878" y="736"/>
                      <a:pt x="1576" y="954"/>
                      <a:pt x="1428" y="1032"/>
                    </a:cubicBezTo>
                    <a:cubicBezTo>
                      <a:pt x="1292" y="1112"/>
                      <a:pt x="1218" y="1140"/>
                      <a:pt x="1140" y="1080"/>
                    </a:cubicBezTo>
                    <a:cubicBezTo>
                      <a:pt x="918" y="960"/>
                      <a:pt x="508" y="1080"/>
                      <a:pt x="324" y="1032"/>
                    </a:cubicBezTo>
                    <a:cubicBezTo>
                      <a:pt x="140" y="984"/>
                      <a:pt x="0" y="918"/>
                      <a:pt x="36" y="792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hidden">
              <a:xfrm>
                <a:off x="1170" y="918"/>
                <a:ext cx="1758" cy="696"/>
              </a:xfrm>
              <a:custGeom>
                <a:avLst/>
                <a:gdLst>
                  <a:gd name="T0" fmla="*/ 60 w 1758"/>
                  <a:gd name="T1" fmla="*/ 594 h 696"/>
                  <a:gd name="T2" fmla="*/ 126 w 1758"/>
                  <a:gd name="T3" fmla="*/ 234 h 696"/>
                  <a:gd name="T4" fmla="*/ 1182 w 1758"/>
                  <a:gd name="T5" fmla="*/ 234 h 696"/>
                  <a:gd name="T6" fmla="*/ 1518 w 1758"/>
                  <a:gd name="T7" fmla="*/ 90 h 696"/>
                  <a:gd name="T8" fmla="*/ 1710 w 1758"/>
                  <a:gd name="T9" fmla="*/ 138 h 696"/>
                  <a:gd name="T10" fmla="*/ 1230 w 1758"/>
                  <a:gd name="T11" fmla="*/ 522 h 696"/>
                  <a:gd name="T12" fmla="*/ 750 w 1758"/>
                  <a:gd name="T13" fmla="*/ 666 h 696"/>
                  <a:gd name="T14" fmla="*/ 60 w 1758"/>
                  <a:gd name="T15" fmla="*/ 594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58" h="696">
                    <a:moveTo>
                      <a:pt x="60" y="594"/>
                    </a:moveTo>
                    <a:cubicBezTo>
                      <a:pt x="0" y="462"/>
                      <a:pt x="48" y="306"/>
                      <a:pt x="126" y="234"/>
                    </a:cubicBezTo>
                    <a:cubicBezTo>
                      <a:pt x="390" y="30"/>
                      <a:pt x="654" y="378"/>
                      <a:pt x="1182" y="234"/>
                    </a:cubicBezTo>
                    <a:cubicBezTo>
                      <a:pt x="1414" y="210"/>
                      <a:pt x="1284" y="132"/>
                      <a:pt x="1518" y="90"/>
                    </a:cubicBezTo>
                    <a:cubicBezTo>
                      <a:pt x="1680" y="0"/>
                      <a:pt x="1758" y="66"/>
                      <a:pt x="1710" y="138"/>
                    </a:cubicBezTo>
                    <a:cubicBezTo>
                      <a:pt x="1662" y="210"/>
                      <a:pt x="1290" y="372"/>
                      <a:pt x="1230" y="522"/>
                    </a:cubicBezTo>
                    <a:cubicBezTo>
                      <a:pt x="1134" y="696"/>
                      <a:pt x="945" y="654"/>
                      <a:pt x="750" y="666"/>
                    </a:cubicBezTo>
                    <a:cubicBezTo>
                      <a:pt x="555" y="678"/>
                      <a:pt x="164" y="666"/>
                      <a:pt x="60" y="594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 rot="-299203">
                <a:off x="1296" y="1248"/>
                <a:ext cx="928" cy="192"/>
              </a:xfrm>
              <a:custGeom>
                <a:avLst/>
                <a:gdLst>
                  <a:gd name="T0" fmla="*/ 104 w 928"/>
                  <a:gd name="T1" fmla="*/ 96 h 192"/>
                  <a:gd name="T2" fmla="*/ 152 w 928"/>
                  <a:gd name="T3" fmla="*/ 0 h 192"/>
                  <a:gd name="T4" fmla="*/ 728 w 928"/>
                  <a:gd name="T5" fmla="*/ 96 h 192"/>
                  <a:gd name="T6" fmla="*/ 920 w 928"/>
                  <a:gd name="T7" fmla="*/ 96 h 192"/>
                  <a:gd name="T8" fmla="*/ 776 w 928"/>
                  <a:gd name="T9" fmla="*/ 192 h 192"/>
                  <a:gd name="T10" fmla="*/ 104 w 928"/>
                  <a:gd name="T11" fmla="*/ 9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28" h="192">
                    <a:moveTo>
                      <a:pt x="104" y="96"/>
                    </a:moveTo>
                    <a:cubicBezTo>
                      <a:pt x="0" y="64"/>
                      <a:pt x="48" y="0"/>
                      <a:pt x="152" y="0"/>
                    </a:cubicBezTo>
                    <a:cubicBezTo>
                      <a:pt x="256" y="0"/>
                      <a:pt x="600" y="80"/>
                      <a:pt x="728" y="96"/>
                    </a:cubicBezTo>
                    <a:cubicBezTo>
                      <a:pt x="856" y="112"/>
                      <a:pt x="912" y="80"/>
                      <a:pt x="920" y="96"/>
                    </a:cubicBezTo>
                    <a:cubicBezTo>
                      <a:pt x="928" y="112"/>
                      <a:pt x="912" y="192"/>
                      <a:pt x="776" y="192"/>
                    </a:cubicBezTo>
                    <a:cubicBezTo>
                      <a:pt x="640" y="192"/>
                      <a:pt x="208" y="128"/>
                      <a:pt x="104" y="96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0" y="1592"/>
                <a:ext cx="5754" cy="2280"/>
              </a:xfrm>
              <a:custGeom>
                <a:avLst/>
                <a:gdLst>
                  <a:gd name="T0" fmla="*/ 0 w 5754"/>
                  <a:gd name="T1" fmla="*/ 40 h 2280"/>
                  <a:gd name="T2" fmla="*/ 336 w 5754"/>
                  <a:gd name="T3" fmla="*/ 40 h 2280"/>
                  <a:gd name="T4" fmla="*/ 720 w 5754"/>
                  <a:gd name="T5" fmla="*/ 280 h 2280"/>
                  <a:gd name="T6" fmla="*/ 912 w 5754"/>
                  <a:gd name="T7" fmla="*/ 712 h 2280"/>
                  <a:gd name="T8" fmla="*/ 864 w 5754"/>
                  <a:gd name="T9" fmla="*/ 1240 h 2280"/>
                  <a:gd name="T10" fmla="*/ 960 w 5754"/>
                  <a:gd name="T11" fmla="*/ 1768 h 2280"/>
                  <a:gd name="T12" fmla="*/ 1440 w 5754"/>
                  <a:gd name="T13" fmla="*/ 2152 h 2280"/>
                  <a:gd name="T14" fmla="*/ 2160 w 5754"/>
                  <a:gd name="T15" fmla="*/ 2248 h 2280"/>
                  <a:gd name="T16" fmla="*/ 2688 w 5754"/>
                  <a:gd name="T17" fmla="*/ 1960 h 2280"/>
                  <a:gd name="T18" fmla="*/ 2706 w 5754"/>
                  <a:gd name="T19" fmla="*/ 472 h 2280"/>
                  <a:gd name="T20" fmla="*/ 3456 w 5754"/>
                  <a:gd name="T21" fmla="*/ 424 h 2280"/>
                  <a:gd name="T22" fmla="*/ 4416 w 5754"/>
                  <a:gd name="T23" fmla="*/ 712 h 2280"/>
                  <a:gd name="T24" fmla="*/ 4416 w 5754"/>
                  <a:gd name="T25" fmla="*/ 1432 h 2280"/>
                  <a:gd name="T26" fmla="*/ 4728 w 5754"/>
                  <a:gd name="T27" fmla="*/ 1822 h 2280"/>
                  <a:gd name="T28" fmla="*/ 5322 w 5754"/>
                  <a:gd name="T29" fmla="*/ 2206 h 2280"/>
                  <a:gd name="T30" fmla="*/ 5754 w 5754"/>
                  <a:gd name="T31" fmla="*/ 1510 h 2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54" h="2280">
                    <a:moveTo>
                      <a:pt x="0" y="40"/>
                    </a:moveTo>
                    <a:cubicBezTo>
                      <a:pt x="56" y="40"/>
                      <a:pt x="216" y="0"/>
                      <a:pt x="336" y="40"/>
                    </a:cubicBezTo>
                    <a:cubicBezTo>
                      <a:pt x="456" y="80"/>
                      <a:pt x="624" y="168"/>
                      <a:pt x="720" y="280"/>
                    </a:cubicBezTo>
                    <a:cubicBezTo>
                      <a:pt x="816" y="392"/>
                      <a:pt x="888" y="552"/>
                      <a:pt x="912" y="712"/>
                    </a:cubicBezTo>
                    <a:cubicBezTo>
                      <a:pt x="936" y="872"/>
                      <a:pt x="856" y="1064"/>
                      <a:pt x="864" y="1240"/>
                    </a:cubicBezTo>
                    <a:cubicBezTo>
                      <a:pt x="872" y="1416"/>
                      <a:pt x="864" y="1616"/>
                      <a:pt x="960" y="1768"/>
                    </a:cubicBezTo>
                    <a:cubicBezTo>
                      <a:pt x="1056" y="1920"/>
                      <a:pt x="1240" y="2072"/>
                      <a:pt x="1440" y="2152"/>
                    </a:cubicBezTo>
                    <a:cubicBezTo>
                      <a:pt x="1640" y="2232"/>
                      <a:pt x="1952" y="2280"/>
                      <a:pt x="2160" y="2248"/>
                    </a:cubicBezTo>
                    <a:cubicBezTo>
                      <a:pt x="2368" y="2216"/>
                      <a:pt x="2597" y="2256"/>
                      <a:pt x="2688" y="1960"/>
                    </a:cubicBezTo>
                    <a:cubicBezTo>
                      <a:pt x="2779" y="1664"/>
                      <a:pt x="2578" y="728"/>
                      <a:pt x="2706" y="472"/>
                    </a:cubicBezTo>
                    <a:cubicBezTo>
                      <a:pt x="2834" y="216"/>
                      <a:pt x="3171" y="384"/>
                      <a:pt x="3456" y="424"/>
                    </a:cubicBezTo>
                    <a:cubicBezTo>
                      <a:pt x="3741" y="464"/>
                      <a:pt x="4256" y="544"/>
                      <a:pt x="4416" y="712"/>
                    </a:cubicBezTo>
                    <a:cubicBezTo>
                      <a:pt x="4576" y="880"/>
                      <a:pt x="4364" y="1247"/>
                      <a:pt x="4416" y="1432"/>
                    </a:cubicBezTo>
                    <a:cubicBezTo>
                      <a:pt x="4468" y="1617"/>
                      <a:pt x="4577" y="1693"/>
                      <a:pt x="4728" y="1822"/>
                    </a:cubicBezTo>
                    <a:cubicBezTo>
                      <a:pt x="4879" y="1951"/>
                      <a:pt x="5151" y="2258"/>
                      <a:pt x="5322" y="2206"/>
                    </a:cubicBezTo>
                    <a:cubicBezTo>
                      <a:pt x="5493" y="2154"/>
                      <a:pt x="5664" y="1655"/>
                      <a:pt x="5754" y="1510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1056" y="2016"/>
                <a:ext cx="1496" cy="1464"/>
              </a:xfrm>
              <a:custGeom>
                <a:avLst/>
                <a:gdLst>
                  <a:gd name="T0" fmla="*/ 408 w 1496"/>
                  <a:gd name="T1" fmla="*/ 16 h 1464"/>
                  <a:gd name="T2" fmla="*/ 72 w 1496"/>
                  <a:gd name="T3" fmla="*/ 304 h 1464"/>
                  <a:gd name="T4" fmla="*/ 72 w 1496"/>
                  <a:gd name="T5" fmla="*/ 976 h 1464"/>
                  <a:gd name="T6" fmla="*/ 504 w 1496"/>
                  <a:gd name="T7" fmla="*/ 1360 h 1464"/>
                  <a:gd name="T8" fmla="*/ 1128 w 1496"/>
                  <a:gd name="T9" fmla="*/ 1408 h 1464"/>
                  <a:gd name="T10" fmla="*/ 1464 w 1496"/>
                  <a:gd name="T11" fmla="*/ 1024 h 1464"/>
                  <a:gd name="T12" fmla="*/ 1320 w 1496"/>
                  <a:gd name="T13" fmla="*/ 208 h 1464"/>
                  <a:gd name="T14" fmla="*/ 408 w 1496"/>
                  <a:gd name="T15" fmla="*/ 16 h 1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96" h="1464">
                    <a:moveTo>
                      <a:pt x="408" y="16"/>
                    </a:moveTo>
                    <a:cubicBezTo>
                      <a:pt x="200" y="32"/>
                      <a:pt x="128" y="144"/>
                      <a:pt x="72" y="304"/>
                    </a:cubicBezTo>
                    <a:cubicBezTo>
                      <a:pt x="16" y="464"/>
                      <a:pt x="0" y="800"/>
                      <a:pt x="72" y="976"/>
                    </a:cubicBezTo>
                    <a:cubicBezTo>
                      <a:pt x="144" y="1152"/>
                      <a:pt x="328" y="1288"/>
                      <a:pt x="504" y="1360"/>
                    </a:cubicBezTo>
                    <a:cubicBezTo>
                      <a:pt x="680" y="1432"/>
                      <a:pt x="968" y="1464"/>
                      <a:pt x="1128" y="1408"/>
                    </a:cubicBezTo>
                    <a:cubicBezTo>
                      <a:pt x="1288" y="1352"/>
                      <a:pt x="1432" y="1224"/>
                      <a:pt x="1464" y="1024"/>
                    </a:cubicBezTo>
                    <a:cubicBezTo>
                      <a:pt x="1496" y="824"/>
                      <a:pt x="1496" y="376"/>
                      <a:pt x="1320" y="208"/>
                    </a:cubicBezTo>
                    <a:cubicBezTo>
                      <a:pt x="1144" y="40"/>
                      <a:pt x="616" y="0"/>
                      <a:pt x="408" y="16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 rot="1159149">
                <a:off x="1296" y="2160"/>
                <a:ext cx="1126" cy="730"/>
              </a:xfrm>
              <a:custGeom>
                <a:avLst/>
                <a:gdLst>
                  <a:gd name="T0" fmla="*/ 940 w 1126"/>
                  <a:gd name="T1" fmla="*/ 196 h 730"/>
                  <a:gd name="T2" fmla="*/ 576 w 1126"/>
                  <a:gd name="T3" fmla="*/ 20 h 730"/>
                  <a:gd name="T4" fmla="*/ 192 w 1126"/>
                  <a:gd name="T5" fmla="*/ 76 h 730"/>
                  <a:gd name="T6" fmla="*/ 24 w 1126"/>
                  <a:gd name="T7" fmla="*/ 372 h 730"/>
                  <a:gd name="T8" fmla="*/ 520 w 1126"/>
                  <a:gd name="T9" fmla="*/ 670 h 730"/>
                  <a:gd name="T10" fmla="*/ 1048 w 1126"/>
                  <a:gd name="T11" fmla="*/ 568 h 730"/>
                  <a:gd name="T12" fmla="*/ 940 w 1126"/>
                  <a:gd name="T13" fmla="*/ 196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6" h="730">
                    <a:moveTo>
                      <a:pt x="940" y="196"/>
                    </a:moveTo>
                    <a:cubicBezTo>
                      <a:pt x="700" y="100"/>
                      <a:pt x="701" y="40"/>
                      <a:pt x="576" y="20"/>
                    </a:cubicBezTo>
                    <a:cubicBezTo>
                      <a:pt x="451" y="0"/>
                      <a:pt x="284" y="17"/>
                      <a:pt x="192" y="76"/>
                    </a:cubicBezTo>
                    <a:cubicBezTo>
                      <a:pt x="100" y="135"/>
                      <a:pt x="56" y="132"/>
                      <a:pt x="24" y="372"/>
                    </a:cubicBezTo>
                    <a:cubicBezTo>
                      <a:pt x="0" y="730"/>
                      <a:pt x="350" y="637"/>
                      <a:pt x="520" y="670"/>
                    </a:cubicBezTo>
                    <a:cubicBezTo>
                      <a:pt x="690" y="703"/>
                      <a:pt x="978" y="647"/>
                      <a:pt x="1048" y="568"/>
                    </a:cubicBezTo>
                    <a:cubicBezTo>
                      <a:pt x="1118" y="489"/>
                      <a:pt x="1126" y="280"/>
                      <a:pt x="940" y="196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3112" y="0"/>
                <a:ext cx="2648" cy="3394"/>
              </a:xfrm>
              <a:custGeom>
                <a:avLst/>
                <a:gdLst>
                  <a:gd name="T0" fmla="*/ 1496 w 2648"/>
                  <a:gd name="T1" fmla="*/ 0 h 3394"/>
                  <a:gd name="T2" fmla="*/ 1640 w 2648"/>
                  <a:gd name="T3" fmla="*/ 384 h 3394"/>
                  <a:gd name="T4" fmla="*/ 1400 w 2648"/>
                  <a:gd name="T5" fmla="*/ 864 h 3394"/>
                  <a:gd name="T6" fmla="*/ 536 w 2648"/>
                  <a:gd name="T7" fmla="*/ 1200 h 3394"/>
                  <a:gd name="T8" fmla="*/ 56 w 2648"/>
                  <a:gd name="T9" fmla="*/ 1584 h 3394"/>
                  <a:gd name="T10" fmla="*/ 200 w 2648"/>
                  <a:gd name="T11" fmla="*/ 1872 h 3394"/>
                  <a:gd name="T12" fmla="*/ 1064 w 2648"/>
                  <a:gd name="T13" fmla="*/ 2016 h 3394"/>
                  <a:gd name="T14" fmla="*/ 1592 w 2648"/>
                  <a:gd name="T15" fmla="*/ 2304 h 3394"/>
                  <a:gd name="T16" fmla="*/ 1562 w 2648"/>
                  <a:gd name="T17" fmla="*/ 2940 h 3394"/>
                  <a:gd name="T18" fmla="*/ 2120 w 2648"/>
                  <a:gd name="T19" fmla="*/ 3384 h 3394"/>
                  <a:gd name="T20" fmla="*/ 2648 w 2648"/>
                  <a:gd name="T21" fmla="*/ 2880 h 3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8" h="3394">
                    <a:moveTo>
                      <a:pt x="1496" y="0"/>
                    </a:moveTo>
                    <a:cubicBezTo>
                      <a:pt x="1520" y="64"/>
                      <a:pt x="1656" y="240"/>
                      <a:pt x="1640" y="384"/>
                    </a:cubicBezTo>
                    <a:cubicBezTo>
                      <a:pt x="1624" y="528"/>
                      <a:pt x="1584" y="728"/>
                      <a:pt x="1400" y="864"/>
                    </a:cubicBezTo>
                    <a:cubicBezTo>
                      <a:pt x="1216" y="1000"/>
                      <a:pt x="760" y="1080"/>
                      <a:pt x="536" y="1200"/>
                    </a:cubicBezTo>
                    <a:cubicBezTo>
                      <a:pt x="312" y="1320"/>
                      <a:pt x="112" y="1472"/>
                      <a:pt x="56" y="1584"/>
                    </a:cubicBezTo>
                    <a:cubicBezTo>
                      <a:pt x="0" y="1696"/>
                      <a:pt x="32" y="1800"/>
                      <a:pt x="200" y="1872"/>
                    </a:cubicBezTo>
                    <a:cubicBezTo>
                      <a:pt x="368" y="1944"/>
                      <a:pt x="832" y="1944"/>
                      <a:pt x="1064" y="2016"/>
                    </a:cubicBezTo>
                    <a:cubicBezTo>
                      <a:pt x="1296" y="2088"/>
                      <a:pt x="1509" y="2150"/>
                      <a:pt x="1592" y="2304"/>
                    </a:cubicBezTo>
                    <a:cubicBezTo>
                      <a:pt x="1675" y="2458"/>
                      <a:pt x="1474" y="2760"/>
                      <a:pt x="1562" y="2940"/>
                    </a:cubicBezTo>
                    <a:cubicBezTo>
                      <a:pt x="1650" y="3120"/>
                      <a:pt x="1939" y="3394"/>
                      <a:pt x="2120" y="3384"/>
                    </a:cubicBezTo>
                    <a:cubicBezTo>
                      <a:pt x="2301" y="3374"/>
                      <a:pt x="2538" y="2985"/>
                      <a:pt x="2648" y="2880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12" name="Freeform 16"/>
              <p:cNvSpPr>
                <a:spLocks/>
              </p:cNvSpPr>
              <p:nvPr/>
            </p:nvSpPr>
            <p:spPr bwMode="hidden">
              <a:xfrm>
                <a:off x="3504" y="0"/>
                <a:ext cx="2256" cy="3160"/>
              </a:xfrm>
              <a:custGeom>
                <a:avLst/>
                <a:gdLst>
                  <a:gd name="T0" fmla="*/ 1488 w 2256"/>
                  <a:gd name="T1" fmla="*/ 0 h 3160"/>
                  <a:gd name="T2" fmla="*/ 1488 w 2256"/>
                  <a:gd name="T3" fmla="*/ 528 h 3160"/>
                  <a:gd name="T4" fmla="*/ 1104 w 2256"/>
                  <a:gd name="T5" fmla="*/ 1008 h 3160"/>
                  <a:gd name="T6" fmla="*/ 144 w 2256"/>
                  <a:gd name="T7" fmla="*/ 1488 h 3160"/>
                  <a:gd name="T8" fmla="*/ 240 w 2256"/>
                  <a:gd name="T9" fmla="*/ 1776 h 3160"/>
                  <a:gd name="T10" fmla="*/ 1056 w 2256"/>
                  <a:gd name="T11" fmla="*/ 1872 h 3160"/>
                  <a:gd name="T12" fmla="*/ 1536 w 2256"/>
                  <a:gd name="T13" fmla="*/ 2064 h 3160"/>
                  <a:gd name="T14" fmla="*/ 1536 w 2256"/>
                  <a:gd name="T15" fmla="*/ 2448 h 3160"/>
                  <a:gd name="T16" fmla="*/ 1344 w 2256"/>
                  <a:gd name="T17" fmla="*/ 2784 h 3160"/>
                  <a:gd name="T18" fmla="*/ 1632 w 2256"/>
                  <a:gd name="T19" fmla="*/ 3120 h 3160"/>
                  <a:gd name="T20" fmla="*/ 1968 w 2256"/>
                  <a:gd name="T21" fmla="*/ 3024 h 3160"/>
                  <a:gd name="T22" fmla="*/ 2208 w 2256"/>
                  <a:gd name="T23" fmla="*/ 2496 h 3160"/>
                  <a:gd name="T24" fmla="*/ 2112 w 2256"/>
                  <a:gd name="T25" fmla="*/ 1968 h 3160"/>
                  <a:gd name="T26" fmla="*/ 1776 w 2256"/>
                  <a:gd name="T27" fmla="*/ 1584 h 3160"/>
                  <a:gd name="T28" fmla="*/ 1824 w 2256"/>
                  <a:gd name="T29" fmla="*/ 1152 h 3160"/>
                  <a:gd name="T30" fmla="*/ 2256 w 2256"/>
                  <a:gd name="T31" fmla="*/ 672 h 3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56" h="3160">
                    <a:moveTo>
                      <a:pt x="1488" y="0"/>
                    </a:moveTo>
                    <a:cubicBezTo>
                      <a:pt x="1488" y="88"/>
                      <a:pt x="1552" y="360"/>
                      <a:pt x="1488" y="528"/>
                    </a:cubicBezTo>
                    <a:cubicBezTo>
                      <a:pt x="1424" y="696"/>
                      <a:pt x="1328" y="848"/>
                      <a:pt x="1104" y="1008"/>
                    </a:cubicBezTo>
                    <a:cubicBezTo>
                      <a:pt x="880" y="1168"/>
                      <a:pt x="288" y="1360"/>
                      <a:pt x="144" y="1488"/>
                    </a:cubicBezTo>
                    <a:cubicBezTo>
                      <a:pt x="0" y="1616"/>
                      <a:pt x="88" y="1712"/>
                      <a:pt x="240" y="1776"/>
                    </a:cubicBezTo>
                    <a:cubicBezTo>
                      <a:pt x="392" y="1840"/>
                      <a:pt x="840" y="1824"/>
                      <a:pt x="1056" y="1872"/>
                    </a:cubicBezTo>
                    <a:cubicBezTo>
                      <a:pt x="1272" y="1920"/>
                      <a:pt x="1456" y="1968"/>
                      <a:pt x="1536" y="2064"/>
                    </a:cubicBezTo>
                    <a:cubicBezTo>
                      <a:pt x="1616" y="2160"/>
                      <a:pt x="1568" y="2328"/>
                      <a:pt x="1536" y="2448"/>
                    </a:cubicBezTo>
                    <a:cubicBezTo>
                      <a:pt x="1504" y="2568"/>
                      <a:pt x="1328" y="2672"/>
                      <a:pt x="1344" y="2784"/>
                    </a:cubicBezTo>
                    <a:cubicBezTo>
                      <a:pt x="1360" y="2896"/>
                      <a:pt x="1528" y="3080"/>
                      <a:pt x="1632" y="3120"/>
                    </a:cubicBezTo>
                    <a:cubicBezTo>
                      <a:pt x="1736" y="3160"/>
                      <a:pt x="1872" y="3128"/>
                      <a:pt x="1968" y="3024"/>
                    </a:cubicBezTo>
                    <a:cubicBezTo>
                      <a:pt x="2064" y="2920"/>
                      <a:pt x="2184" y="2672"/>
                      <a:pt x="2208" y="2496"/>
                    </a:cubicBezTo>
                    <a:cubicBezTo>
                      <a:pt x="2232" y="2320"/>
                      <a:pt x="2184" y="2120"/>
                      <a:pt x="2112" y="1968"/>
                    </a:cubicBezTo>
                    <a:cubicBezTo>
                      <a:pt x="2040" y="1816"/>
                      <a:pt x="1824" y="1720"/>
                      <a:pt x="1776" y="1584"/>
                    </a:cubicBezTo>
                    <a:cubicBezTo>
                      <a:pt x="1728" y="1448"/>
                      <a:pt x="1744" y="1304"/>
                      <a:pt x="1824" y="1152"/>
                    </a:cubicBezTo>
                    <a:cubicBezTo>
                      <a:pt x="1904" y="1000"/>
                      <a:pt x="2166" y="772"/>
                      <a:pt x="2256" y="672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hidden">
              <a:xfrm>
                <a:off x="4008" y="1088"/>
                <a:ext cx="1048" cy="696"/>
              </a:xfrm>
              <a:custGeom>
                <a:avLst/>
                <a:gdLst>
                  <a:gd name="T0" fmla="*/ 984 w 1048"/>
                  <a:gd name="T1" fmla="*/ 256 h 696"/>
                  <a:gd name="T2" fmla="*/ 840 w 1048"/>
                  <a:gd name="T3" fmla="*/ 16 h 696"/>
                  <a:gd name="T4" fmla="*/ 552 w 1048"/>
                  <a:gd name="T5" fmla="*/ 160 h 696"/>
                  <a:gd name="T6" fmla="*/ 320 w 1048"/>
                  <a:gd name="T7" fmla="*/ 304 h 696"/>
                  <a:gd name="T8" fmla="*/ 600 w 1048"/>
                  <a:gd name="T9" fmla="*/ 592 h 696"/>
                  <a:gd name="T10" fmla="*/ 984 w 1048"/>
                  <a:gd name="T11" fmla="*/ 640 h 696"/>
                  <a:gd name="T12" fmla="*/ 984 w 1048"/>
                  <a:gd name="T13" fmla="*/ 256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8" h="696">
                    <a:moveTo>
                      <a:pt x="984" y="256"/>
                    </a:moveTo>
                    <a:cubicBezTo>
                      <a:pt x="960" y="152"/>
                      <a:pt x="992" y="32"/>
                      <a:pt x="840" y="16"/>
                    </a:cubicBezTo>
                    <a:cubicBezTo>
                      <a:pt x="736" y="0"/>
                      <a:pt x="624" y="104"/>
                      <a:pt x="552" y="160"/>
                    </a:cubicBezTo>
                    <a:cubicBezTo>
                      <a:pt x="465" y="208"/>
                      <a:pt x="480" y="240"/>
                      <a:pt x="320" y="304"/>
                    </a:cubicBezTo>
                    <a:cubicBezTo>
                      <a:pt x="168" y="368"/>
                      <a:pt x="0" y="512"/>
                      <a:pt x="600" y="592"/>
                    </a:cubicBezTo>
                    <a:cubicBezTo>
                      <a:pt x="696" y="640"/>
                      <a:pt x="920" y="696"/>
                      <a:pt x="984" y="640"/>
                    </a:cubicBezTo>
                    <a:cubicBezTo>
                      <a:pt x="1048" y="584"/>
                      <a:pt x="984" y="336"/>
                      <a:pt x="984" y="256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14" name="Freeform 18"/>
              <p:cNvSpPr>
                <a:spLocks/>
              </p:cNvSpPr>
              <p:nvPr/>
            </p:nvSpPr>
            <p:spPr bwMode="hidden">
              <a:xfrm>
                <a:off x="5117" y="0"/>
                <a:ext cx="547" cy="696"/>
              </a:xfrm>
              <a:custGeom>
                <a:avLst/>
                <a:gdLst>
                  <a:gd name="T0" fmla="*/ 19 w 547"/>
                  <a:gd name="T1" fmla="*/ 0 h 696"/>
                  <a:gd name="T2" fmla="*/ 19 w 547"/>
                  <a:gd name="T3" fmla="*/ 528 h 696"/>
                  <a:gd name="T4" fmla="*/ 131 w 547"/>
                  <a:gd name="T5" fmla="*/ 680 h 696"/>
                  <a:gd name="T6" fmla="*/ 355 w 547"/>
                  <a:gd name="T7" fmla="*/ 624 h 696"/>
                  <a:gd name="T8" fmla="*/ 499 w 547"/>
                  <a:gd name="T9" fmla="*/ 384 h 696"/>
                  <a:gd name="T10" fmla="*/ 547 w 547"/>
                  <a:gd name="T11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7" h="696">
                    <a:moveTo>
                      <a:pt x="19" y="0"/>
                    </a:moveTo>
                    <a:cubicBezTo>
                      <a:pt x="19" y="88"/>
                      <a:pt x="0" y="415"/>
                      <a:pt x="19" y="528"/>
                    </a:cubicBezTo>
                    <a:cubicBezTo>
                      <a:pt x="38" y="641"/>
                      <a:pt x="75" y="664"/>
                      <a:pt x="131" y="680"/>
                    </a:cubicBezTo>
                    <a:cubicBezTo>
                      <a:pt x="187" y="696"/>
                      <a:pt x="294" y="673"/>
                      <a:pt x="355" y="624"/>
                    </a:cubicBezTo>
                    <a:cubicBezTo>
                      <a:pt x="416" y="575"/>
                      <a:pt x="467" y="488"/>
                      <a:pt x="499" y="384"/>
                    </a:cubicBezTo>
                    <a:cubicBezTo>
                      <a:pt x="531" y="280"/>
                      <a:pt x="537" y="80"/>
                      <a:pt x="547" y="0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hidden">
              <a:xfrm>
                <a:off x="0" y="2032"/>
                <a:ext cx="1984" cy="2296"/>
              </a:xfrm>
              <a:custGeom>
                <a:avLst/>
                <a:gdLst>
                  <a:gd name="T0" fmla="*/ 0 w 1984"/>
                  <a:gd name="T1" fmla="*/ 32 h 2296"/>
                  <a:gd name="T2" fmla="*/ 336 w 1984"/>
                  <a:gd name="T3" fmla="*/ 32 h 2296"/>
                  <a:gd name="T4" fmla="*/ 592 w 1984"/>
                  <a:gd name="T5" fmla="*/ 224 h 2296"/>
                  <a:gd name="T6" fmla="*/ 696 w 1984"/>
                  <a:gd name="T7" fmla="*/ 664 h 2296"/>
                  <a:gd name="T8" fmla="*/ 664 w 1984"/>
                  <a:gd name="T9" fmla="*/ 1224 h 2296"/>
                  <a:gd name="T10" fmla="*/ 816 w 1984"/>
                  <a:gd name="T11" fmla="*/ 1784 h 2296"/>
                  <a:gd name="T12" fmla="*/ 1128 w 1984"/>
                  <a:gd name="T13" fmla="*/ 2128 h 2296"/>
                  <a:gd name="T14" fmla="*/ 1984 w 1984"/>
                  <a:gd name="T15" fmla="*/ 2296 h 2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4" h="2296">
                    <a:moveTo>
                      <a:pt x="0" y="32"/>
                    </a:moveTo>
                    <a:cubicBezTo>
                      <a:pt x="56" y="32"/>
                      <a:pt x="237" y="0"/>
                      <a:pt x="336" y="32"/>
                    </a:cubicBezTo>
                    <a:cubicBezTo>
                      <a:pt x="435" y="64"/>
                      <a:pt x="532" y="119"/>
                      <a:pt x="592" y="224"/>
                    </a:cubicBezTo>
                    <a:cubicBezTo>
                      <a:pt x="652" y="329"/>
                      <a:pt x="684" y="497"/>
                      <a:pt x="696" y="664"/>
                    </a:cubicBezTo>
                    <a:cubicBezTo>
                      <a:pt x="708" y="831"/>
                      <a:pt x="644" y="1037"/>
                      <a:pt x="664" y="1224"/>
                    </a:cubicBezTo>
                    <a:cubicBezTo>
                      <a:pt x="684" y="1411"/>
                      <a:pt x="739" y="1633"/>
                      <a:pt x="816" y="1784"/>
                    </a:cubicBezTo>
                    <a:cubicBezTo>
                      <a:pt x="893" y="1935"/>
                      <a:pt x="933" y="2043"/>
                      <a:pt x="1128" y="2128"/>
                    </a:cubicBezTo>
                    <a:cubicBezTo>
                      <a:pt x="1323" y="2213"/>
                      <a:pt x="1806" y="2261"/>
                      <a:pt x="1984" y="2296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hidden">
              <a:xfrm>
                <a:off x="0" y="2408"/>
                <a:ext cx="816" cy="1912"/>
              </a:xfrm>
              <a:custGeom>
                <a:avLst/>
                <a:gdLst>
                  <a:gd name="T0" fmla="*/ 0 w 816"/>
                  <a:gd name="T1" fmla="*/ 280 h 1912"/>
                  <a:gd name="T2" fmla="*/ 384 w 816"/>
                  <a:gd name="T3" fmla="*/ 280 h 1912"/>
                  <a:gd name="T4" fmla="*/ 368 w 816"/>
                  <a:gd name="T5" fmla="*/ 896 h 1912"/>
                  <a:gd name="T6" fmla="*/ 528 w 816"/>
                  <a:gd name="T7" fmla="*/ 1528 h 1912"/>
                  <a:gd name="T8" fmla="*/ 816 w 816"/>
                  <a:gd name="T9" fmla="*/ 1912 h 1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6" h="1912">
                    <a:moveTo>
                      <a:pt x="0" y="280"/>
                    </a:moveTo>
                    <a:cubicBezTo>
                      <a:pt x="144" y="0"/>
                      <a:pt x="323" y="177"/>
                      <a:pt x="384" y="280"/>
                    </a:cubicBezTo>
                    <a:cubicBezTo>
                      <a:pt x="488" y="440"/>
                      <a:pt x="344" y="688"/>
                      <a:pt x="368" y="896"/>
                    </a:cubicBezTo>
                    <a:cubicBezTo>
                      <a:pt x="392" y="1104"/>
                      <a:pt x="453" y="1359"/>
                      <a:pt x="528" y="1528"/>
                    </a:cubicBezTo>
                    <a:cubicBezTo>
                      <a:pt x="603" y="1697"/>
                      <a:pt x="756" y="1832"/>
                      <a:pt x="816" y="1912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hidden">
              <a:xfrm>
                <a:off x="2688" y="3236"/>
                <a:ext cx="3080" cy="1084"/>
              </a:xfrm>
              <a:custGeom>
                <a:avLst/>
                <a:gdLst>
                  <a:gd name="T0" fmla="*/ 0 w 3080"/>
                  <a:gd name="T1" fmla="*/ 1084 h 1084"/>
                  <a:gd name="T2" fmla="*/ 424 w 3080"/>
                  <a:gd name="T3" fmla="*/ 932 h 1084"/>
                  <a:gd name="T4" fmla="*/ 640 w 3080"/>
                  <a:gd name="T5" fmla="*/ 292 h 1084"/>
                  <a:gd name="T6" fmla="*/ 1032 w 3080"/>
                  <a:gd name="T7" fmla="*/ 20 h 1084"/>
                  <a:gd name="T8" fmla="*/ 1536 w 3080"/>
                  <a:gd name="T9" fmla="*/ 172 h 1084"/>
                  <a:gd name="T10" fmla="*/ 2064 w 3080"/>
                  <a:gd name="T11" fmla="*/ 604 h 1084"/>
                  <a:gd name="T12" fmla="*/ 2400 w 3080"/>
                  <a:gd name="T13" fmla="*/ 940 h 1084"/>
                  <a:gd name="T14" fmla="*/ 3080 w 3080"/>
                  <a:gd name="T15" fmla="*/ 1084 h 1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80" h="1084">
                    <a:moveTo>
                      <a:pt x="0" y="1084"/>
                    </a:moveTo>
                    <a:cubicBezTo>
                      <a:pt x="71" y="1059"/>
                      <a:pt x="317" y="1064"/>
                      <a:pt x="424" y="932"/>
                    </a:cubicBezTo>
                    <a:cubicBezTo>
                      <a:pt x="531" y="800"/>
                      <a:pt x="539" y="444"/>
                      <a:pt x="640" y="292"/>
                    </a:cubicBezTo>
                    <a:cubicBezTo>
                      <a:pt x="741" y="140"/>
                      <a:pt x="883" y="40"/>
                      <a:pt x="1032" y="20"/>
                    </a:cubicBezTo>
                    <a:cubicBezTo>
                      <a:pt x="1181" y="0"/>
                      <a:pt x="1364" y="75"/>
                      <a:pt x="1536" y="172"/>
                    </a:cubicBezTo>
                    <a:cubicBezTo>
                      <a:pt x="1708" y="269"/>
                      <a:pt x="1920" y="476"/>
                      <a:pt x="2064" y="604"/>
                    </a:cubicBezTo>
                    <a:cubicBezTo>
                      <a:pt x="2208" y="732"/>
                      <a:pt x="2231" y="860"/>
                      <a:pt x="2400" y="940"/>
                    </a:cubicBezTo>
                    <a:cubicBezTo>
                      <a:pt x="2569" y="1020"/>
                      <a:pt x="2939" y="1054"/>
                      <a:pt x="3080" y="1084"/>
                    </a:cubicBez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pic>
          <p:nvPicPr>
            <p:cNvPr id="4118" name="Picture 22" descr="Topbanx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33CC99"/>
                </a:clrFrom>
                <a:clrTo>
                  <a:srgbClr val="33CC9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29" t="5319" b="4256"/>
            <a:stretch>
              <a:fillRect/>
            </a:stretch>
          </p:blipFill>
          <p:spPr bwMode="auto">
            <a:xfrm>
              <a:off x="0" y="0"/>
              <a:ext cx="325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119" name="Group 23"/>
            <p:cNvGrpSpPr>
              <a:grpSpLocks/>
            </p:cNvGrpSpPr>
            <p:nvPr/>
          </p:nvGrpSpPr>
          <p:grpSpPr bwMode="auto">
            <a:xfrm>
              <a:off x="144" y="960"/>
              <a:ext cx="1056" cy="288"/>
              <a:chOff x="48" y="960"/>
              <a:chExt cx="1056" cy="288"/>
            </a:xfrm>
          </p:grpSpPr>
          <p:sp>
            <p:nvSpPr>
              <p:cNvPr id="4120" name="Line 24"/>
              <p:cNvSpPr>
                <a:spLocks noChangeShapeType="1"/>
              </p:cNvSpPr>
              <p:nvPr userDrawn="1"/>
            </p:nvSpPr>
            <p:spPr bwMode="ltGray">
              <a:xfrm>
                <a:off x="48" y="1008"/>
                <a:ext cx="10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21" name="Line 25"/>
              <p:cNvSpPr>
                <a:spLocks noChangeShapeType="1"/>
              </p:cNvSpPr>
              <p:nvPr userDrawn="1"/>
            </p:nvSpPr>
            <p:spPr bwMode="ltGray">
              <a:xfrm>
                <a:off x="144" y="1008"/>
                <a:ext cx="24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4122" name="Oval 26"/>
              <p:cNvSpPr>
                <a:spLocks noChangeArrowheads="1"/>
              </p:cNvSpPr>
              <p:nvPr userDrawn="1"/>
            </p:nvSpPr>
            <p:spPr bwMode="ltGray">
              <a:xfrm>
                <a:off x="96" y="960"/>
                <a:ext cx="117" cy="11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sp>
        <p:nvSpPr>
          <p:cNvPr id="4123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نمط العنوان الرئيسي</a:t>
            </a:r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أنماط النص الرئيسي</a:t>
            </a:r>
          </a:p>
          <a:p>
            <a:pPr lvl="1"/>
            <a:r>
              <a:rPr lang="ar-SA" altLang="ar-SA" smtClean="0"/>
              <a:t>المستوى الثاني</a:t>
            </a:r>
          </a:p>
          <a:p>
            <a:pPr lvl="2"/>
            <a:r>
              <a:rPr lang="ar-SA" altLang="ar-SA" smtClean="0"/>
              <a:t>المستوى الثالث</a:t>
            </a:r>
          </a:p>
          <a:p>
            <a:pPr lvl="3"/>
            <a:r>
              <a:rPr lang="ar-SA" altLang="ar-SA" smtClean="0"/>
              <a:t>المستوى الرابع</a:t>
            </a:r>
          </a:p>
          <a:p>
            <a:pPr lvl="4"/>
            <a:r>
              <a:rPr lang="ar-SA" altLang="ar-SA" smtClean="0"/>
              <a:t>المستوى الخامس</a:t>
            </a:r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hangingPunct="0">
              <a:defRPr sz="1400" i="1"/>
            </a:lvl1pPr>
          </a:lstStyle>
          <a:p>
            <a:fld id="{9DE66022-074A-433B-9D64-B08B46099611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4126" name="Rectangle 3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hangingPunct="0">
              <a:defRPr sz="1400" i="1"/>
            </a:lvl1pPr>
          </a:lstStyle>
          <a:p>
            <a:endParaRPr lang="en-US"/>
          </a:p>
        </p:txBody>
      </p:sp>
      <p:sp>
        <p:nvSpPr>
          <p:cNvPr id="4127" name="Rectangle 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 eaLnBrk="0" hangingPunct="0">
              <a:defRPr sz="1400" i="1"/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cs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cs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cs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cs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cs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cs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cs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halotaibi1@ksu.edu.s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8229600" cy="1219199"/>
          </a:xfrm>
        </p:spPr>
        <p:txBody>
          <a:bodyPr>
            <a:noAutofit/>
          </a:bodyPr>
          <a:lstStyle/>
          <a:p>
            <a:pPr algn="l"/>
            <a:r>
              <a:rPr lang="en-US" sz="60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6000" b="1" dirty="0" smtClean="0">
                <a:solidFill>
                  <a:srgbClr val="00B0F0"/>
                </a:solidFill>
                <a:cs typeface="Times New Roman" pitchFamily="18" charset="0"/>
              </a:rPr>
              <a:t>Immunology of Asthma</a:t>
            </a:r>
            <a:endParaRPr lang="en-US" sz="6000" b="1" dirty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895600"/>
            <a:ext cx="8153400" cy="3733800"/>
          </a:xfrm>
        </p:spPr>
        <p:txBody>
          <a:bodyPr>
            <a:normAutofit/>
          </a:bodyPr>
          <a:lstStyle/>
          <a:p>
            <a:r>
              <a:rPr lang="en-US" sz="2900" dirty="0">
                <a:latin typeface="+mj-lt"/>
                <a:cs typeface="Times New Roman" pitchFamily="18" charset="0"/>
              </a:rPr>
              <a:t>Dr. </a:t>
            </a:r>
            <a:r>
              <a:rPr lang="en-US" sz="2900" dirty="0" err="1">
                <a:latin typeface="+mj-lt"/>
                <a:cs typeface="Times New Roman" pitchFamily="18" charset="0"/>
              </a:rPr>
              <a:t>Hend</a:t>
            </a:r>
            <a:r>
              <a:rPr lang="en-US" sz="2900" dirty="0">
                <a:latin typeface="+mj-lt"/>
                <a:cs typeface="Times New Roman" pitchFamily="18" charset="0"/>
              </a:rPr>
              <a:t> </a:t>
            </a:r>
            <a:r>
              <a:rPr lang="en-US" sz="2900" dirty="0" err="1">
                <a:latin typeface="+mj-lt"/>
                <a:cs typeface="Times New Roman" pitchFamily="18" charset="0"/>
              </a:rPr>
              <a:t>Alotaibi</a:t>
            </a:r>
            <a:r>
              <a:rPr lang="en-US" sz="2900" dirty="0">
                <a:latin typeface="+mj-lt"/>
                <a:cs typeface="Times New Roman" pitchFamily="18" charset="0"/>
              </a:rPr>
              <a:t/>
            </a:r>
            <a:br>
              <a:rPr lang="en-US" sz="2900" dirty="0">
                <a:latin typeface="+mj-lt"/>
                <a:cs typeface="Times New Roman" pitchFamily="18" charset="0"/>
              </a:rPr>
            </a:br>
            <a:r>
              <a:rPr lang="en-US" sz="2900" dirty="0">
                <a:latin typeface="+mj-lt"/>
                <a:cs typeface="Times New Roman" pitchFamily="18" charset="0"/>
              </a:rPr>
              <a:t/>
            </a:r>
            <a:br>
              <a:rPr lang="en-US" sz="2900" dirty="0">
                <a:latin typeface="+mj-lt"/>
                <a:cs typeface="Times New Roman" pitchFamily="18" charset="0"/>
              </a:rPr>
            </a:br>
            <a:r>
              <a:rPr lang="en-US" sz="2900" dirty="0">
                <a:latin typeface="+mj-lt"/>
                <a:cs typeface="Times New Roman" pitchFamily="18" charset="0"/>
              </a:rPr>
              <a:t>Assistant Professor &amp; Consultant </a:t>
            </a:r>
            <a:br>
              <a:rPr lang="en-US" sz="2900" dirty="0">
                <a:latin typeface="+mj-lt"/>
                <a:cs typeface="Times New Roman" pitchFamily="18" charset="0"/>
              </a:rPr>
            </a:br>
            <a:r>
              <a:rPr lang="en-US" sz="2900" dirty="0">
                <a:latin typeface="+mj-lt"/>
                <a:cs typeface="Times New Roman" pitchFamily="18" charset="0"/>
              </a:rPr>
              <a:t>College of Medicine, King Saud University</a:t>
            </a:r>
            <a:br>
              <a:rPr lang="en-US" sz="2900" dirty="0">
                <a:latin typeface="+mj-lt"/>
                <a:cs typeface="Times New Roman" pitchFamily="18" charset="0"/>
              </a:rPr>
            </a:br>
            <a:r>
              <a:rPr lang="en-US" sz="2900" dirty="0">
                <a:latin typeface="+mj-lt"/>
                <a:cs typeface="Times New Roman" pitchFamily="18" charset="0"/>
              </a:rPr>
              <a:t> Dermatology </a:t>
            </a:r>
            <a:r>
              <a:rPr lang="en-US" sz="2900" dirty="0" smtClean="0">
                <a:latin typeface="+mj-lt"/>
                <a:cs typeface="Times New Roman" pitchFamily="18" charset="0"/>
              </a:rPr>
              <a:t>Department </a:t>
            </a:r>
            <a:r>
              <a:rPr lang="en-US" sz="2900" dirty="0">
                <a:latin typeface="+mj-lt"/>
                <a:cs typeface="Times New Roman" pitchFamily="18" charset="0"/>
              </a:rPr>
              <a:t>/KKUH</a:t>
            </a:r>
          </a:p>
          <a:p>
            <a:endParaRPr lang="en-US" sz="2000" dirty="0" smtClean="0">
              <a:latin typeface="+mj-lt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FF00FF"/>
                </a:solidFill>
                <a:latin typeface="+mj-lt"/>
                <a:cs typeface="Times New Roman" pitchFamily="18" charset="0"/>
              </a:rPr>
              <a:t>Email</a:t>
            </a:r>
            <a:r>
              <a:rPr lang="en-US" sz="2000" dirty="0">
                <a:solidFill>
                  <a:srgbClr val="FF00FF"/>
                </a:solidFill>
                <a:latin typeface="+mj-lt"/>
                <a:cs typeface="Times New Roman" pitchFamily="18" charset="0"/>
              </a:rPr>
              <a:t>: </a:t>
            </a:r>
            <a:r>
              <a:rPr lang="en-US" sz="2000" dirty="0" smtClean="0">
                <a:solidFill>
                  <a:srgbClr val="FF00FF"/>
                </a:solidFill>
                <a:latin typeface="+mj-lt"/>
                <a:cs typeface="Times New Roman" pitchFamily="18" charset="0"/>
                <a:hlinkClick r:id="rId2"/>
              </a:rPr>
              <a:t>halotaibi1@ksu.edu.sa</a:t>
            </a:r>
            <a:endParaRPr lang="en-US" sz="2000" dirty="0" smtClean="0">
              <a:solidFill>
                <a:srgbClr val="FF00FF"/>
              </a:solidFill>
              <a:latin typeface="+mj-lt"/>
              <a:cs typeface="Times New Roman" pitchFamily="18" charset="0"/>
            </a:endParaRPr>
          </a:p>
          <a:p>
            <a:endParaRPr lang="en-US" sz="2000" dirty="0">
              <a:latin typeface="+mj-lt"/>
              <a:cs typeface="Times New Roman" pitchFamily="18" charset="0"/>
            </a:endParaRPr>
          </a:p>
          <a:p>
            <a:endParaRPr lang="en-US" sz="2000" dirty="0">
              <a:latin typeface="+mj-lt"/>
              <a:cs typeface="Times New Roman" pitchFamily="18" charset="0"/>
            </a:endParaRPr>
          </a:p>
          <a:p>
            <a:endParaRPr lang="en-US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3001962"/>
          </a:xfrm>
        </p:spPr>
        <p:txBody>
          <a:bodyPr>
            <a:noAutofit/>
          </a:bodyPr>
          <a:lstStyle/>
          <a:p>
            <a:pPr rtl="0">
              <a:lnSpc>
                <a:spcPct val="90000"/>
              </a:lnSpc>
            </a:pPr>
            <a:r>
              <a:rPr lang="pl-PL" sz="3600" dirty="0" smtClean="0">
                <a:solidFill>
                  <a:srgbClr val="FFFF00"/>
                </a:solidFill>
                <a:cs typeface="Times New Roman" pitchFamily="18" charset="0"/>
              </a:rPr>
              <a:t>Outdoor allergens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:</a:t>
            </a:r>
            <a:r>
              <a:rPr lang="en-US" sz="3200" dirty="0" smtClean="0">
                <a:cs typeface="Times New Roman" pitchFamily="18" charset="0"/>
              </a:rPr>
              <a:t/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/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2000" dirty="0" smtClean="0">
                <a:cs typeface="Times New Roman" pitchFamily="18" charset="0"/>
              </a:rPr>
              <a:t> - </a:t>
            </a:r>
            <a:r>
              <a:rPr lang="en-US" sz="3600" dirty="0" smtClean="0">
                <a:cs typeface="Times New Roman" pitchFamily="18" charset="0"/>
              </a:rPr>
              <a:t>Fungal spores (e.g. </a:t>
            </a:r>
            <a:r>
              <a:rPr lang="pl-PL" sz="3600" dirty="0" smtClean="0">
                <a:cs typeface="Times New Roman" pitchFamily="18" charset="0"/>
              </a:rPr>
              <a:t>Alternaria</a:t>
            </a:r>
            <a:r>
              <a:rPr lang="en-US" sz="3600" dirty="0" smtClean="0">
                <a:cs typeface="Times New Roman" pitchFamily="18" charset="0"/>
              </a:rPr>
              <a:t>)</a:t>
            </a:r>
            <a:br>
              <a:rPr lang="en-US" sz="3600" dirty="0" smtClean="0">
                <a:cs typeface="Times New Roman" pitchFamily="18" charset="0"/>
              </a:rPr>
            </a:br>
            <a:r>
              <a:rPr lang="pl-PL" sz="3600" dirty="0" smtClean="0">
                <a:cs typeface="Times New Roman" pitchFamily="18" charset="0"/>
              </a:rPr>
              <a:t/>
            </a:r>
            <a:br>
              <a:rPr lang="pl-PL" sz="3600" dirty="0" smtClean="0">
                <a:cs typeface="Times New Roman" pitchFamily="18" charset="0"/>
              </a:rPr>
            </a:br>
            <a:r>
              <a:rPr lang="en-US" sz="3600" dirty="0" smtClean="0">
                <a:cs typeface="Times New Roman" pitchFamily="18" charset="0"/>
              </a:rPr>
              <a:t> - Grass, tree &amp; weed  pollens</a:t>
            </a:r>
            <a:r>
              <a:rPr lang="en-US" sz="2000" dirty="0" smtClean="0">
                <a:cs typeface="Times New Roman" pitchFamily="18" charset="0"/>
              </a:rPr>
              <a:t/>
            </a:r>
            <a:br>
              <a:rPr lang="en-US" sz="2000" dirty="0" smtClean="0"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810000"/>
            <a:ext cx="8229600" cy="25447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en-US" dirty="0"/>
          </a:p>
        </p:txBody>
      </p:sp>
      <p:pic>
        <p:nvPicPr>
          <p:cNvPr id="4" name="Content Placeholder 3" descr="C:\Documents and Settings\Dr.Hazem\Desktop\Aspergillis1337DJFs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505200"/>
            <a:ext cx="2667000" cy="2209800"/>
          </a:xfrm>
          <a:prstGeom prst="rect">
            <a:avLst/>
          </a:prstGeom>
          <a:noFill/>
        </p:spPr>
      </p:pic>
      <p:pic>
        <p:nvPicPr>
          <p:cNvPr id="5" name="Content Placeholder 3" descr="C:\Documents and Settings\Dr.Hazem\My Documents\64ec19fba37380ea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505200"/>
            <a:ext cx="2393950" cy="2209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57200" y="6019800"/>
            <a:ext cx="2743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       </a:t>
            </a:r>
            <a:r>
              <a:rPr lang="en-US" sz="2400" b="1" dirty="0" smtClean="0">
                <a:solidFill>
                  <a:srgbClr val="C00000"/>
                </a:solidFill>
              </a:rPr>
              <a:t>Fungal spores </a:t>
            </a:r>
          </a:p>
        </p:txBody>
      </p:sp>
      <p:sp>
        <p:nvSpPr>
          <p:cNvPr id="7" name="Rectangle 6"/>
          <p:cNvSpPr/>
          <p:nvPr/>
        </p:nvSpPr>
        <p:spPr>
          <a:xfrm>
            <a:off x="6477000" y="6019800"/>
            <a:ext cx="21336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   </a:t>
            </a:r>
            <a:r>
              <a:rPr lang="en-US" sz="2400" b="1" dirty="0" smtClean="0">
                <a:solidFill>
                  <a:srgbClr val="C00000"/>
                </a:solidFill>
              </a:rPr>
              <a:t>Tree pollens </a:t>
            </a:r>
            <a:endParaRPr lang="en-US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3429000" y="3505200"/>
          <a:ext cx="2719754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3" name="Bitmap Image" r:id="rId5" imgW="1476190" imgH="1238423" progId="PBrush">
                  <p:embed/>
                </p:oleObj>
              </mc:Choice>
              <mc:Fallback>
                <p:oleObj name="Bitmap Image" r:id="rId5" imgW="1476190" imgH="1238423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505200"/>
                        <a:ext cx="2719754" cy="220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3657600" y="6019800"/>
            <a:ext cx="24384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     </a:t>
            </a:r>
            <a:r>
              <a:rPr lang="en-US" sz="2400" b="1" dirty="0" smtClean="0">
                <a:solidFill>
                  <a:srgbClr val="C00000"/>
                </a:solidFill>
              </a:rPr>
              <a:t>Grass pollens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12192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B0F0"/>
                </a:solidFill>
                <a:cs typeface="Times New Roman" pitchFamily="18" charset="0"/>
              </a:rPr>
              <a:t>Induction of Allergic Inflammation</a:t>
            </a:r>
            <a:endParaRPr lang="en-US" sz="4000" dirty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1828800" y="1219200"/>
            <a:ext cx="7162800" cy="5486400"/>
          </a:xfrm>
        </p:spPr>
        <p:txBody>
          <a:bodyPr>
            <a:normAutofit fontScale="85000" lnSpcReduction="10000"/>
          </a:bodyPr>
          <a:lstStyle/>
          <a:p>
            <a:pPr marL="0" algn="l" rtl="0">
              <a:lnSpc>
                <a:spcPct val="120000"/>
              </a:lnSpc>
              <a:spcBef>
                <a:spcPts val="0"/>
              </a:spcBef>
            </a:pPr>
            <a:r>
              <a:rPr lang="en-US" sz="3800" b="1" u="sng" dirty="0" smtClean="0">
                <a:solidFill>
                  <a:srgbClr val="FF00FF"/>
                </a:solidFill>
                <a:cs typeface="Times New Roman" pitchFamily="18" charset="0"/>
              </a:rPr>
              <a:t>In predisposed individuals: </a:t>
            </a:r>
            <a:r>
              <a:rPr lang="en-US" dirty="0" smtClean="0">
                <a:solidFill>
                  <a:srgbClr val="FF00FF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FF00FF"/>
                </a:solidFill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First encounter with allergens stimulates production of allergen specific </a:t>
            </a:r>
            <a:r>
              <a:rPr lang="en-US" dirty="0" err="1" smtClean="0">
                <a:cs typeface="Times New Roman" pitchFamily="18" charset="0"/>
              </a:rPr>
              <a:t>IgE</a:t>
            </a:r>
            <a:r>
              <a:rPr lang="en-US" dirty="0" smtClean="0">
                <a:cs typeface="Times New Roman" pitchFamily="18" charset="0"/>
              </a:rPr>
              <a:t> antibodies by B cells (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allergic sensitization)</a:t>
            </a:r>
          </a:p>
          <a:p>
            <a:pPr marL="0" algn="l" rtl="0">
              <a:lnSpc>
                <a:spcPct val="120000"/>
              </a:lnSpc>
              <a:spcBef>
                <a:spcPts val="0"/>
              </a:spcBef>
            </a:pPr>
            <a:endParaRPr lang="en-US" sz="3600" b="1" u="sng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marL="0" algn="l" rtl="0">
              <a:lnSpc>
                <a:spcPct val="120000"/>
              </a:lnSpc>
              <a:spcBef>
                <a:spcPts val="0"/>
              </a:spcBef>
            </a:pPr>
            <a:r>
              <a:rPr lang="en-US" sz="3600" b="1" u="sng" dirty="0" smtClean="0">
                <a:solidFill>
                  <a:srgbClr val="FF00FF"/>
                </a:solidFill>
                <a:cs typeface="Times New Roman" pitchFamily="18" charset="0"/>
              </a:rPr>
              <a:t>Subsequently:</a:t>
            </a:r>
          </a:p>
          <a:p>
            <a:pPr marL="0" algn="l" rtl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FF00"/>
                </a:solidFill>
                <a:cs typeface="Times New Roman" pitchFamily="18" charset="0"/>
              </a:rPr>
              <a:t>Inhaled allergens </a:t>
            </a:r>
            <a:r>
              <a:rPr lang="en-US" dirty="0" smtClean="0">
                <a:cs typeface="Times New Roman" pitchFamily="18" charset="0"/>
              </a:rPr>
              <a:t>activate sub-mucosal mast cells in the lower airways  resulting in release of mediators instantly causing: </a:t>
            </a:r>
          </a:p>
          <a:p>
            <a:pPr marL="0" algn="l" rtl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cs typeface="Times New Roman" pitchFamily="18" charset="0"/>
              </a:rPr>
              <a:t>1. Recruitment of </a:t>
            </a:r>
            <a:r>
              <a:rPr lang="en-US" dirty="0" err="1" smtClean="0">
                <a:cs typeface="Times New Roman" pitchFamily="18" charset="0"/>
              </a:rPr>
              <a:t>eosinophils</a:t>
            </a:r>
            <a:r>
              <a:rPr lang="en-US" dirty="0" smtClean="0">
                <a:cs typeface="Times New Roman" pitchFamily="18" charset="0"/>
              </a:rPr>
              <a:t> &amp; pro-inflammatory cells</a:t>
            </a:r>
          </a:p>
          <a:p>
            <a:pPr marL="0" algn="l" rtl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cs typeface="Times New Roman" pitchFamily="18" charset="0"/>
              </a:rPr>
              <a:t>2. </a:t>
            </a:r>
            <a:r>
              <a:rPr lang="en-US" dirty="0" err="1" smtClean="0">
                <a:cs typeface="Times New Roman" pitchFamily="18" charset="0"/>
              </a:rPr>
              <a:t>Bronchoconstriction</a:t>
            </a:r>
            <a:endParaRPr lang="en-US" dirty="0" smtClean="0"/>
          </a:p>
          <a:p>
            <a:pPr algn="l" rtl="0">
              <a:buNone/>
            </a:pPr>
            <a:endParaRPr lang="en-US" dirty="0" smtClean="0">
              <a:solidFill>
                <a:srgbClr val="FFFFCC"/>
              </a:solidFill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solidFill>
                <a:srgbClr val="FFFFCC"/>
              </a:solidFill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1201-1095-F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3567" y="0"/>
            <a:ext cx="919113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4953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486400" y="3886200"/>
            <a:ext cx="304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     </a:t>
            </a:r>
          </a:p>
          <a:p>
            <a:pPr algn="ctr">
              <a:buNone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en-US" sz="2800" dirty="0" smtClean="0">
              <a:solidFill>
                <a:srgbClr val="FFFF99"/>
              </a:solidFill>
              <a:latin typeface="+mj-lt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endParaRPr lang="en-US" sz="2800" dirty="0">
              <a:solidFill>
                <a:srgbClr val="FFFF99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5000" y="381000"/>
            <a:ext cx="34290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Asthma  results from complex interactions among  the inflammatory cells that involve:</a:t>
            </a:r>
          </a:p>
          <a:p>
            <a:endParaRPr lang="en-US" sz="3600" dirty="0" smtClean="0">
              <a:solidFill>
                <a:srgbClr val="FFFF99"/>
              </a:solidFill>
              <a:latin typeface="+mj-lt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                         </a:t>
            </a:r>
            <a:endParaRPr lang="ar-SA" sz="3600" dirty="0">
              <a:latin typeface="+mj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4343400" y="3657600"/>
            <a:ext cx="1066798" cy="22860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4267200" y="4343400"/>
            <a:ext cx="12192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 flipV="1">
            <a:off x="3048000" y="4800600"/>
            <a:ext cx="2438400" cy="91281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486400" y="3581400"/>
            <a:ext cx="3657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Airway epithelium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Nervous system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Bronchial smooth muscles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2209800" cy="39163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F0"/>
                </a:solidFill>
                <a:cs typeface="Times New Roman" pitchFamily="18" charset="0"/>
              </a:rPr>
              <a:t>Response to allergen  occur in two phases</a:t>
            </a:r>
            <a:endParaRPr lang="en-US" sz="3600" dirty="0">
              <a:solidFill>
                <a:srgbClr val="00B0F0"/>
              </a:solidFill>
            </a:endParaRPr>
          </a:p>
        </p:txBody>
      </p:sp>
      <p:pic>
        <p:nvPicPr>
          <p:cNvPr id="5" name="Picture 4" descr="Topic726NotesImage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-1579"/>
            <a:ext cx="6248400" cy="68595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rgbClr val="00B0F0"/>
                </a:solidFill>
                <a:cs typeface="Times New Roman" pitchFamily="18" charset="0"/>
              </a:rPr>
              <a:t>Early allergic response </a:t>
            </a:r>
            <a:endParaRPr lang="ar-SA" sz="4000" dirty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64820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dirty="0" smtClean="0">
                <a:latin typeface="+mj-lt"/>
                <a:cs typeface="Times New Roman" pitchFamily="18" charset="0"/>
              </a:rPr>
              <a:t>1. Occurs within minutes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2. Manifests clinically as:  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- Bronchial constriction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- Airway edema 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- Mucus plugging </a:t>
            </a:r>
          </a:p>
          <a:p>
            <a:pPr algn="l" rtl="0"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Is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reversible</a:t>
            </a:r>
            <a:r>
              <a:rPr lang="en-US" dirty="0" smtClean="0">
                <a:latin typeface="+mj-lt"/>
                <a:cs typeface="Times New Roman" pitchFamily="18" charset="0"/>
              </a:rPr>
              <a:t> and responds to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bronchodilators</a:t>
            </a:r>
            <a:r>
              <a:rPr lang="en-US" dirty="0" smtClean="0">
                <a:latin typeface="+mj-lt"/>
                <a:cs typeface="Times New Roman" pitchFamily="18" charset="0"/>
              </a:rPr>
              <a:t> </a:t>
            </a: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rgbClr val="FF00FF"/>
                </a:solidFill>
                <a:cs typeface="Times New Roman" pitchFamily="18" charset="0"/>
              </a:rPr>
              <a:t>Late allergic response:</a:t>
            </a:r>
            <a:endParaRPr lang="ar-SA" sz="4000" dirty="0">
              <a:solidFill>
                <a:srgbClr val="FF00FF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001000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1. 	Appears 4 to 10 hours later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2. 	Results from infiltration by inflammatory 	cells.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3.	Activation of lymphocytes &amp; </a:t>
            </a:r>
            <a:r>
              <a:rPr lang="en-US" dirty="0" err="1" smtClean="0">
                <a:latin typeface="+mj-lt"/>
                <a:cs typeface="Times New Roman" pitchFamily="18" charset="0"/>
              </a:rPr>
              <a:t>eosinophils</a:t>
            </a:r>
            <a:r>
              <a:rPr lang="en-US" dirty="0" smtClean="0">
                <a:latin typeface="+mj-lt"/>
                <a:cs typeface="Times New Roman" pitchFamily="18" charset="0"/>
              </a:rPr>
              <a:t> </a:t>
            </a:r>
          </a:p>
          <a:p>
            <a:pPr algn="l" rtl="0"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    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Responds to steroids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  (Anti-inflammatory drugs)</a:t>
            </a:r>
            <a:endParaRPr lang="ar-SA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399"/>
            <a:ext cx="8763000" cy="1066801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Factor contributing to airflow obstruction  leading to difficulty in breathing include:</a:t>
            </a:r>
            <a:endParaRPr lang="en-US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52226" name="Picture 2" descr="http://www.health-choices-for-life.com/images/asth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0"/>
            <a:ext cx="8229600" cy="53340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rot="16200000" flipH="1">
            <a:off x="5562600" y="1219200"/>
            <a:ext cx="2362200" cy="1143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+mj-lt"/>
              </a:rPr>
              <a:t>     </a:t>
            </a:r>
          </a:p>
          <a:p>
            <a:pPr algn="ctr">
              <a:buNone/>
            </a:pPr>
            <a:r>
              <a:rPr lang="en-US" sz="6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6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Th2 cells and role of   cytokines in allergic asthma</a:t>
            </a:r>
            <a:endParaRPr lang="en-US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04800"/>
            <a:ext cx="8153400" cy="6858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  <a:cs typeface="Times New Roman" pitchFamily="18" charset="0"/>
              </a:rPr>
              <a:t>Allergens drive T-cells towards </a:t>
            </a:r>
            <a:r>
              <a:rPr lang="en-US" sz="3600" dirty="0" err="1" smtClean="0">
                <a:solidFill>
                  <a:srgbClr val="00B0F0"/>
                </a:solidFill>
                <a:cs typeface="Times New Roman" pitchFamily="18" charset="0"/>
              </a:rPr>
              <a:t>Th</a:t>
            </a:r>
            <a:r>
              <a:rPr lang="en-US" sz="3600" dirty="0" smtClean="0">
                <a:solidFill>
                  <a:srgbClr val="00B0F0"/>
                </a:solidFill>
                <a:cs typeface="Times New Roman" pitchFamily="18" charset="0"/>
              </a:rPr>
              <a:t> 2 type:</a:t>
            </a:r>
            <a:endParaRPr lang="en-US" sz="3600" dirty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295400"/>
            <a:ext cx="8382000" cy="5334000"/>
          </a:xfrm>
        </p:spPr>
        <p:txBody>
          <a:bodyPr/>
          <a:lstStyle/>
          <a:p>
            <a:pPr algn="l" rtl="0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</a:t>
            </a:r>
            <a:r>
              <a:rPr lang="en-US" dirty="0" smtClean="0">
                <a:latin typeface="+mj-lt"/>
                <a:cs typeface="Times New Roman" pitchFamily="18" charset="0"/>
              </a:rPr>
              <a:t>Th2  secrete the cytokines</a:t>
            </a:r>
            <a:r>
              <a:rPr lang="en-US" sz="2800" dirty="0" smtClean="0">
                <a:latin typeface="+mj-lt"/>
                <a:cs typeface="Times New Roman" pitchFamily="18" charset="0"/>
              </a:rPr>
              <a:t>:</a:t>
            </a:r>
          </a:p>
          <a:p>
            <a:pPr algn="l" rtl="0">
              <a:buClr>
                <a:srgbClr val="0000FF"/>
              </a:buClr>
              <a:buFont typeface="Wingdings" pitchFamily="2" charset="2"/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 algn="l" rtl="0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</a:t>
            </a: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IL-4, IL-5, IL-9 &amp; IL-13 </a:t>
            </a:r>
          </a:p>
          <a:p>
            <a:pPr algn="l" rtl="0">
              <a:buClr>
                <a:srgbClr val="0000FF"/>
              </a:buClr>
              <a:buFont typeface="Wingdings" pitchFamily="2" charset="2"/>
              <a:buNone/>
            </a:pPr>
            <a:r>
              <a:rPr lang="en-US" sz="3600" dirty="0" smtClean="0">
                <a:latin typeface="+mj-lt"/>
                <a:cs typeface="Times New Roman" pitchFamily="18" charset="0"/>
              </a:rPr>
              <a:t>            </a:t>
            </a:r>
            <a:r>
              <a:rPr lang="en-US" sz="3600" dirty="0" smtClean="0">
                <a:solidFill>
                  <a:srgbClr val="FF00FF"/>
                </a:solidFill>
                <a:latin typeface="+mj-lt"/>
                <a:cs typeface="Times New Roman" pitchFamily="18" charset="0"/>
              </a:rPr>
              <a:t>which promote:</a:t>
            </a:r>
          </a:p>
          <a:p>
            <a:pPr algn="l" rtl="0">
              <a:buClr>
                <a:srgbClr val="0000FF"/>
              </a:buClr>
              <a:buFont typeface="Wingdings" pitchFamily="2" charset="2"/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 algn="l" rtl="0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	1. 	Production of </a:t>
            </a:r>
            <a:r>
              <a:rPr lang="en-US" sz="2800" dirty="0" err="1" smtClean="0">
                <a:latin typeface="+mj-lt"/>
                <a:cs typeface="Times New Roman" pitchFamily="18" charset="0"/>
              </a:rPr>
              <a:t>IgE</a:t>
            </a:r>
            <a:r>
              <a:rPr lang="en-US" sz="2800" dirty="0" smtClean="0">
                <a:latin typeface="+mj-lt"/>
                <a:cs typeface="Times New Roman" pitchFamily="18" charset="0"/>
              </a:rPr>
              <a:t> by B cells</a:t>
            </a:r>
          </a:p>
          <a:p>
            <a:pPr algn="l" rtl="0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	2. 	</a:t>
            </a:r>
            <a:r>
              <a:rPr lang="en-US" sz="2800" dirty="0" err="1" smtClean="0">
                <a:latin typeface="+mj-lt"/>
                <a:cs typeface="Times New Roman" pitchFamily="18" charset="0"/>
              </a:rPr>
              <a:t>Eosinophil</a:t>
            </a:r>
            <a:r>
              <a:rPr lang="en-US" sz="2800" dirty="0" smtClean="0">
                <a:latin typeface="+mj-lt"/>
                <a:cs typeface="Times New Roman" pitchFamily="18" charset="0"/>
              </a:rPr>
              <a:t> attraction and infiltration</a:t>
            </a:r>
          </a:p>
          <a:p>
            <a:pPr algn="l" rtl="0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	3. 	Airway inflammation </a:t>
            </a:r>
          </a:p>
          <a:p>
            <a:pPr algn="l" rtl="0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	4. 	Increased bronchial reactivity </a:t>
            </a:r>
          </a:p>
          <a:p>
            <a:pPr algn="l" rtl="0">
              <a:buClr>
                <a:srgbClr val="0000FF"/>
              </a:buClr>
              <a:buFont typeface="Wingdings" pitchFamily="2" charset="2"/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Immunology of Asthma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5181600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FF"/>
                </a:solidFill>
              </a:rPr>
              <a:t>Objectives: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/>
              <a:t>To recognize the difference between extrinsic and intrinsic asthma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/>
              <a:t>To be familiar with types of allergens and their role in allergic sensitization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/>
              <a:t>To understand the inflammatory processes operating in allergic asthma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/>
              <a:t>To know about the airway remodeling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FF"/>
                </a:solidFill>
                <a:cs typeface="Times New Roman" pitchFamily="18" charset="0"/>
              </a:rPr>
              <a:t>Role of IL-4  in allergic asthma</a:t>
            </a:r>
            <a:endParaRPr lang="en-US" sz="3600" dirty="0">
              <a:solidFill>
                <a:srgbClr val="FF00FF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600200"/>
            <a:ext cx="8077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+mj-lt"/>
                <a:cs typeface="Times New Roman" pitchFamily="18" charset="0"/>
              </a:rPr>
              <a:t>The main role of IL-4 is  carried out  during the initial priming of Th2 cells :</a:t>
            </a:r>
          </a:p>
          <a:p>
            <a:endParaRPr lang="en-US" sz="3200" dirty="0" smtClean="0">
              <a:latin typeface="+mj-lt"/>
              <a:cs typeface="Times New Roman" pitchFamily="18" charset="0"/>
            </a:endParaRPr>
          </a:p>
          <a:p>
            <a:r>
              <a:rPr lang="en-US" sz="3200" dirty="0" smtClean="0">
                <a:latin typeface="+mj-lt"/>
                <a:cs typeface="Times New Roman" pitchFamily="18" charset="0"/>
              </a:rPr>
              <a:t>1.Regulates 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isotype switching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in B cells to </a:t>
            </a:r>
            <a:r>
              <a:rPr lang="en-US" sz="3200" dirty="0" err="1" smtClean="0">
                <a:latin typeface="+mj-lt"/>
                <a:cs typeface="Times New Roman" pitchFamily="18" charset="0"/>
              </a:rPr>
              <a:t>IgE</a:t>
            </a:r>
            <a:endParaRPr lang="en-US" sz="3200" dirty="0" smtClean="0">
              <a:latin typeface="+mj-lt"/>
              <a:cs typeface="Times New Roman" pitchFamily="18" charset="0"/>
            </a:endParaRPr>
          </a:p>
          <a:p>
            <a:r>
              <a:rPr lang="en-US" sz="3200" dirty="0" smtClean="0">
                <a:latin typeface="+mj-lt"/>
                <a:cs typeface="Times New Roman" pitchFamily="18" charset="0"/>
              </a:rPr>
              <a:t>2.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Induces MHC II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on antigen-presenting 	cells </a:t>
            </a:r>
          </a:p>
          <a:p>
            <a:r>
              <a:rPr lang="en-US" sz="3200" dirty="0" smtClean="0">
                <a:latin typeface="+mj-lt"/>
                <a:cs typeface="Times New Roman" pitchFamily="18" charset="0"/>
              </a:rPr>
              <a:t>3. Induces 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adhesion molecule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expression  </a:t>
            </a:r>
          </a:p>
          <a:p>
            <a:r>
              <a:rPr lang="en-US" sz="3200" dirty="0" smtClean="0">
                <a:latin typeface="+mj-lt"/>
                <a:cs typeface="Times New Roman" pitchFamily="18" charset="0"/>
              </a:rPr>
              <a:t>4. Activate  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mast cells and eosinophils </a:t>
            </a:r>
            <a:endParaRPr lang="en-US" sz="3200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00B0F0"/>
                </a:solidFill>
                <a:cs typeface="Times New Roman" pitchFamily="18" charset="0"/>
              </a:rPr>
              <a:t>Role of IL-13 in allergic asthma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2209800"/>
            <a:ext cx="8001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4000" dirty="0" smtClean="0">
                <a:latin typeface="+mj-lt"/>
                <a:cs typeface="Times New Roman" pitchFamily="18" charset="0"/>
              </a:rPr>
              <a:t>IL-13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induces inflammation</a:t>
            </a:r>
          </a:p>
          <a:p>
            <a:pPr marL="742950" indent="-742950">
              <a:buAutoNum type="arabicPeriod"/>
            </a:pPr>
            <a:endParaRPr lang="en-US" sz="4000" dirty="0" smtClean="0">
              <a:latin typeface="+mj-lt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en-US" sz="4000" dirty="0" smtClean="0">
                <a:latin typeface="+mj-lt"/>
                <a:cs typeface="Times New Roman" pitchFamily="18" charset="0"/>
              </a:rPr>
              <a:t>Stimulates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mucus hyper-secretion</a:t>
            </a:r>
          </a:p>
          <a:p>
            <a:pPr marL="742950" indent="-742950">
              <a:buAutoNum type="arabicPeriod"/>
            </a:pPr>
            <a:endParaRPr lang="en-US" sz="4000" dirty="0" smtClean="0">
              <a:latin typeface="+mj-lt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en-US" sz="4000" dirty="0" smtClean="0">
                <a:latin typeface="+mj-lt"/>
                <a:cs typeface="Times New Roman" pitchFamily="18" charset="0"/>
              </a:rPr>
              <a:t>Induces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sub-epithelial fibrosis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FF"/>
                </a:solidFill>
              </a:rPr>
              <a:t>IL-9 and asthma</a:t>
            </a: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76800"/>
          </a:xfrm>
        </p:spPr>
        <p:txBody>
          <a:bodyPr/>
          <a:lstStyle/>
          <a:p>
            <a:pPr algn="l" rtl="0"/>
            <a:r>
              <a:rPr lang="en-US" dirty="0" smtClean="0"/>
              <a:t>Associated with </a:t>
            </a:r>
            <a:r>
              <a:rPr lang="en-US" dirty="0" smtClean="0">
                <a:solidFill>
                  <a:srgbClr val="FFFF00"/>
                </a:solidFill>
              </a:rPr>
              <a:t>bronchial hyper-responsiveness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In mice it increases:</a:t>
            </a:r>
          </a:p>
          <a:p>
            <a:pPr lvl="1" algn="l" rtl="0"/>
            <a:r>
              <a:rPr lang="en-US" dirty="0" smtClean="0">
                <a:solidFill>
                  <a:srgbClr val="FFFF00"/>
                </a:solidFill>
              </a:rPr>
              <a:t>Lung </a:t>
            </a:r>
            <a:r>
              <a:rPr lang="en-US" dirty="0" err="1" smtClean="0">
                <a:solidFill>
                  <a:srgbClr val="FFFF00"/>
                </a:solidFill>
              </a:rPr>
              <a:t>eosinophilia</a:t>
            </a:r>
            <a:endParaRPr lang="en-US" dirty="0" smtClean="0">
              <a:solidFill>
                <a:srgbClr val="FFFF00"/>
              </a:solidFill>
            </a:endParaRPr>
          </a:p>
          <a:p>
            <a:pPr lvl="1" algn="l" rtl="0"/>
            <a:r>
              <a:rPr lang="en-US" dirty="0" smtClean="0">
                <a:solidFill>
                  <a:srgbClr val="FFFF00"/>
                </a:solidFill>
              </a:rPr>
              <a:t>Serum </a:t>
            </a:r>
            <a:r>
              <a:rPr lang="en-US" dirty="0" err="1" smtClean="0">
                <a:solidFill>
                  <a:srgbClr val="FFFF00"/>
                </a:solidFill>
              </a:rPr>
              <a:t>IgE</a:t>
            </a:r>
            <a:r>
              <a:rPr lang="en-US" dirty="0" smtClean="0">
                <a:solidFill>
                  <a:srgbClr val="FFFF00"/>
                </a:solidFill>
              </a:rPr>
              <a:t> levels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Both are clinical features of asthma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F0"/>
                </a:solidFill>
                <a:cs typeface="Times New Roman" pitchFamily="18" charset="0"/>
              </a:rPr>
              <a:t>Role of IL-5 in allergic asthma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600200"/>
            <a:ext cx="8229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3600" dirty="0" smtClean="0">
                <a:latin typeface="+mj-lt"/>
                <a:cs typeface="Times New Roman" pitchFamily="18" charset="0"/>
              </a:rPr>
              <a:t>IL-5 induces increased </a:t>
            </a: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production,  terminal differentiation and activation of </a:t>
            </a:r>
            <a:r>
              <a:rPr lang="en-US" sz="3600" dirty="0" err="1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eosinophils</a:t>
            </a: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</a:t>
            </a:r>
          </a:p>
          <a:p>
            <a:pPr marL="742950" indent="-742950"/>
            <a:endParaRPr lang="en-US" sz="3600" dirty="0" smtClean="0">
              <a:latin typeface="+mj-lt"/>
              <a:cs typeface="Times New Roman" pitchFamily="18" charset="0"/>
            </a:endParaRPr>
          </a:p>
          <a:p>
            <a:pPr marL="742950" indent="-742950">
              <a:buAutoNum type="arabicPeriod" startAt="2"/>
            </a:pP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Release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of eosinophils from the bone marrow into circulation</a:t>
            </a:r>
          </a:p>
          <a:p>
            <a:pPr marL="742950" indent="-742950"/>
            <a:r>
              <a:rPr lang="en-US" sz="3600" dirty="0" smtClean="0">
                <a:latin typeface="+mj-lt"/>
                <a:cs typeface="Times New Roman" pitchFamily="18" charset="0"/>
              </a:rPr>
              <a:t> </a:t>
            </a:r>
          </a:p>
          <a:p>
            <a:pPr marL="742950" indent="-742950"/>
            <a:r>
              <a:rPr lang="en-US" sz="3600" dirty="0" smtClean="0">
                <a:latin typeface="+mj-lt"/>
                <a:cs typeface="Times New Roman" pitchFamily="18" charset="0"/>
              </a:rPr>
              <a:t>3.	B-cell growth factor and increases </a:t>
            </a:r>
            <a:r>
              <a:rPr lang="en-US" sz="3600" dirty="0" err="1" smtClean="0">
                <a:latin typeface="+mj-lt"/>
                <a:cs typeface="Times New Roman" pitchFamily="18" charset="0"/>
              </a:rPr>
              <a:t>Ig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secretion</a:t>
            </a:r>
            <a:endParaRPr lang="en-US" sz="36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0668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FF"/>
                </a:solidFill>
                <a:cs typeface="Times New Roman" pitchFamily="18" charset="0"/>
              </a:rPr>
              <a:t>Role of eosinophils in allergic asthma </a:t>
            </a:r>
            <a:endParaRPr lang="en-US" sz="3600" dirty="0">
              <a:solidFill>
                <a:srgbClr val="FF00FF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924800" cy="4495800"/>
          </a:xfrm>
        </p:spPr>
        <p:txBody>
          <a:bodyPr>
            <a:normAutofit/>
          </a:bodyPr>
          <a:lstStyle/>
          <a:p>
            <a:pPr algn="l" rtl="0"/>
            <a:r>
              <a:rPr lang="en-US" dirty="0" err="1" smtClean="0">
                <a:latin typeface="+mj-lt"/>
                <a:cs typeface="Times New Roman" pitchFamily="18" charset="0"/>
              </a:rPr>
              <a:t>Eosinophils</a:t>
            </a:r>
            <a:r>
              <a:rPr lang="en-US" dirty="0" smtClean="0">
                <a:latin typeface="+mj-lt"/>
                <a:cs typeface="Times New Roman" pitchFamily="18" charset="0"/>
              </a:rPr>
              <a:t> initiate asthmatic symptoms by causing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tissue damage</a:t>
            </a:r>
            <a:r>
              <a:rPr lang="en-US" dirty="0" smtClean="0">
                <a:latin typeface="+mj-lt"/>
                <a:cs typeface="Times New Roman" pitchFamily="18" charset="0"/>
              </a:rPr>
              <a:t> in the airways of the lungs</a:t>
            </a:r>
          </a:p>
          <a:p>
            <a:pPr algn="l" rtl="0"/>
            <a:r>
              <a:rPr lang="en-US" dirty="0" smtClean="0">
                <a:latin typeface="+mj-lt"/>
                <a:cs typeface="Times New Roman" pitchFamily="18" charset="0"/>
              </a:rPr>
              <a:t>Production of </a:t>
            </a:r>
            <a:r>
              <a:rPr lang="en-US" dirty="0" err="1" smtClean="0">
                <a:latin typeface="+mj-lt"/>
                <a:cs typeface="Times New Roman" pitchFamily="18" charset="0"/>
              </a:rPr>
              <a:t>eosinophils</a:t>
            </a:r>
            <a:r>
              <a:rPr lang="en-US" dirty="0" smtClean="0">
                <a:latin typeface="+mj-lt"/>
                <a:cs typeface="Times New Roman" pitchFamily="18" charset="0"/>
              </a:rPr>
              <a:t> is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inhibited </a:t>
            </a:r>
            <a:r>
              <a:rPr lang="en-US" dirty="0" smtClean="0">
                <a:latin typeface="+mj-lt"/>
                <a:cs typeface="Times New Roman" pitchFamily="18" charset="0"/>
              </a:rPr>
              <a:t>by IL-10</a:t>
            </a:r>
          </a:p>
          <a:p>
            <a:pPr>
              <a:buNone/>
            </a:pPr>
            <a:endParaRPr lang="en-US" sz="3600" dirty="0">
              <a:latin typeface="+mj-lt"/>
              <a:cs typeface="Times New Roman" pitchFamily="18" charset="0"/>
            </a:endParaRPr>
          </a:p>
        </p:txBody>
      </p:sp>
      <p:pic>
        <p:nvPicPr>
          <p:cNvPr id="4" name="Picture 2" descr="http://www.pathology.med.umich.edu/greensonlab/eosinophi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886200"/>
            <a:ext cx="4644888" cy="2670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ri1101-108a-f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1004" y="0"/>
            <a:ext cx="9185004" cy="682752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  <a:cs typeface="Times New Roman" pitchFamily="18" charset="0"/>
              </a:rPr>
              <a:t>Role of regulatory T – cells:</a:t>
            </a:r>
            <a:endParaRPr lang="en-US" sz="3600" dirty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676400"/>
            <a:ext cx="7620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+mj-lt"/>
                <a:cs typeface="Times New Roman" pitchFamily="18" charset="0"/>
              </a:rPr>
              <a:t> Regulatory T cells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suppress</a:t>
            </a:r>
            <a:r>
              <a:rPr lang="en-US" sz="4000" dirty="0" smtClean="0">
                <a:latin typeface="+mj-lt"/>
                <a:cs typeface="Times New Roman" pitchFamily="18" charset="0"/>
              </a:rPr>
              <a:t> the effector mechanisms that induce asthmatic symptoms </a:t>
            </a:r>
          </a:p>
          <a:p>
            <a:endParaRPr lang="en-US" sz="4000" dirty="0" smtClean="0">
              <a:latin typeface="+mj-lt"/>
              <a:cs typeface="Times New Roman" pitchFamily="18" charset="0"/>
            </a:endParaRPr>
          </a:p>
          <a:p>
            <a:r>
              <a:rPr lang="en-US" sz="4000" dirty="0" smtClean="0">
                <a:latin typeface="+mj-lt"/>
                <a:cs typeface="Times New Roman" pitchFamily="18" charset="0"/>
              </a:rPr>
              <a:t>  Asthmatics may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lack</a:t>
            </a:r>
            <a:r>
              <a:rPr lang="en-US" sz="4000" dirty="0" smtClean="0">
                <a:latin typeface="+mj-lt"/>
                <a:cs typeface="Times New Roman" pitchFamily="18" charset="0"/>
              </a:rPr>
              <a:t> functional regulatory T cells that can inhibit an asthmatic response </a:t>
            </a:r>
            <a:endParaRPr lang="en-US" sz="40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3600"/>
            <a:ext cx="7086600" cy="2316162"/>
          </a:xfrm>
        </p:spPr>
        <p:txBody>
          <a:bodyPr>
            <a:normAutofit/>
          </a:bodyPr>
          <a:lstStyle/>
          <a:p>
            <a:pPr rtl="0"/>
            <a:r>
              <a:rPr lang="en-US" sz="3600" dirty="0" smtClean="0">
                <a:cs typeface="Times New Roman" pitchFamily="18" charset="0"/>
              </a:rPr>
              <a:t>Activation of inflammatory cells (mast cells, eosinophils etc,) is a major inducer   of  </a:t>
            </a:r>
            <a:r>
              <a:rPr lang="en-US" sz="3600" u="sng" dirty="0" smtClean="0">
                <a:solidFill>
                  <a:srgbClr val="FFFF00"/>
                </a:solidFill>
                <a:cs typeface="Times New Roman" pitchFamily="18" charset="0"/>
              </a:rPr>
              <a:t>Airway inflammation</a:t>
            </a:r>
            <a:endParaRPr lang="en-US" sz="3600" u="sng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457200"/>
          <a:ext cx="83058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Outcome of increased airway reactivity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76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</a:t>
            </a:r>
            <a:r>
              <a:rPr lang="en-US" dirty="0" smtClean="0">
                <a:latin typeface="+mj-lt"/>
                <a:cs typeface="Times New Roman" pitchFamily="18" charset="0"/>
              </a:rPr>
              <a:t>Predisposes patients to develop asthma attacks 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on exposure to </a:t>
            </a:r>
            <a:r>
              <a:rPr lang="en-US" u="sng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non-specific irritants:</a:t>
            </a:r>
          </a:p>
          <a:p>
            <a:pPr algn="l" rtl="0"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  1. Chemical irritants </a:t>
            </a:r>
          </a:p>
          <a:p>
            <a:pPr algn="l" rtl="0"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  2. Smoke &amp; strong perfumes</a:t>
            </a:r>
          </a:p>
          <a:p>
            <a:pPr algn="l" rtl="0"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  3. </a:t>
            </a:r>
            <a:r>
              <a:rPr lang="en-US" sz="2800" dirty="0" err="1" smtClean="0">
                <a:latin typeface="+mj-lt"/>
                <a:cs typeface="Times New Roman" pitchFamily="18" charset="0"/>
              </a:rPr>
              <a:t>Sulphur</a:t>
            </a:r>
            <a:r>
              <a:rPr lang="en-US" sz="2800" dirty="0" smtClean="0">
                <a:latin typeface="+mj-lt"/>
                <a:cs typeface="Times New Roman" pitchFamily="18" charset="0"/>
              </a:rPr>
              <a:t> dioxide &amp; air pollutants </a:t>
            </a:r>
          </a:p>
          <a:p>
            <a:pPr algn="l" rtl="0"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  4. Viral and bacterial respiratory infections</a:t>
            </a:r>
          </a:p>
          <a:p>
            <a:pPr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</a:t>
            </a:r>
          </a:p>
        </p:txBody>
      </p:sp>
      <p:sp>
        <p:nvSpPr>
          <p:cNvPr id="4" name="Down Arrow 3"/>
          <p:cNvSpPr/>
          <p:nvPr/>
        </p:nvSpPr>
        <p:spPr>
          <a:xfrm>
            <a:off x="4114800" y="1295400"/>
            <a:ext cx="533400" cy="1295400"/>
          </a:xfrm>
          <a:prstGeom prst="downArrow">
            <a:avLst>
              <a:gd name="adj1" fmla="val 42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0"/>
            <a:r>
              <a:rPr lang="en-US" sz="4000" dirty="0" smtClean="0">
                <a:solidFill>
                  <a:srgbClr val="FF00FF"/>
                </a:solidFill>
                <a:cs typeface="Times New Roman" pitchFamily="18" charset="0"/>
              </a:rPr>
              <a:t>Asthma is a clinical syndrome characterized by:</a:t>
            </a:r>
            <a:endParaRPr lang="en-US" sz="4000" dirty="0">
              <a:solidFill>
                <a:srgbClr val="FF00FF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800599"/>
          </a:xfrm>
        </p:spPr>
        <p:txBody>
          <a:bodyPr>
            <a:noAutofit/>
          </a:bodyPr>
          <a:lstStyle/>
          <a:p>
            <a:pPr marL="514350" indent="-514350" algn="l" rtl="0">
              <a:buNone/>
            </a:pPr>
            <a:endParaRPr lang="en-US" sz="4400" dirty="0" smtClean="0">
              <a:solidFill>
                <a:srgbClr val="FFFFCC"/>
              </a:solidFill>
              <a:latin typeface="+mj-lt"/>
            </a:endParaRPr>
          </a:p>
          <a:p>
            <a:pPr marL="514350" indent="-514350" algn="l" rtl="0">
              <a:buNone/>
            </a:pPr>
            <a:r>
              <a:rPr lang="en-US" sz="4400" dirty="0" smtClean="0">
                <a:solidFill>
                  <a:srgbClr val="FFFFCC"/>
                </a:solidFill>
                <a:latin typeface="+mj-lt"/>
              </a:rPr>
              <a:t>1.	</a:t>
            </a: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Episodes of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reversible</a:t>
            </a:r>
            <a:r>
              <a:rPr lang="en-US" sz="4000" dirty="0" smtClean="0">
                <a:solidFill>
                  <a:srgbClr val="92D05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airway obstruction</a:t>
            </a:r>
          </a:p>
          <a:p>
            <a:pPr marL="514350" indent="-514350" algn="l" rtl="0">
              <a:buNone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2.	Increased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bronchial reactivity</a:t>
            </a:r>
          </a:p>
          <a:p>
            <a:pPr marL="514350" indent="-514350" algn="l" rtl="0">
              <a:buNone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3.  Airway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inflammation</a:t>
            </a:r>
            <a:endParaRPr lang="en-US" sz="4000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FF00FF"/>
                </a:solidFill>
                <a:cs typeface="Times New Roman" pitchFamily="18" charset="0"/>
              </a:rPr>
              <a:t>Products of the inflammatory cells act on :</a:t>
            </a:r>
            <a:endParaRPr lang="ar-SA" sz="3600" dirty="0">
              <a:solidFill>
                <a:srgbClr val="FF00FF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>
            <a:normAutofit/>
          </a:bodyPr>
          <a:lstStyle/>
          <a:p>
            <a:pPr algn="l" rtl="0">
              <a:buAutoNum type="arabicPeriod"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Airway smooth muscle cells </a:t>
            </a:r>
          </a:p>
          <a:p>
            <a:pPr algn="l" rtl="0">
              <a:buAutoNum type="arabicPeriod" startAt="2"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Lung fibroblasts  </a:t>
            </a:r>
          </a:p>
          <a:p>
            <a:pPr algn="l" rtl="0">
              <a:buNone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3.Mucous glands   </a:t>
            </a:r>
          </a:p>
          <a:p>
            <a:pPr algn="l" rtl="0"/>
            <a:endParaRPr lang="en-US" sz="4000" dirty="0" smtClean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		and cause :</a:t>
            </a:r>
          </a:p>
          <a:p>
            <a:pPr algn="l" rtl="0">
              <a:buNone/>
            </a:pPr>
            <a:r>
              <a:rPr lang="en-US" sz="4000" b="1" dirty="0" smtClean="0">
                <a:solidFill>
                  <a:srgbClr val="FFFFCC"/>
                </a:solidFill>
                <a:latin typeface="+mj-lt"/>
                <a:cs typeface="Arial" pitchFamily="34" charset="0"/>
              </a:rPr>
              <a:t>            </a:t>
            </a:r>
            <a:r>
              <a:rPr lang="en-US" sz="4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Airway Remodeling</a:t>
            </a:r>
            <a:endParaRPr lang="ar-SA" sz="4000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2783" cy="68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ectangle 21"/>
          <p:cNvSpPr/>
          <p:nvPr/>
        </p:nvSpPr>
        <p:spPr>
          <a:xfrm>
            <a:off x="381000" y="6172200"/>
            <a:ext cx="8839200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Airway  remodeling </a:t>
            </a:r>
            <a:endParaRPr lang="ar-SA" sz="3600" dirty="0">
              <a:solidFill>
                <a:schemeClr val="bg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Outcome of airway remodeling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Can  ultimately lead to </a:t>
            </a:r>
            <a:r>
              <a:rPr lang="en-US" u="sng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fibrosis and irreversible</a:t>
            </a:r>
            <a:r>
              <a:rPr lang="en-US" dirty="0" smtClean="0">
                <a:latin typeface="+mj-lt"/>
                <a:cs typeface="Times New Roman" pitchFamily="18" charset="0"/>
              </a:rPr>
              <a:t> airway obstruction in some   patients </a:t>
            </a:r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419600" y="1447800"/>
            <a:ext cx="381000" cy="16764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4873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FF"/>
                </a:solidFill>
                <a:cs typeface="Times New Roman" pitchFamily="18" charset="0"/>
              </a:rPr>
              <a:t>Take home message</a:t>
            </a:r>
            <a:endParaRPr lang="ar-SA" dirty="0">
              <a:solidFill>
                <a:srgbClr val="FF00FF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76400"/>
            <a:ext cx="7848600" cy="5029200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dirty="0" smtClean="0">
                <a:latin typeface="+mj-lt"/>
                <a:cs typeface="Times New Roman" pitchFamily="18" charset="0"/>
              </a:rPr>
              <a:t>1. Asthma is characterized by episodic reversible   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airway obstruction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2. Classified in 2 types: intrinsic &amp; extrinsic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3. In the extrinsic type allergens drive  T-cells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into Th2 pattern 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4. Airway inflammation is a hallmark finding in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the asthmatic lung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5. Inflammatory cells lead to increased bronchial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reactions &amp; airway remodeling which irreversible</a:t>
            </a:r>
          </a:p>
          <a:p>
            <a:pPr>
              <a:buNone/>
            </a:pPr>
            <a:endParaRPr lang="ar-SA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1999" y="1435101"/>
            <a:ext cx="2209801" cy="4279900"/>
          </a:xfrm>
        </p:spPr>
        <p:txBody>
          <a:bodyPr/>
          <a:lstStyle/>
          <a:p>
            <a:pPr algn="ctr" rtl="0"/>
            <a:endParaRPr lang="en-US" sz="5400" dirty="0" smtClean="0"/>
          </a:p>
          <a:p>
            <a:pPr algn="ctr" rtl="0"/>
            <a:endParaRPr lang="en-US" sz="5400" dirty="0"/>
          </a:p>
          <a:p>
            <a:pPr algn="ctr" rtl="0"/>
            <a:r>
              <a:rPr lang="en-US" sz="5400" dirty="0" smtClean="0">
                <a:solidFill>
                  <a:srgbClr val="00B0F0"/>
                </a:solidFill>
              </a:rPr>
              <a:t>THANK YOU</a:t>
            </a:r>
            <a:endParaRPr lang="ar-SA" sz="5400" dirty="0">
              <a:solidFill>
                <a:srgbClr val="00B0F0"/>
              </a:solidFill>
            </a:endParaRPr>
          </a:p>
        </p:txBody>
      </p:sp>
      <p:pic>
        <p:nvPicPr>
          <p:cNvPr id="5" name="Picture 4" descr="nri725-f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480" y="457199"/>
            <a:ext cx="4735230" cy="616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00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1905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  <a:cs typeface="Times New Roman" pitchFamily="18" charset="0"/>
              </a:rPr>
              <a:t>Patients with asthma present with one or more of the following symptoms: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</a:b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733801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3600" dirty="0" smtClean="0">
              <a:solidFill>
                <a:srgbClr val="FFFFCC"/>
              </a:solidFill>
              <a:latin typeface="+mj-lt"/>
            </a:endParaRPr>
          </a:p>
          <a:p>
            <a:pPr algn="l" rtl="0">
              <a:buNone/>
            </a:pPr>
            <a:r>
              <a:rPr lang="en-US" sz="3600" dirty="0" smtClean="0">
                <a:solidFill>
                  <a:srgbClr val="00B0F0"/>
                </a:solidFill>
                <a:latin typeface="+mj-lt"/>
                <a:cs typeface="Times New Roman" pitchFamily="18" charset="0"/>
              </a:rPr>
              <a:t>1</a:t>
            </a:r>
            <a:r>
              <a:rPr lang="en-US" sz="36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.  Breathlessness (difficulty in breathing)</a:t>
            </a:r>
          </a:p>
          <a:p>
            <a:pPr algn="l" rtl="0">
              <a:buNone/>
            </a:pPr>
            <a:r>
              <a:rPr lang="en-US" sz="3600" dirty="0" smtClean="0">
                <a:solidFill>
                  <a:srgbClr val="00B0F0"/>
                </a:solidFill>
                <a:latin typeface="+mj-lt"/>
                <a:cs typeface="Times New Roman" pitchFamily="18" charset="0"/>
              </a:rPr>
              <a:t>2</a:t>
            </a:r>
            <a:r>
              <a:rPr lang="en-US" sz="36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.  Wheezing </a:t>
            </a:r>
          </a:p>
          <a:p>
            <a:pPr algn="l" rtl="0">
              <a:buNone/>
            </a:pPr>
            <a:r>
              <a:rPr lang="en-US" sz="3600" dirty="0" smtClean="0">
                <a:solidFill>
                  <a:srgbClr val="00B0F0"/>
                </a:solidFill>
                <a:latin typeface="+mj-lt"/>
                <a:cs typeface="Times New Roman" pitchFamily="18" charset="0"/>
              </a:rPr>
              <a:t>3.</a:t>
            </a:r>
            <a:r>
              <a:rPr lang="en-US" sz="36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 Persistent cough</a:t>
            </a:r>
          </a:p>
          <a:p>
            <a:pPr algn="l" rtl="0">
              <a:buNone/>
            </a:pPr>
            <a:r>
              <a:rPr lang="en-US" sz="3600" dirty="0" smtClean="0">
                <a:solidFill>
                  <a:srgbClr val="00B0F0"/>
                </a:solidFill>
                <a:latin typeface="+mj-lt"/>
                <a:cs typeface="Times New Roman" pitchFamily="18" charset="0"/>
              </a:rPr>
              <a:t>4</a:t>
            </a:r>
            <a:r>
              <a:rPr lang="en-US" sz="36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.  Chest tightness</a:t>
            </a:r>
            <a:endParaRPr lang="en-US" sz="3600" dirty="0">
              <a:solidFill>
                <a:srgbClr val="FFFFCC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FF"/>
                </a:solidFill>
                <a:cs typeface="Times New Roman" pitchFamily="18" charset="0"/>
              </a:rPr>
              <a:t>Airway Obstruction in Asthma</a:t>
            </a:r>
            <a:endParaRPr lang="en-US" b="1" dirty="0">
              <a:solidFill>
                <a:srgbClr val="FF00FF"/>
              </a:solidFill>
            </a:endParaRP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9600" y="1219200"/>
            <a:ext cx="7848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5400000" flipH="1" flipV="1">
            <a:off x="5562600" y="4724400"/>
            <a:ext cx="12192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F0"/>
                </a:solidFill>
                <a:cs typeface="Times New Roman" pitchFamily="18" charset="0"/>
              </a:rPr>
              <a:t>Classification of Asthma </a:t>
            </a:r>
            <a:endParaRPr lang="en-US" b="1" dirty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382000" cy="4830763"/>
          </a:xfrm>
        </p:spPr>
        <p:txBody>
          <a:bodyPr>
            <a:normAutofit lnSpcReduction="10000"/>
          </a:bodyPr>
          <a:lstStyle/>
          <a:p>
            <a:pPr marL="914400" indent="-914400" algn="l" rtl="0">
              <a:spcBef>
                <a:spcPts val="0"/>
              </a:spcBef>
              <a:buFont typeface="+mj-lt"/>
              <a:buAutoNum type="arabicPeriod"/>
            </a:pPr>
            <a:r>
              <a:rPr lang="en-US" sz="5400" dirty="0" smtClean="0">
                <a:latin typeface="+mj-lt"/>
                <a:cs typeface="Times New Roman" pitchFamily="18" charset="0"/>
              </a:rPr>
              <a:t>Intrinsic (</a:t>
            </a:r>
            <a:r>
              <a:rPr lang="en-US" sz="54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non-atopic</a:t>
            </a:r>
            <a:r>
              <a:rPr lang="en-US" sz="5400" dirty="0" smtClean="0">
                <a:latin typeface="+mj-lt"/>
                <a:cs typeface="Times New Roman" pitchFamily="18" charset="0"/>
              </a:rPr>
              <a:t>)</a:t>
            </a:r>
          </a:p>
          <a:p>
            <a:pPr marL="914400" indent="-914400" algn="l" rtl="0">
              <a:spcBef>
                <a:spcPts val="0"/>
              </a:spcBef>
              <a:buFont typeface="+mj-lt"/>
              <a:buAutoNum type="arabicPeriod"/>
            </a:pPr>
            <a:endParaRPr lang="en-US" sz="5400" dirty="0" smtClean="0">
              <a:latin typeface="+mj-lt"/>
              <a:cs typeface="Times New Roman" pitchFamily="18" charset="0"/>
            </a:endParaRPr>
          </a:p>
          <a:p>
            <a:pPr marL="914400" indent="-914400" algn="l" rtl="0">
              <a:spcBef>
                <a:spcPts val="0"/>
              </a:spcBef>
              <a:buFont typeface="+mj-lt"/>
              <a:buAutoNum type="arabicPeriod"/>
            </a:pPr>
            <a:r>
              <a:rPr lang="en-US" sz="5000" dirty="0" smtClean="0">
                <a:latin typeface="+mj-lt"/>
                <a:cs typeface="Times New Roman" pitchFamily="18" charset="0"/>
              </a:rPr>
              <a:t>Extrinsic (</a:t>
            </a:r>
            <a:r>
              <a:rPr lang="en-US" sz="5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atopic</a:t>
            </a:r>
            <a:r>
              <a:rPr lang="en-US" sz="5000" dirty="0" smtClean="0">
                <a:latin typeface="+mj-lt"/>
                <a:cs typeface="Times New Roman" pitchFamily="18" charset="0"/>
              </a:rPr>
              <a:t>)</a:t>
            </a:r>
          </a:p>
          <a:p>
            <a:pPr marL="0" indent="0" algn="l" rtl="0">
              <a:spcBef>
                <a:spcPts val="0"/>
              </a:spcBef>
              <a:buNone/>
            </a:pPr>
            <a:r>
              <a:rPr lang="en-US" sz="4000" dirty="0" smtClean="0">
                <a:latin typeface="+mj-lt"/>
                <a:cs typeface="Times New Roman" pitchFamily="18" charset="0"/>
              </a:rPr>
              <a:t>	</a:t>
            </a:r>
            <a:r>
              <a:rPr lang="en-US" sz="3000" dirty="0" smtClean="0">
                <a:latin typeface="+mj-lt"/>
                <a:cs typeface="Times New Roman" pitchFamily="18" charset="0"/>
              </a:rPr>
              <a:t>( </a:t>
            </a:r>
            <a:r>
              <a:rPr lang="en-US" sz="4000" b="1" dirty="0" err="1" smtClean="0">
                <a:solidFill>
                  <a:srgbClr val="FF00FF"/>
                </a:solidFill>
                <a:latin typeface="+mj-lt"/>
                <a:cs typeface="Times New Roman" pitchFamily="18" charset="0"/>
              </a:rPr>
              <a:t>Atopy</a:t>
            </a:r>
            <a:r>
              <a:rPr lang="en-US" sz="3000" dirty="0" smtClean="0">
                <a:latin typeface="+mj-lt"/>
                <a:cs typeface="Times New Roman" pitchFamily="18" charset="0"/>
              </a:rPr>
              <a:t>: genetic tendency to develop allergy)</a:t>
            </a:r>
          </a:p>
          <a:p>
            <a:pPr>
              <a:buNone/>
            </a:pPr>
            <a:r>
              <a:rPr lang="en-US" sz="5400" dirty="0" smtClean="0">
                <a:latin typeface="+mj-lt"/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en-US" sz="5400" dirty="0">
                <a:latin typeface="+mj-lt"/>
                <a:cs typeface="Times New Roman" pitchFamily="18" charset="0"/>
              </a:rPr>
              <a:t> </a:t>
            </a:r>
            <a:endParaRPr lang="en-US" dirty="0" smtClean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0010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Non-atopic (intrinsic) asthma</a:t>
            </a:r>
            <a:b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FF00FF"/>
                </a:solidFill>
                <a:cs typeface="Times New Roman" pitchFamily="18" charset="0"/>
              </a:rPr>
              <a:t>(10-33% of asthmatics)</a:t>
            </a:r>
            <a:br>
              <a:rPr lang="en-US" dirty="0" smtClean="0">
                <a:solidFill>
                  <a:srgbClr val="FF00FF"/>
                </a:solidFill>
                <a:cs typeface="Times New Roman" pitchFamily="18" charset="0"/>
              </a:rPr>
            </a:br>
            <a:endParaRPr lang="en-US" dirty="0">
              <a:solidFill>
                <a:srgbClr val="FF00FF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Autofit/>
          </a:bodyPr>
          <a:lstStyle/>
          <a:p>
            <a:pPr algn="l" rtl="0"/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Negative </a:t>
            </a:r>
            <a:r>
              <a:rPr lang="en-US" sz="4000" dirty="0">
                <a:solidFill>
                  <a:srgbClr val="FFFFCC"/>
                </a:solidFill>
                <a:latin typeface="+mj-lt"/>
                <a:cs typeface="Times New Roman" pitchFamily="18" charset="0"/>
              </a:rPr>
              <a:t>skin </a:t>
            </a: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tests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 algn="l" rtl="0"/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No </a:t>
            </a:r>
            <a:r>
              <a:rPr lang="en-US" sz="4000" dirty="0">
                <a:solidFill>
                  <a:srgbClr val="FFFFCC"/>
                </a:solidFill>
                <a:latin typeface="+mj-lt"/>
                <a:cs typeface="Times New Roman" pitchFamily="18" charset="0"/>
              </a:rPr>
              <a:t>clinical/family history of </a:t>
            </a: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allergy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 algn="l" rtl="0"/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Serum </a:t>
            </a:r>
            <a:r>
              <a:rPr lang="en-US" sz="4000" dirty="0" err="1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IgE</a:t>
            </a: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levels are usually normal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 algn="l" rtl="0"/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Older patients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 algn="l" rtl="0"/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More severe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Atopic (extrinsic) asthma </a:t>
            </a:r>
            <a:b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00B0F0"/>
                </a:solidFill>
                <a:cs typeface="Times New Roman" pitchFamily="18" charset="0"/>
              </a:rPr>
              <a:t>Allergies trigger asthma attacks in:</a:t>
            </a:r>
            <a:endParaRPr lang="ar-SA" dirty="0">
              <a:solidFill>
                <a:srgbClr val="00B0F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			</a:t>
            </a:r>
            <a:r>
              <a:rPr lang="en-US" sz="4000" dirty="0" smtClean="0">
                <a:solidFill>
                  <a:srgbClr val="FF00FF"/>
                </a:solidFill>
                <a:latin typeface="+mj-lt"/>
                <a:cs typeface="Times New Roman" pitchFamily="18" charset="0"/>
              </a:rPr>
              <a:t>60-90%    Children </a:t>
            </a:r>
          </a:p>
          <a:p>
            <a:pPr algn="l" rtl="0">
              <a:buNone/>
            </a:pPr>
            <a:r>
              <a:rPr lang="en-US" sz="4000" dirty="0" smtClean="0">
                <a:solidFill>
                  <a:srgbClr val="FF00FF"/>
                </a:solidFill>
                <a:latin typeface="+mj-lt"/>
                <a:cs typeface="Times New Roman" pitchFamily="18" charset="0"/>
              </a:rPr>
              <a:t>			50%          Adults </a:t>
            </a:r>
          </a:p>
          <a:p>
            <a:pPr algn="l" rtl="0"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Approximately 75-85% of patients with asthma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have positive (immediate) skin test reactions </a:t>
            </a:r>
          </a:p>
          <a:p>
            <a:pPr algn="l" rtl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to various allergens</a:t>
            </a: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pl-PL" sz="40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Role of Allergens in Asthma </a:t>
            </a:r>
            <a:r>
              <a:rPr lang="pl-PL" sz="40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</a:t>
            </a:r>
            <a:r>
              <a:rPr lang="pl-PL" sz="4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</a:t>
            </a:r>
            <a:endParaRPr lang="en-US" b="0" dirty="0"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6629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rgbClr val="FF00FF"/>
                </a:solidFill>
                <a:latin typeface="+mj-lt"/>
                <a:cs typeface="Times New Roman" pitchFamily="18" charset="0"/>
              </a:rPr>
              <a:t>Allergen sensitization is linked to the risk of developing asthma</a:t>
            </a:r>
          </a:p>
          <a:p>
            <a:pPr algn="l" rtl="0">
              <a:lnSpc>
                <a:spcPct val="90000"/>
              </a:lnSpc>
              <a:buNone/>
            </a:pPr>
            <a:endParaRPr lang="pl-PL" sz="2800" b="0" u="sng" dirty="0">
              <a:latin typeface="+mj-lt"/>
              <a:cs typeface="Times New Roman" pitchFamily="18" charset="0"/>
            </a:endParaRPr>
          </a:p>
          <a:p>
            <a:pPr algn="l" rtl="0">
              <a:lnSpc>
                <a:spcPct val="90000"/>
              </a:lnSpc>
            </a:pPr>
            <a:r>
              <a:rPr lang="pl-PL" sz="3600" b="0" dirty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Indoor allergens</a:t>
            </a:r>
          </a:p>
          <a:p>
            <a:pPr lvl="1" algn="l" rtl="0">
              <a:lnSpc>
                <a:spcPct val="90000"/>
              </a:lnSpc>
            </a:pPr>
            <a:r>
              <a:rPr lang="pl-PL" sz="3200" b="0" dirty="0">
                <a:latin typeface="+mj-lt"/>
                <a:cs typeface="Times New Roman" pitchFamily="18" charset="0"/>
              </a:rPr>
              <a:t>House dust </a:t>
            </a:r>
            <a:r>
              <a:rPr lang="pl-PL" sz="3200" b="0" dirty="0" smtClean="0">
                <a:latin typeface="+mj-lt"/>
                <a:cs typeface="Times New Roman" pitchFamily="18" charset="0"/>
              </a:rPr>
              <a:t>mites</a:t>
            </a:r>
            <a:endParaRPr lang="pl-PL" sz="3200" b="0" dirty="0">
              <a:latin typeface="+mj-lt"/>
              <a:cs typeface="Times New Roman" pitchFamily="18" charset="0"/>
            </a:endParaRPr>
          </a:p>
          <a:p>
            <a:pPr lvl="1" algn="l" rtl="0">
              <a:lnSpc>
                <a:spcPct val="90000"/>
              </a:lnSpc>
            </a:pPr>
            <a:r>
              <a:rPr lang="pl-PL" sz="3200" b="0" dirty="0">
                <a:latin typeface="+mj-lt"/>
                <a:cs typeface="Times New Roman" pitchFamily="18" charset="0"/>
              </a:rPr>
              <a:t>Domestic </a:t>
            </a:r>
            <a:r>
              <a:rPr lang="pl-PL" sz="3200" b="0" dirty="0" smtClean="0">
                <a:latin typeface="+mj-lt"/>
                <a:cs typeface="Times New Roman" pitchFamily="18" charset="0"/>
              </a:rPr>
              <a:t>pets</a:t>
            </a:r>
            <a:r>
              <a:rPr lang="en-US" sz="3200" b="0" dirty="0" smtClean="0">
                <a:latin typeface="+mj-lt"/>
                <a:cs typeface="Times New Roman" pitchFamily="18" charset="0"/>
              </a:rPr>
              <a:t> (cat fur &amp; dander)</a:t>
            </a:r>
            <a:endParaRPr lang="pl-PL" sz="3200" b="0" dirty="0">
              <a:latin typeface="+mj-lt"/>
              <a:cs typeface="Times New Roman" pitchFamily="18" charset="0"/>
            </a:endParaRPr>
          </a:p>
          <a:p>
            <a:pPr lvl="1" algn="l" rtl="0">
              <a:lnSpc>
                <a:spcPct val="90000"/>
              </a:lnSpc>
            </a:pPr>
            <a:r>
              <a:rPr lang="pl-PL" sz="3200" b="0" dirty="0" smtClean="0">
                <a:latin typeface="+mj-lt"/>
                <a:cs typeface="Times New Roman" pitchFamily="18" charset="0"/>
              </a:rPr>
              <a:t>Cockroaches</a:t>
            </a:r>
            <a:r>
              <a:rPr lang="en-US" sz="3200" b="0" dirty="0" smtClean="0">
                <a:latin typeface="+mj-lt"/>
                <a:cs typeface="Times New Roman" pitchFamily="18" charset="0"/>
              </a:rPr>
              <a:t> (insects)</a:t>
            </a:r>
            <a:endParaRPr lang="pl-PL" sz="3200" b="0" dirty="0">
              <a:latin typeface="+mj-lt"/>
              <a:cs typeface="Times New Roman" pitchFamily="18" charset="0"/>
            </a:endParaRPr>
          </a:p>
          <a:p>
            <a:pPr lvl="1" algn="l" rtl="0">
              <a:lnSpc>
                <a:spcPct val="90000"/>
              </a:lnSpc>
            </a:pPr>
            <a:r>
              <a:rPr lang="pl-PL" sz="3200" b="0" dirty="0" smtClean="0">
                <a:latin typeface="+mj-lt"/>
                <a:cs typeface="Times New Roman" pitchFamily="18" charset="0"/>
              </a:rPr>
              <a:t>Molds</a:t>
            </a:r>
            <a:r>
              <a:rPr lang="en-US" sz="3200" b="0" dirty="0" smtClean="0">
                <a:latin typeface="+mj-lt"/>
                <a:cs typeface="Times New Roman" pitchFamily="18" charset="0"/>
              </a:rPr>
              <a:t> (fungal spores)</a:t>
            </a:r>
            <a:endParaRPr lang="pl-PL" sz="3200" b="0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7239000" y="5029200"/>
          <a:ext cx="14478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Bitmap Image" r:id="rId3" imgW="2066667" imgH="1428949" progId="PBrush">
                  <p:embed/>
                </p:oleObj>
              </mc:Choice>
              <mc:Fallback>
                <p:oleObj name="Bitmap Image" r:id="rId3" imgW="2066667" imgH="1428949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5029200"/>
                        <a:ext cx="144780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7162800" y="3886200"/>
          <a:ext cx="1524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Bitmap Image" r:id="rId5" imgW="1123810" imgH="704948" progId="PBrush">
                  <p:embed/>
                </p:oleObj>
              </mc:Choice>
              <mc:Fallback>
                <p:oleObj name="Bitmap Image" r:id="rId5" imgW="1123810" imgH="704948" progId="PBrush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3886200"/>
                        <a:ext cx="152400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6600" y="251460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069089">
  <a:themeElements>
    <a:clrScheme name="01069089 1">
      <a:dk1>
        <a:srgbClr val="000000"/>
      </a:dk1>
      <a:lt1>
        <a:srgbClr val="EAEAEA"/>
      </a:lt1>
      <a:dk2>
        <a:srgbClr val="3A585A"/>
      </a:dk2>
      <a:lt2>
        <a:srgbClr val="FFFFCC"/>
      </a:lt2>
      <a:accent1>
        <a:srgbClr val="499EAF"/>
      </a:accent1>
      <a:accent2>
        <a:srgbClr val="589465"/>
      </a:accent2>
      <a:accent3>
        <a:srgbClr val="AEB4B5"/>
      </a:accent3>
      <a:accent4>
        <a:srgbClr val="C8C8C8"/>
      </a:accent4>
      <a:accent5>
        <a:srgbClr val="B1CCD4"/>
      </a:accent5>
      <a:accent6>
        <a:srgbClr val="4F865B"/>
      </a:accent6>
      <a:hlink>
        <a:srgbClr val="A19269"/>
      </a:hlink>
      <a:folHlink>
        <a:srgbClr val="376D6C"/>
      </a:folHlink>
    </a:clrScheme>
    <a:fontScheme name="01069089">
      <a:majorFont>
        <a:latin typeface="Arial Narrow"/>
        <a:ea typeface=""/>
        <a:cs typeface="Arial"/>
      </a:majorFont>
      <a:minorFont>
        <a:latin typeface="Arial Narrow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069089 1">
        <a:dk1>
          <a:srgbClr val="000000"/>
        </a:dk1>
        <a:lt1>
          <a:srgbClr val="EAEAEA"/>
        </a:lt1>
        <a:dk2>
          <a:srgbClr val="3A585A"/>
        </a:dk2>
        <a:lt2>
          <a:srgbClr val="FFFFCC"/>
        </a:lt2>
        <a:accent1>
          <a:srgbClr val="499EAF"/>
        </a:accent1>
        <a:accent2>
          <a:srgbClr val="589465"/>
        </a:accent2>
        <a:accent3>
          <a:srgbClr val="AEB4B5"/>
        </a:accent3>
        <a:accent4>
          <a:srgbClr val="C8C8C8"/>
        </a:accent4>
        <a:accent5>
          <a:srgbClr val="B1CCD4"/>
        </a:accent5>
        <a:accent6>
          <a:srgbClr val="4F865B"/>
        </a:accent6>
        <a:hlink>
          <a:srgbClr val="A19269"/>
        </a:hlink>
        <a:folHlink>
          <a:srgbClr val="376D6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69089 2">
        <a:dk1>
          <a:srgbClr val="00172E"/>
        </a:dk1>
        <a:lt1>
          <a:srgbClr val="FFFFFF"/>
        </a:lt1>
        <a:dk2>
          <a:srgbClr val="003366"/>
        </a:dk2>
        <a:lt2>
          <a:srgbClr val="B2B2B2"/>
        </a:lt2>
        <a:accent1>
          <a:srgbClr val="91C6D1"/>
        </a:accent1>
        <a:accent2>
          <a:srgbClr val="54959C"/>
        </a:accent2>
        <a:accent3>
          <a:srgbClr val="FFFFFF"/>
        </a:accent3>
        <a:accent4>
          <a:srgbClr val="001226"/>
        </a:accent4>
        <a:accent5>
          <a:srgbClr val="C7DFE5"/>
        </a:accent5>
        <a:accent6>
          <a:srgbClr val="4B878D"/>
        </a:accent6>
        <a:hlink>
          <a:srgbClr val="B3A785"/>
        </a:hlink>
        <a:folHlink>
          <a:srgbClr val="D6E9E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69089 3">
        <a:dk1>
          <a:srgbClr val="000000"/>
        </a:dk1>
        <a:lt1>
          <a:srgbClr val="FFFFFF"/>
        </a:lt1>
        <a:dk2>
          <a:srgbClr val="333333"/>
        </a:dk2>
        <a:lt2>
          <a:srgbClr val="FFFFFF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37373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69089 4">
        <a:dk1>
          <a:srgbClr val="333333"/>
        </a:dk1>
        <a:lt1>
          <a:srgbClr val="C0D7D8"/>
        </a:lt1>
        <a:dk2>
          <a:srgbClr val="223C3E"/>
        </a:dk2>
        <a:lt2>
          <a:srgbClr val="809EA2"/>
        </a:lt2>
        <a:accent1>
          <a:srgbClr val="FFFFCC"/>
        </a:accent1>
        <a:accent2>
          <a:srgbClr val="B2B2B2"/>
        </a:accent2>
        <a:accent3>
          <a:srgbClr val="DCE8E9"/>
        </a:accent3>
        <a:accent4>
          <a:srgbClr val="2A2A2A"/>
        </a:accent4>
        <a:accent5>
          <a:srgbClr val="FFFFE2"/>
        </a:accent5>
        <a:accent6>
          <a:srgbClr val="A1A1A1"/>
        </a:accent6>
        <a:hlink>
          <a:srgbClr val="A98FA9"/>
        </a:hlink>
        <a:folHlink>
          <a:srgbClr val="E3EC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HYPERTROPHIIC AND KELOID</Template>
  <TotalTime>9608</TotalTime>
  <Words>638</Words>
  <Application>Microsoft Office PowerPoint</Application>
  <PresentationFormat>On-screen Show (4:3)</PresentationFormat>
  <Paragraphs>183</Paragraphs>
  <Slides>34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01069089</vt:lpstr>
      <vt:lpstr>Bitmap Image</vt:lpstr>
      <vt:lpstr>  Immunology of Asthma</vt:lpstr>
      <vt:lpstr>Immunology of Asthma</vt:lpstr>
      <vt:lpstr>Asthma is a clinical syndrome characterized by:</vt:lpstr>
      <vt:lpstr>Patients with asthma present with one or more of the following symptoms: </vt:lpstr>
      <vt:lpstr>Airway Obstruction in Asthma</vt:lpstr>
      <vt:lpstr>Classification of Asthma </vt:lpstr>
      <vt:lpstr>Non-atopic (intrinsic) asthma (10-33% of asthmatics) </vt:lpstr>
      <vt:lpstr>Atopic (extrinsic) asthma  Allergies trigger asthma attacks in:</vt:lpstr>
      <vt:lpstr>Role of Allergens in Asthma   </vt:lpstr>
      <vt:lpstr>Outdoor allergens:    - Fungal spores (e.g. Alternaria)   - Grass, tree &amp; weed  pollens   </vt:lpstr>
      <vt:lpstr>Induction of Allergic Inflammation</vt:lpstr>
      <vt:lpstr>PowerPoint Presentation</vt:lpstr>
      <vt:lpstr>PowerPoint Presentation</vt:lpstr>
      <vt:lpstr>Response to allergen  occur in two phases</vt:lpstr>
      <vt:lpstr>Early allergic response </vt:lpstr>
      <vt:lpstr>Late allergic response:</vt:lpstr>
      <vt:lpstr>PowerPoint Presentation</vt:lpstr>
      <vt:lpstr>PowerPoint Presentation</vt:lpstr>
      <vt:lpstr>Allergens drive T-cells towards Th 2 type:</vt:lpstr>
      <vt:lpstr> Role of IL-4  in allergic asthma</vt:lpstr>
      <vt:lpstr> Role of IL-13 in allergic asthma </vt:lpstr>
      <vt:lpstr>IL-9 and asthma</vt:lpstr>
      <vt:lpstr>Role of IL-5 in allergic asthma </vt:lpstr>
      <vt:lpstr> Role of eosinophils in allergic asthma </vt:lpstr>
      <vt:lpstr>PowerPoint Presentation</vt:lpstr>
      <vt:lpstr>Role of regulatory T – cells:</vt:lpstr>
      <vt:lpstr>Activation of inflammatory cells (mast cells, eosinophils etc,) is a major inducer   of  Airway inflammation</vt:lpstr>
      <vt:lpstr>PowerPoint Presentation</vt:lpstr>
      <vt:lpstr>Outcome of increased airway reactivity</vt:lpstr>
      <vt:lpstr>Products of the inflammatory cells act on :</vt:lpstr>
      <vt:lpstr>PowerPoint Presentation</vt:lpstr>
      <vt:lpstr> Outcome of airway remodeling</vt:lpstr>
      <vt:lpstr>Take home message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Immunology of asthma.</dc:title>
  <dc:creator>Dr.Hend</dc:creator>
  <cp:lastModifiedBy>Dr.Hend</cp:lastModifiedBy>
  <cp:revision>944</cp:revision>
  <dcterms:created xsi:type="dcterms:W3CDTF">2011-01-13T07:14:51Z</dcterms:created>
  <dcterms:modified xsi:type="dcterms:W3CDTF">2015-02-02T22:12:47Z</dcterms:modified>
</cp:coreProperties>
</file>