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03" r:id="rId12"/>
    <p:sldId id="352" r:id="rId13"/>
    <p:sldId id="305" r:id="rId14"/>
    <p:sldId id="341" r:id="rId15"/>
    <p:sldId id="318" r:id="rId16"/>
    <p:sldId id="319" r:id="rId17"/>
    <p:sldId id="300" r:id="rId18"/>
    <p:sldId id="342" r:id="rId19"/>
    <p:sldId id="315" r:id="rId20"/>
    <p:sldId id="323" r:id="rId21"/>
    <p:sldId id="325" r:id="rId22"/>
    <p:sldId id="361" r:id="rId23"/>
    <p:sldId id="324" r:id="rId24"/>
    <p:sldId id="344" r:id="rId25"/>
    <p:sldId id="364" r:id="rId26"/>
    <p:sldId id="331" r:id="rId27"/>
    <p:sldId id="261" r:id="rId28"/>
    <p:sldId id="368" r:id="rId29"/>
    <p:sldId id="308" r:id="rId30"/>
    <p:sldId id="284" r:id="rId31"/>
    <p:sldId id="292" r:id="rId32"/>
    <p:sldId id="307" r:id="rId33"/>
    <p:sldId id="320" r:id="rId34"/>
    <p:sldId id="36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912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5DF64-34A8-4E4E-81B9-4FC5C2AA9EBB}" type="doc">
      <dgm:prSet loTypeId="urn:microsoft.com/office/officeart/2005/8/layout/hierarchy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43F8EECA-386B-4BFD-9FEC-8EF74F007629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Airway Inflammation</a:t>
          </a:r>
          <a:endParaRPr lang="en-US" b="1" dirty="0">
            <a:latin typeface="Comic Sans MS" pitchFamily="66" charset="0"/>
          </a:endParaRPr>
        </a:p>
      </dgm:t>
    </dgm:pt>
    <dgm:pt modelId="{B83DFE47-769B-47B2-9149-D55987AACBD9}" type="parTrans" cxnId="{A58235EB-E594-4C5C-A844-44D17DB42495}">
      <dgm:prSet/>
      <dgm:spPr/>
      <dgm:t>
        <a:bodyPr/>
        <a:lstStyle/>
        <a:p>
          <a:endParaRPr lang="en-US"/>
        </a:p>
      </dgm:t>
    </dgm:pt>
    <dgm:pt modelId="{92021ACA-3331-4BBB-B642-8F6B1D4D8106}" type="sibTrans" cxnId="{A58235EB-E594-4C5C-A844-44D17DB42495}">
      <dgm:prSet/>
      <dgm:spPr/>
      <dgm:t>
        <a:bodyPr/>
        <a:lstStyle/>
        <a:p>
          <a:endParaRPr lang="en-US"/>
        </a:p>
      </dgm:t>
    </dgm:pt>
    <dgm:pt modelId="{CBF1BB65-6DE7-474A-86B7-B8B369C0768A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Increased Bronchial Reactivity</a:t>
          </a:r>
        </a:p>
        <a:p>
          <a:r>
            <a:rPr lang="en-US" dirty="0" smtClean="0">
              <a:latin typeface="Comic Sans MS" pitchFamily="66" charset="0"/>
            </a:rPr>
            <a:t>(Bronchial Hyper-responsiveness)</a:t>
          </a:r>
          <a:endParaRPr lang="en-US" dirty="0">
            <a:latin typeface="Comic Sans MS" pitchFamily="66" charset="0"/>
          </a:endParaRPr>
        </a:p>
      </dgm:t>
    </dgm:pt>
    <dgm:pt modelId="{2B510449-7F4E-4948-874B-C8D6DCCC3290}" type="parTrans" cxnId="{B0D525C1-EBF3-4073-B489-9138D0823BC2}">
      <dgm:prSet/>
      <dgm:spPr/>
      <dgm:t>
        <a:bodyPr/>
        <a:lstStyle/>
        <a:p>
          <a:endParaRPr lang="en-US"/>
        </a:p>
      </dgm:t>
    </dgm:pt>
    <dgm:pt modelId="{0AC6E595-1ADF-4098-A3D3-D3457D827D45}" type="sibTrans" cxnId="{B0D525C1-EBF3-4073-B489-9138D0823BC2}">
      <dgm:prSet/>
      <dgm:spPr/>
      <dgm:t>
        <a:bodyPr/>
        <a:lstStyle/>
        <a:p>
          <a:endParaRPr lang="en-US"/>
        </a:p>
      </dgm:t>
    </dgm:pt>
    <dgm:pt modelId="{D3377349-53FA-4EBC-8FEA-CCDF344D5AE5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Airway re-modeling</a:t>
          </a:r>
          <a:endParaRPr lang="en-US" dirty="0">
            <a:latin typeface="Comic Sans MS" pitchFamily="66" charset="0"/>
          </a:endParaRPr>
        </a:p>
      </dgm:t>
    </dgm:pt>
    <dgm:pt modelId="{94169E7B-DECC-483E-A4C8-9066F8189C36}" type="parTrans" cxnId="{738EA33D-4994-4BEE-A440-C1EC2AF2EF44}">
      <dgm:prSet/>
      <dgm:spPr/>
      <dgm:t>
        <a:bodyPr/>
        <a:lstStyle/>
        <a:p>
          <a:endParaRPr lang="en-US"/>
        </a:p>
      </dgm:t>
    </dgm:pt>
    <dgm:pt modelId="{3ED91BA8-BA61-4E0E-A608-C4C28AA132C3}" type="sibTrans" cxnId="{738EA33D-4994-4BEE-A440-C1EC2AF2EF44}">
      <dgm:prSet/>
      <dgm:spPr/>
      <dgm:t>
        <a:bodyPr/>
        <a:lstStyle/>
        <a:p>
          <a:endParaRPr lang="en-US"/>
        </a:p>
      </dgm:t>
    </dgm:pt>
    <dgm:pt modelId="{9F782CEA-A8BA-4F3D-AFBE-71C9A99D5D7A}" type="pres">
      <dgm:prSet presAssocID="{50C5DF64-34A8-4E4E-81B9-4FC5C2AA9E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7A5B8D-EBE8-4E5F-B594-8D6E71B91330}" type="pres">
      <dgm:prSet presAssocID="{43F8EECA-386B-4BFD-9FEC-8EF74F007629}" presName="hierRoot1" presStyleCnt="0"/>
      <dgm:spPr/>
    </dgm:pt>
    <dgm:pt modelId="{A4E1CDC1-DB9D-4402-B354-3570C65959F4}" type="pres">
      <dgm:prSet presAssocID="{43F8EECA-386B-4BFD-9FEC-8EF74F007629}" presName="composite" presStyleCnt="0"/>
      <dgm:spPr/>
    </dgm:pt>
    <dgm:pt modelId="{4479EE4D-93C3-48F7-B736-490200870FB3}" type="pres">
      <dgm:prSet presAssocID="{43F8EECA-386B-4BFD-9FEC-8EF74F007629}" presName="background" presStyleLbl="node0" presStyleIdx="0" presStyleCnt="1"/>
      <dgm:spPr/>
    </dgm:pt>
    <dgm:pt modelId="{7A4CB1F5-EBF7-4EA1-A487-81DE5E2F4DF2}" type="pres">
      <dgm:prSet presAssocID="{43F8EECA-386B-4BFD-9FEC-8EF74F0076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8AF385-A1F9-4415-9E04-237259E2C695}" type="pres">
      <dgm:prSet presAssocID="{43F8EECA-386B-4BFD-9FEC-8EF74F007629}" presName="hierChild2" presStyleCnt="0"/>
      <dgm:spPr/>
    </dgm:pt>
    <dgm:pt modelId="{34EFFF08-A819-40F0-8246-FEC3B358B2E0}" type="pres">
      <dgm:prSet presAssocID="{2B510449-7F4E-4948-874B-C8D6DCCC329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0D88028-D7BF-47A2-A97F-B2F090AA2F8D}" type="pres">
      <dgm:prSet presAssocID="{CBF1BB65-6DE7-474A-86B7-B8B369C0768A}" presName="hierRoot2" presStyleCnt="0"/>
      <dgm:spPr/>
    </dgm:pt>
    <dgm:pt modelId="{4569AF5E-24EC-4A41-B8AC-4AD413BE3B03}" type="pres">
      <dgm:prSet presAssocID="{CBF1BB65-6DE7-474A-86B7-B8B369C0768A}" presName="composite2" presStyleCnt="0"/>
      <dgm:spPr/>
    </dgm:pt>
    <dgm:pt modelId="{7029A38B-6B82-4D71-831B-EF8CDA82BCBA}" type="pres">
      <dgm:prSet presAssocID="{CBF1BB65-6DE7-474A-86B7-B8B369C0768A}" presName="background2" presStyleLbl="node2" presStyleIdx="0" presStyleCnt="2"/>
      <dgm:spPr/>
    </dgm:pt>
    <dgm:pt modelId="{7BF6615A-0185-401E-8396-B839403C5086}" type="pres">
      <dgm:prSet presAssocID="{CBF1BB65-6DE7-474A-86B7-B8B369C0768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71582-367B-4C27-91D2-2C03D22FBFA4}" type="pres">
      <dgm:prSet presAssocID="{CBF1BB65-6DE7-474A-86B7-B8B369C0768A}" presName="hierChild3" presStyleCnt="0"/>
      <dgm:spPr/>
    </dgm:pt>
    <dgm:pt modelId="{F0E24372-1145-4436-A76E-39A6F0DC2031}" type="pres">
      <dgm:prSet presAssocID="{94169E7B-DECC-483E-A4C8-9066F8189C3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05B52A0-FBA8-4892-921B-9EAF4B7F5CB7}" type="pres">
      <dgm:prSet presAssocID="{D3377349-53FA-4EBC-8FEA-CCDF344D5AE5}" presName="hierRoot2" presStyleCnt="0"/>
      <dgm:spPr/>
    </dgm:pt>
    <dgm:pt modelId="{E6691B3C-D32E-4FFF-AE9C-21D460D6F26B}" type="pres">
      <dgm:prSet presAssocID="{D3377349-53FA-4EBC-8FEA-CCDF344D5AE5}" presName="composite2" presStyleCnt="0"/>
      <dgm:spPr/>
    </dgm:pt>
    <dgm:pt modelId="{2EC0FB0C-3765-476E-9926-1B1F11CEA535}" type="pres">
      <dgm:prSet presAssocID="{D3377349-53FA-4EBC-8FEA-CCDF344D5AE5}" presName="background2" presStyleLbl="node2" presStyleIdx="1" presStyleCnt="2"/>
      <dgm:spPr/>
    </dgm:pt>
    <dgm:pt modelId="{A65AA9C2-C087-4CEF-B796-046FC97D941C}" type="pres">
      <dgm:prSet presAssocID="{D3377349-53FA-4EBC-8FEA-CCDF344D5AE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EF2B5-6968-4843-9839-0A17C47E71D9}" type="pres">
      <dgm:prSet presAssocID="{D3377349-53FA-4EBC-8FEA-CCDF344D5AE5}" presName="hierChild3" presStyleCnt="0"/>
      <dgm:spPr/>
    </dgm:pt>
  </dgm:ptLst>
  <dgm:cxnLst>
    <dgm:cxn modelId="{B0D525C1-EBF3-4073-B489-9138D0823BC2}" srcId="{43F8EECA-386B-4BFD-9FEC-8EF74F007629}" destId="{CBF1BB65-6DE7-474A-86B7-B8B369C0768A}" srcOrd="0" destOrd="0" parTransId="{2B510449-7F4E-4948-874B-C8D6DCCC3290}" sibTransId="{0AC6E595-1ADF-4098-A3D3-D3457D827D45}"/>
    <dgm:cxn modelId="{4D5703C8-39F5-4CF5-8486-864A4C756707}" type="presOf" srcId="{50C5DF64-34A8-4E4E-81B9-4FC5C2AA9EBB}" destId="{9F782CEA-A8BA-4F3D-AFBE-71C9A99D5D7A}" srcOrd="0" destOrd="0" presId="urn:microsoft.com/office/officeart/2005/8/layout/hierarchy1"/>
    <dgm:cxn modelId="{F9486D2A-2ECE-41CA-8F6E-B9C62CDB2C01}" type="presOf" srcId="{D3377349-53FA-4EBC-8FEA-CCDF344D5AE5}" destId="{A65AA9C2-C087-4CEF-B796-046FC97D941C}" srcOrd="0" destOrd="0" presId="urn:microsoft.com/office/officeart/2005/8/layout/hierarchy1"/>
    <dgm:cxn modelId="{D288C5F7-8539-4862-83FA-FA1B5AE69E86}" type="presOf" srcId="{CBF1BB65-6DE7-474A-86B7-B8B369C0768A}" destId="{7BF6615A-0185-401E-8396-B839403C5086}" srcOrd="0" destOrd="0" presId="urn:microsoft.com/office/officeart/2005/8/layout/hierarchy1"/>
    <dgm:cxn modelId="{A58235EB-E594-4C5C-A844-44D17DB42495}" srcId="{50C5DF64-34A8-4E4E-81B9-4FC5C2AA9EBB}" destId="{43F8EECA-386B-4BFD-9FEC-8EF74F007629}" srcOrd="0" destOrd="0" parTransId="{B83DFE47-769B-47B2-9149-D55987AACBD9}" sibTransId="{92021ACA-3331-4BBB-B642-8F6B1D4D8106}"/>
    <dgm:cxn modelId="{738EA33D-4994-4BEE-A440-C1EC2AF2EF44}" srcId="{43F8EECA-386B-4BFD-9FEC-8EF74F007629}" destId="{D3377349-53FA-4EBC-8FEA-CCDF344D5AE5}" srcOrd="1" destOrd="0" parTransId="{94169E7B-DECC-483E-A4C8-9066F8189C36}" sibTransId="{3ED91BA8-BA61-4E0E-A608-C4C28AA132C3}"/>
    <dgm:cxn modelId="{27E9C979-9080-402F-80B1-C436BD4F2736}" type="presOf" srcId="{43F8EECA-386B-4BFD-9FEC-8EF74F007629}" destId="{7A4CB1F5-EBF7-4EA1-A487-81DE5E2F4DF2}" srcOrd="0" destOrd="0" presId="urn:microsoft.com/office/officeart/2005/8/layout/hierarchy1"/>
    <dgm:cxn modelId="{87290742-D473-4BBB-B195-CB814D894782}" type="presOf" srcId="{94169E7B-DECC-483E-A4C8-9066F8189C36}" destId="{F0E24372-1145-4436-A76E-39A6F0DC2031}" srcOrd="0" destOrd="0" presId="urn:microsoft.com/office/officeart/2005/8/layout/hierarchy1"/>
    <dgm:cxn modelId="{98145163-AB3E-4D10-95C8-A8F9DF9157D2}" type="presOf" srcId="{2B510449-7F4E-4948-874B-C8D6DCCC3290}" destId="{34EFFF08-A819-40F0-8246-FEC3B358B2E0}" srcOrd="0" destOrd="0" presId="urn:microsoft.com/office/officeart/2005/8/layout/hierarchy1"/>
    <dgm:cxn modelId="{F7FD36D0-72CD-440E-A2FE-F5507A1C8BB3}" type="presParOf" srcId="{9F782CEA-A8BA-4F3D-AFBE-71C9A99D5D7A}" destId="{2D7A5B8D-EBE8-4E5F-B594-8D6E71B91330}" srcOrd="0" destOrd="0" presId="urn:microsoft.com/office/officeart/2005/8/layout/hierarchy1"/>
    <dgm:cxn modelId="{76C8124B-4F57-46D5-980A-8B4F51D27EA4}" type="presParOf" srcId="{2D7A5B8D-EBE8-4E5F-B594-8D6E71B91330}" destId="{A4E1CDC1-DB9D-4402-B354-3570C65959F4}" srcOrd="0" destOrd="0" presId="urn:microsoft.com/office/officeart/2005/8/layout/hierarchy1"/>
    <dgm:cxn modelId="{A1D80952-EF8F-4562-B7B3-5F567FC30711}" type="presParOf" srcId="{A4E1CDC1-DB9D-4402-B354-3570C65959F4}" destId="{4479EE4D-93C3-48F7-B736-490200870FB3}" srcOrd="0" destOrd="0" presId="urn:microsoft.com/office/officeart/2005/8/layout/hierarchy1"/>
    <dgm:cxn modelId="{B32867F8-056A-4FA1-854F-B5DD88079378}" type="presParOf" srcId="{A4E1CDC1-DB9D-4402-B354-3570C65959F4}" destId="{7A4CB1F5-EBF7-4EA1-A487-81DE5E2F4DF2}" srcOrd="1" destOrd="0" presId="urn:microsoft.com/office/officeart/2005/8/layout/hierarchy1"/>
    <dgm:cxn modelId="{62D2CB57-AB61-4855-AE99-D81D39BA0012}" type="presParOf" srcId="{2D7A5B8D-EBE8-4E5F-B594-8D6E71B91330}" destId="{818AF385-A1F9-4415-9E04-237259E2C695}" srcOrd="1" destOrd="0" presId="urn:microsoft.com/office/officeart/2005/8/layout/hierarchy1"/>
    <dgm:cxn modelId="{77A40465-E983-4480-AE2B-0079292E8F78}" type="presParOf" srcId="{818AF385-A1F9-4415-9E04-237259E2C695}" destId="{34EFFF08-A819-40F0-8246-FEC3B358B2E0}" srcOrd="0" destOrd="0" presId="urn:microsoft.com/office/officeart/2005/8/layout/hierarchy1"/>
    <dgm:cxn modelId="{EBACAA95-957D-440D-914B-82967091341D}" type="presParOf" srcId="{818AF385-A1F9-4415-9E04-237259E2C695}" destId="{40D88028-D7BF-47A2-A97F-B2F090AA2F8D}" srcOrd="1" destOrd="0" presId="urn:microsoft.com/office/officeart/2005/8/layout/hierarchy1"/>
    <dgm:cxn modelId="{BD70051B-D05C-4C61-B24C-A85A8E66B65E}" type="presParOf" srcId="{40D88028-D7BF-47A2-A97F-B2F090AA2F8D}" destId="{4569AF5E-24EC-4A41-B8AC-4AD413BE3B03}" srcOrd="0" destOrd="0" presId="urn:microsoft.com/office/officeart/2005/8/layout/hierarchy1"/>
    <dgm:cxn modelId="{5947175E-FE09-46E5-A222-F4224626834A}" type="presParOf" srcId="{4569AF5E-24EC-4A41-B8AC-4AD413BE3B03}" destId="{7029A38B-6B82-4D71-831B-EF8CDA82BCBA}" srcOrd="0" destOrd="0" presId="urn:microsoft.com/office/officeart/2005/8/layout/hierarchy1"/>
    <dgm:cxn modelId="{4D04BFEF-B78D-4679-98DB-7D2A7459824D}" type="presParOf" srcId="{4569AF5E-24EC-4A41-B8AC-4AD413BE3B03}" destId="{7BF6615A-0185-401E-8396-B839403C5086}" srcOrd="1" destOrd="0" presId="urn:microsoft.com/office/officeart/2005/8/layout/hierarchy1"/>
    <dgm:cxn modelId="{439CF746-6BCD-48D0-A60F-186FD8CC6A40}" type="presParOf" srcId="{40D88028-D7BF-47A2-A97F-B2F090AA2F8D}" destId="{88971582-367B-4C27-91D2-2C03D22FBFA4}" srcOrd="1" destOrd="0" presId="urn:microsoft.com/office/officeart/2005/8/layout/hierarchy1"/>
    <dgm:cxn modelId="{DB41280E-D6E3-4617-9316-39504821D210}" type="presParOf" srcId="{818AF385-A1F9-4415-9E04-237259E2C695}" destId="{F0E24372-1145-4436-A76E-39A6F0DC2031}" srcOrd="2" destOrd="0" presId="urn:microsoft.com/office/officeart/2005/8/layout/hierarchy1"/>
    <dgm:cxn modelId="{910A550B-88FD-4E62-A19A-8710761CA790}" type="presParOf" srcId="{818AF385-A1F9-4415-9E04-237259E2C695}" destId="{205B52A0-FBA8-4892-921B-9EAF4B7F5CB7}" srcOrd="3" destOrd="0" presId="urn:microsoft.com/office/officeart/2005/8/layout/hierarchy1"/>
    <dgm:cxn modelId="{E5D4A8B7-D54F-4101-8A57-9D4DC6C8134F}" type="presParOf" srcId="{205B52A0-FBA8-4892-921B-9EAF4B7F5CB7}" destId="{E6691B3C-D32E-4FFF-AE9C-21D460D6F26B}" srcOrd="0" destOrd="0" presId="urn:microsoft.com/office/officeart/2005/8/layout/hierarchy1"/>
    <dgm:cxn modelId="{69D414C5-053C-4050-9FFA-7D845615BA56}" type="presParOf" srcId="{E6691B3C-D32E-4FFF-AE9C-21D460D6F26B}" destId="{2EC0FB0C-3765-476E-9926-1B1F11CEA535}" srcOrd="0" destOrd="0" presId="urn:microsoft.com/office/officeart/2005/8/layout/hierarchy1"/>
    <dgm:cxn modelId="{BF762F0D-4641-4F89-8120-4C37606FFC14}" type="presParOf" srcId="{E6691B3C-D32E-4FFF-AE9C-21D460D6F26B}" destId="{A65AA9C2-C087-4CEF-B796-046FC97D941C}" srcOrd="1" destOrd="0" presId="urn:microsoft.com/office/officeart/2005/8/layout/hierarchy1"/>
    <dgm:cxn modelId="{F53C9064-F43E-438E-856C-63E92D6650FB}" type="presParOf" srcId="{205B52A0-FBA8-4892-921B-9EAF4B7F5CB7}" destId="{7D5EF2B5-6968-4843-9839-0A17C47E71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>
                  <a:gd name="T0" fmla="*/ 0 w 3640"/>
                  <a:gd name="T1" fmla="*/ 1152 h 1434"/>
                  <a:gd name="T2" fmla="*/ 672 w 3640"/>
                  <a:gd name="T3" fmla="*/ 1392 h 1434"/>
                  <a:gd name="T4" fmla="*/ 912 w 3640"/>
                  <a:gd name="T5" fmla="*/ 1152 h 1434"/>
                  <a:gd name="T6" fmla="*/ 864 w 3640"/>
                  <a:gd name="T7" fmla="*/ 816 h 1434"/>
                  <a:gd name="T8" fmla="*/ 1170 w 3640"/>
                  <a:gd name="T9" fmla="*/ 588 h 1434"/>
                  <a:gd name="T10" fmla="*/ 1692 w 3640"/>
                  <a:gd name="T11" fmla="*/ 546 h 1434"/>
                  <a:gd name="T12" fmla="*/ 2112 w 3640"/>
                  <a:gd name="T13" fmla="*/ 576 h 1434"/>
                  <a:gd name="T14" fmla="*/ 2208 w 3640"/>
                  <a:gd name="T15" fmla="*/ 384 h 1434"/>
                  <a:gd name="T16" fmla="*/ 2184 w 3640"/>
                  <a:gd name="T17" fmla="*/ 138 h 1434"/>
                  <a:gd name="T18" fmla="*/ 2640 w 3640"/>
                  <a:gd name="T19" fmla="*/ 144 h 1434"/>
                  <a:gd name="T20" fmla="*/ 3024 w 3640"/>
                  <a:gd name="T21" fmla="*/ 432 h 1434"/>
                  <a:gd name="T22" fmla="*/ 3552 w 3640"/>
                  <a:gd name="T23" fmla="*/ 192 h 1434"/>
                  <a:gd name="T24" fmla="*/ 3552 w 3640"/>
                  <a:gd name="T2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>
                  <a:gd name="T0" fmla="*/ 0 w 1996"/>
                  <a:gd name="T1" fmla="*/ 960 h 1240"/>
                  <a:gd name="T2" fmla="*/ 336 w 1996"/>
                  <a:gd name="T3" fmla="*/ 1200 h 1240"/>
                  <a:gd name="T4" fmla="*/ 576 w 1996"/>
                  <a:gd name="T5" fmla="*/ 1200 h 1240"/>
                  <a:gd name="T6" fmla="*/ 696 w 1996"/>
                  <a:gd name="T7" fmla="*/ 972 h 1240"/>
                  <a:gd name="T8" fmla="*/ 636 w 1996"/>
                  <a:gd name="T9" fmla="*/ 462 h 1240"/>
                  <a:gd name="T10" fmla="*/ 816 w 1996"/>
                  <a:gd name="T11" fmla="*/ 276 h 1240"/>
                  <a:gd name="T12" fmla="*/ 1392 w 1996"/>
                  <a:gd name="T13" fmla="*/ 432 h 1240"/>
                  <a:gd name="T14" fmla="*/ 1740 w 1996"/>
                  <a:gd name="T15" fmla="*/ 390 h 1240"/>
                  <a:gd name="T16" fmla="*/ 1974 w 1996"/>
                  <a:gd name="T17" fmla="*/ 348 h 1240"/>
                  <a:gd name="T18" fmla="*/ 1872 w 1996"/>
                  <a:gd name="T19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>
                  <a:gd name="T0" fmla="*/ 0 w 1584"/>
                  <a:gd name="T1" fmla="*/ 576 h 1008"/>
                  <a:gd name="T2" fmla="*/ 336 w 1584"/>
                  <a:gd name="T3" fmla="*/ 960 h 1008"/>
                  <a:gd name="T4" fmla="*/ 480 w 1584"/>
                  <a:gd name="T5" fmla="*/ 864 h 1008"/>
                  <a:gd name="T6" fmla="*/ 318 w 1584"/>
                  <a:gd name="T7" fmla="*/ 414 h 1008"/>
                  <a:gd name="T8" fmla="*/ 780 w 1584"/>
                  <a:gd name="T9" fmla="*/ 36 h 1008"/>
                  <a:gd name="T10" fmla="*/ 1440 w 1584"/>
                  <a:gd name="T11" fmla="*/ 192 h 1008"/>
                  <a:gd name="T12" fmla="*/ 1584 w 1584"/>
                  <a:gd name="T13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>
                  <a:gd name="T0" fmla="*/ 248 w 3752"/>
                  <a:gd name="T1" fmla="*/ 1000 h 1816"/>
                  <a:gd name="T2" fmla="*/ 200 w 3752"/>
                  <a:gd name="T3" fmla="*/ 760 h 1816"/>
                  <a:gd name="T4" fmla="*/ 248 w 3752"/>
                  <a:gd name="T5" fmla="*/ 664 h 1816"/>
                  <a:gd name="T6" fmla="*/ 584 w 3752"/>
                  <a:gd name="T7" fmla="*/ 616 h 1816"/>
                  <a:gd name="T8" fmla="*/ 1304 w 3752"/>
                  <a:gd name="T9" fmla="*/ 664 h 1816"/>
                  <a:gd name="T10" fmla="*/ 1640 w 3752"/>
                  <a:gd name="T11" fmla="*/ 424 h 1816"/>
                  <a:gd name="T12" fmla="*/ 1976 w 3752"/>
                  <a:gd name="T13" fmla="*/ 472 h 1816"/>
                  <a:gd name="T14" fmla="*/ 2600 w 3752"/>
                  <a:gd name="T15" fmla="*/ 424 h 1816"/>
                  <a:gd name="T16" fmla="*/ 3128 w 3752"/>
                  <a:gd name="T17" fmla="*/ 88 h 1816"/>
                  <a:gd name="T18" fmla="*/ 3560 w 3752"/>
                  <a:gd name="T19" fmla="*/ 40 h 1816"/>
                  <a:gd name="T20" fmla="*/ 3656 w 3752"/>
                  <a:gd name="T21" fmla="*/ 328 h 1816"/>
                  <a:gd name="T22" fmla="*/ 2984 w 3752"/>
                  <a:gd name="T23" fmla="*/ 760 h 1816"/>
                  <a:gd name="T24" fmla="*/ 2456 w 3752"/>
                  <a:gd name="T25" fmla="*/ 952 h 1816"/>
                  <a:gd name="T26" fmla="*/ 1976 w 3752"/>
                  <a:gd name="T27" fmla="*/ 1432 h 1816"/>
                  <a:gd name="T28" fmla="*/ 1400 w 3752"/>
                  <a:gd name="T29" fmla="*/ 1768 h 1816"/>
                  <a:gd name="T30" fmla="*/ 968 w 3752"/>
                  <a:gd name="T31" fmla="*/ 1720 h 1816"/>
                  <a:gd name="T32" fmla="*/ 296 w 3752"/>
                  <a:gd name="T33" fmla="*/ 1768 h 1816"/>
                  <a:gd name="T34" fmla="*/ 8 w 3752"/>
                  <a:gd name="T35" fmla="*/ 1432 h 1816"/>
                  <a:gd name="T36" fmla="*/ 248 w 3752"/>
                  <a:gd name="T37" fmla="*/ 100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>
                  <a:gd name="T0" fmla="*/ 36 w 2580"/>
                  <a:gd name="T1" fmla="*/ 792 h 1140"/>
                  <a:gd name="T2" fmla="*/ 228 w 2580"/>
                  <a:gd name="T3" fmla="*/ 456 h 1140"/>
                  <a:gd name="T4" fmla="*/ 324 w 2580"/>
                  <a:gd name="T5" fmla="*/ 264 h 1140"/>
                  <a:gd name="T6" fmla="*/ 612 w 2580"/>
                  <a:gd name="T7" fmla="*/ 216 h 1140"/>
                  <a:gd name="T8" fmla="*/ 1092 w 2580"/>
                  <a:gd name="T9" fmla="*/ 312 h 1140"/>
                  <a:gd name="T10" fmla="*/ 1536 w 2580"/>
                  <a:gd name="T11" fmla="*/ 60 h 1140"/>
                  <a:gd name="T12" fmla="*/ 2388 w 2580"/>
                  <a:gd name="T13" fmla="*/ 120 h 1140"/>
                  <a:gd name="T14" fmla="*/ 2328 w 2580"/>
                  <a:gd name="T15" fmla="*/ 288 h 1140"/>
                  <a:gd name="T16" fmla="*/ 2028 w 2580"/>
                  <a:gd name="T17" fmla="*/ 612 h 1140"/>
                  <a:gd name="T18" fmla="*/ 1428 w 2580"/>
                  <a:gd name="T19" fmla="*/ 1032 h 1140"/>
                  <a:gd name="T20" fmla="*/ 1140 w 2580"/>
                  <a:gd name="T21" fmla="*/ 1080 h 1140"/>
                  <a:gd name="T22" fmla="*/ 324 w 2580"/>
                  <a:gd name="T23" fmla="*/ 1032 h 1140"/>
                  <a:gd name="T24" fmla="*/ 36 w 2580"/>
                  <a:gd name="T25" fmla="*/ 792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>
                  <a:gd name="T0" fmla="*/ 60 w 1758"/>
                  <a:gd name="T1" fmla="*/ 594 h 696"/>
                  <a:gd name="T2" fmla="*/ 126 w 1758"/>
                  <a:gd name="T3" fmla="*/ 234 h 696"/>
                  <a:gd name="T4" fmla="*/ 1182 w 1758"/>
                  <a:gd name="T5" fmla="*/ 234 h 696"/>
                  <a:gd name="T6" fmla="*/ 1518 w 1758"/>
                  <a:gd name="T7" fmla="*/ 90 h 696"/>
                  <a:gd name="T8" fmla="*/ 1710 w 1758"/>
                  <a:gd name="T9" fmla="*/ 138 h 696"/>
                  <a:gd name="T10" fmla="*/ 1230 w 1758"/>
                  <a:gd name="T11" fmla="*/ 522 h 696"/>
                  <a:gd name="T12" fmla="*/ 750 w 1758"/>
                  <a:gd name="T13" fmla="*/ 666 h 696"/>
                  <a:gd name="T14" fmla="*/ 60 w 1758"/>
                  <a:gd name="T15" fmla="*/ 594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>
                  <a:gd name="T0" fmla="*/ 104 w 928"/>
                  <a:gd name="T1" fmla="*/ 96 h 192"/>
                  <a:gd name="T2" fmla="*/ 152 w 928"/>
                  <a:gd name="T3" fmla="*/ 0 h 192"/>
                  <a:gd name="T4" fmla="*/ 728 w 928"/>
                  <a:gd name="T5" fmla="*/ 96 h 192"/>
                  <a:gd name="T6" fmla="*/ 920 w 928"/>
                  <a:gd name="T7" fmla="*/ 96 h 192"/>
                  <a:gd name="T8" fmla="*/ 776 w 928"/>
                  <a:gd name="T9" fmla="*/ 192 h 192"/>
                  <a:gd name="T10" fmla="*/ 104 w 928"/>
                  <a:gd name="T11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>
                  <a:gd name="T0" fmla="*/ 0 w 5754"/>
                  <a:gd name="T1" fmla="*/ 40 h 2280"/>
                  <a:gd name="T2" fmla="*/ 336 w 5754"/>
                  <a:gd name="T3" fmla="*/ 40 h 2280"/>
                  <a:gd name="T4" fmla="*/ 720 w 5754"/>
                  <a:gd name="T5" fmla="*/ 280 h 2280"/>
                  <a:gd name="T6" fmla="*/ 912 w 5754"/>
                  <a:gd name="T7" fmla="*/ 712 h 2280"/>
                  <a:gd name="T8" fmla="*/ 864 w 5754"/>
                  <a:gd name="T9" fmla="*/ 1240 h 2280"/>
                  <a:gd name="T10" fmla="*/ 960 w 5754"/>
                  <a:gd name="T11" fmla="*/ 1768 h 2280"/>
                  <a:gd name="T12" fmla="*/ 1440 w 5754"/>
                  <a:gd name="T13" fmla="*/ 2152 h 2280"/>
                  <a:gd name="T14" fmla="*/ 2160 w 5754"/>
                  <a:gd name="T15" fmla="*/ 2248 h 2280"/>
                  <a:gd name="T16" fmla="*/ 2688 w 5754"/>
                  <a:gd name="T17" fmla="*/ 1960 h 2280"/>
                  <a:gd name="T18" fmla="*/ 2706 w 5754"/>
                  <a:gd name="T19" fmla="*/ 472 h 2280"/>
                  <a:gd name="T20" fmla="*/ 3456 w 5754"/>
                  <a:gd name="T21" fmla="*/ 424 h 2280"/>
                  <a:gd name="T22" fmla="*/ 4416 w 5754"/>
                  <a:gd name="T23" fmla="*/ 712 h 2280"/>
                  <a:gd name="T24" fmla="*/ 4416 w 5754"/>
                  <a:gd name="T25" fmla="*/ 1432 h 2280"/>
                  <a:gd name="T26" fmla="*/ 4728 w 5754"/>
                  <a:gd name="T27" fmla="*/ 1822 h 2280"/>
                  <a:gd name="T28" fmla="*/ 5322 w 5754"/>
                  <a:gd name="T29" fmla="*/ 2206 h 2280"/>
                  <a:gd name="T30" fmla="*/ 5754 w 5754"/>
                  <a:gd name="T31" fmla="*/ 1510 h 2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>
                  <a:gd name="T0" fmla="*/ 408 w 1496"/>
                  <a:gd name="T1" fmla="*/ 16 h 1464"/>
                  <a:gd name="T2" fmla="*/ 72 w 1496"/>
                  <a:gd name="T3" fmla="*/ 304 h 1464"/>
                  <a:gd name="T4" fmla="*/ 72 w 1496"/>
                  <a:gd name="T5" fmla="*/ 976 h 1464"/>
                  <a:gd name="T6" fmla="*/ 504 w 1496"/>
                  <a:gd name="T7" fmla="*/ 1360 h 1464"/>
                  <a:gd name="T8" fmla="*/ 1128 w 1496"/>
                  <a:gd name="T9" fmla="*/ 1408 h 1464"/>
                  <a:gd name="T10" fmla="*/ 1464 w 1496"/>
                  <a:gd name="T11" fmla="*/ 1024 h 1464"/>
                  <a:gd name="T12" fmla="*/ 1320 w 1496"/>
                  <a:gd name="T13" fmla="*/ 208 h 1464"/>
                  <a:gd name="T14" fmla="*/ 408 w 1496"/>
                  <a:gd name="T15" fmla="*/ 16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>
                  <a:gd name="T0" fmla="*/ 940 w 1126"/>
                  <a:gd name="T1" fmla="*/ 196 h 730"/>
                  <a:gd name="T2" fmla="*/ 576 w 1126"/>
                  <a:gd name="T3" fmla="*/ 20 h 730"/>
                  <a:gd name="T4" fmla="*/ 192 w 1126"/>
                  <a:gd name="T5" fmla="*/ 76 h 730"/>
                  <a:gd name="T6" fmla="*/ 24 w 1126"/>
                  <a:gd name="T7" fmla="*/ 372 h 730"/>
                  <a:gd name="T8" fmla="*/ 520 w 1126"/>
                  <a:gd name="T9" fmla="*/ 670 h 730"/>
                  <a:gd name="T10" fmla="*/ 1048 w 1126"/>
                  <a:gd name="T11" fmla="*/ 568 h 730"/>
                  <a:gd name="T12" fmla="*/ 940 w 1126"/>
                  <a:gd name="T13" fmla="*/ 196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>
                  <a:gd name="T0" fmla="*/ 1496 w 2648"/>
                  <a:gd name="T1" fmla="*/ 0 h 3394"/>
                  <a:gd name="T2" fmla="*/ 1640 w 2648"/>
                  <a:gd name="T3" fmla="*/ 384 h 3394"/>
                  <a:gd name="T4" fmla="*/ 1400 w 2648"/>
                  <a:gd name="T5" fmla="*/ 864 h 3394"/>
                  <a:gd name="T6" fmla="*/ 536 w 2648"/>
                  <a:gd name="T7" fmla="*/ 1200 h 3394"/>
                  <a:gd name="T8" fmla="*/ 56 w 2648"/>
                  <a:gd name="T9" fmla="*/ 1584 h 3394"/>
                  <a:gd name="T10" fmla="*/ 200 w 2648"/>
                  <a:gd name="T11" fmla="*/ 1872 h 3394"/>
                  <a:gd name="T12" fmla="*/ 1064 w 2648"/>
                  <a:gd name="T13" fmla="*/ 2016 h 3394"/>
                  <a:gd name="T14" fmla="*/ 1592 w 2648"/>
                  <a:gd name="T15" fmla="*/ 2304 h 3394"/>
                  <a:gd name="T16" fmla="*/ 1562 w 2648"/>
                  <a:gd name="T17" fmla="*/ 2940 h 3394"/>
                  <a:gd name="T18" fmla="*/ 2120 w 2648"/>
                  <a:gd name="T19" fmla="*/ 3384 h 3394"/>
                  <a:gd name="T20" fmla="*/ 2648 w 2648"/>
                  <a:gd name="T21" fmla="*/ 2880 h 3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>
                  <a:gd name="T0" fmla="*/ 1488 w 2256"/>
                  <a:gd name="T1" fmla="*/ 0 h 3160"/>
                  <a:gd name="T2" fmla="*/ 1488 w 2256"/>
                  <a:gd name="T3" fmla="*/ 528 h 3160"/>
                  <a:gd name="T4" fmla="*/ 1104 w 2256"/>
                  <a:gd name="T5" fmla="*/ 1008 h 3160"/>
                  <a:gd name="T6" fmla="*/ 144 w 2256"/>
                  <a:gd name="T7" fmla="*/ 1488 h 3160"/>
                  <a:gd name="T8" fmla="*/ 240 w 2256"/>
                  <a:gd name="T9" fmla="*/ 1776 h 3160"/>
                  <a:gd name="T10" fmla="*/ 1056 w 2256"/>
                  <a:gd name="T11" fmla="*/ 1872 h 3160"/>
                  <a:gd name="T12" fmla="*/ 1536 w 2256"/>
                  <a:gd name="T13" fmla="*/ 2064 h 3160"/>
                  <a:gd name="T14" fmla="*/ 1536 w 2256"/>
                  <a:gd name="T15" fmla="*/ 2448 h 3160"/>
                  <a:gd name="T16" fmla="*/ 1344 w 2256"/>
                  <a:gd name="T17" fmla="*/ 2784 h 3160"/>
                  <a:gd name="T18" fmla="*/ 1632 w 2256"/>
                  <a:gd name="T19" fmla="*/ 3120 h 3160"/>
                  <a:gd name="T20" fmla="*/ 1968 w 2256"/>
                  <a:gd name="T21" fmla="*/ 3024 h 3160"/>
                  <a:gd name="T22" fmla="*/ 2208 w 2256"/>
                  <a:gd name="T23" fmla="*/ 2496 h 3160"/>
                  <a:gd name="T24" fmla="*/ 2112 w 2256"/>
                  <a:gd name="T25" fmla="*/ 1968 h 3160"/>
                  <a:gd name="T26" fmla="*/ 1776 w 2256"/>
                  <a:gd name="T27" fmla="*/ 1584 h 3160"/>
                  <a:gd name="T28" fmla="*/ 1824 w 2256"/>
                  <a:gd name="T29" fmla="*/ 1152 h 3160"/>
                  <a:gd name="T30" fmla="*/ 2256 w 2256"/>
                  <a:gd name="T31" fmla="*/ 672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>
                  <a:gd name="T0" fmla="*/ 984 w 1048"/>
                  <a:gd name="T1" fmla="*/ 256 h 696"/>
                  <a:gd name="T2" fmla="*/ 840 w 1048"/>
                  <a:gd name="T3" fmla="*/ 16 h 696"/>
                  <a:gd name="T4" fmla="*/ 552 w 1048"/>
                  <a:gd name="T5" fmla="*/ 160 h 696"/>
                  <a:gd name="T6" fmla="*/ 320 w 1048"/>
                  <a:gd name="T7" fmla="*/ 304 h 696"/>
                  <a:gd name="T8" fmla="*/ 600 w 1048"/>
                  <a:gd name="T9" fmla="*/ 592 h 696"/>
                  <a:gd name="T10" fmla="*/ 984 w 1048"/>
                  <a:gd name="T11" fmla="*/ 640 h 696"/>
                  <a:gd name="T12" fmla="*/ 984 w 1048"/>
                  <a:gd name="T13" fmla="*/ 25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>
                  <a:gd name="T0" fmla="*/ 19 w 547"/>
                  <a:gd name="T1" fmla="*/ 0 h 696"/>
                  <a:gd name="T2" fmla="*/ 19 w 547"/>
                  <a:gd name="T3" fmla="*/ 528 h 696"/>
                  <a:gd name="T4" fmla="*/ 131 w 547"/>
                  <a:gd name="T5" fmla="*/ 680 h 696"/>
                  <a:gd name="T6" fmla="*/ 355 w 547"/>
                  <a:gd name="T7" fmla="*/ 624 h 696"/>
                  <a:gd name="T8" fmla="*/ 499 w 547"/>
                  <a:gd name="T9" fmla="*/ 384 h 696"/>
                  <a:gd name="T10" fmla="*/ 547 w 547"/>
                  <a:gd name="T11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>
                  <a:gd name="T0" fmla="*/ 0 w 1984"/>
                  <a:gd name="T1" fmla="*/ 32 h 2296"/>
                  <a:gd name="T2" fmla="*/ 336 w 1984"/>
                  <a:gd name="T3" fmla="*/ 32 h 2296"/>
                  <a:gd name="T4" fmla="*/ 592 w 1984"/>
                  <a:gd name="T5" fmla="*/ 224 h 2296"/>
                  <a:gd name="T6" fmla="*/ 696 w 1984"/>
                  <a:gd name="T7" fmla="*/ 664 h 2296"/>
                  <a:gd name="T8" fmla="*/ 664 w 1984"/>
                  <a:gd name="T9" fmla="*/ 1224 h 2296"/>
                  <a:gd name="T10" fmla="*/ 816 w 1984"/>
                  <a:gd name="T11" fmla="*/ 1784 h 2296"/>
                  <a:gd name="T12" fmla="*/ 1128 w 1984"/>
                  <a:gd name="T13" fmla="*/ 2128 h 2296"/>
                  <a:gd name="T14" fmla="*/ 1984 w 1984"/>
                  <a:gd name="T15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>
                  <a:gd name="T0" fmla="*/ 0 w 816"/>
                  <a:gd name="T1" fmla="*/ 280 h 1912"/>
                  <a:gd name="T2" fmla="*/ 384 w 816"/>
                  <a:gd name="T3" fmla="*/ 280 h 1912"/>
                  <a:gd name="T4" fmla="*/ 368 w 816"/>
                  <a:gd name="T5" fmla="*/ 896 h 1912"/>
                  <a:gd name="T6" fmla="*/ 528 w 816"/>
                  <a:gd name="T7" fmla="*/ 1528 h 1912"/>
                  <a:gd name="T8" fmla="*/ 816 w 816"/>
                  <a:gd name="T9" fmla="*/ 1912 h 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>
                  <a:gd name="T0" fmla="*/ 0 w 3080"/>
                  <a:gd name="T1" fmla="*/ 1084 h 1084"/>
                  <a:gd name="T2" fmla="*/ 424 w 3080"/>
                  <a:gd name="T3" fmla="*/ 932 h 1084"/>
                  <a:gd name="T4" fmla="*/ 640 w 3080"/>
                  <a:gd name="T5" fmla="*/ 292 h 1084"/>
                  <a:gd name="T6" fmla="*/ 1032 w 3080"/>
                  <a:gd name="T7" fmla="*/ 20 h 1084"/>
                  <a:gd name="T8" fmla="*/ 1536 w 3080"/>
                  <a:gd name="T9" fmla="*/ 172 h 1084"/>
                  <a:gd name="T10" fmla="*/ 2064 w 3080"/>
                  <a:gd name="T11" fmla="*/ 604 h 1084"/>
                  <a:gd name="T12" fmla="*/ 2400 w 3080"/>
                  <a:gd name="T13" fmla="*/ 940 h 1084"/>
                  <a:gd name="T14" fmla="*/ 3080 w 3080"/>
                  <a:gd name="T15" fmla="*/ 1084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pic>
          <p:nvPicPr>
            <p:cNvPr id="5142" name="Picture 22" descr="Topbanx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43" name="Rectangle 23"/>
          <p:cNvSpPr>
            <a:spLocks noChangeArrowheads="1"/>
          </p:cNvSpPr>
          <p:nvPr/>
        </p:nvSpPr>
        <p:spPr bwMode="ltGray">
          <a:xfrm>
            <a:off x="381000" y="3352800"/>
            <a:ext cx="4267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ar-SA" noProof="0" smtClean="0"/>
              <a:t>Click to edit Master title style</a:t>
            </a:r>
            <a:endParaRPr lang="ar-SA" altLang="ar-SA" noProof="0" smtClean="0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ar-SA" noProof="0" smtClean="0"/>
              <a:t>Click to edit Master subtitle style</a:t>
            </a:r>
            <a:endParaRPr lang="ar-SA" altLang="ar-SA" noProof="0" smtClean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5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4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0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5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4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0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8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4101" name="Freeform 5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>
                  <a:gd name="T0" fmla="*/ 0 w 3640"/>
                  <a:gd name="T1" fmla="*/ 1152 h 1434"/>
                  <a:gd name="T2" fmla="*/ 672 w 3640"/>
                  <a:gd name="T3" fmla="*/ 1392 h 1434"/>
                  <a:gd name="T4" fmla="*/ 912 w 3640"/>
                  <a:gd name="T5" fmla="*/ 1152 h 1434"/>
                  <a:gd name="T6" fmla="*/ 864 w 3640"/>
                  <a:gd name="T7" fmla="*/ 816 h 1434"/>
                  <a:gd name="T8" fmla="*/ 1170 w 3640"/>
                  <a:gd name="T9" fmla="*/ 588 h 1434"/>
                  <a:gd name="T10" fmla="*/ 1692 w 3640"/>
                  <a:gd name="T11" fmla="*/ 546 h 1434"/>
                  <a:gd name="T12" fmla="*/ 2112 w 3640"/>
                  <a:gd name="T13" fmla="*/ 576 h 1434"/>
                  <a:gd name="T14" fmla="*/ 2208 w 3640"/>
                  <a:gd name="T15" fmla="*/ 384 h 1434"/>
                  <a:gd name="T16" fmla="*/ 2184 w 3640"/>
                  <a:gd name="T17" fmla="*/ 138 h 1434"/>
                  <a:gd name="T18" fmla="*/ 2640 w 3640"/>
                  <a:gd name="T19" fmla="*/ 144 h 1434"/>
                  <a:gd name="T20" fmla="*/ 3024 w 3640"/>
                  <a:gd name="T21" fmla="*/ 432 h 1434"/>
                  <a:gd name="T22" fmla="*/ 3552 w 3640"/>
                  <a:gd name="T23" fmla="*/ 192 h 1434"/>
                  <a:gd name="T24" fmla="*/ 3552 w 3640"/>
                  <a:gd name="T2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>
                  <a:gd name="T0" fmla="*/ 0 w 1996"/>
                  <a:gd name="T1" fmla="*/ 960 h 1240"/>
                  <a:gd name="T2" fmla="*/ 336 w 1996"/>
                  <a:gd name="T3" fmla="*/ 1200 h 1240"/>
                  <a:gd name="T4" fmla="*/ 576 w 1996"/>
                  <a:gd name="T5" fmla="*/ 1200 h 1240"/>
                  <a:gd name="T6" fmla="*/ 696 w 1996"/>
                  <a:gd name="T7" fmla="*/ 972 h 1240"/>
                  <a:gd name="T8" fmla="*/ 636 w 1996"/>
                  <a:gd name="T9" fmla="*/ 462 h 1240"/>
                  <a:gd name="T10" fmla="*/ 816 w 1996"/>
                  <a:gd name="T11" fmla="*/ 276 h 1240"/>
                  <a:gd name="T12" fmla="*/ 1392 w 1996"/>
                  <a:gd name="T13" fmla="*/ 432 h 1240"/>
                  <a:gd name="T14" fmla="*/ 1740 w 1996"/>
                  <a:gd name="T15" fmla="*/ 390 h 1240"/>
                  <a:gd name="T16" fmla="*/ 1974 w 1996"/>
                  <a:gd name="T17" fmla="*/ 348 h 1240"/>
                  <a:gd name="T18" fmla="*/ 1872 w 1996"/>
                  <a:gd name="T19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>
                  <a:gd name="T0" fmla="*/ 0 w 1584"/>
                  <a:gd name="T1" fmla="*/ 576 h 1008"/>
                  <a:gd name="T2" fmla="*/ 336 w 1584"/>
                  <a:gd name="T3" fmla="*/ 960 h 1008"/>
                  <a:gd name="T4" fmla="*/ 480 w 1584"/>
                  <a:gd name="T5" fmla="*/ 864 h 1008"/>
                  <a:gd name="T6" fmla="*/ 318 w 1584"/>
                  <a:gd name="T7" fmla="*/ 414 h 1008"/>
                  <a:gd name="T8" fmla="*/ 780 w 1584"/>
                  <a:gd name="T9" fmla="*/ 36 h 1008"/>
                  <a:gd name="T10" fmla="*/ 1440 w 1584"/>
                  <a:gd name="T11" fmla="*/ 192 h 1008"/>
                  <a:gd name="T12" fmla="*/ 1584 w 1584"/>
                  <a:gd name="T13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>
                  <a:gd name="T0" fmla="*/ 248 w 3752"/>
                  <a:gd name="T1" fmla="*/ 1000 h 1816"/>
                  <a:gd name="T2" fmla="*/ 200 w 3752"/>
                  <a:gd name="T3" fmla="*/ 760 h 1816"/>
                  <a:gd name="T4" fmla="*/ 248 w 3752"/>
                  <a:gd name="T5" fmla="*/ 664 h 1816"/>
                  <a:gd name="T6" fmla="*/ 584 w 3752"/>
                  <a:gd name="T7" fmla="*/ 616 h 1816"/>
                  <a:gd name="T8" fmla="*/ 1304 w 3752"/>
                  <a:gd name="T9" fmla="*/ 664 h 1816"/>
                  <a:gd name="T10" fmla="*/ 1640 w 3752"/>
                  <a:gd name="T11" fmla="*/ 424 h 1816"/>
                  <a:gd name="T12" fmla="*/ 1976 w 3752"/>
                  <a:gd name="T13" fmla="*/ 472 h 1816"/>
                  <a:gd name="T14" fmla="*/ 2600 w 3752"/>
                  <a:gd name="T15" fmla="*/ 424 h 1816"/>
                  <a:gd name="T16" fmla="*/ 3128 w 3752"/>
                  <a:gd name="T17" fmla="*/ 88 h 1816"/>
                  <a:gd name="T18" fmla="*/ 3560 w 3752"/>
                  <a:gd name="T19" fmla="*/ 40 h 1816"/>
                  <a:gd name="T20" fmla="*/ 3656 w 3752"/>
                  <a:gd name="T21" fmla="*/ 328 h 1816"/>
                  <a:gd name="T22" fmla="*/ 2984 w 3752"/>
                  <a:gd name="T23" fmla="*/ 760 h 1816"/>
                  <a:gd name="T24" fmla="*/ 2456 w 3752"/>
                  <a:gd name="T25" fmla="*/ 952 h 1816"/>
                  <a:gd name="T26" fmla="*/ 1976 w 3752"/>
                  <a:gd name="T27" fmla="*/ 1432 h 1816"/>
                  <a:gd name="T28" fmla="*/ 1400 w 3752"/>
                  <a:gd name="T29" fmla="*/ 1768 h 1816"/>
                  <a:gd name="T30" fmla="*/ 968 w 3752"/>
                  <a:gd name="T31" fmla="*/ 1720 h 1816"/>
                  <a:gd name="T32" fmla="*/ 296 w 3752"/>
                  <a:gd name="T33" fmla="*/ 1768 h 1816"/>
                  <a:gd name="T34" fmla="*/ 8 w 3752"/>
                  <a:gd name="T35" fmla="*/ 1432 h 1816"/>
                  <a:gd name="T36" fmla="*/ 248 w 3752"/>
                  <a:gd name="T37" fmla="*/ 100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>
                  <a:gd name="T0" fmla="*/ 36 w 2580"/>
                  <a:gd name="T1" fmla="*/ 792 h 1140"/>
                  <a:gd name="T2" fmla="*/ 228 w 2580"/>
                  <a:gd name="T3" fmla="*/ 456 h 1140"/>
                  <a:gd name="T4" fmla="*/ 324 w 2580"/>
                  <a:gd name="T5" fmla="*/ 264 h 1140"/>
                  <a:gd name="T6" fmla="*/ 612 w 2580"/>
                  <a:gd name="T7" fmla="*/ 216 h 1140"/>
                  <a:gd name="T8" fmla="*/ 1092 w 2580"/>
                  <a:gd name="T9" fmla="*/ 312 h 1140"/>
                  <a:gd name="T10" fmla="*/ 1536 w 2580"/>
                  <a:gd name="T11" fmla="*/ 60 h 1140"/>
                  <a:gd name="T12" fmla="*/ 2388 w 2580"/>
                  <a:gd name="T13" fmla="*/ 120 h 1140"/>
                  <a:gd name="T14" fmla="*/ 2328 w 2580"/>
                  <a:gd name="T15" fmla="*/ 288 h 1140"/>
                  <a:gd name="T16" fmla="*/ 2028 w 2580"/>
                  <a:gd name="T17" fmla="*/ 612 h 1140"/>
                  <a:gd name="T18" fmla="*/ 1428 w 2580"/>
                  <a:gd name="T19" fmla="*/ 1032 h 1140"/>
                  <a:gd name="T20" fmla="*/ 1140 w 2580"/>
                  <a:gd name="T21" fmla="*/ 1080 h 1140"/>
                  <a:gd name="T22" fmla="*/ 324 w 2580"/>
                  <a:gd name="T23" fmla="*/ 1032 h 1140"/>
                  <a:gd name="T24" fmla="*/ 36 w 2580"/>
                  <a:gd name="T25" fmla="*/ 792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>
                  <a:gd name="T0" fmla="*/ 60 w 1758"/>
                  <a:gd name="T1" fmla="*/ 594 h 696"/>
                  <a:gd name="T2" fmla="*/ 126 w 1758"/>
                  <a:gd name="T3" fmla="*/ 234 h 696"/>
                  <a:gd name="T4" fmla="*/ 1182 w 1758"/>
                  <a:gd name="T5" fmla="*/ 234 h 696"/>
                  <a:gd name="T6" fmla="*/ 1518 w 1758"/>
                  <a:gd name="T7" fmla="*/ 90 h 696"/>
                  <a:gd name="T8" fmla="*/ 1710 w 1758"/>
                  <a:gd name="T9" fmla="*/ 138 h 696"/>
                  <a:gd name="T10" fmla="*/ 1230 w 1758"/>
                  <a:gd name="T11" fmla="*/ 522 h 696"/>
                  <a:gd name="T12" fmla="*/ 750 w 1758"/>
                  <a:gd name="T13" fmla="*/ 666 h 696"/>
                  <a:gd name="T14" fmla="*/ 60 w 1758"/>
                  <a:gd name="T15" fmla="*/ 594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>
                  <a:gd name="T0" fmla="*/ 104 w 928"/>
                  <a:gd name="T1" fmla="*/ 96 h 192"/>
                  <a:gd name="T2" fmla="*/ 152 w 928"/>
                  <a:gd name="T3" fmla="*/ 0 h 192"/>
                  <a:gd name="T4" fmla="*/ 728 w 928"/>
                  <a:gd name="T5" fmla="*/ 96 h 192"/>
                  <a:gd name="T6" fmla="*/ 920 w 928"/>
                  <a:gd name="T7" fmla="*/ 96 h 192"/>
                  <a:gd name="T8" fmla="*/ 776 w 928"/>
                  <a:gd name="T9" fmla="*/ 192 h 192"/>
                  <a:gd name="T10" fmla="*/ 104 w 928"/>
                  <a:gd name="T11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>
                  <a:gd name="T0" fmla="*/ 0 w 5754"/>
                  <a:gd name="T1" fmla="*/ 40 h 2280"/>
                  <a:gd name="T2" fmla="*/ 336 w 5754"/>
                  <a:gd name="T3" fmla="*/ 40 h 2280"/>
                  <a:gd name="T4" fmla="*/ 720 w 5754"/>
                  <a:gd name="T5" fmla="*/ 280 h 2280"/>
                  <a:gd name="T6" fmla="*/ 912 w 5754"/>
                  <a:gd name="T7" fmla="*/ 712 h 2280"/>
                  <a:gd name="T8" fmla="*/ 864 w 5754"/>
                  <a:gd name="T9" fmla="*/ 1240 h 2280"/>
                  <a:gd name="T10" fmla="*/ 960 w 5754"/>
                  <a:gd name="T11" fmla="*/ 1768 h 2280"/>
                  <a:gd name="T12" fmla="*/ 1440 w 5754"/>
                  <a:gd name="T13" fmla="*/ 2152 h 2280"/>
                  <a:gd name="T14" fmla="*/ 2160 w 5754"/>
                  <a:gd name="T15" fmla="*/ 2248 h 2280"/>
                  <a:gd name="T16" fmla="*/ 2688 w 5754"/>
                  <a:gd name="T17" fmla="*/ 1960 h 2280"/>
                  <a:gd name="T18" fmla="*/ 2706 w 5754"/>
                  <a:gd name="T19" fmla="*/ 472 h 2280"/>
                  <a:gd name="T20" fmla="*/ 3456 w 5754"/>
                  <a:gd name="T21" fmla="*/ 424 h 2280"/>
                  <a:gd name="T22" fmla="*/ 4416 w 5754"/>
                  <a:gd name="T23" fmla="*/ 712 h 2280"/>
                  <a:gd name="T24" fmla="*/ 4416 w 5754"/>
                  <a:gd name="T25" fmla="*/ 1432 h 2280"/>
                  <a:gd name="T26" fmla="*/ 4728 w 5754"/>
                  <a:gd name="T27" fmla="*/ 1822 h 2280"/>
                  <a:gd name="T28" fmla="*/ 5322 w 5754"/>
                  <a:gd name="T29" fmla="*/ 2206 h 2280"/>
                  <a:gd name="T30" fmla="*/ 5754 w 5754"/>
                  <a:gd name="T31" fmla="*/ 1510 h 2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>
                  <a:gd name="T0" fmla="*/ 408 w 1496"/>
                  <a:gd name="T1" fmla="*/ 16 h 1464"/>
                  <a:gd name="T2" fmla="*/ 72 w 1496"/>
                  <a:gd name="T3" fmla="*/ 304 h 1464"/>
                  <a:gd name="T4" fmla="*/ 72 w 1496"/>
                  <a:gd name="T5" fmla="*/ 976 h 1464"/>
                  <a:gd name="T6" fmla="*/ 504 w 1496"/>
                  <a:gd name="T7" fmla="*/ 1360 h 1464"/>
                  <a:gd name="T8" fmla="*/ 1128 w 1496"/>
                  <a:gd name="T9" fmla="*/ 1408 h 1464"/>
                  <a:gd name="T10" fmla="*/ 1464 w 1496"/>
                  <a:gd name="T11" fmla="*/ 1024 h 1464"/>
                  <a:gd name="T12" fmla="*/ 1320 w 1496"/>
                  <a:gd name="T13" fmla="*/ 208 h 1464"/>
                  <a:gd name="T14" fmla="*/ 408 w 1496"/>
                  <a:gd name="T15" fmla="*/ 16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>
                  <a:gd name="T0" fmla="*/ 940 w 1126"/>
                  <a:gd name="T1" fmla="*/ 196 h 730"/>
                  <a:gd name="T2" fmla="*/ 576 w 1126"/>
                  <a:gd name="T3" fmla="*/ 20 h 730"/>
                  <a:gd name="T4" fmla="*/ 192 w 1126"/>
                  <a:gd name="T5" fmla="*/ 76 h 730"/>
                  <a:gd name="T6" fmla="*/ 24 w 1126"/>
                  <a:gd name="T7" fmla="*/ 372 h 730"/>
                  <a:gd name="T8" fmla="*/ 520 w 1126"/>
                  <a:gd name="T9" fmla="*/ 670 h 730"/>
                  <a:gd name="T10" fmla="*/ 1048 w 1126"/>
                  <a:gd name="T11" fmla="*/ 568 h 730"/>
                  <a:gd name="T12" fmla="*/ 940 w 1126"/>
                  <a:gd name="T13" fmla="*/ 196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>
                  <a:gd name="T0" fmla="*/ 1496 w 2648"/>
                  <a:gd name="T1" fmla="*/ 0 h 3394"/>
                  <a:gd name="T2" fmla="*/ 1640 w 2648"/>
                  <a:gd name="T3" fmla="*/ 384 h 3394"/>
                  <a:gd name="T4" fmla="*/ 1400 w 2648"/>
                  <a:gd name="T5" fmla="*/ 864 h 3394"/>
                  <a:gd name="T6" fmla="*/ 536 w 2648"/>
                  <a:gd name="T7" fmla="*/ 1200 h 3394"/>
                  <a:gd name="T8" fmla="*/ 56 w 2648"/>
                  <a:gd name="T9" fmla="*/ 1584 h 3394"/>
                  <a:gd name="T10" fmla="*/ 200 w 2648"/>
                  <a:gd name="T11" fmla="*/ 1872 h 3394"/>
                  <a:gd name="T12" fmla="*/ 1064 w 2648"/>
                  <a:gd name="T13" fmla="*/ 2016 h 3394"/>
                  <a:gd name="T14" fmla="*/ 1592 w 2648"/>
                  <a:gd name="T15" fmla="*/ 2304 h 3394"/>
                  <a:gd name="T16" fmla="*/ 1562 w 2648"/>
                  <a:gd name="T17" fmla="*/ 2940 h 3394"/>
                  <a:gd name="T18" fmla="*/ 2120 w 2648"/>
                  <a:gd name="T19" fmla="*/ 3384 h 3394"/>
                  <a:gd name="T20" fmla="*/ 2648 w 2648"/>
                  <a:gd name="T21" fmla="*/ 2880 h 3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>
                  <a:gd name="T0" fmla="*/ 1488 w 2256"/>
                  <a:gd name="T1" fmla="*/ 0 h 3160"/>
                  <a:gd name="T2" fmla="*/ 1488 w 2256"/>
                  <a:gd name="T3" fmla="*/ 528 h 3160"/>
                  <a:gd name="T4" fmla="*/ 1104 w 2256"/>
                  <a:gd name="T5" fmla="*/ 1008 h 3160"/>
                  <a:gd name="T6" fmla="*/ 144 w 2256"/>
                  <a:gd name="T7" fmla="*/ 1488 h 3160"/>
                  <a:gd name="T8" fmla="*/ 240 w 2256"/>
                  <a:gd name="T9" fmla="*/ 1776 h 3160"/>
                  <a:gd name="T10" fmla="*/ 1056 w 2256"/>
                  <a:gd name="T11" fmla="*/ 1872 h 3160"/>
                  <a:gd name="T12" fmla="*/ 1536 w 2256"/>
                  <a:gd name="T13" fmla="*/ 2064 h 3160"/>
                  <a:gd name="T14" fmla="*/ 1536 w 2256"/>
                  <a:gd name="T15" fmla="*/ 2448 h 3160"/>
                  <a:gd name="T16" fmla="*/ 1344 w 2256"/>
                  <a:gd name="T17" fmla="*/ 2784 h 3160"/>
                  <a:gd name="T18" fmla="*/ 1632 w 2256"/>
                  <a:gd name="T19" fmla="*/ 3120 h 3160"/>
                  <a:gd name="T20" fmla="*/ 1968 w 2256"/>
                  <a:gd name="T21" fmla="*/ 3024 h 3160"/>
                  <a:gd name="T22" fmla="*/ 2208 w 2256"/>
                  <a:gd name="T23" fmla="*/ 2496 h 3160"/>
                  <a:gd name="T24" fmla="*/ 2112 w 2256"/>
                  <a:gd name="T25" fmla="*/ 1968 h 3160"/>
                  <a:gd name="T26" fmla="*/ 1776 w 2256"/>
                  <a:gd name="T27" fmla="*/ 1584 h 3160"/>
                  <a:gd name="T28" fmla="*/ 1824 w 2256"/>
                  <a:gd name="T29" fmla="*/ 1152 h 3160"/>
                  <a:gd name="T30" fmla="*/ 2256 w 2256"/>
                  <a:gd name="T31" fmla="*/ 672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>
                  <a:gd name="T0" fmla="*/ 984 w 1048"/>
                  <a:gd name="T1" fmla="*/ 256 h 696"/>
                  <a:gd name="T2" fmla="*/ 840 w 1048"/>
                  <a:gd name="T3" fmla="*/ 16 h 696"/>
                  <a:gd name="T4" fmla="*/ 552 w 1048"/>
                  <a:gd name="T5" fmla="*/ 160 h 696"/>
                  <a:gd name="T6" fmla="*/ 320 w 1048"/>
                  <a:gd name="T7" fmla="*/ 304 h 696"/>
                  <a:gd name="T8" fmla="*/ 600 w 1048"/>
                  <a:gd name="T9" fmla="*/ 592 h 696"/>
                  <a:gd name="T10" fmla="*/ 984 w 1048"/>
                  <a:gd name="T11" fmla="*/ 640 h 696"/>
                  <a:gd name="T12" fmla="*/ 984 w 1048"/>
                  <a:gd name="T13" fmla="*/ 25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>
                  <a:gd name="T0" fmla="*/ 19 w 547"/>
                  <a:gd name="T1" fmla="*/ 0 h 696"/>
                  <a:gd name="T2" fmla="*/ 19 w 547"/>
                  <a:gd name="T3" fmla="*/ 528 h 696"/>
                  <a:gd name="T4" fmla="*/ 131 w 547"/>
                  <a:gd name="T5" fmla="*/ 680 h 696"/>
                  <a:gd name="T6" fmla="*/ 355 w 547"/>
                  <a:gd name="T7" fmla="*/ 624 h 696"/>
                  <a:gd name="T8" fmla="*/ 499 w 547"/>
                  <a:gd name="T9" fmla="*/ 384 h 696"/>
                  <a:gd name="T10" fmla="*/ 547 w 547"/>
                  <a:gd name="T11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>
                  <a:gd name="T0" fmla="*/ 0 w 1984"/>
                  <a:gd name="T1" fmla="*/ 32 h 2296"/>
                  <a:gd name="T2" fmla="*/ 336 w 1984"/>
                  <a:gd name="T3" fmla="*/ 32 h 2296"/>
                  <a:gd name="T4" fmla="*/ 592 w 1984"/>
                  <a:gd name="T5" fmla="*/ 224 h 2296"/>
                  <a:gd name="T6" fmla="*/ 696 w 1984"/>
                  <a:gd name="T7" fmla="*/ 664 h 2296"/>
                  <a:gd name="T8" fmla="*/ 664 w 1984"/>
                  <a:gd name="T9" fmla="*/ 1224 h 2296"/>
                  <a:gd name="T10" fmla="*/ 816 w 1984"/>
                  <a:gd name="T11" fmla="*/ 1784 h 2296"/>
                  <a:gd name="T12" fmla="*/ 1128 w 1984"/>
                  <a:gd name="T13" fmla="*/ 2128 h 2296"/>
                  <a:gd name="T14" fmla="*/ 1984 w 1984"/>
                  <a:gd name="T15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>
                  <a:gd name="T0" fmla="*/ 0 w 816"/>
                  <a:gd name="T1" fmla="*/ 280 h 1912"/>
                  <a:gd name="T2" fmla="*/ 384 w 816"/>
                  <a:gd name="T3" fmla="*/ 280 h 1912"/>
                  <a:gd name="T4" fmla="*/ 368 w 816"/>
                  <a:gd name="T5" fmla="*/ 896 h 1912"/>
                  <a:gd name="T6" fmla="*/ 528 w 816"/>
                  <a:gd name="T7" fmla="*/ 1528 h 1912"/>
                  <a:gd name="T8" fmla="*/ 816 w 816"/>
                  <a:gd name="T9" fmla="*/ 1912 h 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>
                  <a:gd name="T0" fmla="*/ 0 w 3080"/>
                  <a:gd name="T1" fmla="*/ 1084 h 1084"/>
                  <a:gd name="T2" fmla="*/ 424 w 3080"/>
                  <a:gd name="T3" fmla="*/ 932 h 1084"/>
                  <a:gd name="T4" fmla="*/ 640 w 3080"/>
                  <a:gd name="T5" fmla="*/ 292 h 1084"/>
                  <a:gd name="T6" fmla="*/ 1032 w 3080"/>
                  <a:gd name="T7" fmla="*/ 20 h 1084"/>
                  <a:gd name="T8" fmla="*/ 1536 w 3080"/>
                  <a:gd name="T9" fmla="*/ 172 h 1084"/>
                  <a:gd name="T10" fmla="*/ 2064 w 3080"/>
                  <a:gd name="T11" fmla="*/ 604 h 1084"/>
                  <a:gd name="T12" fmla="*/ 2400 w 3080"/>
                  <a:gd name="T13" fmla="*/ 940 h 1084"/>
                  <a:gd name="T14" fmla="*/ 3080 w 3080"/>
                  <a:gd name="T15" fmla="*/ 1084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pic>
          <p:nvPicPr>
            <p:cNvPr id="4118" name="Picture 22" descr="Topbanx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>
              <a:off x="144" y="960"/>
              <a:ext cx="1056" cy="288"/>
              <a:chOff x="48" y="960"/>
              <a:chExt cx="1056" cy="288"/>
            </a:xfrm>
          </p:grpSpPr>
          <p:sp>
            <p:nvSpPr>
              <p:cNvPr id="4120" name="Line 24"/>
              <p:cNvSpPr>
                <a:spLocks noChangeShapeType="1"/>
              </p:cNvSpPr>
              <p:nvPr userDrawn="1"/>
            </p:nvSpPr>
            <p:spPr bwMode="ltGray">
              <a:xfrm>
                <a:off x="48" y="100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21" name="Line 25"/>
              <p:cNvSpPr>
                <a:spLocks noChangeShapeType="1"/>
              </p:cNvSpPr>
              <p:nvPr userDrawn="1"/>
            </p:nvSpPr>
            <p:spPr bwMode="ltGray">
              <a:xfrm>
                <a:off x="144" y="100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22" name="Oval 26"/>
              <p:cNvSpPr>
                <a:spLocks noChangeArrowheads="1"/>
              </p:cNvSpPr>
              <p:nvPr userDrawn="1"/>
            </p:nvSpPr>
            <p:spPr bwMode="ltGray">
              <a:xfrm>
                <a:off x="96" y="960"/>
                <a:ext cx="117" cy="1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sp>
        <p:nvSpPr>
          <p:cNvPr id="4123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400" i="1"/>
            </a:lvl1pPr>
          </a:lstStyle>
          <a:p>
            <a:fld id="{9DE66022-074A-433B-9D64-B08B4609961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126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hangingPunct="0">
              <a:defRPr sz="1400" i="1"/>
            </a:lvl1pPr>
          </a:lstStyle>
          <a:p>
            <a:endParaRPr lang="en-US"/>
          </a:p>
        </p:txBody>
      </p:sp>
      <p:sp>
        <p:nvSpPr>
          <p:cNvPr id="4127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400" i="1"/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alotaibi1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8229600" cy="1219199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00B0F0"/>
                </a:solidFill>
                <a:cs typeface="Times New Roman" pitchFamily="18" charset="0"/>
              </a:rPr>
              <a:t>Immunology of Asthma</a:t>
            </a:r>
            <a:endParaRPr lang="en-US" sz="60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8153400" cy="3733800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j-lt"/>
                <a:cs typeface="Times New Roman" pitchFamily="18" charset="0"/>
              </a:rPr>
              <a:t>Dr. </a:t>
            </a:r>
            <a:r>
              <a:rPr lang="en-US" sz="2900" dirty="0" err="1">
                <a:latin typeface="+mj-lt"/>
                <a:cs typeface="Times New Roman" pitchFamily="18" charset="0"/>
              </a:rPr>
              <a:t>Hend</a:t>
            </a:r>
            <a:r>
              <a:rPr lang="en-US" sz="2900" dirty="0">
                <a:latin typeface="+mj-lt"/>
                <a:cs typeface="Times New Roman" pitchFamily="18" charset="0"/>
              </a:rPr>
              <a:t> </a:t>
            </a:r>
            <a:r>
              <a:rPr lang="en-US" sz="2900" dirty="0" err="1">
                <a:latin typeface="+mj-lt"/>
                <a:cs typeface="Times New Roman" pitchFamily="18" charset="0"/>
              </a:rPr>
              <a:t>Alotaibi</a:t>
            </a:r>
            <a:r>
              <a:rPr lang="en-US" sz="2900" dirty="0">
                <a:latin typeface="+mj-lt"/>
                <a:cs typeface="Times New Roman" pitchFamily="18" charset="0"/>
              </a:rPr>
              <a:t/>
            </a:r>
            <a:br>
              <a:rPr lang="en-US" sz="2900" dirty="0">
                <a:latin typeface="+mj-lt"/>
                <a:cs typeface="Times New Roman" pitchFamily="18" charset="0"/>
              </a:rPr>
            </a:br>
            <a:r>
              <a:rPr lang="en-US" sz="2900" dirty="0">
                <a:latin typeface="+mj-lt"/>
                <a:cs typeface="Times New Roman" pitchFamily="18" charset="0"/>
              </a:rPr>
              <a:t/>
            </a:r>
            <a:br>
              <a:rPr lang="en-US" sz="2900" dirty="0">
                <a:latin typeface="+mj-lt"/>
                <a:cs typeface="Times New Roman" pitchFamily="18" charset="0"/>
              </a:rPr>
            </a:br>
            <a:r>
              <a:rPr lang="en-US" sz="2900" dirty="0">
                <a:latin typeface="+mj-lt"/>
                <a:cs typeface="Times New Roman" pitchFamily="18" charset="0"/>
              </a:rPr>
              <a:t>Assistant Professor &amp; Consultant </a:t>
            </a:r>
            <a:br>
              <a:rPr lang="en-US" sz="2900" dirty="0">
                <a:latin typeface="+mj-lt"/>
                <a:cs typeface="Times New Roman" pitchFamily="18" charset="0"/>
              </a:rPr>
            </a:br>
            <a:r>
              <a:rPr lang="en-US" sz="2900" dirty="0">
                <a:latin typeface="+mj-lt"/>
                <a:cs typeface="Times New Roman" pitchFamily="18" charset="0"/>
              </a:rPr>
              <a:t>College of Medicine, King Saud University</a:t>
            </a:r>
            <a:br>
              <a:rPr lang="en-US" sz="2900" dirty="0">
                <a:latin typeface="+mj-lt"/>
                <a:cs typeface="Times New Roman" pitchFamily="18" charset="0"/>
              </a:rPr>
            </a:br>
            <a:r>
              <a:rPr lang="en-US" sz="2900" dirty="0">
                <a:latin typeface="+mj-lt"/>
                <a:cs typeface="Times New Roman" pitchFamily="18" charset="0"/>
              </a:rPr>
              <a:t> Dermatology </a:t>
            </a:r>
            <a:r>
              <a:rPr lang="en-US" sz="2900" dirty="0" smtClean="0">
                <a:latin typeface="+mj-lt"/>
                <a:cs typeface="Times New Roman" pitchFamily="18" charset="0"/>
              </a:rPr>
              <a:t>Department </a:t>
            </a:r>
            <a:r>
              <a:rPr lang="en-US" sz="2900" dirty="0">
                <a:latin typeface="+mj-lt"/>
                <a:cs typeface="Times New Roman" pitchFamily="18" charset="0"/>
              </a:rPr>
              <a:t>/KKUH</a:t>
            </a:r>
          </a:p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00FF"/>
                </a:solidFill>
                <a:latin typeface="+mj-lt"/>
                <a:cs typeface="Times New Roman" pitchFamily="18" charset="0"/>
              </a:rPr>
              <a:t>Email</a:t>
            </a:r>
            <a:r>
              <a:rPr lang="en-US" sz="20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FF00FF"/>
                </a:solidFill>
                <a:latin typeface="+mj-lt"/>
                <a:cs typeface="Times New Roman" pitchFamily="18" charset="0"/>
                <a:hlinkClick r:id="rId2"/>
              </a:rPr>
              <a:t>halotaibi1@ksu.edu.sa</a:t>
            </a:r>
            <a:endParaRPr lang="en-US" sz="2000" dirty="0" smtClean="0">
              <a:solidFill>
                <a:srgbClr val="FF00FF"/>
              </a:solidFill>
              <a:latin typeface="+mj-lt"/>
              <a:cs typeface="Times New Roman" pitchFamily="18" charset="0"/>
            </a:endParaRPr>
          </a:p>
          <a:p>
            <a:endParaRPr lang="en-US" sz="2000" dirty="0">
              <a:latin typeface="+mj-lt"/>
              <a:cs typeface="Times New Roman" pitchFamily="18" charset="0"/>
            </a:endParaRPr>
          </a:p>
          <a:p>
            <a:endParaRPr lang="en-US" sz="2000" dirty="0">
              <a:latin typeface="+mj-lt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3001962"/>
          </a:xfrm>
        </p:spPr>
        <p:txBody>
          <a:bodyPr>
            <a:noAutofit/>
          </a:bodyPr>
          <a:lstStyle/>
          <a:p>
            <a:pPr rtl="0">
              <a:lnSpc>
                <a:spcPct val="90000"/>
              </a:lnSpc>
            </a:pPr>
            <a:r>
              <a:rPr lang="pl-PL" sz="3600" dirty="0" smtClean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- </a:t>
            </a:r>
            <a:r>
              <a:rPr lang="en-US" sz="3600" dirty="0" smtClean="0">
                <a:cs typeface="Times New Roman" pitchFamily="18" charset="0"/>
              </a:rPr>
              <a:t>Fungal spores (e.g. </a:t>
            </a:r>
            <a:r>
              <a:rPr lang="pl-PL" sz="3600" dirty="0" smtClean="0">
                <a:cs typeface="Times New Roman" pitchFamily="18" charset="0"/>
              </a:rPr>
              <a:t>Alternaria</a:t>
            </a:r>
            <a:r>
              <a:rPr lang="en-US" sz="3600" dirty="0" smtClean="0">
                <a:cs typeface="Times New Roman" pitchFamily="18" charset="0"/>
              </a:rPr>
              <a:t>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pl-PL" sz="3600" dirty="0" smtClean="0">
                <a:cs typeface="Times New Roman" pitchFamily="18" charset="0"/>
              </a:rPr>
              <a:t/>
            </a:r>
            <a:br>
              <a:rPr lang="pl-PL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- Grass, tree &amp; weed  pollens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2667000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Tree pollens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Bitmap Image" r:id="rId5" imgW="1476190" imgH="1238423" progId="PBrush">
                  <p:embed/>
                </p:oleObj>
              </mc:Choice>
              <mc:Fallback>
                <p:oleObj name="Bitmap Image" r:id="rId5" imgW="1476190" imgH="1238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5200"/>
                        <a:ext cx="2719754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C00000"/>
                </a:solidFill>
              </a:rPr>
              <a:t>Grass pollens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2192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B0F0"/>
                </a:solidFill>
                <a:cs typeface="Times New Roman" pitchFamily="18" charset="0"/>
              </a:rPr>
              <a:t>Induction of Allergic Inflammation</a:t>
            </a:r>
            <a:endParaRPr lang="en-US" sz="400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828800" y="1219200"/>
            <a:ext cx="7162800" cy="5486400"/>
          </a:xfrm>
        </p:spPr>
        <p:txBody>
          <a:bodyPr>
            <a:normAutofit fontScale="85000" lnSpcReduction="10000"/>
          </a:bodyPr>
          <a:lstStyle/>
          <a:p>
            <a:pPr marL="0" algn="l" rtl="0">
              <a:lnSpc>
                <a:spcPct val="120000"/>
              </a:lnSpc>
              <a:spcBef>
                <a:spcPts val="0"/>
              </a:spcBef>
            </a:pPr>
            <a:r>
              <a:rPr lang="en-US" sz="3800" b="1" u="sng" dirty="0" smtClean="0">
                <a:solidFill>
                  <a:srgbClr val="FF00FF"/>
                </a:solidFill>
                <a:cs typeface="Times New Roman" pitchFamily="18" charset="0"/>
              </a:rPr>
              <a:t>In predisposed individuals: </a:t>
            </a:r>
            <a:r>
              <a:rPr lang="en-US" dirty="0" smtClean="0">
                <a:solidFill>
                  <a:srgbClr val="FF00FF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FF"/>
                </a:solidFill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First encounter with allergens stimulates production of allergen specific </a:t>
            </a:r>
            <a:r>
              <a:rPr lang="en-US" dirty="0" err="1" smtClean="0">
                <a:cs typeface="Times New Roman" pitchFamily="18" charset="0"/>
              </a:rPr>
              <a:t>IgE</a:t>
            </a:r>
            <a:r>
              <a:rPr lang="en-US" dirty="0" smtClean="0">
                <a:cs typeface="Times New Roman" pitchFamily="18" charset="0"/>
              </a:rPr>
              <a:t> antibodies by B cells (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allergic sensitization)</a:t>
            </a:r>
          </a:p>
          <a:p>
            <a:pPr marL="0" algn="l" rtl="0">
              <a:lnSpc>
                <a:spcPct val="120000"/>
              </a:lnSpc>
              <a:spcBef>
                <a:spcPts val="0"/>
              </a:spcBef>
            </a:pPr>
            <a:endParaRPr lang="en-US" sz="3600" b="1" u="sng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 algn="l" rtl="0">
              <a:lnSpc>
                <a:spcPct val="120000"/>
              </a:lnSpc>
              <a:spcBef>
                <a:spcPts val="0"/>
              </a:spcBef>
            </a:pPr>
            <a:r>
              <a:rPr lang="en-US" sz="3600" b="1" u="sng" dirty="0" smtClean="0">
                <a:solidFill>
                  <a:srgbClr val="FF00FF"/>
                </a:solidFill>
                <a:cs typeface="Times New Roman" pitchFamily="18" charset="0"/>
              </a:rPr>
              <a:t>Subsequently:</a:t>
            </a:r>
          </a:p>
          <a:p>
            <a:pPr marL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Inhaled allergens </a:t>
            </a:r>
            <a:r>
              <a:rPr lang="en-US" dirty="0" smtClean="0">
                <a:cs typeface="Times New Roman" pitchFamily="18" charset="0"/>
              </a:rPr>
              <a:t>activate sub-mucosal mast cells in the lower airways  resulting in release of mediators instantly causing: </a:t>
            </a:r>
          </a:p>
          <a:p>
            <a:pPr marL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cs typeface="Times New Roman" pitchFamily="18" charset="0"/>
              </a:rPr>
              <a:t>1. Recruitment of </a:t>
            </a:r>
            <a:r>
              <a:rPr lang="en-US" dirty="0" err="1" smtClean="0">
                <a:cs typeface="Times New Roman" pitchFamily="18" charset="0"/>
              </a:rPr>
              <a:t>eosinophils</a:t>
            </a:r>
            <a:r>
              <a:rPr lang="en-US" dirty="0" smtClean="0">
                <a:cs typeface="Times New Roman" pitchFamily="18" charset="0"/>
              </a:rPr>
              <a:t> &amp; pro-inflammatory cells</a:t>
            </a:r>
          </a:p>
          <a:p>
            <a:pPr marL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cs typeface="Times New Roman" pitchFamily="18" charset="0"/>
              </a:rPr>
              <a:t>2. </a:t>
            </a:r>
            <a:r>
              <a:rPr lang="en-US" dirty="0" err="1" smtClean="0">
                <a:cs typeface="Times New Roman" pitchFamily="18" charset="0"/>
              </a:rPr>
              <a:t>Bronchoconstriction</a:t>
            </a:r>
            <a:endParaRPr lang="en-US" dirty="0" smtClean="0"/>
          </a:p>
          <a:p>
            <a:pPr algn="l" rtl="0">
              <a:buNone/>
            </a:pPr>
            <a:endParaRPr lang="en-US" dirty="0" smtClean="0">
              <a:solidFill>
                <a:srgbClr val="FFFFCC"/>
              </a:solidFill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1201-1095-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567" y="0"/>
            <a:ext cx="91911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495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381000"/>
            <a:ext cx="3429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343400" y="3657600"/>
            <a:ext cx="1066798" cy="2286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267200" y="4343400"/>
            <a:ext cx="1219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048000" y="4800600"/>
            <a:ext cx="2438400" cy="9128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864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2209800" cy="3916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cs typeface="Times New Roman" pitchFamily="18" charset="0"/>
              </a:rPr>
              <a:t>Response to allergen  occur in two phases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5" name="Picture 4" descr="Topic726NotesImag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-1579"/>
            <a:ext cx="6248400" cy="685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B0F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Occurs within minutes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2. Manifests clinically as:  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- Bronchial constriction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- Airway edema 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- Mucus plugging </a:t>
            </a:r>
          </a:p>
          <a:p>
            <a:pPr algn="l" rtl="0"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Is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and responds to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FF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 algn="l" rtl="0"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8229600" cy="5334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Th2 cells and role of   cytokines in allergic asthma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B0F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 smtClean="0">
                <a:solidFill>
                  <a:srgbClr val="00B0F0"/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00B0F0"/>
                </a:solidFill>
                <a:cs typeface="Times New Roman" pitchFamily="18" charset="0"/>
              </a:rPr>
              <a:t> 2 type:</a:t>
            </a:r>
            <a:endParaRPr lang="en-US" sz="360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95400"/>
            <a:ext cx="8382000" cy="5334000"/>
          </a:xfrm>
        </p:spPr>
        <p:txBody>
          <a:bodyPr/>
          <a:lstStyle/>
          <a:p>
            <a:pPr algn="l" rtl="0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l" rtl="0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 rtl="0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 rtl="0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</a:t>
            </a:r>
            <a:r>
              <a:rPr lang="en-US" sz="3600" dirty="0" smtClean="0">
                <a:solidFill>
                  <a:srgbClr val="FF00FF"/>
                </a:solidFill>
                <a:latin typeface="+mj-lt"/>
                <a:cs typeface="Times New Roman" pitchFamily="18" charset="0"/>
              </a:rPr>
              <a:t>which promote:</a:t>
            </a:r>
          </a:p>
          <a:p>
            <a:pPr algn="l" rtl="0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 rtl="0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B cells</a:t>
            </a:r>
          </a:p>
          <a:p>
            <a:pPr algn="l" rtl="0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Eosinophil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 rtl="0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 rtl="0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 rtl="0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Immunology of Asthma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18160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FF"/>
                </a:solidFill>
              </a:rPr>
              <a:t>Objectives: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/>
              <a:t>To recognize the difference between extrinsic and intrinsic asthma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/>
              <a:t>To be familiar with types of allergens and their role in allergic sensitization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/>
              <a:t>To understand the inflammatory processes operating in allergic asthma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/>
              <a:t>To know about the airway remodeling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FF"/>
                </a:solidFill>
                <a:cs typeface="Times New Roman" pitchFamily="18" charset="0"/>
              </a:rPr>
              <a:t>Role of IL-4  in allergic asthma</a:t>
            </a:r>
            <a:endParaRPr lang="en-US" sz="3600" dirty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1.Regulates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isotype switching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in B cells to 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IgE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2.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MHC II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on antigen-presenting 	cells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3. Induces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adhesion molecule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expression 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4. Activate 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mast cells and eosinophils </a:t>
            </a:r>
            <a:endParaRPr lang="en-US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cs typeface="Times New Roman" pitchFamily="18" charset="0"/>
              </a:rPr>
              <a:t>Role of IL-13 in allergic asthma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IL-13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inflammation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Stimulates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mucus hyper-secretion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Induces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IL-9 and asthma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76800"/>
          </a:xfrm>
        </p:spPr>
        <p:txBody>
          <a:bodyPr/>
          <a:lstStyle/>
          <a:p>
            <a:pPr algn="l" rtl="0"/>
            <a:r>
              <a:rPr lang="en-US" dirty="0" smtClean="0"/>
              <a:t>Associated with </a:t>
            </a:r>
            <a:r>
              <a:rPr lang="en-US" dirty="0" smtClean="0">
                <a:solidFill>
                  <a:srgbClr val="FFFF00"/>
                </a:solidFill>
              </a:rPr>
              <a:t>bronchial hyper-responsiveness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mice it increases:</a:t>
            </a:r>
          </a:p>
          <a:p>
            <a:pPr lvl="1" algn="l" rtl="0"/>
            <a:r>
              <a:rPr lang="en-US" dirty="0" smtClean="0">
                <a:solidFill>
                  <a:srgbClr val="FFFF00"/>
                </a:solidFill>
              </a:rPr>
              <a:t>Lung </a:t>
            </a:r>
            <a:r>
              <a:rPr lang="en-US" dirty="0" err="1" smtClean="0">
                <a:solidFill>
                  <a:srgbClr val="FFFF00"/>
                </a:solidFill>
              </a:rPr>
              <a:t>eosinophilia</a:t>
            </a:r>
            <a:endParaRPr lang="en-US" dirty="0" smtClean="0">
              <a:solidFill>
                <a:srgbClr val="FFFF00"/>
              </a:solidFill>
            </a:endParaRPr>
          </a:p>
          <a:p>
            <a:pPr lvl="1" algn="l" rtl="0"/>
            <a:r>
              <a:rPr lang="en-US" dirty="0" smtClean="0">
                <a:solidFill>
                  <a:srgbClr val="FFFF00"/>
                </a:solidFill>
              </a:rPr>
              <a:t>Serum </a:t>
            </a:r>
            <a:r>
              <a:rPr lang="en-US" dirty="0" err="1" smtClean="0">
                <a:solidFill>
                  <a:srgbClr val="FFFF00"/>
                </a:solidFill>
              </a:rPr>
              <a:t>IgE</a:t>
            </a:r>
            <a:r>
              <a:rPr lang="en-US" dirty="0" smtClean="0">
                <a:solidFill>
                  <a:srgbClr val="FFFF00"/>
                </a:solidFill>
              </a:rPr>
              <a:t> levels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Both are clinical features of asthma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cs typeface="Times New Roman" pitchFamily="18" charset="0"/>
              </a:rPr>
              <a:t>Role of IL-5 in allergic asthma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+mj-lt"/>
                <a:cs typeface="Times New Roman" pitchFamily="18" charset="0"/>
              </a:rPr>
              <a:t>IL-5 induces increased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production,  terminal differentiation and activation of </a:t>
            </a:r>
            <a:r>
              <a:rPr lang="en-US" sz="36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742950" indent="-742950"/>
            <a:endParaRPr lang="en-US" sz="36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Release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of eosinophils from the bone marrow into circulation</a:t>
            </a: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3.	B-cell growth factor and increases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Ig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secretion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FF"/>
                </a:solidFill>
                <a:cs typeface="Times New Roman" pitchFamily="18" charset="0"/>
              </a:rPr>
              <a:t>Role of eosinophils in allergic asthma </a:t>
            </a:r>
            <a:endParaRPr lang="en-US" sz="3600" dirty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495800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initiate asthmatic symptoms by causing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tissue damage</a:t>
            </a:r>
            <a:r>
              <a:rPr lang="en-US" dirty="0" smtClean="0">
                <a:latin typeface="+mj-lt"/>
                <a:cs typeface="Times New Roman" pitchFamily="18" charset="0"/>
              </a:rPr>
              <a:t> in the airways of the lungs</a:t>
            </a:r>
          </a:p>
          <a:p>
            <a:pPr algn="l" rtl="0"/>
            <a:r>
              <a:rPr lang="en-US" dirty="0" smtClean="0">
                <a:latin typeface="+mj-lt"/>
                <a:cs typeface="Times New Roman" pitchFamily="18" charset="0"/>
              </a:rPr>
              <a:t>Production of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is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inhibited </a:t>
            </a:r>
            <a:r>
              <a:rPr lang="en-US" dirty="0" smtClean="0">
                <a:latin typeface="+mj-lt"/>
                <a:cs typeface="Times New Roman" pitchFamily="18" charset="0"/>
              </a:rPr>
              <a:t>by IL-10</a:t>
            </a:r>
          </a:p>
          <a:p>
            <a:pPr>
              <a:buNone/>
            </a:pP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86200"/>
            <a:ext cx="4644888" cy="267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i1101-108a-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004" y="0"/>
            <a:ext cx="9185004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B0F0"/>
                </a:solidFill>
                <a:cs typeface="Times New Roman" pitchFamily="18" charset="0"/>
              </a:rPr>
              <a:t>Role of regulatory T – cells:</a:t>
            </a:r>
            <a:endParaRPr lang="en-US" sz="360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676400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+mj-lt"/>
                <a:cs typeface="Times New Roman" pitchFamily="18" charset="0"/>
              </a:rPr>
              <a:t> Regulatory T cells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suppress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the effector mechanisms that induce asthmatic symptoms </a:t>
            </a:r>
          </a:p>
          <a:p>
            <a:endParaRPr lang="en-US" sz="4000" dirty="0" smtClean="0"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functional regulatory T cells that can inhibit an asthmatic response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086600" cy="2316162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cs typeface="Times New Roman" pitchFamily="18" charset="0"/>
              </a:rPr>
              <a:t>Activation of inflammatory cells (mast cells, eosinophils etc,) is a major inducer   of  </a:t>
            </a:r>
            <a:r>
              <a:rPr lang="en-US" sz="3600" u="sng" dirty="0" smtClean="0">
                <a:solidFill>
                  <a:srgbClr val="FFFF00"/>
                </a:solidFill>
                <a:cs typeface="Times New Roman" pitchFamily="18" charset="0"/>
              </a:rPr>
              <a:t>Airway inflammation</a:t>
            </a:r>
            <a:endParaRPr lang="en-US" sz="36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457200"/>
          <a:ext cx="8305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</a:t>
            </a:r>
            <a:r>
              <a:rPr lang="en-US" dirty="0" smtClean="0">
                <a:latin typeface="+mj-lt"/>
                <a:cs typeface="Times New Roman" pitchFamily="18" charset="0"/>
              </a:rPr>
              <a:t>Predisposes patients to develop asthma attacks 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 algn="l" rtl="0"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 algn="l" rtl="0"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 algn="l" rtl="0"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Sulphur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 algn="l" rtl="0"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4000" dirty="0" smtClean="0">
                <a:solidFill>
                  <a:srgbClr val="FF00FF"/>
                </a:solidFill>
                <a:cs typeface="Times New Roman" pitchFamily="18" charset="0"/>
              </a:rPr>
              <a:t>Asthma is a clinical syndrome characterized by:</a:t>
            </a:r>
            <a:endParaRPr lang="en-US" sz="4000" dirty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00599"/>
          </a:xfrm>
        </p:spPr>
        <p:txBody>
          <a:bodyPr>
            <a:noAutofit/>
          </a:bodyPr>
          <a:lstStyle/>
          <a:p>
            <a:pPr marL="514350" indent="-514350" algn="l" rtl="0">
              <a:buNone/>
            </a:pPr>
            <a:endParaRPr lang="en-US" sz="4400" dirty="0" smtClean="0">
              <a:solidFill>
                <a:srgbClr val="FFFFCC"/>
              </a:solidFill>
              <a:latin typeface="+mj-lt"/>
            </a:endParaRPr>
          </a:p>
          <a:p>
            <a:pPr marL="514350" indent="-514350" algn="l" rtl="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</a:rPr>
              <a:t>1.	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000" dirty="0" smtClean="0">
                <a:solidFill>
                  <a:srgbClr val="92D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obstruction</a:t>
            </a:r>
          </a:p>
          <a:p>
            <a:pPr marL="514350" indent="-514350" algn="l" rtl="0"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Increased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 algn="l" rtl="0"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Airway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  <a:endParaRPr lang="en-US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00FF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/>
          </a:bodyPr>
          <a:lstStyle/>
          <a:p>
            <a:pPr algn="l" rtl="0">
              <a:buAutoNum type="arabicPeriod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smooth muscle cells </a:t>
            </a:r>
          </a:p>
          <a:p>
            <a:pPr algn="l" rtl="0">
              <a:buAutoNum type="arabicPeriod" startAt="2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Lung fibroblasts  </a:t>
            </a:r>
          </a:p>
          <a:p>
            <a:pPr algn="l" rtl="0"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3.Mucous glands   </a:t>
            </a:r>
          </a:p>
          <a:p>
            <a:pPr algn="l" rtl="0"/>
            <a:endParaRPr lang="en-US" sz="40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 algn="l" rtl="0">
              <a:buNone/>
            </a:pPr>
            <a:r>
              <a:rPr lang="en-US" sz="4000" b="1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2783" cy="68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381000" y="6172200"/>
            <a:ext cx="8839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Airway  remodeling </a:t>
            </a:r>
            <a:endParaRPr lang="ar-SA" sz="3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Can  ultimately lead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airway obstruction in some   patients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FF"/>
                </a:solidFill>
                <a:cs typeface="Times New Roman" pitchFamily="18" charset="0"/>
              </a:rPr>
              <a:t>Take home message</a:t>
            </a:r>
            <a:endParaRPr lang="ar-SA" dirty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848600" cy="502920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airway obstruction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into Th2 pattern 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the asthmatic lung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reactions &amp; airway remodeling which irreversible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999" y="1435101"/>
            <a:ext cx="2209801" cy="4279900"/>
          </a:xfrm>
        </p:spPr>
        <p:txBody>
          <a:bodyPr/>
          <a:lstStyle/>
          <a:p>
            <a:pPr algn="ctr" rtl="0"/>
            <a:endParaRPr lang="en-US" sz="5400" dirty="0" smtClean="0"/>
          </a:p>
          <a:p>
            <a:pPr algn="ctr" rtl="0"/>
            <a:endParaRPr lang="en-US" sz="5400" dirty="0"/>
          </a:p>
          <a:p>
            <a:pPr algn="ctr" rtl="0"/>
            <a:r>
              <a:rPr lang="en-US" sz="5400" dirty="0" smtClean="0">
                <a:solidFill>
                  <a:srgbClr val="00B0F0"/>
                </a:solidFill>
              </a:rPr>
              <a:t>THANK YOU</a:t>
            </a:r>
            <a:endParaRPr lang="ar-SA" sz="5400" dirty="0">
              <a:solidFill>
                <a:srgbClr val="00B0F0"/>
              </a:solidFill>
            </a:endParaRPr>
          </a:p>
        </p:txBody>
      </p:sp>
      <p:pic>
        <p:nvPicPr>
          <p:cNvPr id="5" name="Picture 4" descr="nri725-f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457199"/>
            <a:ext cx="4735230" cy="61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B0F0"/>
                </a:solidFill>
                <a:cs typeface="Times New Roman" pitchFamily="18" charset="0"/>
              </a:rPr>
              <a:t>Patients with asthma present with one or more of the following symptoms: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FFCC"/>
              </a:solidFill>
              <a:latin typeface="+mj-lt"/>
            </a:endParaRPr>
          </a:p>
          <a:p>
            <a:pPr algn="l" rtl="0">
              <a:buNone/>
            </a:pPr>
            <a:r>
              <a:rPr lang="en-US" sz="36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.  Breathlessness (difficulty in breathing)</a:t>
            </a:r>
          </a:p>
          <a:p>
            <a:pPr algn="l" rtl="0">
              <a:buNone/>
            </a:pPr>
            <a:r>
              <a:rPr lang="en-US" sz="36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.  Wheezing </a:t>
            </a:r>
          </a:p>
          <a:p>
            <a:pPr algn="l" rtl="0">
              <a:buNone/>
            </a:pPr>
            <a:r>
              <a:rPr lang="en-US" sz="36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3.</a:t>
            </a: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Persistent cough</a:t>
            </a:r>
          </a:p>
          <a:p>
            <a:pPr algn="l" rtl="0">
              <a:buNone/>
            </a:pPr>
            <a:r>
              <a:rPr lang="en-US" sz="36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FF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2192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  <a:cs typeface="Times New Roman" pitchFamily="18" charset="0"/>
              </a:rPr>
              <a:t>Classification of Asthma </a:t>
            </a:r>
            <a:endParaRPr lang="en-US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82000" cy="4830763"/>
          </a:xfrm>
        </p:spPr>
        <p:txBody>
          <a:bodyPr>
            <a:normAutofit lnSpcReduction="10000"/>
          </a:bodyPr>
          <a:lstStyle/>
          <a:p>
            <a:pPr marL="914400" indent="-914400" algn="l" rtl="0">
              <a:spcBef>
                <a:spcPts val="0"/>
              </a:spcBef>
              <a:buFont typeface="+mj-lt"/>
              <a:buAutoNum type="arabicPeriod"/>
            </a:pPr>
            <a:r>
              <a:rPr lang="en-US" sz="5400" dirty="0" smtClean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 algn="l" rtl="0">
              <a:spcBef>
                <a:spcPts val="0"/>
              </a:spcBef>
              <a:buFont typeface="+mj-lt"/>
              <a:buAutoNum type="arabicPeriod"/>
            </a:pPr>
            <a:endParaRPr lang="en-US" sz="5400" dirty="0" smtClean="0">
              <a:latin typeface="+mj-lt"/>
              <a:cs typeface="Times New Roman" pitchFamily="18" charset="0"/>
            </a:endParaRPr>
          </a:p>
          <a:p>
            <a:pPr marL="914400" indent="-914400" algn="l" rtl="0">
              <a:spcBef>
                <a:spcPts val="0"/>
              </a:spcBef>
              <a:buFont typeface="+mj-lt"/>
              <a:buAutoNum type="arabicPeriod"/>
            </a:pPr>
            <a:r>
              <a:rPr lang="en-US" sz="5000" dirty="0" smtClean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</a:t>
            </a:r>
            <a:r>
              <a:rPr lang="en-US" sz="3000" dirty="0" smtClean="0">
                <a:latin typeface="+mj-lt"/>
                <a:cs typeface="Times New Roman" pitchFamily="18" charset="0"/>
              </a:rPr>
              <a:t>( </a:t>
            </a:r>
            <a:r>
              <a:rPr lang="en-US" sz="4000" b="1" dirty="0" err="1" smtClean="0">
                <a:solidFill>
                  <a:srgbClr val="FF00FF"/>
                </a:solidFill>
                <a:latin typeface="+mj-lt"/>
                <a:cs typeface="Times New Roman" pitchFamily="18" charset="0"/>
              </a:rPr>
              <a:t>Atopy</a:t>
            </a:r>
            <a:r>
              <a:rPr lang="en-US" sz="3000" dirty="0" smtClean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00FF"/>
                </a:solidFill>
                <a:cs typeface="Times New Roman" pitchFamily="18" charset="0"/>
              </a:rPr>
              <a:t>(10-33% of asthmatics)</a:t>
            </a:r>
            <a:br>
              <a:rPr lang="en-US" dirty="0" smtClean="0">
                <a:solidFill>
                  <a:srgbClr val="FF00FF"/>
                </a:solidFill>
                <a:cs typeface="Times New Roman" pitchFamily="18" charset="0"/>
              </a:rPr>
            </a:br>
            <a:endParaRPr lang="en-US" dirty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skin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tests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l" rtl="0"/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clinical/family history of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allergy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l" rtl="0"/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l" rtl="0"/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l" rtl="0"/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Atopic (extrinsic) asthma </a:t>
            </a:r>
            <a:b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l" rtl="0"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 smtClean="0">
                <a:solidFill>
                  <a:srgbClr val="FF00FF"/>
                </a:solidFill>
                <a:latin typeface="+mj-lt"/>
                <a:cs typeface="Times New Roman" pitchFamily="18" charset="0"/>
              </a:rPr>
              <a:t>60-90%    Children </a:t>
            </a:r>
          </a:p>
          <a:p>
            <a:pPr algn="l" rtl="0">
              <a:buNone/>
            </a:pPr>
            <a:r>
              <a:rPr lang="en-US" sz="4000" dirty="0" smtClean="0">
                <a:solidFill>
                  <a:srgbClr val="FF00FF"/>
                </a:solidFill>
                <a:latin typeface="+mj-lt"/>
                <a:cs typeface="Times New Roman" pitchFamily="18" charset="0"/>
              </a:rPr>
              <a:t>			50%          Adults </a:t>
            </a:r>
          </a:p>
          <a:p>
            <a:pPr algn="l" rtl="0"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 algn="l" rtl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FF"/>
                </a:solidFill>
                <a:latin typeface="+mj-lt"/>
                <a:cs typeface="Times New Roman" pitchFamily="18" charset="0"/>
              </a:rPr>
              <a:t>Allergen sensitization is linked to the risk of developing asthma</a:t>
            </a:r>
          </a:p>
          <a:p>
            <a:pPr algn="l" rtl="0"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pl-PL" sz="3600" b="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Indoor allergens</a:t>
            </a:r>
          </a:p>
          <a:p>
            <a:pPr lvl="1" algn="l" rtl="0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mites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pets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Bitmap Image" r:id="rId3" imgW="2066667" imgH="1428949" progId="PBrush">
                  <p:embed/>
                </p:oleObj>
              </mc:Choice>
              <mc:Fallback>
                <p:oleObj name="Bitmap Image" r:id="rId3" imgW="2066667" imgH="142894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029200"/>
                        <a:ext cx="1447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Bitmap Image" r:id="rId5" imgW="1123810" imgH="704948" progId="PBrush">
                  <p:embed/>
                </p:oleObj>
              </mc:Choice>
              <mc:Fallback>
                <p:oleObj name="Bitmap Image" r:id="rId5" imgW="1123810" imgH="70494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152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69089">
  <a:themeElements>
    <a:clrScheme name="01069089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589465"/>
      </a:accent2>
      <a:accent3>
        <a:srgbClr val="AEB4B5"/>
      </a:accent3>
      <a:accent4>
        <a:srgbClr val="C8C8C8"/>
      </a:accent4>
      <a:accent5>
        <a:srgbClr val="B1CCD4"/>
      </a:accent5>
      <a:accent6>
        <a:srgbClr val="4F865B"/>
      </a:accent6>
      <a:hlink>
        <a:srgbClr val="A19269"/>
      </a:hlink>
      <a:folHlink>
        <a:srgbClr val="376D6C"/>
      </a:folHlink>
    </a:clrScheme>
    <a:fontScheme name="01069089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69089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589465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4F865B"/>
        </a:accent6>
        <a:hlink>
          <a:srgbClr val="A19269"/>
        </a:hlink>
        <a:folHlink>
          <a:srgbClr val="376D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89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54959C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4B878D"/>
        </a:accent6>
        <a:hlink>
          <a:srgbClr val="B3A785"/>
        </a:hlink>
        <a:folHlink>
          <a:srgbClr val="D6E9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89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89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B2B2B2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A1A1A1"/>
        </a:accent6>
        <a:hlink>
          <a:srgbClr val="A98FA9"/>
        </a:hlink>
        <a:folHlink>
          <a:srgbClr val="E3E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HYPERTROPHIIC AND KELOID</Template>
  <TotalTime>9608</TotalTime>
  <Words>638</Words>
  <Application>Microsoft Office PowerPoint</Application>
  <PresentationFormat>On-screen Show (4:3)</PresentationFormat>
  <Paragraphs>183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01069089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Induction of Allergic Inflammation</vt:lpstr>
      <vt:lpstr>PowerPoint Presentation</vt:lpstr>
      <vt:lpstr>PowerPoint Presentation</vt:lpstr>
      <vt:lpstr>Response to allergen  occur in two phases</vt:lpstr>
      <vt:lpstr>Early allergic response </vt:lpstr>
      <vt:lpstr>Late allergic response:</vt:lpstr>
      <vt:lpstr>PowerPoint Presentation</vt:lpstr>
      <vt:lpstr>PowerPoint Presentation</vt:lpstr>
      <vt:lpstr>Allergens drive T-cells towards Th 2 type:</vt:lpstr>
      <vt:lpstr> Role of IL-4  in allergic asthma</vt:lpstr>
      <vt:lpstr> Role of IL-13 in allergic asthma </vt:lpstr>
      <vt:lpstr>IL-9 and asthma</vt:lpstr>
      <vt:lpstr>Role of IL-5 in allergic asthma </vt:lpstr>
      <vt:lpstr> Role of eosinophils in allergic asthma </vt:lpstr>
      <vt:lpstr>PowerPoint Presentation</vt:lpstr>
      <vt:lpstr>Role of regulatory T – cells:</vt:lpstr>
      <vt:lpstr>Activation of inflammatory cells (mast cells, eosinophils etc,) is a major inducer   of  Airway inflammation</vt:lpstr>
      <vt:lpstr>PowerPoint Presentation</vt:lpstr>
      <vt:lpstr>Outcome of increased airway reactivity</vt:lpstr>
      <vt:lpstr>Products of the inflammatory cells act on :</vt:lpstr>
      <vt:lpstr>PowerPoint Presentation</vt:lpstr>
      <vt:lpstr> Outcome of airway remodeling</vt:lpstr>
      <vt:lpstr>Take home message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Immunology of asthma.</dc:title>
  <dc:creator>Dr.Hend</dc:creator>
  <cp:lastModifiedBy>Dr.Hend</cp:lastModifiedBy>
  <cp:revision>944</cp:revision>
  <dcterms:created xsi:type="dcterms:W3CDTF">2011-01-13T07:14:51Z</dcterms:created>
  <dcterms:modified xsi:type="dcterms:W3CDTF">2015-02-02T22:12:47Z</dcterms:modified>
</cp:coreProperties>
</file>