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0" r:id="rId1"/>
  </p:sldMasterIdLst>
  <p:notesMasterIdLst>
    <p:notesMasterId r:id="rId49"/>
  </p:notesMasterIdLst>
  <p:sldIdLst>
    <p:sldId id="256" r:id="rId2"/>
    <p:sldId id="455" r:id="rId3"/>
    <p:sldId id="365" r:id="rId4"/>
    <p:sldId id="341" r:id="rId5"/>
    <p:sldId id="437" r:id="rId6"/>
    <p:sldId id="447" r:id="rId7"/>
    <p:sldId id="438" r:id="rId8"/>
    <p:sldId id="391" r:id="rId9"/>
    <p:sldId id="372" r:id="rId10"/>
    <p:sldId id="373" r:id="rId11"/>
    <p:sldId id="377" r:id="rId12"/>
    <p:sldId id="446" r:id="rId13"/>
    <p:sldId id="285" r:id="rId14"/>
    <p:sldId id="454" r:id="rId15"/>
    <p:sldId id="441" r:id="rId16"/>
    <p:sldId id="408" r:id="rId17"/>
    <p:sldId id="465" r:id="rId18"/>
    <p:sldId id="291" r:id="rId19"/>
    <p:sldId id="463" r:id="rId20"/>
    <p:sldId id="464" r:id="rId21"/>
    <p:sldId id="453" r:id="rId22"/>
    <p:sldId id="293" r:id="rId23"/>
    <p:sldId id="466" r:id="rId24"/>
    <p:sldId id="448" r:id="rId25"/>
    <p:sldId id="431" r:id="rId26"/>
    <p:sldId id="467" r:id="rId27"/>
    <p:sldId id="334" r:id="rId28"/>
    <p:sldId id="468" r:id="rId29"/>
    <p:sldId id="471" r:id="rId30"/>
    <p:sldId id="449" r:id="rId31"/>
    <p:sldId id="299" r:id="rId32"/>
    <p:sldId id="300" r:id="rId33"/>
    <p:sldId id="472" r:id="rId34"/>
    <p:sldId id="444" r:id="rId35"/>
    <p:sldId id="424" r:id="rId36"/>
    <p:sldId id="469" r:id="rId37"/>
    <p:sldId id="426" r:id="rId38"/>
    <p:sldId id="427" r:id="rId39"/>
    <p:sldId id="470" r:id="rId40"/>
    <p:sldId id="432" r:id="rId41"/>
    <p:sldId id="456" r:id="rId42"/>
    <p:sldId id="457" r:id="rId43"/>
    <p:sldId id="458" r:id="rId44"/>
    <p:sldId id="459" r:id="rId45"/>
    <p:sldId id="460" r:id="rId46"/>
    <p:sldId id="461" r:id="rId47"/>
    <p:sldId id="462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>
        <p:scale>
          <a:sx n="50" d="100"/>
          <a:sy n="50" d="100"/>
        </p:scale>
        <p:origin x="-84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72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AABAEF-DC12-4A4E-BB25-2A9B3D203FF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C83682-EA61-43BE-A2A7-27E5021707C6}">
      <dgm:prSet phldrT="[Text]"/>
      <dgm:spPr/>
      <dgm:t>
        <a:bodyPr/>
        <a:lstStyle/>
        <a:p>
          <a:r>
            <a:rPr lang="en-US" dirty="0" smtClean="0"/>
            <a:t>Types</a:t>
          </a:r>
          <a:endParaRPr lang="en-US" dirty="0"/>
        </a:p>
      </dgm:t>
    </dgm:pt>
    <dgm:pt modelId="{30A782A2-86FD-447E-B5FD-1ABC3004BF9F}" type="parTrans" cxnId="{A1A09B7E-101A-4063-B00C-E8E31850142B}">
      <dgm:prSet/>
      <dgm:spPr/>
      <dgm:t>
        <a:bodyPr/>
        <a:lstStyle/>
        <a:p>
          <a:endParaRPr lang="en-US"/>
        </a:p>
      </dgm:t>
    </dgm:pt>
    <dgm:pt modelId="{1BA17711-75DB-4A27-B01E-2D6973DCF102}" type="sibTrans" cxnId="{A1A09B7E-101A-4063-B00C-E8E31850142B}">
      <dgm:prSet/>
      <dgm:spPr/>
      <dgm:t>
        <a:bodyPr/>
        <a:lstStyle/>
        <a:p>
          <a:endParaRPr lang="en-US"/>
        </a:p>
      </dgm:t>
    </dgm:pt>
    <dgm:pt modelId="{C0950D77-AC7E-42F7-8AF6-D37EA395EC35}">
      <dgm:prSet phldrT="[Text]"/>
      <dgm:spPr/>
      <dgm:t>
        <a:bodyPr/>
        <a:lstStyle/>
        <a:p>
          <a:r>
            <a:rPr lang="en-US" dirty="0" smtClean="0">
              <a:latin typeface="Tahoma" pitchFamily="34" charset="0"/>
              <a:cs typeface="Tahoma" pitchFamily="34" charset="0"/>
            </a:rPr>
            <a:t>   1.	Extrinsic asthma: Type 1 Hypersensitivity reaction, </a:t>
          </a:r>
          <a:r>
            <a:rPr lang="en-US" dirty="0" err="1" smtClean="0">
              <a:latin typeface="Tahoma" pitchFamily="34" charset="0"/>
              <a:cs typeface="Tahoma" pitchFamily="34" charset="0"/>
            </a:rPr>
            <a:t>IgE</a:t>
          </a:r>
          <a:r>
            <a:rPr lang="en-US" dirty="0" smtClean="0">
              <a:latin typeface="Tahoma" pitchFamily="34" charset="0"/>
              <a:cs typeface="Tahoma" pitchFamily="34" charset="0"/>
            </a:rPr>
            <a:t>, </a:t>
          </a:r>
          <a:r>
            <a:rPr lang="en-US" dirty="0" smtClean="0">
              <a:latin typeface="Tahoma" pitchFamily="34" charset="0"/>
              <a:cs typeface="Tahoma" pitchFamily="34" charset="0"/>
            </a:rPr>
            <a:t>childhood</a:t>
          </a:r>
          <a:r>
            <a:rPr lang="en-US" dirty="0" smtClean="0">
              <a:latin typeface="Tahoma" pitchFamily="34" charset="0"/>
              <a:cs typeface="Tahoma" pitchFamily="34" charset="0"/>
            </a:rPr>
            <a:t>, family </a:t>
          </a:r>
          <a:r>
            <a:rPr lang="en-US" dirty="0" err="1" smtClean="0">
              <a:latin typeface="Tahoma" pitchFamily="34" charset="0"/>
              <a:cs typeface="Tahoma" pitchFamily="34" charset="0"/>
            </a:rPr>
            <a:t>Hx</a:t>
          </a:r>
          <a:r>
            <a:rPr lang="en-US" dirty="0" smtClean="0">
              <a:latin typeface="Tahoma" pitchFamily="34" charset="0"/>
              <a:cs typeface="Tahoma" pitchFamily="34" charset="0"/>
            </a:rPr>
            <a:t> of allergy.</a:t>
          </a:r>
          <a:endParaRPr lang="en-US" dirty="0"/>
        </a:p>
      </dgm:t>
    </dgm:pt>
    <dgm:pt modelId="{8F8D1F95-02D9-4166-9327-377DF5ED13DD}" type="parTrans" cxnId="{0555ED1C-268B-416E-89B6-237A5046BCEA}">
      <dgm:prSet/>
      <dgm:spPr/>
      <dgm:t>
        <a:bodyPr/>
        <a:lstStyle/>
        <a:p>
          <a:endParaRPr lang="en-US"/>
        </a:p>
      </dgm:t>
    </dgm:pt>
    <dgm:pt modelId="{881C0A7A-3AF2-4535-9E57-C36802CC114D}" type="sibTrans" cxnId="{0555ED1C-268B-416E-89B6-237A5046BCEA}">
      <dgm:prSet/>
      <dgm:spPr/>
      <dgm:t>
        <a:bodyPr/>
        <a:lstStyle/>
        <a:p>
          <a:endParaRPr lang="en-US"/>
        </a:p>
      </dgm:t>
    </dgm:pt>
    <dgm:pt modelId="{024615F0-84DE-42FA-9CB1-DC9F3FEEBB06}">
      <dgm:prSet phldrT="[Text]"/>
      <dgm:spPr/>
      <dgm:t>
        <a:bodyPr/>
        <a:lstStyle/>
        <a:p>
          <a:r>
            <a:rPr lang="en-US" dirty="0" smtClean="0"/>
            <a:t>Morphology</a:t>
          </a:r>
          <a:endParaRPr lang="en-US" dirty="0"/>
        </a:p>
      </dgm:t>
    </dgm:pt>
    <dgm:pt modelId="{B3CE8665-09AC-404A-BCFC-FD6FE7B58BBD}" type="parTrans" cxnId="{68FCC87E-BA64-4D9A-A01B-2711F3691100}">
      <dgm:prSet/>
      <dgm:spPr/>
      <dgm:t>
        <a:bodyPr/>
        <a:lstStyle/>
        <a:p>
          <a:endParaRPr lang="en-US"/>
        </a:p>
      </dgm:t>
    </dgm:pt>
    <dgm:pt modelId="{EBEE78B2-950E-4FDB-B443-A64FD4F0E573}" type="sibTrans" cxnId="{68FCC87E-BA64-4D9A-A01B-2711F3691100}">
      <dgm:prSet/>
      <dgm:spPr/>
      <dgm:t>
        <a:bodyPr/>
        <a:lstStyle/>
        <a:p>
          <a:endParaRPr lang="en-US"/>
        </a:p>
      </dgm:t>
    </dgm:pt>
    <dgm:pt modelId="{0222E519-929D-4DD7-B274-C8FF73761EC7}">
      <dgm:prSet phldrT="[Text]"/>
      <dgm:spPr/>
      <dgm:t>
        <a:bodyPr/>
        <a:lstStyle/>
        <a:p>
          <a:r>
            <a:rPr lang="en-US" dirty="0" smtClean="0"/>
            <a:t>Hypertrophy of bronchial smooth muscle &amp; hyperplasia of goblet cells e </a:t>
          </a:r>
          <a:r>
            <a:rPr lang="en-US" dirty="0" err="1" smtClean="0"/>
            <a:t>eosinophils</a:t>
          </a:r>
          <a:endParaRPr lang="en-US" dirty="0"/>
        </a:p>
      </dgm:t>
    </dgm:pt>
    <dgm:pt modelId="{6135C83B-EEA7-4978-BDBE-1A068CA1DD5F}" type="parTrans" cxnId="{9E9DD531-5F9C-462D-8861-5CA3781BC3B8}">
      <dgm:prSet/>
      <dgm:spPr/>
      <dgm:t>
        <a:bodyPr/>
        <a:lstStyle/>
        <a:p>
          <a:endParaRPr lang="en-US"/>
        </a:p>
      </dgm:t>
    </dgm:pt>
    <dgm:pt modelId="{BFAC9557-D9DF-4494-B4B6-D0E0CD7233C5}" type="sibTrans" cxnId="{9E9DD531-5F9C-462D-8861-5CA3781BC3B8}">
      <dgm:prSet/>
      <dgm:spPr/>
      <dgm:t>
        <a:bodyPr/>
        <a:lstStyle/>
        <a:p>
          <a:endParaRPr lang="en-US"/>
        </a:p>
      </dgm:t>
    </dgm:pt>
    <dgm:pt modelId="{0327B52C-86E6-4AC7-801C-412FCC33A541}">
      <dgm:prSet phldrT="[Text]"/>
      <dgm:spPr/>
      <dgm:t>
        <a:bodyPr/>
        <a:lstStyle/>
        <a:p>
          <a:r>
            <a:rPr lang="en-US" dirty="0" smtClean="0"/>
            <a:t>Mucous plug e </a:t>
          </a:r>
          <a:r>
            <a:rPr lang="en-US" dirty="0" err="1" smtClean="0"/>
            <a:t>Curschmann</a:t>
          </a:r>
          <a:r>
            <a:rPr lang="en-US" dirty="0" smtClean="0"/>
            <a:t> spirals &amp; Charcot-Leyden crystals.</a:t>
          </a:r>
          <a:endParaRPr lang="en-US" dirty="0"/>
        </a:p>
      </dgm:t>
    </dgm:pt>
    <dgm:pt modelId="{0F24F249-F86F-4B82-B4CC-286BF9F3DA52}" type="parTrans" cxnId="{2C8F582D-3978-4757-B048-39700141B2DD}">
      <dgm:prSet/>
      <dgm:spPr/>
      <dgm:t>
        <a:bodyPr/>
        <a:lstStyle/>
        <a:p>
          <a:endParaRPr lang="en-US"/>
        </a:p>
      </dgm:t>
    </dgm:pt>
    <dgm:pt modelId="{C07358C7-32DC-4325-BEBC-058272430D6E}" type="sibTrans" cxnId="{2C8F582D-3978-4757-B048-39700141B2DD}">
      <dgm:prSet/>
      <dgm:spPr/>
      <dgm:t>
        <a:bodyPr/>
        <a:lstStyle/>
        <a:p>
          <a:endParaRPr lang="en-US"/>
        </a:p>
      </dgm:t>
    </dgm:pt>
    <dgm:pt modelId="{9764E3D9-AEDA-47A2-8460-D679C3DF5711}">
      <dgm:prSet phldrT="[Text]"/>
      <dgm:spPr/>
      <dgm:t>
        <a:bodyPr/>
        <a:lstStyle/>
        <a:p>
          <a:r>
            <a:rPr lang="en-US" dirty="0" smtClean="0"/>
            <a:t>Complication</a:t>
          </a:r>
          <a:endParaRPr lang="en-US" dirty="0"/>
        </a:p>
      </dgm:t>
    </dgm:pt>
    <dgm:pt modelId="{08BB8029-EA4E-4479-B158-ED8DE7083A81}" type="parTrans" cxnId="{8E964842-86A5-457B-BE85-384119D76C50}">
      <dgm:prSet/>
      <dgm:spPr/>
      <dgm:t>
        <a:bodyPr/>
        <a:lstStyle/>
        <a:p>
          <a:endParaRPr lang="en-US"/>
        </a:p>
      </dgm:t>
    </dgm:pt>
    <dgm:pt modelId="{301EF411-3F3A-4554-AF3B-8B7B28F7D3B4}" type="sibTrans" cxnId="{8E964842-86A5-457B-BE85-384119D76C50}">
      <dgm:prSet/>
      <dgm:spPr/>
      <dgm:t>
        <a:bodyPr/>
        <a:lstStyle/>
        <a:p>
          <a:endParaRPr lang="en-US"/>
        </a:p>
      </dgm:t>
    </dgm:pt>
    <dgm:pt modelId="{3DC26CFD-7A20-436E-A87B-1922AE2B312A}">
      <dgm:prSet phldrT="[Text]"/>
      <dgm:spPr/>
      <dgm:t>
        <a:bodyPr/>
        <a:lstStyle/>
        <a:p>
          <a:r>
            <a:rPr lang="en-US" dirty="0" smtClean="0"/>
            <a:t>Superimposed infection</a:t>
          </a:r>
          <a:endParaRPr lang="en-US" dirty="0"/>
        </a:p>
      </dgm:t>
    </dgm:pt>
    <dgm:pt modelId="{67F97652-F07C-413D-B4ED-44EE908B20EB}" type="parTrans" cxnId="{CC50F124-6C89-41A2-A60D-6978A498CFB6}">
      <dgm:prSet/>
      <dgm:spPr/>
      <dgm:t>
        <a:bodyPr/>
        <a:lstStyle/>
        <a:p>
          <a:endParaRPr lang="en-US"/>
        </a:p>
      </dgm:t>
    </dgm:pt>
    <dgm:pt modelId="{8B28439D-6CE8-4B85-BA6E-EF015D574154}" type="sibTrans" cxnId="{CC50F124-6C89-41A2-A60D-6978A498CFB6}">
      <dgm:prSet/>
      <dgm:spPr/>
      <dgm:t>
        <a:bodyPr/>
        <a:lstStyle/>
        <a:p>
          <a:endParaRPr lang="en-US"/>
        </a:p>
      </dgm:t>
    </dgm:pt>
    <dgm:pt modelId="{3BADF230-2DC3-4927-8B06-7977ACCAD045}">
      <dgm:prSet/>
      <dgm:spPr/>
      <dgm:t>
        <a:bodyPr/>
        <a:lstStyle/>
        <a:p>
          <a:r>
            <a:rPr lang="en-US" dirty="0" smtClean="0">
              <a:latin typeface="Tahoma" pitchFamily="34" charset="0"/>
              <a:cs typeface="Tahoma" pitchFamily="34" charset="0"/>
            </a:rPr>
            <a:t>   2.	Intrinsic asthma: associated e bronchial asthma, aspirin, </a:t>
          </a:r>
          <a:r>
            <a:rPr lang="en-US" dirty="0" smtClean="0">
              <a:latin typeface="Tahoma" pitchFamily="34" charset="0"/>
              <a:cs typeface="Tahoma" pitchFamily="34" charset="0"/>
            </a:rPr>
            <a:t>exercise</a:t>
          </a:r>
          <a:r>
            <a:rPr lang="en-US" dirty="0" smtClean="0">
              <a:latin typeface="Tahoma" pitchFamily="34" charset="0"/>
              <a:cs typeface="Tahoma" pitchFamily="34" charset="0"/>
            </a:rPr>
            <a:t>, cold induced. No </a:t>
          </a:r>
          <a:r>
            <a:rPr lang="en-US" dirty="0" err="1" smtClean="0">
              <a:latin typeface="Tahoma" pitchFamily="34" charset="0"/>
              <a:cs typeface="Tahoma" pitchFamily="34" charset="0"/>
            </a:rPr>
            <a:t>Hx</a:t>
          </a:r>
          <a:r>
            <a:rPr lang="en-US" dirty="0" smtClean="0">
              <a:latin typeface="Tahoma" pitchFamily="34" charset="0"/>
              <a:cs typeface="Tahoma" pitchFamily="34" charset="0"/>
            </a:rPr>
            <a:t> of allergy</a:t>
          </a:r>
          <a:endParaRPr lang="en-US" dirty="0">
            <a:latin typeface="Tahoma" pitchFamily="34" charset="0"/>
            <a:cs typeface="Tahoma" pitchFamily="34" charset="0"/>
          </a:endParaRPr>
        </a:p>
      </dgm:t>
    </dgm:pt>
    <dgm:pt modelId="{1B776E3D-38C9-499C-9241-4E135A4EEFB3}" type="parTrans" cxnId="{B8C9A5D7-C0E1-433F-BA65-71C248D1BEA8}">
      <dgm:prSet/>
      <dgm:spPr/>
      <dgm:t>
        <a:bodyPr/>
        <a:lstStyle/>
        <a:p>
          <a:endParaRPr lang="en-US"/>
        </a:p>
      </dgm:t>
    </dgm:pt>
    <dgm:pt modelId="{B3F1E7F7-671C-45E0-935B-BD08766EBDC6}" type="sibTrans" cxnId="{B8C9A5D7-C0E1-433F-BA65-71C248D1BEA8}">
      <dgm:prSet/>
      <dgm:spPr/>
      <dgm:t>
        <a:bodyPr/>
        <a:lstStyle/>
        <a:p>
          <a:endParaRPr lang="en-US"/>
        </a:p>
      </dgm:t>
    </dgm:pt>
    <dgm:pt modelId="{65E4E581-D1B4-45A5-A04E-340970E8AD4B}">
      <dgm:prSet phldrT="[Text]"/>
      <dgm:spPr/>
      <dgm:t>
        <a:bodyPr/>
        <a:lstStyle/>
        <a:p>
          <a:r>
            <a:rPr lang="en-US" dirty="0" smtClean="0"/>
            <a:t>Chronic bronchitis</a:t>
          </a:r>
          <a:endParaRPr lang="en-US" dirty="0"/>
        </a:p>
      </dgm:t>
    </dgm:pt>
    <dgm:pt modelId="{E014DFB6-6F98-4AF3-B985-9120A6CB52AF}" type="parTrans" cxnId="{0255FAE6-9DF4-4D8D-B036-93330CBC4B6D}">
      <dgm:prSet/>
      <dgm:spPr/>
      <dgm:t>
        <a:bodyPr/>
        <a:lstStyle/>
        <a:p>
          <a:endParaRPr lang="en-US"/>
        </a:p>
      </dgm:t>
    </dgm:pt>
    <dgm:pt modelId="{459418C5-0A4D-40E6-B18F-F5F2C06552BA}" type="sibTrans" cxnId="{0255FAE6-9DF4-4D8D-B036-93330CBC4B6D}">
      <dgm:prSet/>
      <dgm:spPr/>
      <dgm:t>
        <a:bodyPr/>
        <a:lstStyle/>
        <a:p>
          <a:endParaRPr lang="en-US"/>
        </a:p>
      </dgm:t>
    </dgm:pt>
    <dgm:pt modelId="{74053312-014F-45D7-B847-B0A43E6D530F}">
      <dgm:prSet phldrT="[Text]"/>
      <dgm:spPr/>
      <dgm:t>
        <a:bodyPr/>
        <a:lstStyle/>
        <a:p>
          <a:r>
            <a:rPr lang="en-US" dirty="0" smtClean="0"/>
            <a:t>Pulmonary emphysema</a:t>
          </a:r>
          <a:endParaRPr lang="en-US" dirty="0"/>
        </a:p>
      </dgm:t>
    </dgm:pt>
    <dgm:pt modelId="{1FBD70DC-660D-4EFF-B5DF-3EA1075F0743}" type="parTrans" cxnId="{36B67047-07CA-4FAF-9BC6-69797B4F9BE4}">
      <dgm:prSet/>
      <dgm:spPr/>
      <dgm:t>
        <a:bodyPr/>
        <a:lstStyle/>
        <a:p>
          <a:endParaRPr lang="en-US"/>
        </a:p>
      </dgm:t>
    </dgm:pt>
    <dgm:pt modelId="{4C86EE7E-1E5D-4E90-BCA9-D82B3CDC698A}" type="sibTrans" cxnId="{36B67047-07CA-4FAF-9BC6-69797B4F9BE4}">
      <dgm:prSet/>
      <dgm:spPr/>
      <dgm:t>
        <a:bodyPr/>
        <a:lstStyle/>
        <a:p>
          <a:endParaRPr lang="en-US"/>
        </a:p>
      </dgm:t>
    </dgm:pt>
    <dgm:pt modelId="{23DFB964-CB1F-4996-99DD-0BE9A278FA61}">
      <dgm:prSet phldrT="[Text]"/>
      <dgm:spPr/>
      <dgm:t>
        <a:bodyPr/>
        <a:lstStyle/>
        <a:p>
          <a:r>
            <a:rPr lang="en-US" dirty="0" smtClean="0"/>
            <a:t>Status </a:t>
          </a:r>
          <a:r>
            <a:rPr lang="en-US" dirty="0" err="1" smtClean="0"/>
            <a:t>asthmaticus</a:t>
          </a:r>
          <a:endParaRPr lang="en-US" dirty="0"/>
        </a:p>
      </dgm:t>
    </dgm:pt>
    <dgm:pt modelId="{7BF680EE-048A-4CB5-95C8-2D82D14EF3C4}" type="parTrans" cxnId="{8B3C77CE-5C0D-41A2-A63E-F12BB1A5207E}">
      <dgm:prSet/>
      <dgm:spPr/>
      <dgm:t>
        <a:bodyPr/>
        <a:lstStyle/>
        <a:p>
          <a:endParaRPr lang="en-US"/>
        </a:p>
      </dgm:t>
    </dgm:pt>
    <dgm:pt modelId="{61340838-EBC4-4562-BA17-EF14F88269E2}" type="sibTrans" cxnId="{8B3C77CE-5C0D-41A2-A63E-F12BB1A5207E}">
      <dgm:prSet/>
      <dgm:spPr/>
      <dgm:t>
        <a:bodyPr/>
        <a:lstStyle/>
        <a:p>
          <a:endParaRPr lang="en-US"/>
        </a:p>
      </dgm:t>
    </dgm:pt>
    <dgm:pt modelId="{41943EB4-1114-4411-8088-3E609AF2CDAF}" type="pres">
      <dgm:prSet presAssocID="{2EAABAEF-DC12-4A4E-BB25-2A9B3D203F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853A6B-7B85-4009-B5F2-82CEF6C4C47E}" type="pres">
      <dgm:prSet presAssocID="{F7C83682-EA61-43BE-A2A7-27E5021707C6}" presName="linNode" presStyleCnt="0"/>
      <dgm:spPr/>
    </dgm:pt>
    <dgm:pt modelId="{FE74B238-02DE-44E3-BC57-168E47C7C459}" type="pres">
      <dgm:prSet presAssocID="{F7C83682-EA61-43BE-A2A7-27E5021707C6}" presName="parentText" presStyleLbl="node1" presStyleIdx="0" presStyleCnt="3" custScaleX="72075" custLinFactNeighborX="276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7B4DD-9F48-4BD8-954B-4D592EE28D11}" type="pres">
      <dgm:prSet presAssocID="{F7C83682-EA61-43BE-A2A7-27E5021707C6}" presName="descendantText" presStyleLbl="alignAccFollowNode1" presStyleIdx="0" presStyleCnt="3" custScaleX="127166" custLinFactNeighborX="-827" custLinFactNeighborY="-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58855-C3AD-41CE-BAC4-C47B0667D074}" type="pres">
      <dgm:prSet presAssocID="{1BA17711-75DB-4A27-B01E-2D6973DCF102}" presName="sp" presStyleCnt="0"/>
      <dgm:spPr/>
    </dgm:pt>
    <dgm:pt modelId="{EB55A3CE-B517-4EE3-AF01-31C3291B3141}" type="pres">
      <dgm:prSet presAssocID="{024615F0-84DE-42FA-9CB1-DC9F3FEEBB06}" presName="linNode" presStyleCnt="0"/>
      <dgm:spPr/>
    </dgm:pt>
    <dgm:pt modelId="{34B77269-1564-4D72-8E85-DA7FCE2A5DEA}" type="pres">
      <dgm:prSet presAssocID="{024615F0-84DE-42FA-9CB1-DC9F3FEEBB06}" presName="parentText" presStyleLbl="node1" presStyleIdx="1" presStyleCnt="3" custScaleX="888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DCB02E-D641-4460-928B-B23ABEA650C1}" type="pres">
      <dgm:prSet presAssocID="{024615F0-84DE-42FA-9CB1-DC9F3FEEBB06}" presName="descendantText" presStyleLbl="alignAccFollowNode1" presStyleIdx="1" presStyleCnt="3" custScaleX="1467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23D13-A3BC-4B5D-89E3-858B8880A544}" type="pres">
      <dgm:prSet presAssocID="{EBEE78B2-950E-4FDB-B443-A64FD4F0E573}" presName="sp" presStyleCnt="0"/>
      <dgm:spPr/>
    </dgm:pt>
    <dgm:pt modelId="{318C9E4B-8CBD-4272-8DFB-4AA0AF496631}" type="pres">
      <dgm:prSet presAssocID="{9764E3D9-AEDA-47A2-8460-D679C3DF5711}" presName="linNode" presStyleCnt="0"/>
      <dgm:spPr/>
    </dgm:pt>
    <dgm:pt modelId="{85D452CE-91B7-4F10-A856-C61C7C2BD761}" type="pres">
      <dgm:prSet presAssocID="{9764E3D9-AEDA-47A2-8460-D679C3DF5711}" presName="parentText" presStyleLbl="node1" presStyleIdx="2" presStyleCnt="3" custScaleX="72075" custLinFactNeighborX="-23" custLinFactNeighborY="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983A5-14D6-4B29-8E63-5FC6F0215F53}" type="pres">
      <dgm:prSet presAssocID="{9764E3D9-AEDA-47A2-8460-D679C3DF5711}" presName="descendantText" presStyleLbl="alignAccFollowNode1" presStyleIdx="2" presStyleCnt="3" custScaleX="118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B67047-07CA-4FAF-9BC6-69797B4F9BE4}" srcId="{9764E3D9-AEDA-47A2-8460-D679C3DF5711}" destId="{74053312-014F-45D7-B847-B0A43E6D530F}" srcOrd="2" destOrd="0" parTransId="{1FBD70DC-660D-4EFF-B5DF-3EA1075F0743}" sibTransId="{4C86EE7E-1E5D-4E90-BCA9-D82B3CDC698A}"/>
    <dgm:cxn modelId="{E8F2ACD9-4134-463C-BAA4-5C3C5294B04C}" type="presOf" srcId="{9764E3D9-AEDA-47A2-8460-D679C3DF5711}" destId="{85D452CE-91B7-4F10-A856-C61C7C2BD761}" srcOrd="0" destOrd="0" presId="urn:microsoft.com/office/officeart/2005/8/layout/vList5"/>
    <dgm:cxn modelId="{68FCC87E-BA64-4D9A-A01B-2711F3691100}" srcId="{2EAABAEF-DC12-4A4E-BB25-2A9B3D203FF2}" destId="{024615F0-84DE-42FA-9CB1-DC9F3FEEBB06}" srcOrd="1" destOrd="0" parTransId="{B3CE8665-09AC-404A-BCFC-FD6FE7B58BBD}" sibTransId="{EBEE78B2-950E-4FDB-B443-A64FD4F0E573}"/>
    <dgm:cxn modelId="{30E80015-DC0B-4599-A1FF-017C215CC2F4}" type="presOf" srcId="{23DFB964-CB1F-4996-99DD-0BE9A278FA61}" destId="{BAA983A5-14D6-4B29-8E63-5FC6F0215F53}" srcOrd="0" destOrd="3" presId="urn:microsoft.com/office/officeart/2005/8/layout/vList5"/>
    <dgm:cxn modelId="{795A48A1-4A92-4983-B53B-0636F5949AA2}" type="presOf" srcId="{3DC26CFD-7A20-436E-A87B-1922AE2B312A}" destId="{BAA983A5-14D6-4B29-8E63-5FC6F0215F53}" srcOrd="0" destOrd="0" presId="urn:microsoft.com/office/officeart/2005/8/layout/vList5"/>
    <dgm:cxn modelId="{24D7357C-1359-426D-A0C4-13179209AF3B}" type="presOf" srcId="{3BADF230-2DC3-4927-8B06-7977ACCAD045}" destId="{D2C7B4DD-9F48-4BD8-954B-4D592EE28D11}" srcOrd="0" destOrd="1" presId="urn:microsoft.com/office/officeart/2005/8/layout/vList5"/>
    <dgm:cxn modelId="{CC50F124-6C89-41A2-A60D-6978A498CFB6}" srcId="{9764E3D9-AEDA-47A2-8460-D679C3DF5711}" destId="{3DC26CFD-7A20-436E-A87B-1922AE2B312A}" srcOrd="0" destOrd="0" parTransId="{67F97652-F07C-413D-B4ED-44EE908B20EB}" sibTransId="{8B28439D-6CE8-4B85-BA6E-EF015D574154}"/>
    <dgm:cxn modelId="{8E964842-86A5-457B-BE85-384119D76C50}" srcId="{2EAABAEF-DC12-4A4E-BB25-2A9B3D203FF2}" destId="{9764E3D9-AEDA-47A2-8460-D679C3DF5711}" srcOrd="2" destOrd="0" parTransId="{08BB8029-EA4E-4479-B158-ED8DE7083A81}" sibTransId="{301EF411-3F3A-4554-AF3B-8B7B28F7D3B4}"/>
    <dgm:cxn modelId="{66C8128E-8667-446D-ABA1-A4DEE4432D2E}" type="presOf" srcId="{F7C83682-EA61-43BE-A2A7-27E5021707C6}" destId="{FE74B238-02DE-44E3-BC57-168E47C7C459}" srcOrd="0" destOrd="0" presId="urn:microsoft.com/office/officeart/2005/8/layout/vList5"/>
    <dgm:cxn modelId="{2C8F582D-3978-4757-B048-39700141B2DD}" srcId="{024615F0-84DE-42FA-9CB1-DC9F3FEEBB06}" destId="{0327B52C-86E6-4AC7-801C-412FCC33A541}" srcOrd="1" destOrd="0" parTransId="{0F24F249-F86F-4B82-B4CC-286BF9F3DA52}" sibTransId="{C07358C7-32DC-4325-BEBC-058272430D6E}"/>
    <dgm:cxn modelId="{B8C9A5D7-C0E1-433F-BA65-71C248D1BEA8}" srcId="{F7C83682-EA61-43BE-A2A7-27E5021707C6}" destId="{3BADF230-2DC3-4927-8B06-7977ACCAD045}" srcOrd="1" destOrd="0" parTransId="{1B776E3D-38C9-499C-9241-4E135A4EEFB3}" sibTransId="{B3F1E7F7-671C-45E0-935B-BD08766EBDC6}"/>
    <dgm:cxn modelId="{6CB77943-6BD2-4CE9-BF83-93A93F74A4D0}" type="presOf" srcId="{74053312-014F-45D7-B847-B0A43E6D530F}" destId="{BAA983A5-14D6-4B29-8E63-5FC6F0215F53}" srcOrd="0" destOrd="2" presId="urn:microsoft.com/office/officeart/2005/8/layout/vList5"/>
    <dgm:cxn modelId="{AC32CFA7-0C4E-49FC-B0E4-ACCA523201E9}" type="presOf" srcId="{65E4E581-D1B4-45A5-A04E-340970E8AD4B}" destId="{BAA983A5-14D6-4B29-8E63-5FC6F0215F53}" srcOrd="0" destOrd="1" presId="urn:microsoft.com/office/officeart/2005/8/layout/vList5"/>
    <dgm:cxn modelId="{8B3C77CE-5C0D-41A2-A63E-F12BB1A5207E}" srcId="{9764E3D9-AEDA-47A2-8460-D679C3DF5711}" destId="{23DFB964-CB1F-4996-99DD-0BE9A278FA61}" srcOrd="3" destOrd="0" parTransId="{7BF680EE-048A-4CB5-95C8-2D82D14EF3C4}" sibTransId="{61340838-EBC4-4562-BA17-EF14F88269E2}"/>
    <dgm:cxn modelId="{04120B90-2305-4063-B412-D48D7C814761}" type="presOf" srcId="{0327B52C-86E6-4AC7-801C-412FCC33A541}" destId="{86DCB02E-D641-4460-928B-B23ABEA650C1}" srcOrd="0" destOrd="1" presId="urn:microsoft.com/office/officeart/2005/8/layout/vList5"/>
    <dgm:cxn modelId="{7C467A4A-4D5A-4C25-A507-11B77AE33D9C}" type="presOf" srcId="{C0950D77-AC7E-42F7-8AF6-D37EA395EC35}" destId="{D2C7B4DD-9F48-4BD8-954B-4D592EE28D11}" srcOrd="0" destOrd="0" presId="urn:microsoft.com/office/officeart/2005/8/layout/vList5"/>
    <dgm:cxn modelId="{0255FAE6-9DF4-4D8D-B036-93330CBC4B6D}" srcId="{9764E3D9-AEDA-47A2-8460-D679C3DF5711}" destId="{65E4E581-D1B4-45A5-A04E-340970E8AD4B}" srcOrd="1" destOrd="0" parTransId="{E014DFB6-6F98-4AF3-B985-9120A6CB52AF}" sibTransId="{459418C5-0A4D-40E6-B18F-F5F2C06552BA}"/>
    <dgm:cxn modelId="{5C6B2F8B-3085-4AB1-9A97-33B17895F1F1}" type="presOf" srcId="{0222E519-929D-4DD7-B274-C8FF73761EC7}" destId="{86DCB02E-D641-4460-928B-B23ABEA650C1}" srcOrd="0" destOrd="0" presId="urn:microsoft.com/office/officeart/2005/8/layout/vList5"/>
    <dgm:cxn modelId="{9E9DD531-5F9C-462D-8861-5CA3781BC3B8}" srcId="{024615F0-84DE-42FA-9CB1-DC9F3FEEBB06}" destId="{0222E519-929D-4DD7-B274-C8FF73761EC7}" srcOrd="0" destOrd="0" parTransId="{6135C83B-EEA7-4978-BDBE-1A068CA1DD5F}" sibTransId="{BFAC9557-D9DF-4494-B4B6-D0E0CD7233C5}"/>
    <dgm:cxn modelId="{CBD5464F-0236-4D2E-A548-A528D4BF6472}" type="presOf" srcId="{2EAABAEF-DC12-4A4E-BB25-2A9B3D203FF2}" destId="{41943EB4-1114-4411-8088-3E609AF2CDAF}" srcOrd="0" destOrd="0" presId="urn:microsoft.com/office/officeart/2005/8/layout/vList5"/>
    <dgm:cxn modelId="{0555ED1C-268B-416E-89B6-237A5046BCEA}" srcId="{F7C83682-EA61-43BE-A2A7-27E5021707C6}" destId="{C0950D77-AC7E-42F7-8AF6-D37EA395EC35}" srcOrd="0" destOrd="0" parTransId="{8F8D1F95-02D9-4166-9327-377DF5ED13DD}" sibTransId="{881C0A7A-3AF2-4535-9E57-C36802CC114D}"/>
    <dgm:cxn modelId="{A1A09B7E-101A-4063-B00C-E8E31850142B}" srcId="{2EAABAEF-DC12-4A4E-BB25-2A9B3D203FF2}" destId="{F7C83682-EA61-43BE-A2A7-27E5021707C6}" srcOrd="0" destOrd="0" parTransId="{30A782A2-86FD-447E-B5FD-1ABC3004BF9F}" sibTransId="{1BA17711-75DB-4A27-B01E-2D6973DCF102}"/>
    <dgm:cxn modelId="{31EC942F-C5CE-48FD-A3CF-080B4A5D9A07}" type="presOf" srcId="{024615F0-84DE-42FA-9CB1-DC9F3FEEBB06}" destId="{34B77269-1564-4D72-8E85-DA7FCE2A5DEA}" srcOrd="0" destOrd="0" presId="urn:microsoft.com/office/officeart/2005/8/layout/vList5"/>
    <dgm:cxn modelId="{755CE53A-9233-4FE7-8E5A-A48141A23CA9}" type="presParOf" srcId="{41943EB4-1114-4411-8088-3E609AF2CDAF}" destId="{C4853A6B-7B85-4009-B5F2-82CEF6C4C47E}" srcOrd="0" destOrd="0" presId="urn:microsoft.com/office/officeart/2005/8/layout/vList5"/>
    <dgm:cxn modelId="{7467C746-B24A-4A26-B797-7AF88DAA0737}" type="presParOf" srcId="{C4853A6B-7B85-4009-B5F2-82CEF6C4C47E}" destId="{FE74B238-02DE-44E3-BC57-168E47C7C459}" srcOrd="0" destOrd="0" presId="urn:microsoft.com/office/officeart/2005/8/layout/vList5"/>
    <dgm:cxn modelId="{E2520336-DBFE-492B-BF30-C90A07993A11}" type="presParOf" srcId="{C4853A6B-7B85-4009-B5F2-82CEF6C4C47E}" destId="{D2C7B4DD-9F48-4BD8-954B-4D592EE28D11}" srcOrd="1" destOrd="0" presId="urn:microsoft.com/office/officeart/2005/8/layout/vList5"/>
    <dgm:cxn modelId="{F1D4D864-2944-406A-B0B2-67B2E51E1474}" type="presParOf" srcId="{41943EB4-1114-4411-8088-3E609AF2CDAF}" destId="{39D58855-C3AD-41CE-BAC4-C47B0667D074}" srcOrd="1" destOrd="0" presId="urn:microsoft.com/office/officeart/2005/8/layout/vList5"/>
    <dgm:cxn modelId="{2243DDA1-C68C-46DF-9CB2-0EDDD1CF456A}" type="presParOf" srcId="{41943EB4-1114-4411-8088-3E609AF2CDAF}" destId="{EB55A3CE-B517-4EE3-AF01-31C3291B3141}" srcOrd="2" destOrd="0" presId="urn:microsoft.com/office/officeart/2005/8/layout/vList5"/>
    <dgm:cxn modelId="{C9A511F6-D829-4AE7-B4D6-27469EDA8E78}" type="presParOf" srcId="{EB55A3CE-B517-4EE3-AF01-31C3291B3141}" destId="{34B77269-1564-4D72-8E85-DA7FCE2A5DEA}" srcOrd="0" destOrd="0" presId="urn:microsoft.com/office/officeart/2005/8/layout/vList5"/>
    <dgm:cxn modelId="{23350AC1-B418-4313-8F45-1E56EEA9201C}" type="presParOf" srcId="{EB55A3CE-B517-4EE3-AF01-31C3291B3141}" destId="{86DCB02E-D641-4460-928B-B23ABEA650C1}" srcOrd="1" destOrd="0" presId="urn:microsoft.com/office/officeart/2005/8/layout/vList5"/>
    <dgm:cxn modelId="{CFFF08B8-F520-47C8-A09F-9B49ABF65BA7}" type="presParOf" srcId="{41943EB4-1114-4411-8088-3E609AF2CDAF}" destId="{F7623D13-A3BC-4B5D-89E3-858B8880A544}" srcOrd="3" destOrd="0" presId="urn:microsoft.com/office/officeart/2005/8/layout/vList5"/>
    <dgm:cxn modelId="{7AD6B4EF-D0AD-4BCE-86A6-320B29DD528A}" type="presParOf" srcId="{41943EB4-1114-4411-8088-3E609AF2CDAF}" destId="{318C9E4B-8CBD-4272-8DFB-4AA0AF496631}" srcOrd="4" destOrd="0" presId="urn:microsoft.com/office/officeart/2005/8/layout/vList5"/>
    <dgm:cxn modelId="{85B56DF6-5C5E-40D8-B12B-4920C9145860}" type="presParOf" srcId="{318C9E4B-8CBD-4272-8DFB-4AA0AF496631}" destId="{85D452CE-91B7-4F10-A856-C61C7C2BD761}" srcOrd="0" destOrd="0" presId="urn:microsoft.com/office/officeart/2005/8/layout/vList5"/>
    <dgm:cxn modelId="{8985A403-1AE8-43BD-8FF9-7642AC4AE037}" type="presParOf" srcId="{318C9E4B-8CBD-4272-8DFB-4AA0AF496631}" destId="{BAA983A5-14D6-4B29-8E63-5FC6F0215F53}" srcOrd="1" destOrd="0" presId="urn:microsoft.com/office/officeart/2005/8/layout/vList5"/>
  </dgm:cxnLst>
  <dgm:bg>
    <a:solidFill>
      <a:schemeClr val="accent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C7B4DD-9F48-4BD8-954B-4D592EE28D11}">
      <dsp:nvSpPr>
        <dsp:cNvPr id="0" name=""/>
        <dsp:cNvSpPr/>
      </dsp:nvSpPr>
      <dsp:spPr>
        <a:xfrm rot="5400000">
          <a:off x="4895495" y="-2520996"/>
          <a:ext cx="1512689" cy="69332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>
              <a:latin typeface="Tahoma" pitchFamily="34" charset="0"/>
              <a:cs typeface="Tahoma" pitchFamily="34" charset="0"/>
            </a:rPr>
            <a:t>   1.	Extrinsic asthma: Type 1 Hypersensitivity reaction, </a:t>
          </a:r>
          <a:r>
            <a:rPr lang="en-US" sz="2100" kern="1200" dirty="0" err="1" smtClean="0">
              <a:latin typeface="Tahoma" pitchFamily="34" charset="0"/>
              <a:cs typeface="Tahoma" pitchFamily="34" charset="0"/>
            </a:rPr>
            <a:t>IgE</a:t>
          </a:r>
          <a:r>
            <a:rPr lang="en-US" sz="2100" kern="1200" dirty="0" smtClean="0">
              <a:latin typeface="Tahoma" pitchFamily="34" charset="0"/>
              <a:cs typeface="Tahoma" pitchFamily="34" charset="0"/>
            </a:rPr>
            <a:t>, </a:t>
          </a:r>
          <a:r>
            <a:rPr lang="en-US" sz="2100" kern="1200" dirty="0" smtClean="0">
              <a:latin typeface="Tahoma" pitchFamily="34" charset="0"/>
              <a:cs typeface="Tahoma" pitchFamily="34" charset="0"/>
            </a:rPr>
            <a:t>childhood</a:t>
          </a:r>
          <a:r>
            <a:rPr lang="en-US" sz="2100" kern="1200" dirty="0" smtClean="0">
              <a:latin typeface="Tahoma" pitchFamily="34" charset="0"/>
              <a:cs typeface="Tahoma" pitchFamily="34" charset="0"/>
            </a:rPr>
            <a:t>, family </a:t>
          </a:r>
          <a:r>
            <a:rPr lang="en-US" sz="2100" kern="1200" dirty="0" err="1" smtClean="0">
              <a:latin typeface="Tahoma" pitchFamily="34" charset="0"/>
              <a:cs typeface="Tahoma" pitchFamily="34" charset="0"/>
            </a:rPr>
            <a:t>Hx</a:t>
          </a:r>
          <a:r>
            <a:rPr lang="en-US" sz="2100" kern="1200" dirty="0" smtClean="0">
              <a:latin typeface="Tahoma" pitchFamily="34" charset="0"/>
              <a:cs typeface="Tahoma" pitchFamily="34" charset="0"/>
            </a:rPr>
            <a:t> of allergy.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>
              <a:latin typeface="Tahoma" pitchFamily="34" charset="0"/>
              <a:cs typeface="Tahoma" pitchFamily="34" charset="0"/>
            </a:rPr>
            <a:t>   2.	Intrinsic asthma: associated e bronchial asthma, aspirin, </a:t>
          </a:r>
          <a:r>
            <a:rPr lang="en-US" sz="2100" kern="1200" dirty="0" smtClean="0">
              <a:latin typeface="Tahoma" pitchFamily="34" charset="0"/>
              <a:cs typeface="Tahoma" pitchFamily="34" charset="0"/>
            </a:rPr>
            <a:t>exercise</a:t>
          </a:r>
          <a:r>
            <a:rPr lang="en-US" sz="2100" kern="1200" dirty="0" smtClean="0">
              <a:latin typeface="Tahoma" pitchFamily="34" charset="0"/>
              <a:cs typeface="Tahoma" pitchFamily="34" charset="0"/>
            </a:rPr>
            <a:t>, cold induced. No </a:t>
          </a:r>
          <a:r>
            <a:rPr lang="en-US" sz="2100" kern="1200" dirty="0" err="1" smtClean="0">
              <a:latin typeface="Tahoma" pitchFamily="34" charset="0"/>
              <a:cs typeface="Tahoma" pitchFamily="34" charset="0"/>
            </a:rPr>
            <a:t>Hx</a:t>
          </a:r>
          <a:r>
            <a:rPr lang="en-US" sz="2100" kern="1200" dirty="0" smtClean="0">
              <a:latin typeface="Tahoma" pitchFamily="34" charset="0"/>
              <a:cs typeface="Tahoma" pitchFamily="34" charset="0"/>
            </a:rPr>
            <a:t> of allergy</a:t>
          </a:r>
          <a:endParaRPr lang="en-US" sz="2100" kern="1200" dirty="0">
            <a:latin typeface="Tahoma" pitchFamily="34" charset="0"/>
            <a:cs typeface="Tahoma" pitchFamily="34" charset="0"/>
          </a:endParaRPr>
        </a:p>
      </dsp:txBody>
      <dsp:txXfrm rot="5400000">
        <a:off x="4895495" y="-2520996"/>
        <a:ext cx="1512689" cy="6933230"/>
      </dsp:txXfrm>
    </dsp:sp>
    <dsp:sp modelId="{FE74B238-02DE-44E3-BC57-168E47C7C459}">
      <dsp:nvSpPr>
        <dsp:cNvPr id="0" name=""/>
        <dsp:cNvSpPr/>
      </dsp:nvSpPr>
      <dsp:spPr>
        <a:xfrm>
          <a:off x="15230" y="9"/>
          <a:ext cx="2210404" cy="1890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Types</a:t>
          </a:r>
          <a:endParaRPr lang="en-US" sz="2500" kern="1200" dirty="0"/>
        </a:p>
      </dsp:txBody>
      <dsp:txXfrm>
        <a:off x="15230" y="9"/>
        <a:ext cx="2210404" cy="1890861"/>
      </dsp:txXfrm>
    </dsp:sp>
    <dsp:sp modelId="{86DCB02E-D641-4460-928B-B23ABEA650C1}">
      <dsp:nvSpPr>
        <dsp:cNvPr id="0" name=""/>
        <dsp:cNvSpPr/>
      </dsp:nvSpPr>
      <dsp:spPr>
        <a:xfrm rot="5400000">
          <a:off x="4975527" y="-475937"/>
          <a:ext cx="1512689" cy="681927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Hypertrophy of bronchial smooth muscle &amp; hyperplasia of goblet cells e </a:t>
          </a:r>
          <a:r>
            <a:rPr lang="en-US" sz="2100" kern="1200" dirty="0" err="1" smtClean="0"/>
            <a:t>eosinophils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Mucous plug e </a:t>
          </a:r>
          <a:r>
            <a:rPr lang="en-US" sz="2100" kern="1200" dirty="0" err="1" smtClean="0"/>
            <a:t>Curschmann</a:t>
          </a:r>
          <a:r>
            <a:rPr lang="en-US" sz="2100" kern="1200" dirty="0" smtClean="0"/>
            <a:t> spirals &amp; Charcot-Leyden crystals.</a:t>
          </a:r>
          <a:endParaRPr lang="en-US" sz="2100" kern="1200" dirty="0"/>
        </a:p>
      </dsp:txBody>
      <dsp:txXfrm rot="5400000">
        <a:off x="4975527" y="-475937"/>
        <a:ext cx="1512689" cy="6819274"/>
      </dsp:txXfrm>
    </dsp:sp>
    <dsp:sp modelId="{34B77269-1564-4D72-8E85-DA7FCE2A5DEA}">
      <dsp:nvSpPr>
        <dsp:cNvPr id="0" name=""/>
        <dsp:cNvSpPr/>
      </dsp:nvSpPr>
      <dsp:spPr>
        <a:xfrm>
          <a:off x="182" y="1988269"/>
          <a:ext cx="2322052" cy="1890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Morphology</a:t>
          </a:r>
          <a:endParaRPr lang="en-US" sz="2500" kern="1200" dirty="0"/>
        </a:p>
      </dsp:txBody>
      <dsp:txXfrm>
        <a:off x="182" y="1988269"/>
        <a:ext cx="2322052" cy="1890861"/>
      </dsp:txXfrm>
    </dsp:sp>
    <dsp:sp modelId="{BAA983A5-14D6-4B29-8E63-5FC6F0215F53}">
      <dsp:nvSpPr>
        <dsp:cNvPr id="0" name=""/>
        <dsp:cNvSpPr/>
      </dsp:nvSpPr>
      <dsp:spPr>
        <a:xfrm rot="5400000">
          <a:off x="4979325" y="1512188"/>
          <a:ext cx="1512689" cy="68138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Superimposed infection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Chronic bronchitis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Pulmonary emphysema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Status </a:t>
          </a:r>
          <a:r>
            <a:rPr lang="en-US" sz="2100" kern="1200" dirty="0" err="1" smtClean="0"/>
            <a:t>asthmaticus</a:t>
          </a:r>
          <a:endParaRPr lang="en-US" sz="2100" kern="1200" dirty="0"/>
        </a:p>
      </dsp:txBody>
      <dsp:txXfrm rot="5400000">
        <a:off x="4979325" y="1512188"/>
        <a:ext cx="1512689" cy="6813832"/>
      </dsp:txXfrm>
    </dsp:sp>
    <dsp:sp modelId="{85D452CE-91B7-4F10-A856-C61C7C2BD761}">
      <dsp:nvSpPr>
        <dsp:cNvPr id="0" name=""/>
        <dsp:cNvSpPr/>
      </dsp:nvSpPr>
      <dsp:spPr>
        <a:xfrm>
          <a:off x="0" y="3974694"/>
          <a:ext cx="2328570" cy="1890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Complication</a:t>
          </a:r>
          <a:endParaRPr lang="en-US" sz="2500" kern="1200" dirty="0"/>
        </a:p>
      </dsp:txBody>
      <dsp:txXfrm>
        <a:off x="0" y="3974694"/>
        <a:ext cx="2328570" cy="1890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8C6C6B3-6B7A-46A8-BBBD-95E61A0D7607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85351BB-07B3-424F-B23E-91068C494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31D5C3-7D64-45FE-95EF-29BD8BC9A3A7}" type="slidenum">
              <a:rPr lang="en-US">
                <a:latin typeface="Arial" pitchFamily="34" charset="0"/>
                <a:cs typeface="Arial" pitchFamily="34" charset="0"/>
              </a:rPr>
              <a:pPr/>
              <a:t>11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9050" y="793750"/>
            <a:ext cx="4279900" cy="3209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38496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F613E6-E749-4B5F-87D0-9E0E815BBD65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0171A0-0830-4DAB-8766-277A50DAD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8FE32-AB67-4458-80A9-6230F2DD5C8C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A1E73-7C1B-4291-AC62-D4ACA09CD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5DE59-EB0A-4B7C-8D5F-DCD16F39BE56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2B0D6-7F8F-49D2-A52F-144B5F86C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9F9A0-E1B9-4D6E-AED9-9D9D77291F6A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A0EA-2CDE-4467-BE77-CFB1811D2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DEFEC49-0B87-4ECF-AD9C-874B580BF054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30E81A-2548-44A8-AA0A-54105802E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A6909-713A-4E91-8242-29554A8283D0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3D26A-AD5C-47CF-A054-FC10FC2CB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3670E44-1B8A-450D-AD07-1F22D51AE1B1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B4650B-1F9B-4E70-9065-0E2E6CDD5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6B07-AACB-4AB2-8BDC-CB116F738818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D7491-0D3D-43AC-9C50-B7103BBF2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D826A3-BE75-4DE0-8C25-BCA6573142FC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05188C-667C-49A6-AED6-EDAA98AC7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BD0E24-3B7E-4C69-9FCE-410A8E755577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2898A0-C087-41D8-8FF7-F590950AF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EE55A76-6F94-4140-A250-2BAF07BF8E67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33056A-4511-40B6-9D89-270F1D201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129C329F-BC27-4AAE-83AA-C935C25F39E5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B5A788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DF99F8-E15D-4B1F-82BA-8DE057DD8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3" r:id="rId2"/>
    <p:sldLayoutId id="2147484279" r:id="rId3"/>
    <p:sldLayoutId id="2147484274" r:id="rId4"/>
    <p:sldLayoutId id="2147484280" r:id="rId5"/>
    <p:sldLayoutId id="2147484275" r:id="rId6"/>
    <p:sldLayoutId id="2147484281" r:id="rId7"/>
    <p:sldLayoutId id="2147484282" r:id="rId8"/>
    <p:sldLayoutId id="2147484283" r:id="rId9"/>
    <p:sldLayoutId id="2147484276" r:id="rId10"/>
    <p:sldLayoutId id="21474842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295400" y="1981200"/>
            <a:ext cx="7407275" cy="1471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BRONCHIAL ASTHMA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7407275" cy="17526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 Dr. </a:t>
            </a:r>
            <a:r>
              <a:rPr lang="en-US" dirty="0" err="1" smtClean="0"/>
              <a:t>Maha</a:t>
            </a:r>
            <a:r>
              <a:rPr lang="en-US" dirty="0" smtClean="0"/>
              <a:t> </a:t>
            </a:r>
            <a:r>
              <a:rPr lang="en-US" dirty="0" err="1" smtClean="0"/>
              <a:t>Arafah</a:t>
            </a:r>
            <a:r>
              <a:rPr lang="en-US" dirty="0" smtClean="0"/>
              <a:t>, Dr. </a:t>
            </a:r>
            <a:r>
              <a:rPr lang="en-US" dirty="0" err="1" smtClean="0"/>
              <a:t>Ammar</a:t>
            </a:r>
            <a:r>
              <a:rPr lang="en-US" dirty="0" smtClean="0"/>
              <a:t> Al-</a:t>
            </a:r>
            <a:r>
              <a:rPr lang="en-US" dirty="0" err="1" smtClean="0"/>
              <a:t>Rikabi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Department of Pathology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KSU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2015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1400" y="609600"/>
            <a:ext cx="2655727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RESPIRATORY BLOCK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8001000" cy="1371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tx2">
                    <a:satMod val="130000"/>
                  </a:schemeClr>
                </a:solidFill>
              </a:rPr>
              <a:t>Classification of Lung Disease based on d</a:t>
            </a:r>
            <a:r>
              <a:rPr lang="en-US" sz="3100" dirty="0" smtClean="0"/>
              <a:t>istinctive </a:t>
            </a:r>
            <a:r>
              <a:rPr lang="en-US" sz="3100" dirty="0"/>
              <a:t>clinical and physiological </a:t>
            </a:r>
            <a:r>
              <a:rPr lang="en-US" sz="3100" dirty="0" smtClean="0"/>
              <a:t>features:</a:t>
            </a: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033463" y="1066800"/>
            <a:ext cx="8077200" cy="5410200"/>
          </a:xfrm>
        </p:spPr>
        <p:txBody>
          <a:bodyPr/>
          <a:lstStyle/>
          <a:p>
            <a:pPr marL="539750" indent="-457200" eaLnBrk="1" hangingPunct="1">
              <a:buClrTx/>
              <a:buFont typeface="+mj-lt"/>
              <a:buAutoNum type="arabicPeriod"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marL="539750" indent="-457200" eaLnBrk="1" hangingPunct="1">
              <a:buClrTx/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Obstructive lung diseases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Is </a:t>
            </a:r>
            <a:r>
              <a:rPr lang="en-US" sz="2000" dirty="0"/>
              <a:t>a category of respiratory disease characterized by airway </a:t>
            </a:r>
            <a:r>
              <a:rPr lang="en-US" sz="2000" dirty="0" smtClean="0"/>
              <a:t>obstruction</a:t>
            </a:r>
            <a:r>
              <a:rPr lang="en-US" sz="2000" dirty="0"/>
              <a:t> </a:t>
            </a:r>
            <a:r>
              <a:rPr lang="en-US" sz="2000" dirty="0" smtClean="0"/>
              <a:t>due to </a:t>
            </a:r>
            <a:r>
              <a:rPr lang="en-US" sz="2000" dirty="0"/>
              <a:t>partial or complete obstruction at any level from trachea to respiratory bronchioles</a:t>
            </a:r>
            <a:r>
              <a:rPr lang="en-US" sz="2000" dirty="0" smtClean="0"/>
              <a:t>. </a:t>
            </a:r>
            <a:r>
              <a:rPr lang="en-US" sz="2000" dirty="0"/>
              <a:t>It is generally characterized by inflamed and easily collapsible airways, obstruction to </a:t>
            </a:r>
            <a:r>
              <a:rPr lang="en-US" sz="2000" dirty="0" smtClean="0"/>
              <a:t>airflow and </a:t>
            </a:r>
            <a:r>
              <a:rPr lang="en-US" sz="2000" dirty="0"/>
              <a:t>problems </a:t>
            </a:r>
            <a:r>
              <a:rPr lang="en-US" sz="2000" dirty="0" smtClean="0"/>
              <a:t>exhaling.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Pulmonary </a:t>
            </a:r>
            <a:r>
              <a:rPr lang="en-US" sz="2000" dirty="0"/>
              <a:t>function test: </a:t>
            </a:r>
            <a:r>
              <a:rPr lang="en-US" sz="2000" dirty="0" smtClean="0"/>
              <a:t>decreased FEV1 and decreased FEV1/VC.</a:t>
            </a:r>
          </a:p>
          <a:p>
            <a:pPr marL="8255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tabLst>
                <a:tab pos="912813" algn="l"/>
              </a:tabLst>
              <a:defRPr/>
            </a:pPr>
            <a:endParaRPr lang="en-US" sz="2000" dirty="0" smtClean="0"/>
          </a:p>
          <a:p>
            <a:pPr marL="539750" indent="-457200" eaLnBrk="1" hangingPunct="1">
              <a:buClrTx/>
              <a:buFont typeface="+mj-lt"/>
              <a:buAutoNum type="arabicPeriod" startAt="2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Restrictive lung diseases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Are </a:t>
            </a:r>
            <a:r>
              <a:rPr lang="en-US" sz="2000" dirty="0"/>
              <a:t>a category </a:t>
            </a:r>
            <a:r>
              <a:rPr lang="en-US" sz="2000" dirty="0" smtClean="0"/>
              <a:t>of </a:t>
            </a:r>
            <a:r>
              <a:rPr lang="en-US" sz="2000" dirty="0"/>
              <a:t>diseases that restrict lung expansion</a:t>
            </a:r>
            <a:r>
              <a:rPr lang="en-US" sz="2000" dirty="0" smtClean="0"/>
              <a:t>, </a:t>
            </a:r>
            <a:r>
              <a:rPr lang="en-US" sz="2000" dirty="0"/>
              <a:t>resulting in a decreased total lung </a:t>
            </a:r>
            <a:r>
              <a:rPr lang="en-US" sz="2000" dirty="0" smtClean="0"/>
              <a:t>capacity,  increased </a:t>
            </a:r>
            <a:r>
              <a:rPr lang="en-US" sz="2000" dirty="0"/>
              <a:t>work of breathing, and inadequate ventilation and/or oxygenation. </a:t>
            </a:r>
            <a:endParaRPr lang="en-US" sz="20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Both </a:t>
            </a:r>
            <a:r>
              <a:rPr lang="en-US" sz="2000" dirty="0"/>
              <a:t>forced expiratory volume in one </a:t>
            </a:r>
            <a:r>
              <a:rPr lang="en-US" sz="2000" dirty="0" smtClean="0"/>
              <a:t>second (</a:t>
            </a:r>
            <a:r>
              <a:rPr lang="en-US" sz="2000" dirty="0"/>
              <a:t>FEV1</a:t>
            </a:r>
            <a:r>
              <a:rPr lang="en-US" sz="2000" dirty="0" smtClean="0"/>
              <a:t>) </a:t>
            </a:r>
            <a:r>
              <a:rPr lang="en-US" sz="2000" dirty="0"/>
              <a:t>and forced vital capacity (FVC) are </a:t>
            </a:r>
            <a:r>
              <a:rPr lang="en-US" sz="2000" dirty="0" smtClean="0"/>
              <a:t>reduced with normal  to high FEV1/VC and decreased </a:t>
            </a:r>
            <a:r>
              <a:rPr lang="en-US" sz="2000" dirty="0" err="1" smtClean="0"/>
              <a:t>Tco</a:t>
            </a:r>
            <a:r>
              <a:rPr lang="en-US" sz="2000" dirty="0" smtClean="0"/>
              <a:t>.</a:t>
            </a:r>
            <a:r>
              <a:rPr lang="en-US" sz="2000" dirty="0"/>
              <a:t> </a:t>
            </a:r>
            <a:r>
              <a:rPr lang="en-US" sz="2000" dirty="0" smtClean="0"/>
              <a:t> The </a:t>
            </a:r>
            <a:r>
              <a:rPr lang="en-US" sz="2000" dirty="0"/>
              <a:t>expiratory flow rate is near normal.  </a:t>
            </a:r>
            <a:endParaRPr lang="en-US" sz="2000" dirty="0" smtClean="0"/>
          </a:p>
          <a:p>
            <a:pPr marL="8255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tabLst>
                <a:tab pos="912813" algn="l"/>
              </a:tabLst>
              <a:defRPr/>
            </a:pPr>
            <a:r>
              <a:rPr lang="en-US" sz="1800" dirty="0"/>
              <a:t> </a:t>
            </a:r>
            <a:r>
              <a:rPr lang="en-US" sz="1800" dirty="0" smtClean="0"/>
              <a:t>        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Types of (diffuse) Obstructive Lung Diseases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43000" y="1524000"/>
            <a:ext cx="4419600" cy="4664075"/>
          </a:xfrm>
        </p:spPr>
        <p:txBody>
          <a:bodyPr rtlCol="0">
            <a:normAutofit/>
          </a:bodyPr>
          <a:lstStyle/>
          <a:p>
            <a:pPr marL="65151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AutoNum type="arabicParenR"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</a:t>
            </a:r>
          </a:p>
          <a:p>
            <a:pPr marL="65151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AutoNum type="arabicParenR"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/>
              <a:t>2) </a:t>
            </a:r>
            <a:r>
              <a:rPr lang="en-US" dirty="0" smtClean="0">
                <a:solidFill>
                  <a:srgbClr val="C00000"/>
                </a:solidFill>
              </a:rPr>
              <a:t>Chronic obstructive pulmonary disease (COPD). </a:t>
            </a:r>
            <a:r>
              <a:rPr lang="en-US" sz="1600" dirty="0" smtClean="0"/>
              <a:t>It is also known as </a:t>
            </a:r>
            <a:r>
              <a:rPr lang="en-US" sz="1600" dirty="0"/>
              <a:t>Chronic obstructive </a:t>
            </a:r>
            <a:r>
              <a:rPr lang="en-US" sz="1600" dirty="0" smtClean="0"/>
              <a:t>airway disease (COAD) or </a:t>
            </a:r>
            <a:r>
              <a:rPr lang="en-US" sz="1600" dirty="0"/>
              <a:t>Chronic obstructive </a:t>
            </a:r>
            <a:r>
              <a:rPr lang="en-US" sz="1600" dirty="0" smtClean="0"/>
              <a:t>lung </a:t>
            </a:r>
            <a:r>
              <a:rPr lang="en-US" sz="1600" dirty="0"/>
              <a:t>disease</a:t>
            </a:r>
            <a:r>
              <a:rPr lang="en-US" sz="1600" dirty="0" smtClean="0"/>
              <a:t> (COLD).They are of two types: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/>
              <a:t>       </a:t>
            </a:r>
            <a:r>
              <a:rPr lang="en-US" dirty="0" smtClean="0"/>
              <a:t>a</a:t>
            </a:r>
            <a:r>
              <a:rPr lang="en-US" dirty="0" smtClean="0"/>
              <a:t>)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Chronic bronchitis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b)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Emphysema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</a:t>
            </a:r>
            <a:r>
              <a:rPr lang="en-US" dirty="0" smtClean="0"/>
              <a:t>c)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Bronchiectasis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638800" y="1404938"/>
            <a:ext cx="3295650" cy="1995487"/>
          </a:xfrm>
          <a:ln w="38100">
            <a:solidFill>
              <a:srgbClr val="C00000"/>
            </a:solidFill>
          </a:ln>
        </p:spPr>
        <p:txBody>
          <a:bodyPr/>
          <a:lstStyle/>
          <a:p>
            <a:pPr marL="310578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400" b="1" dirty="0">
                <a:solidFill>
                  <a:schemeClr val="tx2">
                    <a:satMod val="130000"/>
                  </a:schemeClr>
                </a:solidFill>
                <a:cs typeface="Tahoma" pitchFamily="34" charset="0"/>
              </a:rPr>
              <a:t>Common symptoms in lung </a:t>
            </a:r>
            <a:r>
              <a:rPr lang="en-US" sz="1400" b="1" dirty="0" smtClean="0">
                <a:solidFill>
                  <a:schemeClr val="tx2">
                    <a:satMod val="130000"/>
                  </a:schemeClr>
                </a:solidFill>
                <a:cs typeface="Tahoma" pitchFamily="34" charset="0"/>
              </a:rPr>
              <a:t>disease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smtClean="0">
                <a:cs typeface="Tahoma" pitchFamily="34" charset="0"/>
              </a:rPr>
              <a:t>Dyspnea</a:t>
            </a:r>
            <a:r>
              <a:rPr lang="en-US" sz="1600" dirty="0">
                <a:cs typeface="Tahoma" pitchFamily="34" charset="0"/>
              </a:rPr>
              <a:t>: difficulty with breathing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>
                <a:cs typeface="Tahoma" pitchFamily="34" charset="0"/>
              </a:rPr>
              <a:t>Cough	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>
                <a:cs typeface="Tahoma" pitchFamily="34" charset="0"/>
              </a:rPr>
              <a:t>Hemoptysis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1752600"/>
          </a:xfrm>
        </p:spPr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</a:t>
            </a:r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ASTHMA</a:t>
            </a:r>
            <a:r>
              <a:rPr lang="en-US" sz="4800" b="1" dirty="0">
                <a:solidFill>
                  <a:srgbClr val="FF0000"/>
                </a:solidFill>
              </a:rPr>
              <a:t/>
            </a:r>
            <a:br>
              <a:rPr lang="en-US" sz="4800" b="1" dirty="0">
                <a:solidFill>
                  <a:srgbClr val="FF0000"/>
                </a:solidFill>
              </a:rPr>
            </a:b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175" y="152400"/>
            <a:ext cx="749935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 (BA)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838200"/>
            <a:ext cx="8153400" cy="5562600"/>
          </a:xfrm>
        </p:spPr>
        <p:txBody>
          <a:bodyPr rtlCol="0"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It is a chronic relapsing inflammatory obstructive lung disease </a:t>
            </a:r>
            <a:r>
              <a:rPr lang="en-US" sz="2400" dirty="0" smtClean="0">
                <a:cs typeface="Tahoma" pitchFamily="34" charset="0"/>
              </a:rPr>
              <a:t>characterized </a:t>
            </a:r>
            <a:r>
              <a:rPr lang="en-US" sz="2400" dirty="0">
                <a:cs typeface="Tahoma" pitchFamily="34" charset="0"/>
              </a:rPr>
              <a:t>by </a:t>
            </a:r>
            <a:r>
              <a:rPr lang="en-US" sz="2400" dirty="0" smtClean="0">
                <a:cs typeface="Tahoma" pitchFamily="34" charset="0"/>
              </a:rPr>
              <a:t>hyper-reactive </a:t>
            </a:r>
            <a:r>
              <a:rPr lang="en-US" sz="2400" dirty="0" smtClean="0">
                <a:cs typeface="Tahoma" pitchFamily="34" charset="0"/>
              </a:rPr>
              <a:t>airways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It is </a:t>
            </a:r>
            <a:r>
              <a:rPr lang="en-US" sz="2400" dirty="0" err="1" smtClean="0"/>
              <a:t>episiodic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reversible </a:t>
            </a:r>
            <a:r>
              <a:rPr lang="en-US" sz="2400" dirty="0" err="1" smtClean="0">
                <a:solidFill>
                  <a:srgbClr val="FF0000"/>
                </a:solidFill>
              </a:rPr>
              <a:t>bronchoconstriction</a:t>
            </a:r>
            <a:r>
              <a:rPr lang="en-US" sz="2400" dirty="0" smtClean="0">
                <a:solidFill>
                  <a:srgbClr val="FF0000"/>
                </a:solidFill>
              </a:rPr>
              <a:t>/spasm </a:t>
            </a:r>
            <a:r>
              <a:rPr lang="en-US" sz="2400" dirty="0" smtClean="0"/>
              <a:t>characterized by </a:t>
            </a:r>
            <a:r>
              <a:rPr lang="en-US" sz="2400" dirty="0"/>
              <a:t>hyper-</a:t>
            </a:r>
            <a:r>
              <a:rPr lang="en-US" sz="2400" dirty="0" err="1"/>
              <a:t>irratibility</a:t>
            </a:r>
            <a:r>
              <a:rPr lang="en-US" sz="2400" dirty="0"/>
              <a:t> of the airways </a:t>
            </a:r>
            <a:r>
              <a:rPr lang="en-US" sz="2400" dirty="0" smtClean="0"/>
              <a:t>due to increased responsiveness of the tracheobronchial tree to various </a:t>
            </a:r>
            <a:r>
              <a:rPr lang="en-US" sz="2400" dirty="0" smtClean="0"/>
              <a:t>stimuli</a:t>
            </a:r>
            <a:endParaRPr lang="en-US" sz="24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It results in bronchial constriction, </a:t>
            </a:r>
            <a:r>
              <a:rPr lang="en-US" sz="2400" dirty="0" err="1" smtClean="0"/>
              <a:t>odema</a:t>
            </a:r>
            <a:r>
              <a:rPr lang="en-US" sz="2400" dirty="0" smtClean="0"/>
              <a:t>, inflammation</a:t>
            </a:r>
            <a:r>
              <a:rPr lang="en-US" sz="2400" dirty="0" smtClean="0"/>
              <a:t>, excess mucus production and bronchial smooth muscle hypertrophy.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cs typeface="Tahoma" panose="020B0604030504040204" pitchFamily="34" charset="0"/>
            </a:endParaRPr>
          </a:p>
          <a:p>
            <a:pPr marL="461454" indent="-342900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175" y="152400"/>
            <a:ext cx="749935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 (BA)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838200"/>
            <a:ext cx="8153400" cy="5562600"/>
          </a:xfrm>
        </p:spPr>
        <p:txBody>
          <a:bodyPr rtlCol="0"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It </a:t>
            </a:r>
            <a:r>
              <a:rPr lang="en-US" sz="2400" dirty="0" smtClean="0"/>
              <a:t>is a triad of:</a:t>
            </a:r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 smtClean="0"/>
              <a:t>intermittent and reversible airway obstruction</a:t>
            </a:r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 smtClean="0"/>
              <a:t>chronic bronchial inflammation with </a:t>
            </a:r>
            <a:r>
              <a:rPr lang="en-US" dirty="0" err="1" smtClean="0"/>
              <a:t>eosinophils</a:t>
            </a:r>
            <a:endParaRPr lang="en-US" dirty="0" smtClean="0"/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 smtClean="0"/>
              <a:t>bronchial smooth muscle cell hypertrophy and hyper-reactivity</a:t>
            </a:r>
            <a:endParaRPr lang="en-US" dirty="0" smtClean="0">
              <a:cs typeface="Tahoma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Primarily targets the bronchi and terminal bronchioles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Most common chronic respiratory disease in children. </a:t>
            </a:r>
            <a:r>
              <a:rPr lang="en-US" sz="2400" dirty="0" smtClean="0">
                <a:solidFill>
                  <a:srgbClr val="00B0F0"/>
                </a:solidFill>
              </a:rPr>
              <a:t>More common in children than adults</a:t>
            </a:r>
            <a:endParaRPr lang="en-US" sz="2400" dirty="0" smtClean="0">
              <a:solidFill>
                <a:srgbClr val="00B0F0"/>
              </a:solidFill>
              <a:cs typeface="Tahoma" panose="020B0604030504040204" pitchFamily="34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dirty="0" smtClean="0"/>
              <a:t>Asthma animation: http</a:t>
            </a:r>
            <a:r>
              <a:rPr lang="en-US" sz="2400" dirty="0"/>
              <a:t>://link.brightcove.com/services/player/bcpid236059233?bctid=347806802</a:t>
            </a:r>
          </a:p>
          <a:p>
            <a:pPr eaLnBrk="1" hangingPunct="1">
              <a:buFontTx/>
              <a:buNone/>
              <a:defRPr/>
            </a:pPr>
            <a:endParaRPr lang="en-US" sz="1800" dirty="0">
              <a:cs typeface="Tahoma" panose="020B0604030504040204" pitchFamily="34" charset="0"/>
            </a:endParaRPr>
          </a:p>
          <a:p>
            <a:pPr marL="461454" indent="-342900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 : 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dirty="0" smtClean="0">
                <a:cs typeface="Tahoma" panose="020B0604030504040204" pitchFamily="34" charset="0"/>
              </a:rPr>
              <a:t>It has been divided into two basic types:</a:t>
            </a:r>
            <a:br>
              <a:rPr lang="en-US" sz="2200" dirty="0" smtClean="0">
                <a:cs typeface="Tahoma" panose="020B0604030504040204" pitchFamily="34" charset="0"/>
              </a:rPr>
            </a:br>
            <a:r>
              <a:rPr lang="en-US" sz="2200" dirty="0" smtClean="0">
                <a:cs typeface="Tahoma" panose="020B0604030504040204" pitchFamily="34" charset="0"/>
              </a:rPr>
              <a:t>	1.	Extrinsic asthma.</a:t>
            </a:r>
            <a:br>
              <a:rPr lang="en-US" sz="2200" dirty="0" smtClean="0">
                <a:cs typeface="Tahoma" panose="020B0604030504040204" pitchFamily="34" charset="0"/>
              </a:rPr>
            </a:br>
            <a:r>
              <a:rPr lang="en-US" sz="2200" dirty="0" smtClean="0">
                <a:cs typeface="Tahoma" panose="020B0604030504040204" pitchFamily="34" charset="0"/>
              </a:rPr>
              <a:t>	2.	Intrinsic asthma.</a:t>
            </a:r>
            <a:br>
              <a:rPr lang="en-US" sz="2200" dirty="0" smtClean="0">
                <a:cs typeface="Tahoma" panose="020B0604030504040204" pitchFamily="34" charset="0"/>
              </a:rPr>
            </a:br>
            <a:r>
              <a:rPr lang="en-US" sz="2200" dirty="0" smtClean="0">
                <a:cs typeface="Tahoma" panose="020B0604030504040204" pitchFamily="34" charset="0"/>
              </a:rPr>
              <a:t> Sometimes extrinsic and intrinsic can co-exist in the same patient</a:t>
            </a:r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514600"/>
            <a:ext cx="3949700" cy="4038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10578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u="sng" dirty="0"/>
              <a:t>Extrinsic (atopic, allergic) Asthma </a:t>
            </a:r>
            <a:r>
              <a:rPr lang="en-US" sz="1800" u="sng" dirty="0" smtClean="0"/>
              <a:t>70%</a:t>
            </a:r>
          </a:p>
          <a:p>
            <a:pPr marL="310578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dirty="0" smtClean="0"/>
              <a:t>- Initiated </a:t>
            </a:r>
            <a:r>
              <a:rPr lang="en-US" sz="1800" dirty="0"/>
              <a:t>by type 1 </a:t>
            </a:r>
            <a:r>
              <a:rPr lang="en-US" sz="1800" dirty="0" err="1"/>
              <a:t>hypersensivity</a:t>
            </a:r>
            <a:r>
              <a:rPr lang="en-US" sz="1800" dirty="0"/>
              <a:t> reaction induced by exposure to extrinsic antigen/allergens e.g. food, pollen, dust, etc</a:t>
            </a:r>
            <a:r>
              <a:rPr lang="en-US" sz="1800" b="1" dirty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1800" dirty="0" smtClean="0"/>
              <a:t>   - Subtypes </a:t>
            </a:r>
            <a:r>
              <a:rPr lang="en-US" sz="1800" dirty="0"/>
              <a:t>include: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dirty="0" smtClean="0"/>
              <a:t>atopic </a:t>
            </a:r>
            <a:r>
              <a:rPr lang="en-US" sz="1800" dirty="0"/>
              <a:t>(allergic)asthma.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dirty="0" smtClean="0"/>
              <a:t>occupational </a:t>
            </a:r>
            <a:r>
              <a:rPr lang="en-US" sz="1800" dirty="0"/>
              <a:t>asthma.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dirty="0" smtClean="0"/>
              <a:t>allergic </a:t>
            </a:r>
            <a:r>
              <a:rPr lang="en-US" sz="1800" dirty="0" err="1"/>
              <a:t>bronchopulmonary</a:t>
            </a:r>
            <a:r>
              <a:rPr lang="en-US" sz="1800" dirty="0"/>
              <a:t> </a:t>
            </a:r>
            <a:r>
              <a:rPr lang="en-US" sz="1800" dirty="0" err="1"/>
              <a:t>aspergillosis</a:t>
            </a:r>
            <a:r>
              <a:rPr lang="en-US" sz="1800" dirty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1800" dirty="0" smtClean="0"/>
              <a:t>   - Develop </a:t>
            </a:r>
            <a:r>
              <a:rPr lang="en-US" sz="1800" dirty="0"/>
              <a:t>early in life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2514601"/>
            <a:ext cx="3657600" cy="3962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118554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u="sng" dirty="0"/>
              <a:t>Intrinsic (non-atopic)Asthma 30%</a:t>
            </a:r>
          </a:p>
          <a:p>
            <a:pPr marL="118554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dirty="0" smtClean="0"/>
              <a:t>- Initiated </a:t>
            </a:r>
            <a:r>
              <a:rPr lang="en-US" sz="1800" dirty="0"/>
              <a:t>by diverse, non-immune mechanisms e.g. </a:t>
            </a:r>
            <a:r>
              <a:rPr lang="en-US" sz="1800" b="1" dirty="0"/>
              <a:t> </a:t>
            </a:r>
            <a:r>
              <a:rPr lang="en-US" sz="1800" dirty="0"/>
              <a:t>infections, drugs like aspirin, pollutants, inhaled chemical irritants, cold, stress and exercise.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1800" dirty="0" smtClean="0"/>
              <a:t>- No </a:t>
            </a:r>
            <a:r>
              <a:rPr lang="en-US" sz="1800" dirty="0"/>
              <a:t>personal or family history of allergic reaction.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1800" dirty="0" smtClean="0"/>
              <a:t>- Develop </a:t>
            </a:r>
            <a:r>
              <a:rPr lang="en-US" sz="1800" dirty="0"/>
              <a:t>later in life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Extrinsic/ Allergic 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534400" cy="5410200"/>
          </a:xfrm>
        </p:spPr>
        <p:txBody>
          <a:bodyPr rtlCol="0">
            <a:normAutofit lnSpcReduction="10000"/>
          </a:bodyPr>
          <a:lstStyle/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 smtClean="0"/>
              <a:t>It is also known as allergic, immune mediated, atopic or </a:t>
            </a:r>
            <a:r>
              <a:rPr lang="en-US" sz="2400" dirty="0" err="1" smtClean="0"/>
              <a:t>reaginic</a:t>
            </a:r>
            <a:r>
              <a:rPr lang="en-US" sz="2400" dirty="0" smtClean="0"/>
              <a:t> asthma. </a:t>
            </a:r>
          </a:p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 err="1" smtClean="0"/>
              <a:t>Bronchospasm</a:t>
            </a:r>
            <a:r>
              <a:rPr lang="en-US" sz="2400" dirty="0" smtClean="0"/>
              <a:t> </a:t>
            </a:r>
            <a:r>
              <a:rPr lang="en-US" sz="2400" dirty="0" smtClean="0"/>
              <a:t>is induced by inhaled antigens, usually in children with a personal or family history of allergic disease (e.g., eczema, </a:t>
            </a:r>
            <a:r>
              <a:rPr lang="en-US" sz="2400" dirty="0" err="1" smtClean="0"/>
              <a:t>urticaria</a:t>
            </a:r>
            <a:r>
              <a:rPr lang="en-US" sz="2400" dirty="0" smtClean="0"/>
              <a:t>, or hay fever).</a:t>
            </a: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cs typeface="Tahoma" pitchFamily="34" charset="0"/>
              </a:rPr>
              <a:t>Atopic </a:t>
            </a:r>
            <a:r>
              <a:rPr lang="en-US" sz="2400" dirty="0">
                <a:cs typeface="Tahoma" pitchFamily="34" charset="0"/>
              </a:rPr>
              <a:t>(allergic) asthma is the most common </a:t>
            </a:r>
            <a:r>
              <a:rPr lang="en-US" sz="2400" dirty="0" smtClean="0">
                <a:cs typeface="Tahoma" pitchFamily="34" charset="0"/>
              </a:rPr>
              <a:t>type and </a:t>
            </a:r>
            <a:r>
              <a:rPr lang="en-US" sz="2400" dirty="0">
                <a:cs typeface="Tahoma" pitchFamily="34" charset="0"/>
              </a:rPr>
              <a:t>begins in childhood</a:t>
            </a: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Tahoma" pitchFamily="34" charset="0"/>
              </a:rPr>
              <a:t>Other allergic </a:t>
            </a:r>
            <a:r>
              <a:rPr lang="en-US" sz="2400" dirty="0" smtClean="0">
                <a:cs typeface="Tahoma" pitchFamily="34" charset="0"/>
              </a:rPr>
              <a:t>manifestation may be present: </a:t>
            </a:r>
            <a:r>
              <a:rPr lang="en-US" sz="2400" dirty="0">
                <a:cs typeface="Tahoma" pitchFamily="34" charset="0"/>
              </a:rPr>
              <a:t>allergic rhinitis, </a:t>
            </a:r>
            <a:r>
              <a:rPr lang="en-US" sz="2400" dirty="0" err="1">
                <a:cs typeface="Tahoma" pitchFamily="34" charset="0"/>
              </a:rPr>
              <a:t>urticaria</a:t>
            </a:r>
            <a:r>
              <a:rPr lang="en-US" sz="2400" dirty="0">
                <a:cs typeface="Tahoma" pitchFamily="34" charset="0"/>
              </a:rPr>
              <a:t>, eczema.</a:t>
            </a: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Tahoma" pitchFamily="34" charset="0"/>
              </a:rPr>
              <a:t>Skin test with </a:t>
            </a:r>
            <a:r>
              <a:rPr lang="en-US" sz="2400" dirty="0" smtClean="0">
                <a:cs typeface="Tahoma" pitchFamily="34" charset="0"/>
              </a:rPr>
              <a:t>antigen is positive and results </a:t>
            </a:r>
            <a:r>
              <a:rPr lang="en-US" sz="2400" dirty="0">
                <a:cs typeface="Tahoma" pitchFamily="34" charset="0"/>
              </a:rPr>
              <a:t>in an immediate wheel and flare reaction </a:t>
            </a: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Tahoma" pitchFamily="34" charset="0"/>
              </a:rPr>
              <a:t>Other family members are commonly also affected</a:t>
            </a: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cs typeface="Tahoma" pitchFamily="34" charset="0"/>
              </a:rPr>
              <a:t>immune related with the involvement of </a:t>
            </a:r>
            <a:r>
              <a:rPr lang="en-US" sz="2400" dirty="0">
                <a:cs typeface="Tahoma" pitchFamily="34" charset="0"/>
              </a:rPr>
              <a:t>TH2 subset of CD4+ T cells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400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Tahoma" pitchFamily="34" charset="0"/>
                <a:cs typeface="Tahoma" pitchFamily="34" charset="0"/>
              </a:rPr>
              <a:t>wheel and flare reaction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3010" name="Picture 2" descr="File:Hives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43000"/>
            <a:ext cx="67437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3914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838200"/>
            <a:ext cx="8001000" cy="6019800"/>
          </a:xfrm>
        </p:spPr>
        <p:txBody>
          <a:bodyPr>
            <a:normAutofit fontScale="4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sz="45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r>
              <a:rPr lang="en-US" sz="6000" dirty="0" smtClean="0"/>
              <a:t>complex </a:t>
            </a:r>
            <a:r>
              <a:rPr lang="en-US" sz="6000" dirty="0" smtClean="0"/>
              <a:t>and involves the following components: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en-US" sz="6000" b="1" dirty="0" smtClean="0"/>
              <a:t>Chronic airway inflammation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en-US" sz="6000" b="1" dirty="0" smtClean="0"/>
              <a:t>Intermittent airflow obstruction</a:t>
            </a:r>
            <a:r>
              <a:rPr lang="en-US" sz="6000" dirty="0" smtClean="0"/>
              <a:t>. Airflow obstruction can be caused by a variety of changes, including acute </a:t>
            </a:r>
            <a:r>
              <a:rPr lang="en-US" sz="6000" dirty="0" err="1" smtClean="0"/>
              <a:t>bronchoconstriction</a:t>
            </a:r>
            <a:r>
              <a:rPr lang="en-US" sz="6000" dirty="0" smtClean="0"/>
              <a:t>, airway edema, chronic mucous plug formation, and airway remodeling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en-US" sz="6000" b="1" dirty="0" smtClean="0"/>
              <a:t>Bronchial hyper-responsiveness </a:t>
            </a:r>
            <a:r>
              <a:rPr lang="en-US" sz="6000" dirty="0" smtClean="0"/>
              <a:t>causes exaggerated </a:t>
            </a:r>
            <a:r>
              <a:rPr lang="en-US" sz="6000" dirty="0" err="1" smtClean="0"/>
              <a:t>bronchoconstriction</a:t>
            </a:r>
            <a:r>
              <a:rPr lang="en-US" sz="6000" dirty="0" smtClean="0"/>
              <a:t>. The degree of airway hyper-responsiveness generally correlates with the clinical severity of asthma.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en-US" sz="6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79145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</a:t>
            </a:r>
            <a:endParaRPr lang="ar-S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7499350" cy="4800600"/>
          </a:xfrm>
        </p:spPr>
        <p:txBody>
          <a:bodyPr/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Principal cells in asthma: </a:t>
            </a:r>
            <a:r>
              <a:rPr lang="en-US" b="1" dirty="0" smtClean="0"/>
              <a:t>mast cells, </a:t>
            </a:r>
            <a:r>
              <a:rPr lang="en-US" b="1" dirty="0" err="1" smtClean="0"/>
              <a:t>eosinophils</a:t>
            </a:r>
            <a:r>
              <a:rPr lang="en-US" b="1" dirty="0" smtClean="0"/>
              <a:t>, epithelial cells, macrophages, and activated T lymphocytes</a:t>
            </a:r>
            <a:r>
              <a:rPr lang="en-US" dirty="0" smtClean="0">
                <a:cs typeface="Tahoma" pitchFamily="34" charset="0"/>
              </a:rPr>
              <a:t> </a:t>
            </a:r>
            <a:r>
              <a:rPr lang="en-US" b="1" dirty="0" smtClean="0">
                <a:cs typeface="Tahoma" pitchFamily="34" charset="0"/>
              </a:rPr>
              <a:t>(TH2 subset)</a:t>
            </a:r>
            <a:r>
              <a:rPr lang="en-US" b="1" dirty="0" smtClean="0"/>
              <a:t> and </a:t>
            </a:r>
            <a:r>
              <a:rPr lang="en-US" b="1" dirty="0" err="1" smtClean="0"/>
              <a:t>neutrophils</a:t>
            </a:r>
            <a:r>
              <a:rPr lang="en-US" b="1" dirty="0" smtClean="0"/>
              <a:t>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T lymphocytes play an important role in the regulation of airway inflammation through the release of numerous cytokines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cs typeface="Tahoma" pitchFamily="34" charset="0"/>
              </a:rPr>
              <a:t>The </a:t>
            </a:r>
            <a:r>
              <a:rPr lang="en-US" dirty="0" err="1" smtClean="0">
                <a:cs typeface="Tahoma" pitchFamily="34" charset="0"/>
              </a:rPr>
              <a:t>pathogenetic</a:t>
            </a:r>
            <a:r>
              <a:rPr lang="en-US" dirty="0" smtClean="0">
                <a:cs typeface="Tahoma" pitchFamily="34" charset="0"/>
              </a:rPr>
              <a:t> mechanisms have been best studied in atopic asthma</a:t>
            </a:r>
            <a:endParaRPr lang="en-US" dirty="0" smtClean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en-US" sz="1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US" sz="1200" dirty="0" smtClean="0">
                <a:solidFill>
                  <a:schemeClr val="accent2"/>
                </a:solidFill>
                <a:cs typeface="Tahoma" pitchFamily="34" charset="0"/>
              </a:rPr>
              <a:t> </a:t>
            </a:r>
            <a:endParaRPr lang="en-US" sz="1200" dirty="0" smtClean="0">
              <a:cs typeface="Tahoma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sz="1800" dirty="0" smtClean="0">
              <a:latin typeface="Tahoma" pitchFamily="34" charset="0"/>
              <a:cs typeface="Tahoma" pitchFamily="34" charset="0"/>
            </a:endParaRPr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Define </a:t>
            </a:r>
            <a:r>
              <a:rPr lang="en-US" sz="2800" dirty="0" smtClean="0"/>
              <a:t>asthma.</a:t>
            </a:r>
          </a:p>
          <a:p>
            <a:r>
              <a:rPr lang="en-US" sz="2800" dirty="0" smtClean="0"/>
              <a:t>Compare </a:t>
            </a:r>
            <a:r>
              <a:rPr lang="en-US" sz="2800" dirty="0" smtClean="0"/>
              <a:t>and contrast immune-mediated and </a:t>
            </a:r>
            <a:r>
              <a:rPr lang="en-US" sz="2800" dirty="0" err="1" smtClean="0"/>
              <a:t>nonimmune</a:t>
            </a:r>
            <a:r>
              <a:rPr lang="en-US" sz="2800" dirty="0" smtClean="0"/>
              <a:t>-mediated forms of asthma in terms of initiating factors and pathogenic mechanisms.</a:t>
            </a:r>
          </a:p>
          <a:p>
            <a:r>
              <a:rPr lang="en-US" sz="2800" dirty="0" smtClean="0"/>
              <a:t>Understand </a:t>
            </a:r>
            <a:r>
              <a:rPr lang="en-US" sz="2800" dirty="0" smtClean="0"/>
              <a:t>the term bronchial </a:t>
            </a:r>
            <a:r>
              <a:rPr lang="en-US" sz="2800" dirty="0" err="1" smtClean="0"/>
              <a:t>hyperresponsiveness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Describe </a:t>
            </a:r>
            <a:r>
              <a:rPr lang="en-US" sz="2800" dirty="0" smtClean="0"/>
              <a:t>the morphologic changes in chronic asthma, and discuss the clinical course.</a:t>
            </a:r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Tahoma" pitchFamily="34" charset="0"/>
                <a:cs typeface="Tahoma" pitchFamily="34" charset="0"/>
              </a:rPr>
              <a:t>Inhaled Allergens</a:t>
            </a:r>
            <a:endParaRPr lang="ar-SA" dirty="0"/>
          </a:p>
        </p:txBody>
      </p:sp>
      <p:pic>
        <p:nvPicPr>
          <p:cNvPr id="1026" name="Picture 2" descr="http://3.bp.blogspot.com/_1NJkyVMFbuA/SUYrGLiqBuI/AAAAAAAAAxM/hC7QBTZqxjY/s1600/bronchial+asthma+trigg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120680" cy="464164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516216" y="2924944"/>
            <a:ext cx="193514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House Dust Mites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1187624" y="5517232"/>
            <a:ext cx="67518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i="1" dirty="0" smtClean="0"/>
              <a:t>Mold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1115616" y="2492896"/>
            <a:ext cx="842667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i="1" dirty="0" smtClean="0"/>
              <a:t>Pollen 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6084168" y="5877272"/>
            <a:ext cx="2544286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i="1" dirty="0" smtClean="0"/>
              <a:t>Animal Hair and Dander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Pathogenesis of Bronchial </a:t>
            </a: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Asthma; </a:t>
            </a:r>
            <a:r>
              <a:rPr lang="en-US" sz="1800" b="1" dirty="0" smtClean="0">
                <a:cs typeface="Tahoma" panose="020B0604030504040204" pitchFamily="34" charset="0"/>
              </a:rPr>
              <a:t>type </a:t>
            </a:r>
            <a:r>
              <a:rPr lang="en-US" sz="1800" b="1" dirty="0" smtClean="0">
                <a:cs typeface="Tahoma" panose="020B0604030504040204" pitchFamily="34" charset="0"/>
              </a:rPr>
              <a:t>1 </a:t>
            </a:r>
            <a:r>
              <a:rPr lang="en-US" sz="1800" b="1" dirty="0" err="1" smtClean="0">
                <a:cs typeface="Tahoma" panose="020B0604030504040204" pitchFamily="34" charset="0"/>
              </a:rPr>
              <a:t>IgE</a:t>
            </a:r>
            <a:r>
              <a:rPr lang="en-US" sz="1800" b="1" dirty="0" smtClean="0">
                <a:cs typeface="Tahoma" panose="020B0604030504040204" pitchFamily="34" charset="0"/>
              </a:rPr>
              <a:t>-mediated </a:t>
            </a: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Atopic Asthma </a:t>
            </a:r>
            <a:endParaRPr lang="en-US" sz="1800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295400" y="1143000"/>
            <a:ext cx="7499350" cy="5715000"/>
          </a:xfrm>
        </p:spPr>
        <p:txBody>
          <a:bodyPr/>
          <a:lstStyle/>
          <a:p>
            <a:r>
              <a:rPr lang="en-US" sz="2000" dirty="0" smtClean="0"/>
              <a:t>First there is initial sensitization or priming: first time exposure to an inhaled allergen which stimulates induction of Th2-type T cells (CD4 T</a:t>
            </a:r>
            <a:r>
              <a:rPr lang="en-US" sz="2000" baseline="-25000" dirty="0" smtClean="0"/>
              <a:t>H</a:t>
            </a:r>
            <a:r>
              <a:rPr lang="en-US" sz="2000" dirty="0" smtClean="0"/>
              <a:t>2) to produce cytokines(interleukin IL- 4, IL-5 and IL-13)</a:t>
            </a:r>
            <a:r>
              <a:rPr lang="en-US" sz="2000" dirty="0" smtClean="0">
                <a:cs typeface="Tahoma" pitchFamily="34" charset="0"/>
              </a:rPr>
              <a:t> </a:t>
            </a:r>
          </a:p>
          <a:p>
            <a:pPr lvl="2"/>
            <a:r>
              <a:rPr lang="en-US" sz="2000" dirty="0" smtClean="0"/>
              <a:t>IL-4 plays a role in cross-linking of </a:t>
            </a:r>
            <a:r>
              <a:rPr lang="en-US" sz="2000" dirty="0" err="1" smtClean="0"/>
              <a:t>immunoglobulins</a:t>
            </a:r>
            <a:r>
              <a:rPr lang="en-US" sz="2000" dirty="0" smtClean="0"/>
              <a:t> in B lymphocytes, promote production of </a:t>
            </a:r>
            <a:r>
              <a:rPr lang="en-US" sz="2000" dirty="0" err="1" smtClean="0"/>
              <a:t>IgE</a:t>
            </a:r>
            <a:r>
              <a:rPr lang="en-US" sz="2000" dirty="0" smtClean="0"/>
              <a:t> and mast cells.</a:t>
            </a:r>
          </a:p>
          <a:p>
            <a:pPr lvl="2"/>
            <a:r>
              <a:rPr lang="en-US" sz="2000" dirty="0" smtClean="0"/>
              <a:t>IL-5 stimulates production and activation (recruitment) of </a:t>
            </a:r>
            <a:r>
              <a:rPr lang="en-US" sz="2000" dirty="0" err="1" smtClean="0"/>
              <a:t>eosinophils</a:t>
            </a:r>
            <a:r>
              <a:rPr lang="en-US" sz="2000" dirty="0" smtClean="0"/>
              <a:t>.</a:t>
            </a:r>
          </a:p>
          <a:p>
            <a:pPr lvl="2"/>
            <a:r>
              <a:rPr lang="en-US" sz="2000" dirty="0" smtClean="0"/>
              <a:t>IL-13 is needed for </a:t>
            </a:r>
            <a:r>
              <a:rPr lang="en-US" sz="2000" dirty="0" err="1" smtClean="0"/>
              <a:t>IgE</a:t>
            </a:r>
            <a:r>
              <a:rPr lang="en-US" sz="2000" dirty="0" smtClean="0"/>
              <a:t> formation.</a:t>
            </a:r>
          </a:p>
          <a:p>
            <a:r>
              <a:rPr lang="en-US" sz="2000" dirty="0" smtClean="0"/>
              <a:t>And then there is subsequent re-exposure to the allergen will leads to an </a:t>
            </a:r>
            <a:r>
              <a:rPr lang="en-US" sz="2000" dirty="0" err="1" smtClean="0"/>
              <a:t>IgE</a:t>
            </a:r>
            <a:r>
              <a:rPr lang="en-US" sz="2000" dirty="0" smtClean="0"/>
              <a:t> mediated reaction.</a:t>
            </a:r>
          </a:p>
          <a:p>
            <a:r>
              <a:rPr lang="en-US" sz="2000" dirty="0" smtClean="0">
                <a:cs typeface="Tahoma" pitchFamily="34" charset="0"/>
              </a:rPr>
              <a:t>This </a:t>
            </a:r>
            <a:r>
              <a:rPr lang="en-US" sz="2000" dirty="0" err="1" smtClean="0">
                <a:cs typeface="Tahoma" pitchFamily="34" charset="0"/>
              </a:rPr>
              <a:t>IgE</a:t>
            </a:r>
            <a:r>
              <a:rPr lang="en-US" sz="2000" dirty="0" smtClean="0">
                <a:cs typeface="Tahoma" pitchFamily="34" charset="0"/>
              </a:rPr>
              <a:t>-mediated reaction to inhaled allergens elicits: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sz="2000" dirty="0" smtClean="0">
                <a:cs typeface="Tahoma" pitchFamily="34" charset="0"/>
              </a:rPr>
              <a:t> 1. an acute response (within minutes) 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sz="2000" dirty="0" smtClean="0">
                <a:cs typeface="Tahoma" pitchFamily="34" charset="0"/>
              </a:rPr>
              <a:t> 2. a late phase reaction (after 4-8 hours)</a:t>
            </a:r>
          </a:p>
          <a:p>
            <a:pPr lvl="1"/>
            <a:endParaRPr lang="en-US" sz="2600" dirty="0" smtClean="0"/>
          </a:p>
          <a:p>
            <a:pPr lvl="2"/>
            <a:endParaRPr lang="en-US" sz="1800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033463" y="533400"/>
            <a:ext cx="8110537" cy="6019800"/>
          </a:xfrm>
        </p:spPr>
        <p:txBody>
          <a:bodyPr/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Acute-phase </a:t>
            </a:r>
            <a:r>
              <a:rPr lang="en-US" sz="2000" b="1" dirty="0">
                <a:solidFill>
                  <a:srgbClr val="C00000"/>
                </a:solidFill>
              </a:rPr>
              <a:t>response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>
                <a:cs typeface="Tahoma" pitchFamily="34" charset="0"/>
              </a:rPr>
              <a:t>Begin 30 to 60 minutes after inhalation of </a:t>
            </a:r>
            <a:r>
              <a:rPr lang="en-US" sz="2000" dirty="0" smtClean="0">
                <a:cs typeface="Tahoma" pitchFamily="34" charset="0"/>
              </a:rPr>
              <a:t>antigen/</a:t>
            </a:r>
            <a:r>
              <a:rPr lang="en-US" sz="2000" dirty="0" err="1" smtClean="0">
                <a:cs typeface="Tahoma" pitchFamily="34" charset="0"/>
              </a:rPr>
              <a:t>aeroallrgens</a:t>
            </a:r>
            <a:r>
              <a:rPr lang="en-US" sz="2000" dirty="0">
                <a:cs typeface="Tahoma" pitchFamily="34" charset="0"/>
              </a:rPr>
              <a:t>(e.g. allergens, drugs, cold, </a:t>
            </a:r>
            <a:r>
              <a:rPr lang="en-US" sz="2000" dirty="0" smtClean="0">
                <a:cs typeface="Tahoma" pitchFamily="34" charset="0"/>
              </a:rPr>
              <a:t>exercise)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.</a:t>
            </a:r>
            <a:endParaRPr lang="en-US" sz="2000" dirty="0">
              <a:cs typeface="Tahoma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cs typeface="Tahoma" pitchFamily="34" charset="0"/>
              </a:rPr>
              <a:t>The exposure results in the stimulation and degranulation of</a:t>
            </a:r>
            <a:r>
              <a:rPr lang="en-US" sz="2000" dirty="0">
                <a:cs typeface="Tahoma" pitchFamily="34" charset="0"/>
              </a:rPr>
              <a:t> mast cells, </a:t>
            </a:r>
            <a:r>
              <a:rPr lang="en-US" sz="2000" dirty="0" err="1">
                <a:cs typeface="Tahoma" pitchFamily="34" charset="0"/>
              </a:rPr>
              <a:t>eosinophils</a:t>
            </a:r>
            <a:r>
              <a:rPr lang="en-US" sz="2000" dirty="0">
                <a:cs typeface="Tahoma" pitchFamily="34" charset="0"/>
              </a:rPr>
              <a:t>, and </a:t>
            </a:r>
            <a:r>
              <a:rPr lang="en-US" sz="2000" dirty="0" smtClean="0">
                <a:cs typeface="Tahoma" pitchFamily="34" charset="0"/>
              </a:rPr>
              <a:t>basophils with the release of </a:t>
            </a:r>
            <a:r>
              <a:rPr lang="en-US" sz="2000" dirty="0">
                <a:cs typeface="Tahoma" pitchFamily="34" charset="0"/>
              </a:rPr>
              <a:t>inflammatory </a:t>
            </a:r>
            <a:r>
              <a:rPr lang="en-US" sz="2000" dirty="0" smtClean="0">
                <a:cs typeface="Tahoma" pitchFamily="34" charset="0"/>
              </a:rPr>
              <a:t>mediators from these cells and also from </a:t>
            </a:r>
            <a:r>
              <a:rPr lang="en-US" sz="2000" dirty="0">
                <a:cs typeface="Tahoma" pitchFamily="34" charset="0"/>
              </a:rPr>
              <a:t>activated </a:t>
            </a:r>
            <a:r>
              <a:rPr lang="en-US" sz="2000" dirty="0" smtClean="0">
                <a:cs typeface="Tahoma" pitchFamily="34" charset="0"/>
              </a:rPr>
              <a:t>macrophages. The released mediators </a:t>
            </a:r>
            <a:r>
              <a:rPr lang="en-US" sz="2000" dirty="0">
                <a:cs typeface="Tahoma" pitchFamily="34" charset="0"/>
              </a:rPr>
              <a:t>induce </a:t>
            </a:r>
            <a:r>
              <a:rPr lang="en-US" sz="2000" dirty="0" smtClean="0">
                <a:cs typeface="Tahoma" pitchFamily="34" charset="0"/>
              </a:rPr>
              <a:t>bronchoconstriction/spasm, </a:t>
            </a:r>
            <a:r>
              <a:rPr lang="en-US" sz="2000" dirty="0">
                <a:cs typeface="Tahoma" pitchFamily="34" charset="0"/>
              </a:rPr>
              <a:t>increased vascular permeability, </a:t>
            </a:r>
            <a:r>
              <a:rPr lang="en-US" sz="2000" dirty="0" smtClean="0">
                <a:cs typeface="Tahoma" pitchFamily="34" charset="0"/>
              </a:rPr>
              <a:t>inflammation and injury of </a:t>
            </a:r>
            <a:r>
              <a:rPr lang="en-US" sz="2000" dirty="0">
                <a:cs typeface="Tahoma" pitchFamily="34" charset="0"/>
              </a:rPr>
              <a:t>the bronchial walls </a:t>
            </a:r>
            <a:r>
              <a:rPr lang="en-US" sz="2000" dirty="0" smtClean="0">
                <a:cs typeface="Tahoma" pitchFamily="34" charset="0"/>
              </a:rPr>
              <a:t>and bronchial  epithelium</a:t>
            </a:r>
            <a:r>
              <a:rPr lang="en-US" sz="2000" dirty="0">
                <a:cs typeface="Tahoma" pitchFamily="34" charset="0"/>
              </a:rPr>
              <a:t> </a:t>
            </a:r>
            <a:r>
              <a:rPr lang="en-US" sz="2000" dirty="0" smtClean="0">
                <a:cs typeface="Tahoma" pitchFamily="34" charset="0"/>
              </a:rPr>
              <a:t>and excess </a:t>
            </a:r>
            <a:r>
              <a:rPr lang="en-US" sz="2000" dirty="0">
                <a:cs typeface="Tahoma" pitchFamily="34" charset="0"/>
              </a:rPr>
              <a:t>mucous </a:t>
            </a:r>
            <a:r>
              <a:rPr lang="en-US" sz="2000" dirty="0" smtClean="0">
                <a:cs typeface="Tahoma" pitchFamily="34" charset="0"/>
              </a:rPr>
              <a:t>secretion.</a:t>
            </a:r>
            <a:endParaRPr lang="en-US" sz="2400" dirty="0" smtClean="0"/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047118"/>
            <a:ext cx="7753350" cy="28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685800"/>
            <a:ext cx="7924800" cy="6172200"/>
          </a:xfrm>
        </p:spPr>
        <p:txBody>
          <a:bodyPr>
            <a:normAutofit fontScale="7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C00000"/>
                </a:solidFill>
              </a:rPr>
              <a:t>Late phase reaction/ late </a:t>
            </a:r>
            <a:r>
              <a:rPr lang="en-US" sz="2600" b="1" dirty="0">
                <a:solidFill>
                  <a:srgbClr val="C00000"/>
                </a:solidFill>
              </a:rPr>
              <a:t>asthmatic </a:t>
            </a:r>
            <a:r>
              <a:rPr lang="en-US" sz="2600" b="1" dirty="0" smtClean="0">
                <a:solidFill>
                  <a:srgbClr val="C00000"/>
                </a:solidFill>
              </a:rPr>
              <a:t>response: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100" dirty="0" smtClean="0"/>
              <a:t>It is the airway edema which occurs 6-24 hours following allergen exposure.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100" dirty="0" smtClean="0">
                <a:cs typeface="Tahoma" pitchFamily="34" charset="0"/>
              </a:rPr>
              <a:t>The arrival of leukocytes at the site of mast cell degranulation leads to release of more mediators to activate more mast cells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100" dirty="0"/>
              <a:t>Discharge of eosinophil granules </a:t>
            </a:r>
            <a:r>
              <a:rPr lang="en-US" sz="3100" dirty="0" smtClean="0"/>
              <a:t>releases</a:t>
            </a:r>
            <a:r>
              <a:rPr lang="en-US" sz="3100" dirty="0" smtClean="0">
                <a:cs typeface="Tahoma" pitchFamily="34" charset="0"/>
              </a:rPr>
              <a:t> major basic protein, </a:t>
            </a:r>
            <a:r>
              <a:rPr lang="en-US" sz="3100" dirty="0" err="1" smtClean="0">
                <a:cs typeface="Tahoma" pitchFamily="34" charset="0"/>
              </a:rPr>
              <a:t>eosinophilic</a:t>
            </a:r>
            <a:r>
              <a:rPr lang="en-US" sz="3100" dirty="0" smtClean="0">
                <a:cs typeface="Tahoma" pitchFamily="34" charset="0"/>
              </a:rPr>
              <a:t> cationic protein and eosinophil peroxidase</a:t>
            </a:r>
            <a:r>
              <a:rPr lang="en-US" sz="3100" dirty="0"/>
              <a:t> into the bronchial lumen</a:t>
            </a:r>
            <a:r>
              <a:rPr lang="en-US" sz="3100" dirty="0" smtClean="0">
                <a:cs typeface="Tahoma" pitchFamily="34" charset="0"/>
              </a:rPr>
              <a:t>. These substances are toxic to epithelial cells</a:t>
            </a:r>
            <a:r>
              <a:rPr lang="en-US" sz="3100" dirty="0">
                <a:cs typeface="Tahoma" pitchFamily="34" charset="0"/>
              </a:rPr>
              <a:t> </a:t>
            </a:r>
            <a:r>
              <a:rPr lang="en-US" sz="3100" dirty="0" smtClean="0">
                <a:cs typeface="Tahoma" pitchFamily="34" charset="0"/>
              </a:rPr>
              <a:t>and cause epithelial </a:t>
            </a:r>
            <a:r>
              <a:rPr lang="en-US" sz="3100" dirty="0">
                <a:cs typeface="Tahoma" pitchFamily="34" charset="0"/>
              </a:rPr>
              <a:t>cell </a:t>
            </a:r>
            <a:r>
              <a:rPr lang="en-US" sz="3100" dirty="0" smtClean="0">
                <a:cs typeface="Tahoma" pitchFamily="34" charset="0"/>
              </a:rPr>
              <a:t>damage and </a:t>
            </a:r>
            <a:r>
              <a:rPr lang="en-US" sz="3100" dirty="0" smtClean="0"/>
              <a:t>further impair </a:t>
            </a:r>
            <a:r>
              <a:rPr lang="en-US" sz="3100" dirty="0" err="1" smtClean="0"/>
              <a:t>mucociliary</a:t>
            </a:r>
            <a:r>
              <a:rPr lang="en-US" sz="3100" dirty="0" smtClean="0"/>
              <a:t> function.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100" dirty="0" smtClean="0"/>
              <a:t>Moreover,</a:t>
            </a:r>
            <a:r>
              <a:rPr lang="en-US" sz="3100" dirty="0"/>
              <a:t> </a:t>
            </a:r>
            <a:r>
              <a:rPr lang="en-US" sz="3100" dirty="0" smtClean="0"/>
              <a:t>chemotactic </a:t>
            </a:r>
            <a:r>
              <a:rPr lang="en-US" sz="3100" dirty="0"/>
              <a:t>factors like</a:t>
            </a:r>
            <a:r>
              <a:rPr lang="en-US" sz="3100" dirty="0" smtClean="0"/>
              <a:t> leukotriene B</a:t>
            </a:r>
            <a:r>
              <a:rPr lang="en-US" sz="3100" baseline="-25000" dirty="0" smtClean="0"/>
              <a:t>4,</a:t>
            </a:r>
            <a:r>
              <a:rPr lang="en-US" sz="3100" dirty="0" smtClean="0"/>
              <a:t> </a:t>
            </a:r>
            <a:r>
              <a:rPr lang="en-US" sz="3100" dirty="0"/>
              <a:t>eosinophil chemotactic </a:t>
            </a:r>
            <a:r>
              <a:rPr lang="en-US" sz="3100" dirty="0" smtClean="0"/>
              <a:t>factor and PAF recruit more </a:t>
            </a:r>
            <a:r>
              <a:rPr lang="en-US" sz="3100" dirty="0" err="1" smtClean="0"/>
              <a:t>eosinophils</a:t>
            </a:r>
            <a:r>
              <a:rPr lang="en-US" sz="3100" dirty="0" smtClean="0"/>
              <a:t>, </a:t>
            </a:r>
            <a:r>
              <a:rPr lang="en-US" sz="3100" dirty="0"/>
              <a:t>neutrophils </a:t>
            </a:r>
            <a:r>
              <a:rPr lang="en-US" sz="3100" dirty="0" smtClean="0"/>
              <a:t>and platelets </a:t>
            </a:r>
            <a:r>
              <a:rPr lang="en-US" sz="3100" dirty="0"/>
              <a:t>to the bronchial </a:t>
            </a:r>
            <a:r>
              <a:rPr lang="en-US" sz="3100" dirty="0" smtClean="0"/>
              <a:t>wall, and so the vicious circle continues and prolongs and amplifies the asthmatic attack.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100" dirty="0" smtClean="0">
                <a:cs typeface="Tahoma" pitchFamily="34" charset="0"/>
              </a:rPr>
              <a:t>All these factors amplify and sustain injury without additional antigen. </a:t>
            </a:r>
            <a:endParaRPr lang="en-US" sz="3100" dirty="0" smtClean="0">
              <a:cs typeface="Tahoma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600" dirty="0" smtClean="0">
                <a:latin typeface="Tahoma" pitchFamily="34" charset="0"/>
                <a:cs typeface="Tahoma" pitchFamily="34" charset="0"/>
              </a:rPr>
              <a:t> </a:t>
            </a:r>
            <a:endParaRPr lang="en-US" sz="2000" dirty="0" smtClean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0772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 using Atopic Asthma as a model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143000"/>
            <a:ext cx="7924800" cy="556260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Late phase reaction/ late </a:t>
            </a:r>
            <a:r>
              <a:rPr lang="en-US" sz="2000" b="1" dirty="0">
                <a:solidFill>
                  <a:srgbClr val="C00000"/>
                </a:solidFill>
              </a:rPr>
              <a:t>asthmatic </a:t>
            </a:r>
            <a:r>
              <a:rPr lang="en-US" sz="2000" b="1" dirty="0" smtClean="0">
                <a:solidFill>
                  <a:srgbClr val="C00000"/>
                </a:solidFill>
              </a:rPr>
              <a:t>response: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/>
              <a:t>It is the airway edema which occurs 6-24 hours following allergen exposure.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>
                <a:cs typeface="Tahoma" pitchFamily="34" charset="0"/>
              </a:rPr>
              <a:t>The arrival of leukocytes at the site of mast cell degranulation leads to release of more mediators to activate more mast cells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/>
              <a:t>Discharge of eosinophil granules </a:t>
            </a:r>
            <a:r>
              <a:rPr lang="en-US" sz="2000" dirty="0" smtClean="0"/>
              <a:t>releases</a:t>
            </a:r>
            <a:r>
              <a:rPr lang="en-US" sz="2000" dirty="0" smtClean="0">
                <a:cs typeface="Tahoma" pitchFamily="34" charset="0"/>
              </a:rPr>
              <a:t> major basic protein, </a:t>
            </a:r>
            <a:r>
              <a:rPr lang="en-US" sz="2000" dirty="0" err="1" smtClean="0">
                <a:cs typeface="Tahoma" pitchFamily="34" charset="0"/>
              </a:rPr>
              <a:t>eosinophilic</a:t>
            </a:r>
            <a:r>
              <a:rPr lang="en-US" sz="2000" dirty="0" smtClean="0">
                <a:cs typeface="Tahoma" pitchFamily="34" charset="0"/>
              </a:rPr>
              <a:t> cationic protein and eosinophil peroxidase</a:t>
            </a:r>
            <a:r>
              <a:rPr lang="en-US" sz="2000" dirty="0"/>
              <a:t> into the bronchial lumen</a:t>
            </a:r>
            <a:r>
              <a:rPr lang="en-US" sz="2000" dirty="0" smtClean="0">
                <a:cs typeface="Tahoma" pitchFamily="34" charset="0"/>
              </a:rPr>
              <a:t>. These substances are toxic to epithelial cells</a:t>
            </a:r>
            <a:r>
              <a:rPr lang="en-US" sz="2000" dirty="0">
                <a:cs typeface="Tahoma" pitchFamily="34" charset="0"/>
              </a:rPr>
              <a:t> </a:t>
            </a:r>
            <a:r>
              <a:rPr lang="en-US" sz="2000" dirty="0" smtClean="0">
                <a:cs typeface="Tahoma" pitchFamily="34" charset="0"/>
              </a:rPr>
              <a:t>and cause epithelial </a:t>
            </a:r>
            <a:r>
              <a:rPr lang="en-US" sz="2000" dirty="0">
                <a:cs typeface="Tahoma" pitchFamily="34" charset="0"/>
              </a:rPr>
              <a:t>cell </a:t>
            </a:r>
            <a:r>
              <a:rPr lang="en-US" sz="2000" dirty="0" smtClean="0">
                <a:cs typeface="Tahoma" pitchFamily="34" charset="0"/>
              </a:rPr>
              <a:t>damage and </a:t>
            </a:r>
            <a:r>
              <a:rPr lang="en-US" sz="2000" dirty="0" smtClean="0"/>
              <a:t>further impair </a:t>
            </a:r>
            <a:r>
              <a:rPr lang="en-US" sz="2000" dirty="0" err="1" smtClean="0"/>
              <a:t>mucociliary</a:t>
            </a:r>
            <a:r>
              <a:rPr lang="en-US" sz="2000" dirty="0" smtClean="0"/>
              <a:t> function.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/>
              <a:t>Moreover,</a:t>
            </a:r>
            <a:r>
              <a:rPr lang="en-US" sz="2000" dirty="0"/>
              <a:t> </a:t>
            </a:r>
            <a:r>
              <a:rPr lang="en-US" sz="2000" dirty="0" smtClean="0"/>
              <a:t>chemotactic </a:t>
            </a:r>
            <a:r>
              <a:rPr lang="en-US" sz="2000" dirty="0"/>
              <a:t>factors like</a:t>
            </a:r>
            <a:r>
              <a:rPr lang="en-US" sz="2000" dirty="0" smtClean="0"/>
              <a:t> leukotriene B</a:t>
            </a:r>
            <a:r>
              <a:rPr lang="en-US" sz="2000" baseline="-25000" dirty="0" smtClean="0"/>
              <a:t>4,</a:t>
            </a:r>
            <a:r>
              <a:rPr lang="en-US" sz="2000" dirty="0" smtClean="0"/>
              <a:t> </a:t>
            </a:r>
            <a:r>
              <a:rPr lang="en-US" sz="2000" dirty="0"/>
              <a:t>eosinophil chemotactic </a:t>
            </a:r>
            <a:r>
              <a:rPr lang="en-US" sz="2000" dirty="0" smtClean="0"/>
              <a:t>factor and PAF recruit more </a:t>
            </a:r>
            <a:r>
              <a:rPr lang="en-US" sz="2000" dirty="0" err="1" smtClean="0"/>
              <a:t>eosinophils</a:t>
            </a:r>
            <a:r>
              <a:rPr lang="en-US" sz="2000" dirty="0" smtClean="0"/>
              <a:t>, </a:t>
            </a:r>
            <a:r>
              <a:rPr lang="en-US" sz="2000" dirty="0"/>
              <a:t>neutrophils </a:t>
            </a:r>
            <a:r>
              <a:rPr lang="en-US" sz="2000" dirty="0" smtClean="0"/>
              <a:t>and platelets </a:t>
            </a:r>
            <a:r>
              <a:rPr lang="en-US" sz="2000" dirty="0"/>
              <a:t>to the bronchial </a:t>
            </a:r>
            <a:r>
              <a:rPr lang="en-US" sz="2000" dirty="0" smtClean="0"/>
              <a:t>wall, and so the vicious circle continues and prolongs and amplifies the asthmatic attack.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>
                <a:cs typeface="Tahoma" pitchFamily="34" charset="0"/>
              </a:rPr>
              <a:t>All these factors amplify and sustain injury without additional antigen. </a:t>
            </a:r>
            <a:endParaRPr lang="en-US" sz="2000" dirty="0">
              <a:cs typeface="Tahoma" pitchFamily="34" charset="0"/>
            </a:endParaRPr>
          </a:p>
          <a:p>
            <a:pPr marL="82550" indent="0" eaLnBrk="1" hangingPunct="1">
              <a:buFont typeface="Wingdings 2" pitchFamily="18" charset="2"/>
              <a:buNone/>
              <a:defRPr/>
            </a:pPr>
            <a:endParaRPr lang="en-US" sz="2000" dirty="0">
              <a:cs typeface="Tahoma" pitchFamily="34" charset="0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2000" dirty="0" smtClean="0">
              <a:cs typeface="Tahoma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88640"/>
            <a:ext cx="8700457" cy="6525344"/>
          </a:xfrm>
          <a:prstGeom prst="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52400" y="3012281"/>
            <a:ext cx="8686800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055688" y="76200"/>
            <a:ext cx="7791450" cy="7921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Inflammatory Mediators of </a:t>
            </a:r>
            <a:r>
              <a:rPr lang="en-US" sz="1800" b="1" dirty="0">
                <a:solidFill>
                  <a:schemeClr val="tx2">
                    <a:satMod val="130000"/>
                  </a:schemeClr>
                </a:solidFill>
              </a:rPr>
              <a:t>Bronchial Asthma using Atopic Asthma as a model </a:t>
            </a:r>
            <a:endParaRPr lang="en-US" sz="18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143000" y="914400"/>
            <a:ext cx="8001000" cy="4800600"/>
          </a:xfrm>
        </p:spPr>
        <p:txBody>
          <a:bodyPr/>
          <a:lstStyle/>
          <a:p>
            <a:pPr eaLnBrk="1" hangingPunct="1">
              <a:defRPr/>
            </a:pPr>
            <a:endParaRPr lang="en-US" sz="1600" dirty="0" smtClean="0"/>
          </a:p>
          <a:p>
            <a:pPr eaLnBrk="1" hangingPunct="1">
              <a:defRPr/>
            </a:pPr>
            <a:r>
              <a:rPr lang="en-US" sz="1600" dirty="0" smtClean="0"/>
              <a:t>Inflammatory mediator produced are :</a:t>
            </a:r>
          </a:p>
          <a:p>
            <a:pPr lvl="1" eaLnBrk="1" hangingPunct="1">
              <a:defRPr/>
            </a:pPr>
            <a:r>
              <a:rPr lang="en-US" sz="1600" dirty="0" err="1" smtClean="0">
                <a:solidFill>
                  <a:srgbClr val="C00000"/>
                </a:solidFill>
                <a:cs typeface="Tahoma" panose="020B0604030504040204" pitchFamily="34" charset="0"/>
              </a:rPr>
              <a:t>Leukotrienes</a:t>
            </a:r>
            <a:r>
              <a:rPr lang="en-US" sz="1600" dirty="0" smtClean="0">
                <a:cs typeface="Tahoma" panose="020B0604030504040204" pitchFamily="34" charset="0"/>
              </a:rPr>
              <a:t> C4, D4 &amp; E4 (induce bronchospasm, vascular permeability &amp; mucous production)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Prostaglandins</a:t>
            </a:r>
            <a:r>
              <a:rPr lang="en-US" sz="1600" dirty="0" smtClean="0">
                <a:cs typeface="Tahoma" panose="020B0604030504040204" pitchFamily="34" charset="0"/>
              </a:rPr>
              <a:t> D2, E2, F2 (induce bronchospasm and vasodilatation)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Histamine from the mast cells</a:t>
            </a:r>
            <a:r>
              <a:rPr lang="en-US" sz="1600" dirty="0" smtClean="0">
                <a:cs typeface="Tahoma" panose="020B0604030504040204" pitchFamily="34" charset="0"/>
              </a:rPr>
              <a:t> (induce bronchospasm  and increased vascular permeability)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Platelet-activating factor </a:t>
            </a:r>
            <a:r>
              <a:rPr lang="en-US" sz="1600" dirty="0" smtClean="0">
                <a:cs typeface="Tahoma" panose="020B0604030504040204" pitchFamily="34" charset="0"/>
              </a:rPr>
              <a:t>(cause aggregation of platelets and release of histamine)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Mast cell </a:t>
            </a:r>
            <a:r>
              <a:rPr lang="en-US" sz="1600" dirty="0" err="1" smtClean="0">
                <a:solidFill>
                  <a:srgbClr val="C00000"/>
                </a:solidFill>
                <a:cs typeface="Tahoma" panose="020B0604030504040204" pitchFamily="34" charset="0"/>
              </a:rPr>
              <a:t>tryptase</a:t>
            </a: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 </a:t>
            </a:r>
            <a:r>
              <a:rPr lang="en-US" sz="1600" dirty="0" smtClean="0">
                <a:cs typeface="Tahoma" panose="020B0604030504040204" pitchFamily="34" charset="0"/>
              </a:rPr>
              <a:t>(inactivate normal bronchodilator).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FF0000"/>
                </a:solidFill>
                <a:cs typeface="Tahoma" panose="020B0604030504040204" pitchFamily="34" charset="0"/>
              </a:rPr>
              <a:t>Tumor necrosis factor </a:t>
            </a:r>
            <a:r>
              <a:rPr lang="en-US" sz="1600" dirty="0" smtClean="0">
                <a:cs typeface="Tahoma" panose="020B0604030504040204" pitchFamily="34" charset="0"/>
              </a:rPr>
              <a:t>(amplify the inflammatory response)</a:t>
            </a:r>
          </a:p>
          <a:p>
            <a:pPr marL="403225" lvl="1" indent="0" eaLnBrk="1" hangingPunct="1">
              <a:buFont typeface="Verdana" pitchFamily="34" charset="0"/>
              <a:buNone/>
              <a:defRPr/>
            </a:pPr>
            <a:endParaRPr lang="en-US" sz="1600" dirty="0" smtClean="0">
              <a:cs typeface="Tahoma" panose="020B0604030504040204" pitchFamily="34" charset="0"/>
            </a:endParaRPr>
          </a:p>
          <a:p>
            <a:pPr marL="422910" indent="-285750" eaLnBrk="1" fontAlgn="auto" hangingPunct="1">
              <a:spcAft>
                <a:spcPts val="0"/>
              </a:spcAft>
              <a:defRPr/>
            </a:pPr>
            <a:r>
              <a:rPr lang="en-US" sz="1600" dirty="0"/>
              <a:t>The inflammatory mediators lead to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sz="1600" dirty="0"/>
              <a:t>     (1) smooth muscle contraction, bronchospasm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sz="1600" dirty="0"/>
              <a:t>     (2) mucous secretion, and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sz="1600" dirty="0"/>
              <a:t>     (3) increased vascular permeability and edema.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endParaRPr lang="en-US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Intrinsic / </a:t>
            </a: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Non-Atopic/ Idiosyncratic BA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900" dirty="0" smtClean="0"/>
              <a:t>Intrinsic asthma is a disease of adults in which the bronchial hyper-reactivity is precipitated by a variety of factors unrelated to immune mechanisms.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900" dirty="0" smtClean="0"/>
              <a:t>Also known as non-immune mediated asthma.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900" dirty="0" smtClean="0"/>
              <a:t>It has an unknown basis.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900" dirty="0" smtClean="0"/>
              <a:t>Symptoms are precipitated by non allergic factors such as inhaled irritants/pollutants (</a:t>
            </a:r>
            <a:r>
              <a:rPr lang="en-US" sz="1900" dirty="0" smtClean="0">
                <a:cs typeface="Tahoma" panose="020B0604030504040204" pitchFamily="34" charset="0"/>
              </a:rPr>
              <a:t>e.g</a:t>
            </a:r>
            <a:r>
              <a:rPr lang="en-US" sz="1900" dirty="0">
                <a:cs typeface="Tahoma" panose="020B0604030504040204" pitchFamily="34" charset="0"/>
              </a:rPr>
              <a:t>. sulfur dioxide, </a:t>
            </a:r>
            <a:r>
              <a:rPr lang="en-US" sz="1900" dirty="0" smtClean="0">
                <a:cs typeface="Tahoma" panose="020B0604030504040204" pitchFamily="34" charset="0"/>
              </a:rPr>
              <a:t>ozone) </a:t>
            </a:r>
            <a:r>
              <a:rPr lang="en-US" sz="1900" dirty="0" smtClean="0"/>
              <a:t>or infection(</a:t>
            </a:r>
            <a:r>
              <a:rPr lang="en-US" sz="1900" dirty="0" smtClean="0">
                <a:cs typeface="Tahoma" panose="020B0604030504040204" pitchFamily="34" charset="0"/>
              </a:rPr>
              <a:t>viruses).</a:t>
            </a:r>
          </a:p>
          <a:p>
            <a:pPr eaLnBrk="1" hangingPunct="1">
              <a:defRPr/>
            </a:pPr>
            <a:r>
              <a:rPr lang="en-US" sz="1900" dirty="0" smtClean="0">
                <a:cs typeface="Tahoma" panose="020B0604030504040204" pitchFamily="34" charset="0"/>
              </a:rPr>
              <a:t>Positive family history is uncommon.</a:t>
            </a:r>
          </a:p>
          <a:p>
            <a:pPr eaLnBrk="1" hangingPunct="1">
              <a:defRPr/>
            </a:pPr>
            <a:r>
              <a:rPr lang="en-US" sz="1900" dirty="0" smtClean="0">
                <a:cs typeface="Tahoma" panose="020B0604030504040204" pitchFamily="34" charset="0"/>
              </a:rPr>
              <a:t>Serum </a:t>
            </a:r>
            <a:r>
              <a:rPr lang="en-US" sz="1900" dirty="0" err="1" smtClean="0">
                <a:cs typeface="Tahoma" panose="020B0604030504040204" pitchFamily="34" charset="0"/>
              </a:rPr>
              <a:t>IgE</a:t>
            </a:r>
            <a:r>
              <a:rPr lang="en-US" sz="1900" dirty="0" smtClean="0">
                <a:cs typeface="Tahoma" panose="020B0604030504040204" pitchFamily="34" charset="0"/>
              </a:rPr>
              <a:t> – normal.</a:t>
            </a:r>
          </a:p>
          <a:p>
            <a:pPr eaLnBrk="1" hangingPunct="1">
              <a:defRPr/>
            </a:pPr>
            <a:r>
              <a:rPr lang="en-US" sz="1900" dirty="0" smtClean="0">
                <a:cs typeface="Tahoma" panose="020B0604030504040204" pitchFamily="34" charset="0"/>
              </a:rPr>
              <a:t>No other associated allergies.</a:t>
            </a:r>
          </a:p>
          <a:p>
            <a:pPr eaLnBrk="1" hangingPunct="1">
              <a:defRPr/>
            </a:pPr>
            <a:r>
              <a:rPr lang="en-US" sz="1900" dirty="0" smtClean="0">
                <a:cs typeface="Tahoma" panose="020B0604030504040204" pitchFamily="34" charset="0"/>
              </a:rPr>
              <a:t>Skin test – negative.</a:t>
            </a:r>
          </a:p>
          <a:p>
            <a:pPr eaLnBrk="1" hangingPunct="1">
              <a:defRPr/>
            </a:pPr>
            <a:r>
              <a:rPr lang="en-US" sz="1900" dirty="0" smtClean="0">
                <a:cs typeface="Tahoma" panose="020B0604030504040204" pitchFamily="34" charset="0"/>
              </a:rPr>
              <a:t>Subtypes:</a:t>
            </a:r>
          </a:p>
          <a:p>
            <a:pPr eaLnBrk="1" hangingPunct="1">
              <a:buFontTx/>
              <a:buNone/>
              <a:defRPr/>
            </a:pPr>
            <a:r>
              <a:rPr lang="en-US" sz="1900" dirty="0" smtClean="0">
                <a:cs typeface="Tahoma" panose="020B0604030504040204" pitchFamily="34" charset="0"/>
              </a:rPr>
              <a:t>	1.   Drug-induced asthma</a:t>
            </a:r>
            <a:r>
              <a:rPr lang="en-US" sz="1900" dirty="0"/>
              <a:t> </a:t>
            </a:r>
            <a:r>
              <a:rPr lang="en-US" sz="1900" dirty="0" smtClean="0"/>
              <a:t>(aspirin </a:t>
            </a:r>
            <a:r>
              <a:rPr lang="en-US" sz="1900" dirty="0"/>
              <a:t>or </a:t>
            </a:r>
            <a:r>
              <a:rPr lang="en-US" sz="1900" dirty="0" err="1"/>
              <a:t>nonsteroidal</a:t>
            </a:r>
            <a:r>
              <a:rPr lang="en-US" sz="1900" dirty="0"/>
              <a:t> drug sensitivity</a:t>
            </a:r>
            <a:r>
              <a:rPr lang="en-US" sz="1900" dirty="0">
                <a:cs typeface="Tahoma" pitchFamily="34" charset="0"/>
              </a:rPr>
              <a:t>)</a:t>
            </a:r>
            <a:r>
              <a:rPr lang="en-US" sz="1900" dirty="0" smtClean="0">
                <a:cs typeface="Tahoma" panose="020B0604030504040204" pitchFamily="34" charset="0"/>
              </a:rPr>
              <a:t>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1900" dirty="0" smtClean="0">
                <a:cs typeface="Tahoma" panose="020B0604030504040204" pitchFamily="34" charset="0"/>
              </a:rPr>
              <a:t>    2.   Occupational asthma(fumes</a:t>
            </a:r>
            <a:r>
              <a:rPr lang="en-US" sz="1900" dirty="0">
                <a:cs typeface="Tahoma" pitchFamily="34" charset="0"/>
              </a:rPr>
              <a:t>, dusts, gases)</a:t>
            </a:r>
          </a:p>
          <a:p>
            <a:pPr eaLnBrk="1" hangingPunct="1">
              <a:buFontTx/>
              <a:buNone/>
              <a:defRPr/>
            </a:pPr>
            <a:endParaRPr lang="en-US" sz="20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892175"/>
            <a:ext cx="29337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00200" y="190500"/>
            <a:ext cx="45847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Morphology of Asthma: t</a:t>
            </a:r>
            <a:r>
              <a:rPr lang="en-US" sz="2800" dirty="0" smtClean="0"/>
              <a:t>he pathologic findings are similar in both types BA</a:t>
            </a:r>
            <a:endParaRPr lang="en-US" sz="2800" dirty="0"/>
          </a:p>
        </p:txBody>
      </p:sp>
      <p:sp>
        <p:nvSpPr>
          <p:cNvPr id="28677" name="Content Placeholder 5"/>
          <p:cNvSpPr>
            <a:spLocks noGrp="1"/>
          </p:cNvSpPr>
          <p:nvPr>
            <p:ph sz="half" idx="1"/>
          </p:nvPr>
        </p:nvSpPr>
        <p:spPr>
          <a:xfrm>
            <a:off x="977900" y="1219200"/>
            <a:ext cx="5041900" cy="4664075"/>
          </a:xfrm>
        </p:spPr>
        <p:txBody>
          <a:bodyPr/>
          <a:lstStyle/>
          <a:p>
            <a:endParaRPr lang="en-US" sz="1600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Grossly: </a:t>
            </a:r>
            <a:r>
              <a:rPr lang="en-US" sz="2400" dirty="0" smtClean="0"/>
              <a:t>-   lung over distended (over inflation), occlusion of bronchi and bronchioles by thick mucous.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Wingdings 2" pitchFamily="18" charset="2"/>
              <a:buChar char=""/>
            </a:pPr>
            <a:r>
              <a:rPr lang="en-US" dirty="0" smtClean="0"/>
              <a:t>the bronchi have thickened walls with narrowed </a:t>
            </a:r>
            <a:r>
              <a:rPr lang="en-US" dirty="0" err="1" smtClean="0"/>
              <a:t>lumina</a:t>
            </a:r>
            <a:r>
              <a:rPr lang="en-US" dirty="0" smtClean="0"/>
              <a:t> and generally are filled with plugs of mucus in acute attack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3889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/>
              <a:t>Hyperinflated</a:t>
            </a:r>
            <a:r>
              <a:rPr lang="en-US" b="0" dirty="0" smtClean="0"/>
              <a:t> lung</a:t>
            </a:r>
            <a:endParaRPr lang="ar-SA" dirty="0"/>
          </a:p>
        </p:txBody>
      </p:sp>
      <p:pic>
        <p:nvPicPr>
          <p:cNvPr id="1026" name="Picture 2" descr="http://www.meddean.luc.edu/lumen/MedEd/Radio/curriculum/Harrisons/pulmonary/Asthm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6172200" cy="3781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INTRODUCTION TO THE RESPIRATORY TRACT</a:t>
            </a:r>
            <a:endParaRPr 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219" name="Picture 8" descr="showimage"/>
          <p:cNvPicPr>
            <a:picLocks noChangeAspect="1" noChangeArrowheads="1"/>
          </p:cNvPicPr>
          <p:nvPr/>
        </p:nvPicPr>
        <p:blipFill>
          <a:blip r:embed="rId2" cstate="print"/>
          <a:srcRect l="12903" r="9677" b="10545"/>
          <a:stretch>
            <a:fillRect/>
          </a:stretch>
        </p:blipFill>
        <p:spPr bwMode="auto">
          <a:xfrm>
            <a:off x="2133600" y="1524000"/>
            <a:ext cx="5410200" cy="443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4"/>
          <p:cNvSpPr>
            <a:spLocks noGrp="1"/>
          </p:cNvSpPr>
          <p:nvPr>
            <p:ph sz="half" idx="1"/>
          </p:nvPr>
        </p:nvSpPr>
        <p:spPr>
          <a:xfrm>
            <a:off x="685800" y="363538"/>
            <a:ext cx="3657600" cy="4664075"/>
          </a:xfrm>
        </p:spPr>
        <p:txBody>
          <a:bodyPr/>
          <a:lstStyle/>
          <a:p>
            <a:pPr eaLnBrk="1" hangingPunct="1"/>
            <a:r>
              <a:rPr lang="en-US" smtClean="0"/>
              <a:t>Mucus plugs</a:t>
            </a:r>
          </a:p>
        </p:txBody>
      </p:sp>
      <p:sp>
        <p:nvSpPr>
          <p:cNvPr id="29699" name="Content Placeholder 5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pic>
        <p:nvPicPr>
          <p:cNvPr id="29700" name="Picture 3" descr="D1_FAC001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1112838"/>
            <a:ext cx="45720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8" y="3932238"/>
            <a:ext cx="46974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4063" y="42863"/>
            <a:ext cx="45259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2878138"/>
            <a:ext cx="3984625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tx2">
                    <a:satMod val="130000"/>
                  </a:schemeClr>
                </a:solidFill>
              </a:rPr>
              <a:t>Morphology of Asthma: t</a:t>
            </a:r>
            <a:r>
              <a:rPr lang="en-US" sz="3100" dirty="0" smtClean="0"/>
              <a:t>he </a:t>
            </a:r>
            <a:r>
              <a:rPr lang="en-US" sz="3100" dirty="0"/>
              <a:t>pathologic findings are similar in both types BA:</a:t>
            </a: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4495800" cy="5943600"/>
          </a:xfrm>
        </p:spPr>
        <p:txBody>
          <a:bodyPr rtlCol="0"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1400" dirty="0">
              <a:solidFill>
                <a:srgbClr val="FFCCCC"/>
              </a:solidFill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1800" dirty="0" err="1">
                <a:solidFill>
                  <a:srgbClr val="C00000"/>
                </a:solidFill>
              </a:rPr>
              <a:t>Histologic</a:t>
            </a:r>
            <a:r>
              <a:rPr lang="en-US" sz="1800" dirty="0">
                <a:solidFill>
                  <a:srgbClr val="C00000"/>
                </a:solidFill>
              </a:rPr>
              <a:t> finding:</a:t>
            </a:r>
          </a:p>
          <a:p>
            <a:pPr marL="594042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Thick basement </a:t>
            </a:r>
            <a:r>
              <a:rPr lang="en-US" sz="2000" dirty="0" smtClean="0"/>
              <a:t>membrane</a:t>
            </a:r>
          </a:p>
          <a:p>
            <a:pPr marL="594042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Infiltration </a:t>
            </a:r>
            <a:r>
              <a:rPr lang="en-US" sz="2000" dirty="0"/>
              <a:t>of </a:t>
            </a:r>
            <a:r>
              <a:rPr lang="en-US" sz="2000" dirty="0" err="1"/>
              <a:t>eosinophils</a:t>
            </a:r>
            <a:r>
              <a:rPr lang="en-US" sz="2000" dirty="0"/>
              <a:t>. </a:t>
            </a:r>
          </a:p>
          <a:p>
            <a:pPr marL="594042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Edema </a:t>
            </a:r>
            <a:r>
              <a:rPr lang="en-US" sz="2000" dirty="0"/>
              <a:t>and inflammatory infiltrate in bronchial wall</a:t>
            </a:r>
            <a:r>
              <a:rPr lang="en-US" sz="2000" dirty="0" smtClean="0"/>
              <a:t>.</a:t>
            </a:r>
          </a:p>
          <a:p>
            <a:pPr marL="594042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Chronic mucous plug formation. It consists of an exudate of serum proteins and cell debris that may take weeks to resolve</a:t>
            </a:r>
          </a:p>
          <a:p>
            <a:pPr marL="594042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Mucous </a:t>
            </a:r>
            <a:r>
              <a:rPr lang="en-US" sz="2000" dirty="0" smtClean="0"/>
              <a:t>contain </a:t>
            </a:r>
            <a:r>
              <a:rPr lang="en-US" sz="2000" dirty="0" err="1" smtClean="0"/>
              <a:t>Curschmann</a:t>
            </a:r>
            <a:r>
              <a:rPr lang="en-US" sz="2000" dirty="0" smtClean="0"/>
              <a:t> spirals, </a:t>
            </a:r>
            <a:r>
              <a:rPr lang="en-US" sz="2000" dirty="0" err="1" smtClean="0"/>
              <a:t>eosinophil</a:t>
            </a:r>
            <a:r>
              <a:rPr lang="en-US" sz="2000" dirty="0" smtClean="0"/>
              <a:t> and Charcot-Leyden crystals.</a:t>
            </a:r>
            <a:endParaRPr lang="en-US" sz="2000" dirty="0"/>
          </a:p>
          <a:p>
            <a:pPr marL="594042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err="1"/>
              <a:t>Submucosal</a:t>
            </a:r>
            <a:r>
              <a:rPr lang="en-US" sz="2000" dirty="0"/>
              <a:t> glands increased.</a:t>
            </a:r>
          </a:p>
          <a:p>
            <a:pPr marL="594042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Hypertrophy of the bronchial wall muscle.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282700"/>
            <a:ext cx="40449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49776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Morphology of Asthma</a:t>
            </a:r>
            <a:endParaRPr 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524000"/>
            <a:ext cx="3873500" cy="4664075"/>
          </a:xfrm>
        </p:spPr>
        <p:txBody>
          <a:bodyPr/>
          <a:lstStyle/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en-US" b="1" dirty="0" err="1">
                <a:solidFill>
                  <a:schemeClr val="tx2">
                    <a:satMod val="130000"/>
                  </a:schemeClr>
                </a:solidFill>
              </a:rPr>
              <a:t>Curschmann</a:t>
            </a:r>
            <a:r>
              <a:rPr lang="en-US" b="1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  <a:t>spirals</a:t>
            </a:r>
          </a:p>
          <a:p>
            <a:pPr eaLnBrk="1" hangingPunct="1">
              <a:defRPr/>
            </a:pPr>
            <a:r>
              <a:rPr lang="en-US" dirty="0" smtClean="0"/>
              <a:t>Coiled, basophilic plugs of mucus formed in the lower airways and found in sputum and tracheal washings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867150" cy="4664075"/>
          </a:xfrm>
        </p:spPr>
        <p:txBody>
          <a:bodyPr/>
          <a:lstStyle/>
          <a:p>
            <a:pPr marL="82550" indent="0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2">
                    <a:satMod val="130000"/>
                  </a:schemeClr>
                </a:solidFill>
              </a:rPr>
              <a:t>Charcot-Leyden crystals</a:t>
            </a:r>
            <a: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  <a:t>.</a:t>
            </a:r>
            <a:endParaRPr lang="en-US" b="1" dirty="0">
              <a:solidFill>
                <a:schemeClr val="tx2">
                  <a:satMod val="130000"/>
                </a:schemeClr>
              </a:solidFill>
            </a:endParaRPr>
          </a:p>
          <a:p>
            <a:pPr eaLnBrk="1" hangingPunct="1">
              <a:defRPr/>
            </a:pPr>
            <a:r>
              <a:rPr lang="en-US" dirty="0" err="1"/>
              <a:t>Eosinophilic</a:t>
            </a:r>
            <a:r>
              <a:rPr lang="en-US" dirty="0"/>
              <a:t> needle-shaped crystalline structures.</a:t>
            </a:r>
          </a:p>
          <a:p>
            <a:pPr eaLnBrk="1" hangingPunct="1">
              <a:defRPr/>
            </a:pPr>
            <a:endParaRPr lang="en-US" b="1" dirty="0"/>
          </a:p>
        </p:txBody>
      </p:sp>
      <p:pic>
        <p:nvPicPr>
          <p:cNvPr id="5" name="Picture 4" descr="05f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6050" y="4267200"/>
            <a:ext cx="3657600" cy="25273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175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550" y="4287838"/>
            <a:ext cx="38544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 smtClean="0"/>
              <a:t>Curschmann</a:t>
            </a:r>
            <a:r>
              <a:rPr lang="en-US" sz="5400" dirty="0" smtClean="0"/>
              <a:t> spirals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Coiled, basophilic plugs of mucus formed in the lower airways and found in sputum and tracheal washings</a:t>
            </a:r>
          </a:p>
          <a:p>
            <a:endParaRPr lang="en-US" dirty="0"/>
          </a:p>
        </p:txBody>
      </p:sp>
      <p:pic>
        <p:nvPicPr>
          <p:cNvPr id="2050" name="Picture 2" descr="http://www.cytology-asc.com/cec/normal/images/mucus_spiral__a_x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743200"/>
            <a:ext cx="5410200" cy="405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2771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-7938"/>
            <a:ext cx="4572000" cy="3835401"/>
          </a:xfrm>
        </p:spPr>
      </p:pic>
      <p:pic>
        <p:nvPicPr>
          <p:cNvPr id="32772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3175"/>
            <a:ext cx="4497388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Content Placeholder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759200"/>
            <a:ext cx="4640263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914400"/>
            <a:ext cx="7467600" cy="5562600"/>
          </a:xfrm>
        </p:spPr>
        <p:txBody>
          <a:bodyPr>
            <a:no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  <a:t>CLINICAL COURSE of BA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The </a:t>
            </a:r>
            <a:r>
              <a:rPr lang="en-US" sz="2400" dirty="0"/>
              <a:t>clinical manifestations vary from occasional wheezing to paroxysms of dyspnea and respiratory distress. 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In a classic asthmatic attack </a:t>
            </a:r>
            <a:r>
              <a:rPr lang="en-US" sz="2400" dirty="0" smtClean="0"/>
              <a:t>there </a:t>
            </a:r>
            <a:r>
              <a:rPr lang="en-US" sz="2400" dirty="0"/>
              <a:t>is </a:t>
            </a:r>
            <a:r>
              <a:rPr lang="en-US" sz="2400" b="1" dirty="0"/>
              <a:t>dyspnea, cough, difficult expiration, progressive hyperinflation of lung and mucous plug in bronchi</a:t>
            </a:r>
            <a:r>
              <a:rPr lang="en-US" sz="2400" dirty="0"/>
              <a:t>. This may resolve spontaneously or with </a:t>
            </a:r>
            <a:r>
              <a:rPr lang="en-US" sz="2400" dirty="0" smtClean="0"/>
              <a:t>treatment.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Nocturnal cough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Increased </a:t>
            </a:r>
            <a:r>
              <a:rPr lang="en-US" sz="2400" dirty="0" err="1"/>
              <a:t>anteroposterior</a:t>
            </a:r>
            <a:r>
              <a:rPr lang="en-US" sz="2400" dirty="0"/>
              <a:t> </a:t>
            </a:r>
            <a:r>
              <a:rPr lang="en-US" sz="2400" dirty="0" smtClean="0"/>
              <a:t>diameter, due </a:t>
            </a:r>
            <a:r>
              <a:rPr lang="en-US" sz="2400" dirty="0"/>
              <a:t>to air trapping and increase in residual volume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Status </a:t>
            </a:r>
            <a:r>
              <a:rPr lang="en-US" sz="2400" dirty="0" err="1"/>
              <a:t>asthmaticus</a:t>
            </a:r>
            <a:r>
              <a:rPr lang="en-US" sz="2400" dirty="0"/>
              <a:t> – severe cyanosis and persistent dyspnea, may be fatal</a:t>
            </a:r>
            <a:endParaRPr lang="en-US" sz="2400" b="1" dirty="0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</a:rPr>
              <a:t>COMPLICATIONS OF ASTHMA</a:t>
            </a:r>
            <a: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ar-S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1600" y="1066800"/>
            <a:ext cx="7499350" cy="4800600"/>
          </a:xfrm>
        </p:spPr>
        <p:txBody>
          <a:bodyPr/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Airway </a:t>
            </a:r>
            <a:r>
              <a:rPr lang="en-US" sz="2400" b="1" dirty="0" smtClean="0"/>
              <a:t>remodeling</a:t>
            </a:r>
            <a:r>
              <a:rPr lang="en-US" sz="2400" dirty="0" smtClean="0"/>
              <a:t>: some persons with long standing asthma develop permanent structural changes in the airway with a progressive loss of lung function that increase airflow obstruction and airway responsiveness.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Superimposed infection </a:t>
            </a:r>
            <a:r>
              <a:rPr lang="en-US" sz="2400" dirty="0" smtClean="0"/>
              <a:t>i.e. pneumonia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Chronic bronchitis</a:t>
            </a:r>
            <a:r>
              <a:rPr lang="en-US" sz="2400" dirty="0" smtClean="0"/>
              <a:t> (</a:t>
            </a:r>
            <a:r>
              <a:rPr lang="en-US" sz="2400" dirty="0" err="1" smtClean="0"/>
              <a:t>i.e.Asthmatic</a:t>
            </a:r>
            <a:r>
              <a:rPr lang="en-US" sz="2400" dirty="0" smtClean="0"/>
              <a:t> bronchitis: chronic bronchitis with superimposed asthma)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Emphysema AND </a:t>
            </a:r>
            <a:r>
              <a:rPr lang="en-US" sz="2400" b="1" dirty="0" err="1" smtClean="0"/>
              <a:t>pneumothorax</a:t>
            </a:r>
            <a:r>
              <a:rPr lang="en-US" sz="2400" b="1" dirty="0" smtClean="0"/>
              <a:t> </a:t>
            </a:r>
            <a:endParaRPr lang="en-US" sz="2400" b="1" dirty="0" smtClean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err="1" smtClean="0"/>
              <a:t>Bronchiectasis</a:t>
            </a:r>
            <a:endParaRPr lang="en-US" sz="2400" b="1" dirty="0" smtClean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Respiratory failure </a:t>
            </a:r>
            <a:r>
              <a:rPr lang="en-US" sz="2400" dirty="0" smtClean="0"/>
              <a:t>requiring intubation in severe exacerbations i.e. status </a:t>
            </a:r>
            <a:r>
              <a:rPr lang="en-US" sz="2400" dirty="0" err="1" smtClean="0"/>
              <a:t>asthmaticus</a:t>
            </a:r>
            <a:endParaRPr lang="en-US" sz="2400" dirty="0" smtClean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In some cases </a:t>
            </a:r>
            <a:r>
              <a:rPr lang="en-US" sz="2400" b="1" dirty="0" err="1" smtClean="0"/>
              <a:t>cor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pulmonale</a:t>
            </a:r>
            <a:r>
              <a:rPr lang="en-US" sz="2400" b="1" dirty="0" smtClean="0"/>
              <a:t> and heart failure </a:t>
            </a:r>
            <a:r>
              <a:rPr lang="en-US" sz="2400" dirty="0" smtClean="0"/>
              <a:t>develop.  </a:t>
            </a:r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satMod val="130000"/>
                  </a:schemeClr>
                </a:solidFill>
              </a:rPr>
              <a:t>STATUS ASTHMATICUS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It is the most severe form of asthma. It refers to severe </a:t>
            </a:r>
            <a:r>
              <a:rPr lang="en-US" dirty="0" err="1" smtClean="0"/>
              <a:t>bronchoconstriction</a:t>
            </a:r>
            <a:r>
              <a:rPr lang="en-US" dirty="0" smtClean="0"/>
              <a:t> that does not respond to the drugs that usually abort the acute attack. There is severe acute paroxysm of respiratory distress.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This situation is potentially serious and requires hospitalization. Patients in status </a:t>
            </a:r>
            <a:r>
              <a:rPr lang="en-US" dirty="0" err="1" smtClean="0"/>
              <a:t>asthmaticus</a:t>
            </a:r>
            <a:r>
              <a:rPr lang="en-US" dirty="0" smtClean="0"/>
              <a:t> have hypoxemia and often </a:t>
            </a:r>
            <a:r>
              <a:rPr lang="en-US" dirty="0" err="1" smtClean="0"/>
              <a:t>hypercapnia</a:t>
            </a:r>
            <a:r>
              <a:rPr lang="en-US" dirty="0" smtClean="0"/>
              <a:t>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In particularly severe episodes the </a:t>
            </a:r>
            <a:r>
              <a:rPr lang="en-US" dirty="0" err="1" smtClean="0"/>
              <a:t>ventilatory</a:t>
            </a:r>
            <a:r>
              <a:rPr lang="en-US" dirty="0" smtClean="0"/>
              <a:t> functions may be so impaired so as to cause severe cyanosis and even death.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They require oxygen and other pharmacologic interventions.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It may persists for days and even weeks.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066800" y="304800"/>
            <a:ext cx="7867650" cy="6553200"/>
          </a:xfrm>
        </p:spPr>
        <p:txBody>
          <a:bodyPr>
            <a:normAutofit/>
          </a:bodyPr>
          <a:lstStyle/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2">
                    <a:satMod val="130000"/>
                  </a:schemeClr>
                </a:solidFill>
              </a:rPr>
              <a:t>Prognosis </a:t>
            </a:r>
            <a:endParaRPr lang="en-US" b="1" dirty="0" smtClean="0">
              <a:solidFill>
                <a:schemeClr val="tx2">
                  <a:satMod val="13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 smtClean="0"/>
              <a:t>Approximately half the children diagnosed with asthma in childhood outgrow their disease by late adolescence or early adulthood and require no further treatment.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 smtClean="0"/>
              <a:t>Patients with poorly controlled asthma develop long-term changes over time (i.e. with airway remodeling). This can lead to chronic symptoms and a significant irreversible component to their disease.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 smtClean="0"/>
              <a:t>Many patients who develop asthma at an older age also tend to have chronic symptoms</a:t>
            </a:r>
            <a:r>
              <a:rPr lang="en-US" sz="2900" dirty="0" smtClean="0"/>
              <a:t>.</a:t>
            </a:r>
            <a:endParaRPr lang="en-US" sz="2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066800" y="304800"/>
            <a:ext cx="7867650" cy="6553200"/>
          </a:xfrm>
        </p:spPr>
        <p:txBody>
          <a:bodyPr>
            <a:normAutofit/>
          </a:bodyPr>
          <a:lstStyle/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800" b="1" dirty="0" smtClean="0">
                <a:solidFill>
                  <a:schemeClr val="tx2">
                    <a:satMod val="130000"/>
                  </a:schemeClr>
                </a:solidFill>
              </a:rPr>
              <a:t>Prevention</a:t>
            </a:r>
            <a:endParaRPr lang="en-US" sz="2800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 smtClean="0"/>
              <a:t>C</a:t>
            </a:r>
            <a:r>
              <a:rPr lang="en-US" sz="2900" dirty="0" smtClean="0"/>
              <a:t>ontrol </a:t>
            </a:r>
            <a:r>
              <a:rPr lang="en-US" sz="2900" dirty="0"/>
              <a:t>of factors contributing to asthma </a:t>
            </a:r>
            <a:r>
              <a:rPr lang="en-US" sz="2900" dirty="0" smtClean="0"/>
              <a:t>severity as exposure </a:t>
            </a:r>
            <a:r>
              <a:rPr lang="en-US" sz="2900" dirty="0"/>
              <a:t>to irritants or allergens has been shown to increase asthma symptoms and cause exacerbations.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/>
              <a:t>Clinicians should evaluate patients with persistent asthma for allergen exposures and sensitivity to seasonal allergens. Skin testing results should be used to assess sensitivity to common indoor allergens.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en-US" sz="29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28956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normal lung</a:t>
            </a:r>
          </a:p>
        </p:txBody>
      </p:sp>
      <p:sp>
        <p:nvSpPr>
          <p:cNvPr id="10243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06525"/>
            <a:ext cx="3810000" cy="698500"/>
          </a:xfrm>
        </p:spPr>
        <p:txBody>
          <a:bodyPr/>
          <a:lstStyle/>
          <a:p>
            <a:pPr marL="44450" eaLnBrk="1" hangingPunct="1">
              <a:spcBef>
                <a:spcPct val="0"/>
              </a:spcBef>
            </a:pPr>
            <a:endParaRPr lang="ar-SA" smtClean="0"/>
          </a:p>
        </p:txBody>
      </p:sp>
      <p:pic>
        <p:nvPicPr>
          <p:cNvPr id="10244" name="Picture 2" descr="http://library.med.utah.edu/WebPath/jpeg1/LUNG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3813" y="1328738"/>
            <a:ext cx="3657601" cy="5522912"/>
          </a:xfrm>
          <a:noFill/>
        </p:spPr>
      </p:pic>
      <p:pic>
        <p:nvPicPr>
          <p:cNvPr id="10245" name="Picture 2" descr="http://library.med.utah.edu/WebPath/jpeg1/LUNG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62538" y="3346450"/>
            <a:ext cx="2633662" cy="3663950"/>
          </a:xfrm>
          <a:noFill/>
        </p:spPr>
      </p:pic>
      <p:pic>
        <p:nvPicPr>
          <p:cNvPr id="10246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4725" y="0"/>
            <a:ext cx="56292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8458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>Asthma</a:t>
            </a: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>: </a:t>
            </a:r>
            <a:r>
              <a:rPr lang="en-US" sz="3100" dirty="0" smtClean="0"/>
              <a:t>chronic </a:t>
            </a:r>
            <a:r>
              <a:rPr lang="en-US" sz="3100" dirty="0" smtClean="0"/>
              <a:t>relapsing, reversible inflammatory </a:t>
            </a:r>
            <a:r>
              <a:rPr lang="en-US" sz="3100" dirty="0" smtClean="0"/>
              <a:t>obstructive lung disease </a:t>
            </a: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sz="45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990600"/>
          <a:ext cx="9144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scenario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8096250" cy="4800600"/>
          </a:xfrm>
        </p:spPr>
        <p:txBody>
          <a:bodyPr/>
          <a:lstStyle/>
          <a:p>
            <a:r>
              <a:rPr lang="en-US" dirty="0" smtClean="0"/>
              <a:t>An 18-year-old black man presented with </a:t>
            </a:r>
            <a:r>
              <a:rPr lang="en-US" b="1" dirty="0" smtClean="0"/>
              <a:t>wheezing and difficulty</a:t>
            </a:r>
            <a:r>
              <a:rPr lang="en-US" dirty="0" smtClean="0"/>
              <a:t> breathing. These attacks occurred intermittently and were not related to any known circumstances. An x-ray of the chest was unremarkable, but lung function tests performed when he was symptomatic a </a:t>
            </a:r>
            <a:r>
              <a:rPr lang="en-US" b="1" dirty="0" smtClean="0"/>
              <a:t>markedly decreased FEV</a:t>
            </a:r>
            <a:r>
              <a:rPr lang="en-US" b="1" baseline="-25000" dirty="0" smtClean="0"/>
              <a:t>1</a:t>
            </a:r>
            <a:r>
              <a:rPr lang="en-US" dirty="0" smtClean="0"/>
              <a:t>, which improved significantly after he inhaled a few puffs of a </a:t>
            </a:r>
            <a:r>
              <a:rPr lang="en-US" b="1" dirty="0" smtClean="0"/>
              <a:t>β-adrenergic agonist</a:t>
            </a:r>
            <a:r>
              <a:rPr lang="en-US" dirty="0" smtClean="0"/>
              <a:t>. </a:t>
            </a:r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350" y="685800"/>
            <a:ext cx="8248650" cy="4800600"/>
          </a:xfrm>
        </p:spPr>
        <p:txBody>
          <a:bodyPr/>
          <a:lstStyle/>
          <a:p>
            <a:r>
              <a:rPr lang="en-US" dirty="0" smtClean="0"/>
              <a:t>The patient was prescribed a β-adrenergic inhaler. Although the inhaler provided some relief, the patient continued to experience episodes of breathlessness, and a </a:t>
            </a:r>
            <a:r>
              <a:rPr lang="en-US" b="1" dirty="0" smtClean="0"/>
              <a:t>steroid inhalant</a:t>
            </a:r>
            <a:r>
              <a:rPr lang="en-US" dirty="0" smtClean="0"/>
              <a:t> was prescribed, which provided much greater relief. Four years later, he presented to the emergency department with severe shortness of breath of 8 hours' duration, he started that he had stopped taking all medication several weeks before because of financial reasons.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81000"/>
            <a:ext cx="8382000" cy="4800600"/>
          </a:xfrm>
        </p:spPr>
        <p:txBody>
          <a:bodyPr/>
          <a:lstStyle/>
          <a:p>
            <a:r>
              <a:rPr lang="en-US" sz="2800" dirty="0" smtClean="0"/>
              <a:t>On arrival at the emergency department, the patient was in </a:t>
            </a:r>
            <a:r>
              <a:rPr lang="en-US" sz="2800" b="1" dirty="0" smtClean="0"/>
              <a:t>considerable distress</a:t>
            </a:r>
            <a:r>
              <a:rPr lang="en-US" sz="2800" dirty="0" smtClean="0"/>
              <a:t>; he could barely talk, and his respirations were 30/min. Physical examination was remarkable for rare wheezing and markedly diminished breath sounds. </a:t>
            </a:r>
            <a:r>
              <a:rPr lang="en-US" sz="2800" b="1" dirty="0" smtClean="0"/>
              <a:t>Arterial blood gas values were pH 6.9, PCO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 88 mm Hg, and PO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 35 mm Hg</a:t>
            </a:r>
            <a:r>
              <a:rPr lang="en-US" sz="2800" dirty="0" smtClean="0"/>
              <a:t>. While awaiting therapy, the patient experienced a cardiac arrest and could not be resuscitated.</a:t>
            </a:r>
          </a:p>
          <a:p>
            <a:r>
              <a:rPr lang="en-US" sz="2800" dirty="0" smtClean="0"/>
              <a:t>At autopsy, gross findings were limited to the respiratory tract. The lungs were overinflated, and had focal areas of </a:t>
            </a:r>
            <a:r>
              <a:rPr lang="en-US" sz="2800" dirty="0" err="1" smtClean="0"/>
              <a:t>atelectasis</a:t>
            </a:r>
            <a:r>
              <a:rPr lang="en-US" sz="2800" dirty="0" smtClean="0"/>
              <a:t>, and many of the bronchi were occluded by thick, tenacious, mucous plugs</a:t>
            </a:r>
            <a:r>
              <a:rPr lang="en-US" dirty="0" smtClean="0"/>
              <a:t>.</a:t>
            </a:r>
          </a:p>
          <a:p>
            <a:endParaRPr lang="ar-SA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7791450" cy="4800600"/>
          </a:xfrm>
        </p:spPr>
        <p:txBody>
          <a:bodyPr/>
          <a:lstStyle/>
          <a:p>
            <a:r>
              <a:rPr lang="en-US" dirty="0" smtClean="0"/>
              <a:t>What triggers an attack of asthma? </a:t>
            </a:r>
            <a:br>
              <a:rPr lang="en-US" dirty="0" smtClean="0"/>
            </a:br>
            <a:r>
              <a:rPr lang="en-US" dirty="0" smtClean="0"/>
              <a:t>The following are triggers of an asthma attack: (1) environmental allergens, including dusts, pollens, dander, and foods; (2) respiratory irritants, including smoke and occupational exposures to fumes, and chemicals; (3) respiratory infections, especially viral; (4) medications, especially aspirin; and (5) other triggers, including exercise, stress, cold, and menses.</a:t>
            </a:r>
            <a:endParaRPr lang="ar-SA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381000"/>
            <a:ext cx="7867650" cy="4800600"/>
          </a:xfrm>
        </p:spPr>
        <p:txBody>
          <a:bodyPr/>
          <a:lstStyle/>
          <a:p>
            <a:r>
              <a:rPr lang="en-US" sz="2800" dirty="0" smtClean="0"/>
              <a:t>What is the mechanism of the early symptoms, and what are the causes of effects that appear several hours after exposure to an allergen? </a:t>
            </a:r>
            <a:br>
              <a:rPr lang="en-US" sz="2800" dirty="0" smtClean="0"/>
            </a:br>
            <a:r>
              <a:rPr lang="en-US" sz="2800" dirty="0" smtClean="0"/>
              <a:t>Acute early-phase reaction: Exposure of </a:t>
            </a:r>
            <a:r>
              <a:rPr lang="en-US" sz="2800" dirty="0" err="1" smtClean="0"/>
              <a:t>presensitized</a:t>
            </a:r>
            <a:r>
              <a:rPr lang="en-US" sz="2800" dirty="0" smtClean="0"/>
              <a:t> </a:t>
            </a:r>
            <a:r>
              <a:rPr lang="en-US" sz="2800" dirty="0" err="1" smtClean="0"/>
              <a:t>IgE</a:t>
            </a:r>
            <a:r>
              <a:rPr lang="en-US" sz="2800" dirty="0" smtClean="0"/>
              <a:t>-coated mast cells to the same or cross-reacting antigens results in an acute early-phase reaction from the release of histamine (which causes </a:t>
            </a:r>
            <a:r>
              <a:rPr lang="en-US" sz="2800" dirty="0" err="1" smtClean="0"/>
              <a:t>bronchospasm</a:t>
            </a:r>
            <a:r>
              <a:rPr lang="en-US" sz="2800" dirty="0" smtClean="0"/>
              <a:t>), </a:t>
            </a:r>
            <a:r>
              <a:rPr lang="en-US" sz="2800" dirty="0" err="1" smtClean="0"/>
              <a:t>leukotrienes</a:t>
            </a:r>
            <a:r>
              <a:rPr lang="en-US" sz="2800" dirty="0" smtClean="0"/>
              <a:t> (which attract leukocytes and </a:t>
            </a:r>
            <a:r>
              <a:rPr lang="en-US" sz="2800" dirty="0" err="1" smtClean="0"/>
              <a:t>eosinophils</a:t>
            </a:r>
            <a:r>
              <a:rPr lang="en-US" sz="2800" dirty="0" smtClean="0"/>
              <a:t> and release mucus), and platelet activating factor (which causes more release of histamine and serotonin from platelets). </a:t>
            </a:r>
            <a:endParaRPr lang="ar-SA" sz="2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990600"/>
            <a:ext cx="7499350" cy="4800600"/>
          </a:xfrm>
        </p:spPr>
        <p:txBody>
          <a:bodyPr/>
          <a:lstStyle/>
          <a:p>
            <a:r>
              <a:rPr lang="en-US" dirty="0" smtClean="0"/>
              <a:t>Late-phase effects: Cytokines released by leukocytes, </a:t>
            </a:r>
            <a:r>
              <a:rPr lang="en-US" dirty="0" err="1" smtClean="0"/>
              <a:t>eosinophils</a:t>
            </a:r>
            <a:r>
              <a:rPr lang="en-US" dirty="0" smtClean="0"/>
              <a:t>, and </a:t>
            </a:r>
            <a:r>
              <a:rPr lang="en-US" dirty="0" err="1" smtClean="0"/>
              <a:t>basophils</a:t>
            </a:r>
            <a:r>
              <a:rPr lang="en-US" dirty="0" smtClean="0"/>
              <a:t> recruited during the early phase contribute to the late-phase effects. Histamine from </a:t>
            </a:r>
            <a:r>
              <a:rPr lang="en-US" dirty="0" err="1" smtClean="0"/>
              <a:t>basophils</a:t>
            </a:r>
            <a:r>
              <a:rPr lang="en-US" dirty="0" smtClean="0"/>
              <a:t> causes </a:t>
            </a:r>
            <a:r>
              <a:rPr lang="en-US" dirty="0" err="1" smtClean="0"/>
              <a:t>bronchoconstriction</a:t>
            </a:r>
            <a:r>
              <a:rPr lang="en-US" dirty="0" smtClean="0"/>
              <a:t> and edema; </a:t>
            </a:r>
            <a:r>
              <a:rPr lang="en-US" dirty="0" err="1" smtClean="0"/>
              <a:t>neutrophils</a:t>
            </a:r>
            <a:r>
              <a:rPr lang="en-US" dirty="0" smtClean="0"/>
              <a:t> cause inflammatory damage; and the major basic protein of </a:t>
            </a:r>
            <a:r>
              <a:rPr lang="en-US" dirty="0" err="1" smtClean="0"/>
              <a:t>eosinophils</a:t>
            </a:r>
            <a:r>
              <a:rPr lang="en-US" dirty="0" smtClean="0"/>
              <a:t> causes epithelial damage and shedding and contributes to </a:t>
            </a:r>
            <a:r>
              <a:rPr lang="en-US" dirty="0" err="1" smtClean="0"/>
              <a:t>bronchoconstriction</a:t>
            </a:r>
            <a:r>
              <a:rPr lang="en-US" dirty="0" smtClean="0"/>
              <a:t>.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all forms of asthma associated with type I hypersensitivity reactions? </a:t>
            </a:r>
            <a:br>
              <a:rPr lang="en-US" dirty="0" smtClean="0"/>
            </a:br>
            <a:r>
              <a:rPr lang="en-US" dirty="0" smtClean="0"/>
              <a:t>No. Intrinsic asthma is not triggered by type I hypersensitivity. The precise causes of </a:t>
            </a:r>
            <a:r>
              <a:rPr lang="en-US" dirty="0" err="1" smtClean="0"/>
              <a:t>hyperreactive</a:t>
            </a:r>
            <a:r>
              <a:rPr lang="en-US" dirty="0" smtClean="0"/>
              <a:t> airways in intrinsic asthma are not known.</a:t>
            </a:r>
            <a:br>
              <a:rPr lang="en-US" dirty="0" smtClean="0"/>
            </a:b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showimage"/>
          <p:cNvPicPr>
            <a:picLocks noChangeAspect="1" noChangeArrowheads="1"/>
          </p:cNvPicPr>
          <p:nvPr/>
        </p:nvPicPr>
        <p:blipFill>
          <a:blip r:embed="rId2" cstate="print"/>
          <a:srcRect b="4167"/>
          <a:stretch>
            <a:fillRect/>
          </a:stretch>
        </p:blipFill>
        <p:spPr bwMode="auto">
          <a:xfrm>
            <a:off x="0" y="228600"/>
            <a:ext cx="5354568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4"/>
          <p:cNvSpPr txBox="1">
            <a:spLocks noChangeArrowheads="1"/>
          </p:cNvSpPr>
          <p:nvPr/>
        </p:nvSpPr>
        <p:spPr bwMode="auto">
          <a:xfrm>
            <a:off x="4137025" y="609600"/>
            <a:ext cx="5029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right  and left </a:t>
            </a:r>
            <a:r>
              <a:rPr lang="en-US" b="1" dirty="0">
                <a:latin typeface="Gill Sans MT" pitchFamily="34" charset="0"/>
              </a:rPr>
              <a:t>main bronchi </a:t>
            </a:r>
            <a:r>
              <a:rPr lang="en-US" dirty="0">
                <a:latin typeface="Gill Sans MT" pitchFamily="34" charset="0"/>
              </a:rPr>
              <a:t>divide into </a:t>
            </a:r>
            <a:r>
              <a:rPr lang="en-US" b="1" dirty="0">
                <a:latin typeface="Gill Sans MT" pitchFamily="34" charset="0"/>
              </a:rPr>
              <a:t>lobar bronchi</a:t>
            </a:r>
            <a:r>
              <a:rPr lang="en-US" dirty="0">
                <a:latin typeface="Gill Sans MT" pitchFamily="34" charset="0"/>
              </a:rPr>
              <a:t>.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lobar bronchi divide into </a:t>
            </a:r>
            <a:r>
              <a:rPr lang="en-US" b="1" dirty="0">
                <a:latin typeface="Gill Sans MT" pitchFamily="34" charset="0"/>
              </a:rPr>
              <a:t>tertiary/segmental bronchi,</a:t>
            </a:r>
            <a:r>
              <a:rPr lang="en-US" dirty="0">
                <a:latin typeface="Gill Sans MT" pitchFamily="34" charset="0"/>
              </a:rPr>
              <a:t> each of which supplies a </a:t>
            </a:r>
            <a:r>
              <a:rPr lang="en-US" dirty="0" err="1">
                <a:latin typeface="Gill Sans MT" pitchFamily="34" charset="0"/>
              </a:rPr>
              <a:t>bronchopulmonary</a:t>
            </a:r>
            <a:r>
              <a:rPr lang="en-US" dirty="0">
                <a:latin typeface="Gill Sans MT" pitchFamily="34" charset="0"/>
              </a:rPr>
              <a:t> segment. 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segmental bronchi divide </a:t>
            </a:r>
            <a:r>
              <a:rPr lang="en-US" b="1" dirty="0">
                <a:latin typeface="Gill Sans MT" pitchFamily="34" charset="0"/>
              </a:rPr>
              <a:t>into  primary bronchioles</a:t>
            </a:r>
            <a:r>
              <a:rPr lang="en-US" dirty="0">
                <a:latin typeface="Gill Sans MT" pitchFamily="34" charset="0"/>
              </a:rPr>
              <a:t> which divide into </a:t>
            </a:r>
            <a:r>
              <a:rPr lang="en-US" b="1" dirty="0">
                <a:latin typeface="Gill Sans MT" pitchFamily="34" charset="0"/>
              </a:rPr>
              <a:t>terminal bronchioles </a:t>
            </a:r>
            <a:r>
              <a:rPr lang="en-US" dirty="0">
                <a:latin typeface="Gill Sans MT" pitchFamily="34" charset="0"/>
              </a:rPr>
              <a:t>and then divide into </a:t>
            </a:r>
            <a:r>
              <a:rPr lang="en-US" b="1" dirty="0">
                <a:latin typeface="Gill Sans MT" pitchFamily="34" charset="0"/>
              </a:rPr>
              <a:t>respiratory bronchioles, </a:t>
            </a:r>
            <a:r>
              <a:rPr lang="en-US" dirty="0">
                <a:latin typeface="Gill Sans MT" pitchFamily="34" charset="0"/>
              </a:rPr>
              <a:t>which go on to divide into </a:t>
            </a:r>
            <a:r>
              <a:rPr lang="en-US" b="1" dirty="0">
                <a:latin typeface="Gill Sans MT" pitchFamily="34" charset="0"/>
              </a:rPr>
              <a:t>alveolar ducts. 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Each alveolar duct divides into five or six </a:t>
            </a:r>
            <a:r>
              <a:rPr lang="en-US" b="1" dirty="0">
                <a:latin typeface="Gill Sans MT" pitchFamily="34" charset="0"/>
              </a:rPr>
              <a:t>alveolar sacs</a:t>
            </a:r>
            <a:r>
              <a:rPr lang="en-US" dirty="0">
                <a:latin typeface="Gill Sans MT" pitchFamily="34" charset="0"/>
              </a:rPr>
              <a:t>. 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alveolar sacs are made up of </a:t>
            </a:r>
            <a:r>
              <a:rPr lang="en-US" b="1" dirty="0">
                <a:latin typeface="Gill Sans MT" pitchFamily="34" charset="0"/>
              </a:rPr>
              <a:t>alveoli</a:t>
            </a:r>
            <a:r>
              <a:rPr lang="en-US" dirty="0">
                <a:latin typeface="Gill Sans MT" pitchFamily="34" charset="0"/>
              </a:rPr>
              <a:t>. The alveolus is the basic anatomical unit of gas exchange in the lung.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GB" dirty="0">
                <a:latin typeface="Gill Sans MT" pitchFamily="34" charset="0"/>
              </a:rPr>
              <a:t>Beyond terminal bronchiole gas exchange occurs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GB" dirty="0">
                <a:latin typeface="Gill Sans MT" pitchFamily="34" charset="0"/>
              </a:rPr>
              <a:t>The distal airspaces are kept open by elastic tension in alveolar walls</a:t>
            </a:r>
            <a:endParaRPr lang="en-US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>
                <a:solidFill>
                  <a:schemeClr val="tx2">
                    <a:satMod val="130000"/>
                  </a:schemeClr>
                </a:solidFill>
              </a:rPr>
              <a:t>Function of lungs….</a:t>
            </a:r>
            <a:endParaRPr lang="en-US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pPr eaLnBrk="1" hangingPunct="1"/>
            <a:r>
              <a:rPr lang="en-GB" smtClean="0"/>
              <a:t>Gas exchange (O2, CO2)</a:t>
            </a:r>
          </a:p>
          <a:p>
            <a:pPr lvl="1" eaLnBrk="1" hangingPunct="1"/>
            <a:r>
              <a:rPr lang="en-GB" smtClean="0"/>
              <a:t>Depends on compliance (stretchability) of lungs</a:t>
            </a:r>
          </a:p>
          <a:p>
            <a:pPr lvl="1" eaLnBrk="1" hangingPunct="1"/>
            <a:r>
              <a:rPr lang="en-GB" smtClean="0"/>
              <a:t>Can only occur in alveoli that are </a:t>
            </a:r>
            <a:r>
              <a:rPr lang="en-GB" i="1" smtClean="0"/>
              <a:t>both </a:t>
            </a:r>
            <a:r>
              <a:rPr lang="en-GB" smtClean="0"/>
              <a:t>ventilated and perfused</a:t>
            </a:r>
            <a:endParaRPr lang="en-US" smtClean="0"/>
          </a:p>
        </p:txBody>
      </p:sp>
      <p:pic>
        <p:nvPicPr>
          <p:cNvPr id="12292" name="Content Placeholder 3" descr="lunganim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447800"/>
            <a:ext cx="371792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9125" y="0"/>
            <a:ext cx="34321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http://www.kumc.edu/instruction/medicine/anatomy/histoweb/resp/small/Resp10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4095750"/>
            <a:ext cx="428942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 descr="show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2950" y="2617788"/>
            <a:ext cx="320040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 b="65009"/>
          <a:stretch>
            <a:fillRect/>
          </a:stretch>
        </p:blipFill>
        <p:spPr bwMode="auto">
          <a:xfrm>
            <a:off x="4344988" y="5181600"/>
            <a:ext cx="4821237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225"/>
            <a:ext cx="6049963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r.Maha\Documents\Downloads\spirome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08125" y="3268663"/>
            <a:ext cx="7499350" cy="3298825"/>
          </a:xfrm>
        </p:spPr>
      </p:pic>
      <p:pic>
        <p:nvPicPr>
          <p:cNvPr id="14339" name="Picture 3" descr="C:\Users\Dr.Maha\Documents\Downloads\welch_allyn_spirometer_without_calibration_syri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6513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066800" y="1084263"/>
            <a:ext cx="51054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latin typeface="Calibri" pitchFamily="34" charset="0"/>
              </a:rPr>
              <a:t>Spirometer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000">
                <a:latin typeface="Calibri" pitchFamily="34" charset="0"/>
              </a:rPr>
              <a:t> is an equipments used for measuring the volume of air inspired and expired by the lungs ( Pulmonary Function Tests)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smtClean="0">
                <a:solidFill>
                  <a:schemeClr val="tx2">
                    <a:satMod val="130000"/>
                  </a:schemeClr>
                </a:solidFill>
              </a:rPr>
              <a:t>Spirometry (pulmonary physiology)</a:t>
            </a:r>
            <a:endParaRPr lang="en-US" sz="400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000" smtClean="0">
                <a:solidFill>
                  <a:srgbClr val="FF0000"/>
                </a:solidFill>
              </a:rPr>
              <a:t>Forced expiratory volume (FEV1)</a:t>
            </a:r>
            <a:r>
              <a:rPr lang="en-GB" sz="2000" smtClean="0"/>
              <a:t>: volume of air blown out forcibly in 1 second. A function of large airways. Dependent on body size.</a:t>
            </a:r>
          </a:p>
          <a:p>
            <a:pPr eaLnBrk="1" hangingPunct="1"/>
            <a:endParaRPr lang="en-GB" sz="2000" smtClean="0"/>
          </a:p>
          <a:p>
            <a:pPr eaLnBrk="1" hangingPunct="1"/>
            <a:r>
              <a:rPr lang="en-GB" sz="2000" smtClean="0">
                <a:solidFill>
                  <a:srgbClr val="FF0000"/>
                </a:solidFill>
              </a:rPr>
              <a:t>Vital capacity (VC): </a:t>
            </a:r>
            <a:r>
              <a:rPr lang="en-GB" sz="2000" smtClean="0"/>
              <a:t>total volume of expired air. </a:t>
            </a:r>
          </a:p>
          <a:p>
            <a:pPr eaLnBrk="1" hangingPunct="1"/>
            <a:endParaRPr lang="en-US" sz="200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000" smtClean="0">
                <a:solidFill>
                  <a:srgbClr val="FF0000"/>
                </a:solidFill>
              </a:rPr>
              <a:t>Diffusing capacity or Transfer factor of the lung for carbon monoxide (D</a:t>
            </a:r>
            <a:r>
              <a:rPr lang="en-US" sz="2000" baseline="-25000" smtClean="0">
                <a:solidFill>
                  <a:srgbClr val="FF0000"/>
                </a:solidFill>
              </a:rPr>
              <a:t>LCO</a:t>
            </a:r>
            <a:r>
              <a:rPr lang="en-US" sz="2000" smtClean="0">
                <a:solidFill>
                  <a:srgbClr val="FF0000"/>
                </a:solidFill>
              </a:rPr>
              <a:t> or T</a:t>
            </a:r>
            <a:r>
              <a:rPr lang="en-US" sz="2000" baseline="-25000" smtClean="0">
                <a:solidFill>
                  <a:srgbClr val="FF0000"/>
                </a:solidFill>
              </a:rPr>
              <a:t>LCO</a:t>
            </a:r>
            <a:r>
              <a:rPr lang="en-US" sz="2000" smtClean="0">
                <a:solidFill>
                  <a:srgbClr val="FF0000"/>
                </a:solidFill>
              </a:rPr>
              <a:t>): </a:t>
            </a:r>
            <a:r>
              <a:rPr lang="en-GB" sz="2000" smtClean="0"/>
              <a:t>absorption of carbon monoxide in one breath (gas exchange). It is dependent on the concentration of blood haemoglobin, which has a strong affinity for CO and it assesses the ability of the lungs to exchange gas efficiently. 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F:\Scanned Slides\D1_FAC0012.jpg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1385</TotalTime>
  <Words>2396</Words>
  <Application>Microsoft Office PowerPoint</Application>
  <PresentationFormat>On-screen Show (4:3)</PresentationFormat>
  <Paragraphs>249</Paragraphs>
  <Slides>47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Solstice</vt:lpstr>
      <vt:lpstr>BRONCHIAL ASTHMA</vt:lpstr>
      <vt:lpstr>Objectives </vt:lpstr>
      <vt:lpstr>INTRODUCTION TO THE RESPIRATORY TRACT</vt:lpstr>
      <vt:lpstr>normal lung</vt:lpstr>
      <vt:lpstr>Slide 5</vt:lpstr>
      <vt:lpstr>Function of lungs….</vt:lpstr>
      <vt:lpstr>Slide 7</vt:lpstr>
      <vt:lpstr>Slide 8</vt:lpstr>
      <vt:lpstr>Spirometry (pulmonary physiology)</vt:lpstr>
      <vt:lpstr>Classification of Lung Disease based on distinctive clinical and physiological features: </vt:lpstr>
      <vt:lpstr>Types of (diffuse) Obstructive Lung Diseases</vt:lpstr>
      <vt:lpstr>Slide 12</vt:lpstr>
      <vt:lpstr>BRONCHIAL ASTHMA (BA) </vt:lpstr>
      <vt:lpstr>BRONCHIAL ASTHMA (BA) </vt:lpstr>
      <vt:lpstr>   Bronchial asthma :   It has been divided into two basic types:  1. Extrinsic asthma.  2. Intrinsic asthma.  Sometimes extrinsic and intrinsic can co-exist in the same patient </vt:lpstr>
      <vt:lpstr>Extrinsic/ Allergic BA</vt:lpstr>
      <vt:lpstr>wheel and flare reaction</vt:lpstr>
      <vt:lpstr>Pathogenesis of Bronchial Asthma</vt:lpstr>
      <vt:lpstr>Pathogenesis of Bronchial Asthma</vt:lpstr>
      <vt:lpstr>Inhaled Allergens</vt:lpstr>
      <vt:lpstr>Pathogenesis of Bronchial Asthma; type 1 IgE-mediated Atopic Asthma </vt:lpstr>
      <vt:lpstr>Slide 22</vt:lpstr>
      <vt:lpstr>Slide 23</vt:lpstr>
      <vt:lpstr>Pathogenesis of Bronchial Asthma using Atopic Asthma as a model </vt:lpstr>
      <vt:lpstr>Inflammatory Mediators of Bronchial Asthma using Atopic Asthma as a model </vt:lpstr>
      <vt:lpstr>Intrinsic / Non-Atopic/ Idiosyncratic BA</vt:lpstr>
      <vt:lpstr>Morphology of Asthma: the pathologic findings are similar in both types BA</vt:lpstr>
      <vt:lpstr>Slide 28</vt:lpstr>
      <vt:lpstr>Hyperinflated lung</vt:lpstr>
      <vt:lpstr>Slide 30</vt:lpstr>
      <vt:lpstr>Morphology of Asthma: the pathologic findings are similar in both types BA: </vt:lpstr>
      <vt:lpstr>Morphology of Asthma</vt:lpstr>
      <vt:lpstr>Curschmann spirals</vt:lpstr>
      <vt:lpstr>Slide 34</vt:lpstr>
      <vt:lpstr>Slide 35</vt:lpstr>
      <vt:lpstr>COMPLICATIONS OF ASTHMA </vt:lpstr>
      <vt:lpstr>STATUS ASTHMATICUS</vt:lpstr>
      <vt:lpstr>Slide 38</vt:lpstr>
      <vt:lpstr>Slide 39</vt:lpstr>
      <vt:lpstr> Asthma: chronic relapsing, reversible inflammatory obstructive lung disease  </vt:lpstr>
      <vt:lpstr>Case scenario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Bronchial Asthma, Dr. Sufia Husain</dc:title>
  <dc:creator>Dr.Sufia</dc:creator>
  <cp:lastModifiedBy>Dr.Maha</cp:lastModifiedBy>
  <cp:revision>145</cp:revision>
  <dcterms:created xsi:type="dcterms:W3CDTF">2011-01-23T06:32:44Z</dcterms:created>
  <dcterms:modified xsi:type="dcterms:W3CDTF">2015-02-03T04:54:42Z</dcterms:modified>
</cp:coreProperties>
</file>