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Lst>
  <p:notesMasterIdLst>
    <p:notesMasterId r:id="rId38"/>
  </p:notesMasterIdLst>
  <p:handoutMasterIdLst>
    <p:handoutMasterId r:id="rId39"/>
  </p:handoutMasterIdLst>
  <p:sldIdLst>
    <p:sldId id="489" r:id="rId2"/>
    <p:sldId id="257" r:id="rId3"/>
    <p:sldId id="507" r:id="rId4"/>
    <p:sldId id="441" r:id="rId5"/>
    <p:sldId id="442" r:id="rId6"/>
    <p:sldId id="445" r:id="rId7"/>
    <p:sldId id="506" r:id="rId8"/>
    <p:sldId id="509" r:id="rId9"/>
    <p:sldId id="259" r:id="rId10"/>
    <p:sldId id="498" r:id="rId11"/>
    <p:sldId id="260" r:id="rId12"/>
    <p:sldId id="315" r:id="rId13"/>
    <p:sldId id="447" r:id="rId14"/>
    <p:sldId id="385" r:id="rId15"/>
    <p:sldId id="456" r:id="rId16"/>
    <p:sldId id="513" r:id="rId17"/>
    <p:sldId id="514" r:id="rId18"/>
    <p:sldId id="515" r:id="rId19"/>
    <p:sldId id="512" r:id="rId20"/>
    <p:sldId id="510" r:id="rId21"/>
    <p:sldId id="459" r:id="rId22"/>
    <p:sldId id="269" r:id="rId23"/>
    <p:sldId id="511" r:id="rId24"/>
    <p:sldId id="505" r:id="rId25"/>
    <p:sldId id="466" r:id="rId26"/>
    <p:sldId id="508" r:id="rId27"/>
    <p:sldId id="472" r:id="rId28"/>
    <p:sldId id="470" r:id="rId29"/>
    <p:sldId id="476" r:id="rId30"/>
    <p:sldId id="473" r:id="rId31"/>
    <p:sldId id="475" r:id="rId32"/>
    <p:sldId id="438" r:id="rId33"/>
    <p:sldId id="482" r:id="rId34"/>
    <p:sldId id="275" r:id="rId35"/>
    <p:sldId id="427" r:id="rId36"/>
    <p:sldId id="496" r:id="rId37"/>
  </p:sldIdLst>
  <p:sldSz cx="9144000" cy="6858000" type="screen4x3"/>
  <p:notesSz cx="6662738" cy="9866313"/>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F6D31"/>
    <a:srgbClr val="81562B"/>
    <a:srgbClr val="FFCC99"/>
    <a:srgbClr val="FFCCFF"/>
    <a:srgbClr val="FFCCCC"/>
    <a:srgbClr val="99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2395" autoAdjust="0"/>
    <p:restoredTop sz="90943" autoAdjust="0"/>
  </p:normalViewPr>
  <p:slideViewPr>
    <p:cSldViewPr>
      <p:cViewPr varScale="1">
        <p:scale>
          <a:sx n="62" d="100"/>
          <a:sy n="62" d="100"/>
        </p:scale>
        <p:origin x="-276" y="-84"/>
      </p:cViewPr>
      <p:guideLst>
        <p:guide orient="horz" pos="2160"/>
        <p:guide pos="2880"/>
      </p:guideLst>
    </p:cSldViewPr>
  </p:slideViewPr>
  <p:outlineViewPr>
    <p:cViewPr>
      <p:scale>
        <a:sx n="33" d="100"/>
        <a:sy n="33" d="100"/>
      </p:scale>
      <p:origin x="0" y="44232"/>
    </p:cViewPr>
  </p:outlineViewPr>
  <p:notesTextViewPr>
    <p:cViewPr>
      <p:scale>
        <a:sx n="100" d="100"/>
        <a:sy n="100" d="100"/>
      </p:scale>
      <p:origin x="0" y="0"/>
    </p:cViewPr>
  </p:notesTextViewPr>
  <p:sorterViewPr>
    <p:cViewPr>
      <p:scale>
        <a:sx n="33" d="100"/>
        <a:sy n="33"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4C256-0B33-4B4E-9D04-41CA06E05DA7}"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3067DE89-CA6C-45FF-92F5-F72FFA74315A}">
      <dgm:prSet custT="1"/>
      <dgm:spPr/>
      <dgm:t>
        <a:bodyPr/>
        <a:lstStyle/>
        <a:p>
          <a:pPr rtl="0"/>
          <a:r>
            <a:rPr lang="en-US" sz="1500" dirty="0" smtClean="0"/>
            <a:t>. Caused by inhaled environmental agents, particularly smoking and radon.</a:t>
          </a:r>
          <a:endParaRPr lang="en-US" sz="1500" dirty="0"/>
        </a:p>
      </dgm:t>
    </dgm:pt>
    <dgm:pt modelId="{FDA1A444-693E-42A4-980B-AC9B7239D530}" type="parTrans" cxnId="{E21EB62F-91DA-4833-B8E6-126F69C91F78}">
      <dgm:prSet/>
      <dgm:spPr/>
      <dgm:t>
        <a:bodyPr/>
        <a:lstStyle/>
        <a:p>
          <a:endParaRPr lang="en-US"/>
        </a:p>
      </dgm:t>
    </dgm:pt>
    <dgm:pt modelId="{C74F4D3E-4722-4F93-A1D8-B9E906B879CC}" type="sibTrans" cxnId="{E21EB62F-91DA-4833-B8E6-126F69C91F78}">
      <dgm:prSet/>
      <dgm:spPr/>
      <dgm:t>
        <a:bodyPr/>
        <a:lstStyle/>
        <a:p>
          <a:endParaRPr lang="en-US"/>
        </a:p>
      </dgm:t>
    </dgm:pt>
    <dgm:pt modelId="{E0467352-87D8-4E46-991A-125D42024D3B}">
      <dgm:prSet custT="1"/>
      <dgm:spPr/>
      <dgm:t>
        <a:bodyPr/>
        <a:lstStyle/>
        <a:p>
          <a:pPr rtl="0"/>
          <a:r>
            <a:rPr lang="en-US" sz="1500" dirty="0" smtClean="0"/>
            <a:t>. Peak incidence 40-70 years, most common form of cancer.</a:t>
          </a:r>
          <a:endParaRPr lang="en-US" sz="1500" dirty="0"/>
        </a:p>
      </dgm:t>
    </dgm:pt>
    <dgm:pt modelId="{60B9E1BF-4B73-492D-98C6-3A7F78C150EC}" type="parTrans" cxnId="{5E29BD6A-01A8-4AD8-9C55-B21713A27914}">
      <dgm:prSet/>
      <dgm:spPr/>
      <dgm:t>
        <a:bodyPr/>
        <a:lstStyle/>
        <a:p>
          <a:endParaRPr lang="en-US"/>
        </a:p>
      </dgm:t>
    </dgm:pt>
    <dgm:pt modelId="{B5597601-9683-4272-9292-CA48BA5DAA49}" type="sibTrans" cxnId="{5E29BD6A-01A8-4AD8-9C55-B21713A27914}">
      <dgm:prSet/>
      <dgm:spPr/>
      <dgm:t>
        <a:bodyPr/>
        <a:lstStyle/>
        <a:p>
          <a:endParaRPr lang="en-US"/>
        </a:p>
      </dgm:t>
    </dgm:pt>
    <dgm:pt modelId="{11F1461F-ECDD-46C5-B324-039985DF179A}">
      <dgm:prSet custT="1"/>
      <dgm:spPr/>
      <dgm:t>
        <a:bodyPr/>
        <a:lstStyle/>
        <a:p>
          <a:pPr rtl="0"/>
          <a:r>
            <a:rPr lang="en-US" sz="1500" dirty="0" smtClean="0"/>
            <a:t>. Four main types: </a:t>
          </a:r>
          <a:r>
            <a:rPr lang="en-US" sz="1500" dirty="0" err="1" smtClean="0"/>
            <a:t>squamous</a:t>
          </a:r>
          <a:r>
            <a:rPr lang="en-US" sz="1500" dirty="0" smtClean="0"/>
            <a:t> cell, small-cell </a:t>
          </a:r>
          <a:r>
            <a:rPr lang="en-US" sz="1500" dirty="0" err="1" smtClean="0"/>
            <a:t>anaplastic</a:t>
          </a:r>
          <a:r>
            <a:rPr lang="en-US" sz="1500" dirty="0" smtClean="0"/>
            <a:t>, </a:t>
          </a:r>
          <a:r>
            <a:rPr lang="en-US" sz="1500" dirty="0" err="1" smtClean="0"/>
            <a:t>adenocarcinoma</a:t>
          </a:r>
          <a:r>
            <a:rPr lang="en-US" sz="1500" dirty="0" smtClean="0"/>
            <a:t> and large-cell </a:t>
          </a:r>
          <a:r>
            <a:rPr lang="en-US" sz="1500" dirty="0" err="1" smtClean="0"/>
            <a:t>anaplastic</a:t>
          </a:r>
          <a:r>
            <a:rPr lang="en-US" sz="1500" dirty="0" smtClean="0"/>
            <a:t>.</a:t>
          </a:r>
          <a:endParaRPr lang="en-US" sz="1500" dirty="0"/>
        </a:p>
      </dgm:t>
    </dgm:pt>
    <dgm:pt modelId="{FA7430E2-1C69-427D-A08B-DD7833DE6A18}" type="parTrans" cxnId="{FEEDE53C-3356-4656-B89C-0785AB174CBF}">
      <dgm:prSet/>
      <dgm:spPr/>
      <dgm:t>
        <a:bodyPr/>
        <a:lstStyle/>
        <a:p>
          <a:endParaRPr lang="en-US"/>
        </a:p>
      </dgm:t>
    </dgm:pt>
    <dgm:pt modelId="{89611D51-5CD0-4C6A-B58E-BF99D727ED9D}" type="sibTrans" cxnId="{FEEDE53C-3356-4656-B89C-0785AB174CBF}">
      <dgm:prSet/>
      <dgm:spPr/>
      <dgm:t>
        <a:bodyPr/>
        <a:lstStyle/>
        <a:p>
          <a:endParaRPr lang="en-US"/>
        </a:p>
      </dgm:t>
    </dgm:pt>
    <dgm:pt modelId="{A740B986-C637-430F-A3F7-791762D41196}">
      <dgm:prSet custT="1"/>
      <dgm:spPr/>
      <dgm:t>
        <a:bodyPr/>
        <a:lstStyle/>
        <a:p>
          <a:pPr rtl="0"/>
          <a:r>
            <a:rPr lang="en-US" sz="1500" dirty="0" smtClean="0"/>
            <a:t>. </a:t>
          </a:r>
          <a:r>
            <a:rPr lang="en-US" sz="1500" dirty="0" err="1" smtClean="0"/>
            <a:t>Bronchoalveolar</a:t>
          </a:r>
          <a:r>
            <a:rPr lang="en-US" sz="1500" dirty="0" smtClean="0"/>
            <a:t> carcinoma is a special form of </a:t>
          </a:r>
          <a:r>
            <a:rPr lang="en-US" sz="1500" dirty="0" err="1" smtClean="0"/>
            <a:t>adenocarcinoma</a:t>
          </a:r>
          <a:r>
            <a:rPr lang="en-US" sz="1500" dirty="0" smtClean="0"/>
            <a:t> with a better prognosis than other types.</a:t>
          </a:r>
          <a:endParaRPr lang="en-US" sz="1500" dirty="0"/>
        </a:p>
      </dgm:t>
    </dgm:pt>
    <dgm:pt modelId="{89E92D94-BC72-4175-AFD1-9EEC93B9A3C1}" type="parTrans" cxnId="{11D6CF8D-81D5-4C3C-A618-113CD2B5C55A}">
      <dgm:prSet/>
      <dgm:spPr/>
      <dgm:t>
        <a:bodyPr/>
        <a:lstStyle/>
        <a:p>
          <a:endParaRPr lang="en-US"/>
        </a:p>
      </dgm:t>
    </dgm:pt>
    <dgm:pt modelId="{C799478B-0618-4929-88F9-4B8EDB58AE65}" type="sibTrans" cxnId="{11D6CF8D-81D5-4C3C-A618-113CD2B5C55A}">
      <dgm:prSet/>
      <dgm:spPr/>
      <dgm:t>
        <a:bodyPr/>
        <a:lstStyle/>
        <a:p>
          <a:endParaRPr lang="en-US"/>
        </a:p>
      </dgm:t>
    </dgm:pt>
    <dgm:pt modelId="{D32F4CDC-A5E1-435B-AA82-9F22B57A5279}">
      <dgm:prSet custT="1"/>
      <dgm:spPr/>
      <dgm:t>
        <a:bodyPr/>
        <a:lstStyle/>
        <a:p>
          <a:pPr rtl="0"/>
          <a:r>
            <a:rPr lang="en-US" sz="1500" dirty="0" smtClean="0"/>
            <a:t>. Clinical division is into small-cell and non-small cell types (all others).</a:t>
          </a:r>
          <a:endParaRPr lang="en-US" sz="1500" dirty="0"/>
        </a:p>
      </dgm:t>
    </dgm:pt>
    <dgm:pt modelId="{109EA8A1-4E1A-4E6E-9738-FFCE472860C5}" type="parTrans" cxnId="{BCB2F9F3-3F3C-453B-92F1-64B59EC5E951}">
      <dgm:prSet/>
      <dgm:spPr/>
      <dgm:t>
        <a:bodyPr/>
        <a:lstStyle/>
        <a:p>
          <a:endParaRPr lang="en-US"/>
        </a:p>
      </dgm:t>
    </dgm:pt>
    <dgm:pt modelId="{D01037BE-FDC7-4F0B-BF0F-E2873B525E2F}" type="sibTrans" cxnId="{BCB2F9F3-3F3C-453B-92F1-64B59EC5E951}">
      <dgm:prSet/>
      <dgm:spPr/>
      <dgm:t>
        <a:bodyPr/>
        <a:lstStyle/>
        <a:p>
          <a:endParaRPr lang="en-US"/>
        </a:p>
      </dgm:t>
    </dgm:pt>
    <dgm:pt modelId="{B0FE9514-CE5F-41B7-BDA2-3DC388116036}">
      <dgm:prSet custT="1"/>
      <dgm:spPr/>
      <dgm:t>
        <a:bodyPr/>
        <a:lstStyle/>
        <a:p>
          <a:pPr rtl="0"/>
          <a:r>
            <a:rPr lang="en-US" sz="1500" dirty="0" smtClean="0"/>
            <a:t>. Tumors may be central (all types) or peripheral (mainly </a:t>
          </a:r>
          <a:r>
            <a:rPr lang="en-US" sz="1500" dirty="0" err="1" smtClean="0"/>
            <a:t>adenocarcinomas</a:t>
          </a:r>
          <a:r>
            <a:rPr lang="en-US" sz="1500" dirty="0" smtClean="0"/>
            <a:t>).</a:t>
          </a:r>
          <a:endParaRPr lang="en-US" sz="1500" dirty="0"/>
        </a:p>
      </dgm:t>
    </dgm:pt>
    <dgm:pt modelId="{8770351A-3473-4F4A-893E-5ABF4E8D25C6}" type="parTrans" cxnId="{F3849295-ABFD-42D1-A638-08E197838429}">
      <dgm:prSet/>
      <dgm:spPr/>
      <dgm:t>
        <a:bodyPr/>
        <a:lstStyle/>
        <a:p>
          <a:endParaRPr lang="en-US"/>
        </a:p>
      </dgm:t>
    </dgm:pt>
    <dgm:pt modelId="{DCDDDEDF-AE33-44FA-8CAC-DB6C83CEAB6D}" type="sibTrans" cxnId="{F3849295-ABFD-42D1-A638-08E197838429}">
      <dgm:prSet/>
      <dgm:spPr/>
      <dgm:t>
        <a:bodyPr/>
        <a:lstStyle/>
        <a:p>
          <a:endParaRPr lang="en-US"/>
        </a:p>
      </dgm:t>
    </dgm:pt>
    <dgm:pt modelId="{892B2531-96D3-401F-853C-378CB751906E}">
      <dgm:prSet custT="1"/>
      <dgm:spPr/>
      <dgm:t>
        <a:bodyPr/>
        <a:lstStyle/>
        <a:p>
          <a:pPr rtl="0"/>
          <a:r>
            <a:rPr lang="en-US" sz="1500" dirty="0" smtClean="0"/>
            <a:t>. Small-cell carcinoma is </a:t>
          </a:r>
          <a:r>
            <a:rPr lang="en-US" sz="1500" dirty="0" err="1" smtClean="0"/>
            <a:t>neuroendocrine</a:t>
          </a:r>
          <a:r>
            <a:rPr lang="en-US" sz="1500" dirty="0" smtClean="0"/>
            <a:t>, highly malignant, and may be associated with ectopic endocrine syndromes.</a:t>
          </a:r>
          <a:endParaRPr lang="en-US" sz="1500" dirty="0"/>
        </a:p>
      </dgm:t>
    </dgm:pt>
    <dgm:pt modelId="{AEAC3175-380D-4797-8E26-04722E9CE0BA}" type="parTrans" cxnId="{017A8639-17B2-4A5C-8FF2-D3C5BDBE00FF}">
      <dgm:prSet/>
      <dgm:spPr/>
      <dgm:t>
        <a:bodyPr/>
        <a:lstStyle/>
        <a:p>
          <a:endParaRPr lang="en-US"/>
        </a:p>
      </dgm:t>
    </dgm:pt>
    <dgm:pt modelId="{0C680050-434A-434D-B3E7-94EFB6F60724}" type="sibTrans" cxnId="{017A8639-17B2-4A5C-8FF2-D3C5BDBE00FF}">
      <dgm:prSet/>
      <dgm:spPr/>
      <dgm:t>
        <a:bodyPr/>
        <a:lstStyle/>
        <a:p>
          <a:endParaRPr lang="en-US"/>
        </a:p>
      </dgm:t>
    </dgm:pt>
    <dgm:pt modelId="{20889251-FE4C-4AED-8DC4-E5828DEF2B94}">
      <dgm:prSet custT="1"/>
      <dgm:spPr/>
      <dgm:t>
        <a:bodyPr/>
        <a:lstStyle/>
        <a:p>
          <a:pPr rtl="0"/>
          <a:r>
            <a:rPr lang="en-US" sz="1500" dirty="0" smtClean="0"/>
            <a:t>. TNM staging used for NSCLC.</a:t>
          </a:r>
          <a:endParaRPr lang="en-US" sz="1500" dirty="0"/>
        </a:p>
      </dgm:t>
    </dgm:pt>
    <dgm:pt modelId="{C494B621-A728-4036-B01C-F6F2CD97CE2A}" type="parTrans" cxnId="{BF78B973-E127-4462-AC5C-8D2507F6C1B2}">
      <dgm:prSet/>
      <dgm:spPr/>
      <dgm:t>
        <a:bodyPr/>
        <a:lstStyle/>
        <a:p>
          <a:endParaRPr lang="en-US"/>
        </a:p>
      </dgm:t>
    </dgm:pt>
    <dgm:pt modelId="{6F58D73A-3B71-44EB-A2C0-2CE3415DA982}" type="sibTrans" cxnId="{BF78B973-E127-4462-AC5C-8D2507F6C1B2}">
      <dgm:prSet/>
      <dgm:spPr/>
      <dgm:t>
        <a:bodyPr/>
        <a:lstStyle/>
        <a:p>
          <a:endParaRPr lang="en-US"/>
        </a:p>
      </dgm:t>
    </dgm:pt>
    <dgm:pt modelId="{A2BDA186-58A1-4F9A-954F-AF84ED3052BF}">
      <dgm:prSet custT="1"/>
      <dgm:spPr/>
      <dgm:t>
        <a:bodyPr/>
        <a:lstStyle/>
        <a:p>
          <a:pPr rtl="0"/>
          <a:r>
            <a:rPr lang="en-US" sz="1500" dirty="0" smtClean="0"/>
            <a:t>. Simple staging used for SCLC-Limited and Extensive.</a:t>
          </a:r>
          <a:endParaRPr lang="en-US" sz="1500" dirty="0"/>
        </a:p>
      </dgm:t>
    </dgm:pt>
    <dgm:pt modelId="{2CF9196C-8FB8-404E-9361-52F5D1CA2D87}" type="parTrans" cxnId="{E90596CD-7DE6-422B-AA58-E7DC10FFA4B3}">
      <dgm:prSet/>
      <dgm:spPr/>
      <dgm:t>
        <a:bodyPr/>
        <a:lstStyle/>
        <a:p>
          <a:endParaRPr lang="en-US"/>
        </a:p>
      </dgm:t>
    </dgm:pt>
    <dgm:pt modelId="{1E5E353C-E7E1-497D-966F-4535A8F2FAD5}" type="sibTrans" cxnId="{E90596CD-7DE6-422B-AA58-E7DC10FFA4B3}">
      <dgm:prSet/>
      <dgm:spPr/>
      <dgm:t>
        <a:bodyPr/>
        <a:lstStyle/>
        <a:p>
          <a:endParaRPr lang="en-US"/>
        </a:p>
      </dgm:t>
    </dgm:pt>
    <dgm:pt modelId="{BB640479-E8F4-4ADF-A315-BAC8423B904F}">
      <dgm:prSet custT="1"/>
      <dgm:spPr/>
      <dgm:t>
        <a:bodyPr/>
        <a:lstStyle/>
        <a:p>
          <a:pPr rtl="0"/>
          <a:r>
            <a:rPr lang="en-US" sz="1500" dirty="0" smtClean="0"/>
            <a:t>. Overall survival 5-30% at 5 years, highly dependent on type and stage of disease.</a:t>
          </a:r>
          <a:endParaRPr lang="en-US" sz="1500" dirty="0"/>
        </a:p>
      </dgm:t>
    </dgm:pt>
    <dgm:pt modelId="{885295EC-B963-49FB-BE3F-C62BBF0D6E23}" type="parTrans" cxnId="{09988C6A-8FAB-42A0-A40B-A7B16376C3C8}">
      <dgm:prSet/>
      <dgm:spPr/>
      <dgm:t>
        <a:bodyPr/>
        <a:lstStyle/>
        <a:p>
          <a:endParaRPr lang="en-US"/>
        </a:p>
      </dgm:t>
    </dgm:pt>
    <dgm:pt modelId="{D48D00C5-48A7-4591-8FE3-7585B2A8AA5E}" type="sibTrans" cxnId="{09988C6A-8FAB-42A0-A40B-A7B16376C3C8}">
      <dgm:prSet/>
      <dgm:spPr/>
      <dgm:t>
        <a:bodyPr/>
        <a:lstStyle/>
        <a:p>
          <a:endParaRPr lang="en-US"/>
        </a:p>
      </dgm:t>
    </dgm:pt>
    <dgm:pt modelId="{E386EF61-2C65-4F99-8EA6-9A86FF6747E5}" type="pres">
      <dgm:prSet presAssocID="{4974C256-0B33-4B4E-9D04-41CA06E05DA7}" presName="linear" presStyleCnt="0">
        <dgm:presLayoutVars>
          <dgm:animLvl val="lvl"/>
          <dgm:resizeHandles val="exact"/>
        </dgm:presLayoutVars>
      </dgm:prSet>
      <dgm:spPr/>
      <dgm:t>
        <a:bodyPr/>
        <a:lstStyle/>
        <a:p>
          <a:endParaRPr lang="en-US"/>
        </a:p>
      </dgm:t>
    </dgm:pt>
    <dgm:pt modelId="{DB4892E2-B262-4CF1-8EC1-A65559DE22FB}" type="pres">
      <dgm:prSet presAssocID="{3067DE89-CA6C-45FF-92F5-F72FFA74315A}" presName="parentText" presStyleLbl="node1" presStyleIdx="0" presStyleCnt="10">
        <dgm:presLayoutVars>
          <dgm:chMax val="0"/>
          <dgm:bulletEnabled val="1"/>
        </dgm:presLayoutVars>
      </dgm:prSet>
      <dgm:spPr/>
      <dgm:t>
        <a:bodyPr/>
        <a:lstStyle/>
        <a:p>
          <a:endParaRPr lang="en-US"/>
        </a:p>
      </dgm:t>
    </dgm:pt>
    <dgm:pt modelId="{6698DAB7-C069-4C78-A275-EF00E5CF1811}" type="pres">
      <dgm:prSet presAssocID="{C74F4D3E-4722-4F93-A1D8-B9E906B879CC}" presName="spacer" presStyleCnt="0"/>
      <dgm:spPr/>
    </dgm:pt>
    <dgm:pt modelId="{7FF34F96-1DF0-43B1-BBB0-D76B0E13BDA3}" type="pres">
      <dgm:prSet presAssocID="{E0467352-87D8-4E46-991A-125D42024D3B}" presName="parentText" presStyleLbl="node1" presStyleIdx="1" presStyleCnt="10">
        <dgm:presLayoutVars>
          <dgm:chMax val="0"/>
          <dgm:bulletEnabled val="1"/>
        </dgm:presLayoutVars>
      </dgm:prSet>
      <dgm:spPr/>
      <dgm:t>
        <a:bodyPr/>
        <a:lstStyle/>
        <a:p>
          <a:endParaRPr lang="en-US"/>
        </a:p>
      </dgm:t>
    </dgm:pt>
    <dgm:pt modelId="{22181E0D-38B5-4A70-9926-3CCFD548FD75}" type="pres">
      <dgm:prSet presAssocID="{B5597601-9683-4272-9292-CA48BA5DAA49}" presName="spacer" presStyleCnt="0"/>
      <dgm:spPr/>
    </dgm:pt>
    <dgm:pt modelId="{31A80ED4-4CD6-4849-AB94-9684A8DE3C48}" type="pres">
      <dgm:prSet presAssocID="{11F1461F-ECDD-46C5-B324-039985DF179A}" presName="parentText" presStyleLbl="node1" presStyleIdx="2" presStyleCnt="10">
        <dgm:presLayoutVars>
          <dgm:chMax val="0"/>
          <dgm:bulletEnabled val="1"/>
        </dgm:presLayoutVars>
      </dgm:prSet>
      <dgm:spPr/>
      <dgm:t>
        <a:bodyPr/>
        <a:lstStyle/>
        <a:p>
          <a:endParaRPr lang="en-US"/>
        </a:p>
      </dgm:t>
    </dgm:pt>
    <dgm:pt modelId="{5A7D09AD-87F6-4464-BEA6-EBD418BCAB81}" type="pres">
      <dgm:prSet presAssocID="{89611D51-5CD0-4C6A-B58E-BF99D727ED9D}" presName="spacer" presStyleCnt="0"/>
      <dgm:spPr/>
    </dgm:pt>
    <dgm:pt modelId="{06AAD0CF-6C05-4E60-8437-44A6EE28259B}" type="pres">
      <dgm:prSet presAssocID="{A740B986-C637-430F-A3F7-791762D41196}" presName="parentText" presStyleLbl="node1" presStyleIdx="3" presStyleCnt="10">
        <dgm:presLayoutVars>
          <dgm:chMax val="0"/>
          <dgm:bulletEnabled val="1"/>
        </dgm:presLayoutVars>
      </dgm:prSet>
      <dgm:spPr/>
      <dgm:t>
        <a:bodyPr/>
        <a:lstStyle/>
        <a:p>
          <a:endParaRPr lang="en-US"/>
        </a:p>
      </dgm:t>
    </dgm:pt>
    <dgm:pt modelId="{9D9339C2-55B1-4E20-B2F1-9E48596A8E0D}" type="pres">
      <dgm:prSet presAssocID="{C799478B-0618-4929-88F9-4B8EDB58AE65}" presName="spacer" presStyleCnt="0"/>
      <dgm:spPr/>
    </dgm:pt>
    <dgm:pt modelId="{B385C6AE-1482-4F3D-B91F-DC57FE3D29B1}" type="pres">
      <dgm:prSet presAssocID="{D32F4CDC-A5E1-435B-AA82-9F22B57A5279}" presName="parentText" presStyleLbl="node1" presStyleIdx="4" presStyleCnt="10">
        <dgm:presLayoutVars>
          <dgm:chMax val="0"/>
          <dgm:bulletEnabled val="1"/>
        </dgm:presLayoutVars>
      </dgm:prSet>
      <dgm:spPr/>
      <dgm:t>
        <a:bodyPr/>
        <a:lstStyle/>
        <a:p>
          <a:endParaRPr lang="en-US"/>
        </a:p>
      </dgm:t>
    </dgm:pt>
    <dgm:pt modelId="{BD7BB7E6-60A1-4DCA-AA7E-CF5322FAFCCC}" type="pres">
      <dgm:prSet presAssocID="{D01037BE-FDC7-4F0B-BF0F-E2873B525E2F}" presName="spacer" presStyleCnt="0"/>
      <dgm:spPr/>
    </dgm:pt>
    <dgm:pt modelId="{9F360104-CE65-4841-81B2-7F27F0FE5494}" type="pres">
      <dgm:prSet presAssocID="{B0FE9514-CE5F-41B7-BDA2-3DC388116036}" presName="parentText" presStyleLbl="node1" presStyleIdx="5" presStyleCnt="10">
        <dgm:presLayoutVars>
          <dgm:chMax val="0"/>
          <dgm:bulletEnabled val="1"/>
        </dgm:presLayoutVars>
      </dgm:prSet>
      <dgm:spPr/>
      <dgm:t>
        <a:bodyPr/>
        <a:lstStyle/>
        <a:p>
          <a:endParaRPr lang="en-US"/>
        </a:p>
      </dgm:t>
    </dgm:pt>
    <dgm:pt modelId="{0E4173B6-6468-4075-9461-E8ACDBAAE8E7}" type="pres">
      <dgm:prSet presAssocID="{DCDDDEDF-AE33-44FA-8CAC-DB6C83CEAB6D}" presName="spacer" presStyleCnt="0"/>
      <dgm:spPr/>
    </dgm:pt>
    <dgm:pt modelId="{A1994B0F-CC80-458E-87F8-FC94404997AD}" type="pres">
      <dgm:prSet presAssocID="{892B2531-96D3-401F-853C-378CB751906E}" presName="parentText" presStyleLbl="node1" presStyleIdx="6" presStyleCnt="10">
        <dgm:presLayoutVars>
          <dgm:chMax val="0"/>
          <dgm:bulletEnabled val="1"/>
        </dgm:presLayoutVars>
      </dgm:prSet>
      <dgm:spPr/>
      <dgm:t>
        <a:bodyPr/>
        <a:lstStyle/>
        <a:p>
          <a:endParaRPr lang="en-US"/>
        </a:p>
      </dgm:t>
    </dgm:pt>
    <dgm:pt modelId="{1CE52933-5674-41AB-97ED-66310FD7A7C8}" type="pres">
      <dgm:prSet presAssocID="{0C680050-434A-434D-B3E7-94EFB6F60724}" presName="spacer" presStyleCnt="0"/>
      <dgm:spPr/>
    </dgm:pt>
    <dgm:pt modelId="{DD615CAE-6DE0-42F9-B6A2-448D0A4C2ABA}" type="pres">
      <dgm:prSet presAssocID="{20889251-FE4C-4AED-8DC4-E5828DEF2B94}" presName="parentText" presStyleLbl="node1" presStyleIdx="7" presStyleCnt="10">
        <dgm:presLayoutVars>
          <dgm:chMax val="0"/>
          <dgm:bulletEnabled val="1"/>
        </dgm:presLayoutVars>
      </dgm:prSet>
      <dgm:spPr/>
      <dgm:t>
        <a:bodyPr/>
        <a:lstStyle/>
        <a:p>
          <a:endParaRPr lang="en-US"/>
        </a:p>
      </dgm:t>
    </dgm:pt>
    <dgm:pt modelId="{22075747-5A3D-4CD1-A229-0FB72A9ED932}" type="pres">
      <dgm:prSet presAssocID="{6F58D73A-3B71-44EB-A2C0-2CE3415DA982}" presName="spacer" presStyleCnt="0"/>
      <dgm:spPr/>
    </dgm:pt>
    <dgm:pt modelId="{F2EAAFDA-EDAF-4185-9CD4-46E93DE966CF}" type="pres">
      <dgm:prSet presAssocID="{A2BDA186-58A1-4F9A-954F-AF84ED3052BF}" presName="parentText" presStyleLbl="node1" presStyleIdx="8" presStyleCnt="10">
        <dgm:presLayoutVars>
          <dgm:chMax val="0"/>
          <dgm:bulletEnabled val="1"/>
        </dgm:presLayoutVars>
      </dgm:prSet>
      <dgm:spPr/>
      <dgm:t>
        <a:bodyPr/>
        <a:lstStyle/>
        <a:p>
          <a:endParaRPr lang="en-US"/>
        </a:p>
      </dgm:t>
    </dgm:pt>
    <dgm:pt modelId="{A8EC7244-6519-47B5-A9FB-D13E9675DE22}" type="pres">
      <dgm:prSet presAssocID="{1E5E353C-E7E1-497D-966F-4535A8F2FAD5}" presName="spacer" presStyleCnt="0"/>
      <dgm:spPr/>
    </dgm:pt>
    <dgm:pt modelId="{31C1A8C7-805B-4619-AB2C-8C7D5753578E}" type="pres">
      <dgm:prSet presAssocID="{BB640479-E8F4-4ADF-A315-BAC8423B904F}" presName="parentText" presStyleLbl="node1" presStyleIdx="9" presStyleCnt="10">
        <dgm:presLayoutVars>
          <dgm:chMax val="0"/>
          <dgm:bulletEnabled val="1"/>
        </dgm:presLayoutVars>
      </dgm:prSet>
      <dgm:spPr/>
      <dgm:t>
        <a:bodyPr/>
        <a:lstStyle/>
        <a:p>
          <a:endParaRPr lang="en-US"/>
        </a:p>
      </dgm:t>
    </dgm:pt>
  </dgm:ptLst>
  <dgm:cxnLst>
    <dgm:cxn modelId="{F3849295-ABFD-42D1-A638-08E197838429}" srcId="{4974C256-0B33-4B4E-9D04-41CA06E05DA7}" destId="{B0FE9514-CE5F-41B7-BDA2-3DC388116036}" srcOrd="5" destOrd="0" parTransId="{8770351A-3473-4F4A-893E-5ABF4E8D25C6}" sibTransId="{DCDDDEDF-AE33-44FA-8CAC-DB6C83CEAB6D}"/>
    <dgm:cxn modelId="{017A8639-17B2-4A5C-8FF2-D3C5BDBE00FF}" srcId="{4974C256-0B33-4B4E-9D04-41CA06E05DA7}" destId="{892B2531-96D3-401F-853C-378CB751906E}" srcOrd="6" destOrd="0" parTransId="{AEAC3175-380D-4797-8E26-04722E9CE0BA}" sibTransId="{0C680050-434A-434D-B3E7-94EFB6F60724}"/>
    <dgm:cxn modelId="{996607CB-A737-4949-B2C5-06B70223BFBC}" type="presOf" srcId="{A740B986-C637-430F-A3F7-791762D41196}" destId="{06AAD0CF-6C05-4E60-8437-44A6EE28259B}" srcOrd="0" destOrd="0" presId="urn:microsoft.com/office/officeart/2005/8/layout/vList2"/>
    <dgm:cxn modelId="{420C9BDA-1CBA-4B59-912D-0CBA8B51716A}" type="presOf" srcId="{B0FE9514-CE5F-41B7-BDA2-3DC388116036}" destId="{9F360104-CE65-4841-81B2-7F27F0FE5494}" srcOrd="0" destOrd="0" presId="urn:microsoft.com/office/officeart/2005/8/layout/vList2"/>
    <dgm:cxn modelId="{BF78B973-E127-4462-AC5C-8D2507F6C1B2}" srcId="{4974C256-0B33-4B4E-9D04-41CA06E05DA7}" destId="{20889251-FE4C-4AED-8DC4-E5828DEF2B94}" srcOrd="7" destOrd="0" parTransId="{C494B621-A728-4036-B01C-F6F2CD97CE2A}" sibTransId="{6F58D73A-3B71-44EB-A2C0-2CE3415DA982}"/>
    <dgm:cxn modelId="{BCB2F9F3-3F3C-453B-92F1-64B59EC5E951}" srcId="{4974C256-0B33-4B4E-9D04-41CA06E05DA7}" destId="{D32F4CDC-A5E1-435B-AA82-9F22B57A5279}" srcOrd="4" destOrd="0" parTransId="{109EA8A1-4E1A-4E6E-9738-FFCE472860C5}" sibTransId="{D01037BE-FDC7-4F0B-BF0F-E2873B525E2F}"/>
    <dgm:cxn modelId="{3A0721E3-43D2-4987-B8EE-E9BB52A86DB5}" type="presOf" srcId="{20889251-FE4C-4AED-8DC4-E5828DEF2B94}" destId="{DD615CAE-6DE0-42F9-B6A2-448D0A4C2ABA}" srcOrd="0" destOrd="0" presId="urn:microsoft.com/office/officeart/2005/8/layout/vList2"/>
    <dgm:cxn modelId="{A10603A9-1D6D-4432-BF7C-0FCC8E4C2897}" type="presOf" srcId="{892B2531-96D3-401F-853C-378CB751906E}" destId="{A1994B0F-CC80-458E-87F8-FC94404997AD}" srcOrd="0" destOrd="0" presId="urn:microsoft.com/office/officeart/2005/8/layout/vList2"/>
    <dgm:cxn modelId="{5E29BD6A-01A8-4AD8-9C55-B21713A27914}" srcId="{4974C256-0B33-4B4E-9D04-41CA06E05DA7}" destId="{E0467352-87D8-4E46-991A-125D42024D3B}" srcOrd="1" destOrd="0" parTransId="{60B9E1BF-4B73-492D-98C6-3A7F78C150EC}" sibTransId="{B5597601-9683-4272-9292-CA48BA5DAA49}"/>
    <dgm:cxn modelId="{E79FC22F-D3C6-40A2-AA73-096B65DF8F7A}" type="presOf" srcId="{11F1461F-ECDD-46C5-B324-039985DF179A}" destId="{31A80ED4-4CD6-4849-AB94-9684A8DE3C48}" srcOrd="0" destOrd="0" presId="urn:microsoft.com/office/officeart/2005/8/layout/vList2"/>
    <dgm:cxn modelId="{5774E4A3-05B1-4844-B50F-C3C0B265DD51}" type="presOf" srcId="{E0467352-87D8-4E46-991A-125D42024D3B}" destId="{7FF34F96-1DF0-43B1-BBB0-D76B0E13BDA3}" srcOrd="0" destOrd="0" presId="urn:microsoft.com/office/officeart/2005/8/layout/vList2"/>
    <dgm:cxn modelId="{FEEDE53C-3356-4656-B89C-0785AB174CBF}" srcId="{4974C256-0B33-4B4E-9D04-41CA06E05DA7}" destId="{11F1461F-ECDD-46C5-B324-039985DF179A}" srcOrd="2" destOrd="0" parTransId="{FA7430E2-1C69-427D-A08B-DD7833DE6A18}" sibTransId="{89611D51-5CD0-4C6A-B58E-BF99D727ED9D}"/>
    <dgm:cxn modelId="{11D6CF8D-81D5-4C3C-A618-113CD2B5C55A}" srcId="{4974C256-0B33-4B4E-9D04-41CA06E05DA7}" destId="{A740B986-C637-430F-A3F7-791762D41196}" srcOrd="3" destOrd="0" parTransId="{89E92D94-BC72-4175-AFD1-9EEC93B9A3C1}" sibTransId="{C799478B-0618-4929-88F9-4B8EDB58AE65}"/>
    <dgm:cxn modelId="{6A985002-6A14-4E65-B450-3918F4793FA7}" type="presOf" srcId="{A2BDA186-58A1-4F9A-954F-AF84ED3052BF}" destId="{F2EAAFDA-EDAF-4185-9CD4-46E93DE966CF}" srcOrd="0" destOrd="0" presId="urn:microsoft.com/office/officeart/2005/8/layout/vList2"/>
    <dgm:cxn modelId="{27400BBF-62B8-482B-8097-413C8049F81E}" type="presOf" srcId="{3067DE89-CA6C-45FF-92F5-F72FFA74315A}" destId="{DB4892E2-B262-4CF1-8EC1-A65559DE22FB}" srcOrd="0" destOrd="0" presId="urn:microsoft.com/office/officeart/2005/8/layout/vList2"/>
    <dgm:cxn modelId="{2D479E8D-64BA-433B-AD33-556AEADA5C88}" type="presOf" srcId="{D32F4CDC-A5E1-435B-AA82-9F22B57A5279}" destId="{B385C6AE-1482-4F3D-B91F-DC57FE3D29B1}" srcOrd="0" destOrd="0" presId="urn:microsoft.com/office/officeart/2005/8/layout/vList2"/>
    <dgm:cxn modelId="{E90596CD-7DE6-422B-AA58-E7DC10FFA4B3}" srcId="{4974C256-0B33-4B4E-9D04-41CA06E05DA7}" destId="{A2BDA186-58A1-4F9A-954F-AF84ED3052BF}" srcOrd="8" destOrd="0" parTransId="{2CF9196C-8FB8-404E-9361-52F5D1CA2D87}" sibTransId="{1E5E353C-E7E1-497D-966F-4535A8F2FAD5}"/>
    <dgm:cxn modelId="{5AD0AA77-C005-4CDC-8DD0-1D109913D10B}" type="presOf" srcId="{BB640479-E8F4-4ADF-A315-BAC8423B904F}" destId="{31C1A8C7-805B-4619-AB2C-8C7D5753578E}" srcOrd="0" destOrd="0" presId="urn:microsoft.com/office/officeart/2005/8/layout/vList2"/>
    <dgm:cxn modelId="{39DED2A0-8495-4497-BD3D-17109E3CFC8F}" type="presOf" srcId="{4974C256-0B33-4B4E-9D04-41CA06E05DA7}" destId="{E386EF61-2C65-4F99-8EA6-9A86FF6747E5}" srcOrd="0" destOrd="0" presId="urn:microsoft.com/office/officeart/2005/8/layout/vList2"/>
    <dgm:cxn modelId="{E21EB62F-91DA-4833-B8E6-126F69C91F78}" srcId="{4974C256-0B33-4B4E-9D04-41CA06E05DA7}" destId="{3067DE89-CA6C-45FF-92F5-F72FFA74315A}" srcOrd="0" destOrd="0" parTransId="{FDA1A444-693E-42A4-980B-AC9B7239D530}" sibTransId="{C74F4D3E-4722-4F93-A1D8-B9E906B879CC}"/>
    <dgm:cxn modelId="{09988C6A-8FAB-42A0-A40B-A7B16376C3C8}" srcId="{4974C256-0B33-4B4E-9D04-41CA06E05DA7}" destId="{BB640479-E8F4-4ADF-A315-BAC8423B904F}" srcOrd="9" destOrd="0" parTransId="{885295EC-B963-49FB-BE3F-C62BBF0D6E23}" sibTransId="{D48D00C5-48A7-4591-8FE3-7585B2A8AA5E}"/>
    <dgm:cxn modelId="{F2529179-4AEF-4169-B812-D42C70522F8B}" type="presParOf" srcId="{E386EF61-2C65-4F99-8EA6-9A86FF6747E5}" destId="{DB4892E2-B262-4CF1-8EC1-A65559DE22FB}" srcOrd="0" destOrd="0" presId="urn:microsoft.com/office/officeart/2005/8/layout/vList2"/>
    <dgm:cxn modelId="{BAFF8E54-6149-45CA-8D93-E81492660E53}" type="presParOf" srcId="{E386EF61-2C65-4F99-8EA6-9A86FF6747E5}" destId="{6698DAB7-C069-4C78-A275-EF00E5CF1811}" srcOrd="1" destOrd="0" presId="urn:microsoft.com/office/officeart/2005/8/layout/vList2"/>
    <dgm:cxn modelId="{906442D6-D918-4408-8453-739D6ED2C9B9}" type="presParOf" srcId="{E386EF61-2C65-4F99-8EA6-9A86FF6747E5}" destId="{7FF34F96-1DF0-43B1-BBB0-D76B0E13BDA3}" srcOrd="2" destOrd="0" presId="urn:microsoft.com/office/officeart/2005/8/layout/vList2"/>
    <dgm:cxn modelId="{5C0A2018-E29E-40DA-BE14-D6BB453079D9}" type="presParOf" srcId="{E386EF61-2C65-4F99-8EA6-9A86FF6747E5}" destId="{22181E0D-38B5-4A70-9926-3CCFD548FD75}" srcOrd="3" destOrd="0" presId="urn:microsoft.com/office/officeart/2005/8/layout/vList2"/>
    <dgm:cxn modelId="{A364BEC6-9EA8-4F2D-B5FC-D48924B40FED}" type="presParOf" srcId="{E386EF61-2C65-4F99-8EA6-9A86FF6747E5}" destId="{31A80ED4-4CD6-4849-AB94-9684A8DE3C48}" srcOrd="4" destOrd="0" presId="urn:microsoft.com/office/officeart/2005/8/layout/vList2"/>
    <dgm:cxn modelId="{C2E6EBDA-E63F-4CC9-8C7C-CF83EA485D9B}" type="presParOf" srcId="{E386EF61-2C65-4F99-8EA6-9A86FF6747E5}" destId="{5A7D09AD-87F6-4464-BEA6-EBD418BCAB81}" srcOrd="5" destOrd="0" presId="urn:microsoft.com/office/officeart/2005/8/layout/vList2"/>
    <dgm:cxn modelId="{9A65A2D2-7214-48DD-8BCA-AF04EDAA31C9}" type="presParOf" srcId="{E386EF61-2C65-4F99-8EA6-9A86FF6747E5}" destId="{06AAD0CF-6C05-4E60-8437-44A6EE28259B}" srcOrd="6" destOrd="0" presId="urn:microsoft.com/office/officeart/2005/8/layout/vList2"/>
    <dgm:cxn modelId="{D04E66AB-3B3F-4634-BBF7-280CFD43249C}" type="presParOf" srcId="{E386EF61-2C65-4F99-8EA6-9A86FF6747E5}" destId="{9D9339C2-55B1-4E20-B2F1-9E48596A8E0D}" srcOrd="7" destOrd="0" presId="urn:microsoft.com/office/officeart/2005/8/layout/vList2"/>
    <dgm:cxn modelId="{7468336B-427B-4091-B2A4-67BDB4253AE5}" type="presParOf" srcId="{E386EF61-2C65-4F99-8EA6-9A86FF6747E5}" destId="{B385C6AE-1482-4F3D-B91F-DC57FE3D29B1}" srcOrd="8" destOrd="0" presId="urn:microsoft.com/office/officeart/2005/8/layout/vList2"/>
    <dgm:cxn modelId="{1E804E4D-C60B-40F8-B45A-C0D5C02AAA5D}" type="presParOf" srcId="{E386EF61-2C65-4F99-8EA6-9A86FF6747E5}" destId="{BD7BB7E6-60A1-4DCA-AA7E-CF5322FAFCCC}" srcOrd="9" destOrd="0" presId="urn:microsoft.com/office/officeart/2005/8/layout/vList2"/>
    <dgm:cxn modelId="{11F65597-0661-4322-8B7A-6BC9C4349963}" type="presParOf" srcId="{E386EF61-2C65-4F99-8EA6-9A86FF6747E5}" destId="{9F360104-CE65-4841-81B2-7F27F0FE5494}" srcOrd="10" destOrd="0" presId="urn:microsoft.com/office/officeart/2005/8/layout/vList2"/>
    <dgm:cxn modelId="{59C5F4DD-FC5E-4C46-9DF2-0DE1F4A45976}" type="presParOf" srcId="{E386EF61-2C65-4F99-8EA6-9A86FF6747E5}" destId="{0E4173B6-6468-4075-9461-E8ACDBAAE8E7}" srcOrd="11" destOrd="0" presId="urn:microsoft.com/office/officeart/2005/8/layout/vList2"/>
    <dgm:cxn modelId="{15402E6C-3B03-4400-B6FC-145168686805}" type="presParOf" srcId="{E386EF61-2C65-4F99-8EA6-9A86FF6747E5}" destId="{A1994B0F-CC80-458E-87F8-FC94404997AD}" srcOrd="12" destOrd="0" presId="urn:microsoft.com/office/officeart/2005/8/layout/vList2"/>
    <dgm:cxn modelId="{83802FB8-AD3E-43D6-B5BB-2F0C880B0F73}" type="presParOf" srcId="{E386EF61-2C65-4F99-8EA6-9A86FF6747E5}" destId="{1CE52933-5674-41AB-97ED-66310FD7A7C8}" srcOrd="13" destOrd="0" presId="urn:microsoft.com/office/officeart/2005/8/layout/vList2"/>
    <dgm:cxn modelId="{7BB6EEFF-D950-40A2-8A82-E10189B97001}" type="presParOf" srcId="{E386EF61-2C65-4F99-8EA6-9A86FF6747E5}" destId="{DD615CAE-6DE0-42F9-B6A2-448D0A4C2ABA}" srcOrd="14" destOrd="0" presId="urn:microsoft.com/office/officeart/2005/8/layout/vList2"/>
    <dgm:cxn modelId="{C65F5671-9EC3-482F-863D-176730E62B88}" type="presParOf" srcId="{E386EF61-2C65-4F99-8EA6-9A86FF6747E5}" destId="{22075747-5A3D-4CD1-A229-0FB72A9ED932}" srcOrd="15" destOrd="0" presId="urn:microsoft.com/office/officeart/2005/8/layout/vList2"/>
    <dgm:cxn modelId="{894F3137-C308-49FD-8E5B-8389F0647B20}" type="presParOf" srcId="{E386EF61-2C65-4F99-8EA6-9A86FF6747E5}" destId="{F2EAAFDA-EDAF-4185-9CD4-46E93DE966CF}" srcOrd="16" destOrd="0" presId="urn:microsoft.com/office/officeart/2005/8/layout/vList2"/>
    <dgm:cxn modelId="{E056D5F1-96D3-4295-901A-9F4FF946AF9E}" type="presParOf" srcId="{E386EF61-2C65-4F99-8EA6-9A86FF6747E5}" destId="{A8EC7244-6519-47B5-A9FB-D13E9675DE22}" srcOrd="17" destOrd="0" presId="urn:microsoft.com/office/officeart/2005/8/layout/vList2"/>
    <dgm:cxn modelId="{2F0FDFCD-CFAA-4E66-B871-8BB810368861}" type="presParOf" srcId="{E386EF61-2C65-4F99-8EA6-9A86FF6747E5}" destId="{31C1A8C7-805B-4619-AB2C-8C7D5753578E}" srcOrd="1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4892E2-B262-4CF1-8EC1-A65559DE22FB}">
      <dsp:nvSpPr>
        <dsp:cNvPr id="0" name=""/>
        <dsp:cNvSpPr/>
      </dsp:nvSpPr>
      <dsp:spPr>
        <a:xfrm>
          <a:off x="0" y="951"/>
          <a:ext cx="8686800" cy="360940"/>
        </a:xfrm>
        <a:prstGeom prst="roundRect">
          <a:avLst/>
        </a:prstGeom>
        <a:gradFill rotWithShape="0">
          <a:gsLst>
            <a:gs pos="0">
              <a:schemeClr val="accent5">
                <a:hueOff val="0"/>
                <a:satOff val="0"/>
                <a:lumOff val="0"/>
                <a:alphaOff val="0"/>
                <a:tint val="45000"/>
                <a:satMod val="200000"/>
              </a:schemeClr>
            </a:gs>
            <a:gs pos="30000">
              <a:schemeClr val="accent5">
                <a:hueOff val="0"/>
                <a:satOff val="0"/>
                <a:lumOff val="0"/>
                <a:alphaOff val="0"/>
                <a:tint val="61000"/>
                <a:satMod val="200000"/>
              </a:schemeClr>
            </a:gs>
            <a:gs pos="45000">
              <a:schemeClr val="accent5">
                <a:hueOff val="0"/>
                <a:satOff val="0"/>
                <a:lumOff val="0"/>
                <a:alphaOff val="0"/>
                <a:tint val="66000"/>
                <a:satMod val="200000"/>
              </a:schemeClr>
            </a:gs>
            <a:gs pos="55000">
              <a:schemeClr val="accent5">
                <a:hueOff val="0"/>
                <a:satOff val="0"/>
                <a:lumOff val="0"/>
                <a:alphaOff val="0"/>
                <a:tint val="66000"/>
                <a:satMod val="200000"/>
              </a:schemeClr>
            </a:gs>
            <a:gs pos="73000">
              <a:schemeClr val="accent5">
                <a:hueOff val="0"/>
                <a:satOff val="0"/>
                <a:lumOff val="0"/>
                <a:alphaOff val="0"/>
                <a:tint val="61000"/>
                <a:satMod val="200000"/>
              </a:schemeClr>
            </a:gs>
            <a:gs pos="100000">
              <a:schemeClr val="accent5">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Caused by inhaled environmental agents, particularly smoking and radon.</a:t>
          </a:r>
          <a:endParaRPr lang="en-US" sz="1500" kern="1200" dirty="0"/>
        </a:p>
      </dsp:txBody>
      <dsp:txXfrm>
        <a:off x="0" y="951"/>
        <a:ext cx="8686800" cy="360940"/>
      </dsp:txXfrm>
    </dsp:sp>
    <dsp:sp modelId="{7FF34F96-1DF0-43B1-BBB0-D76B0E13BDA3}">
      <dsp:nvSpPr>
        <dsp:cNvPr id="0" name=""/>
        <dsp:cNvSpPr/>
      </dsp:nvSpPr>
      <dsp:spPr>
        <a:xfrm>
          <a:off x="0" y="371004"/>
          <a:ext cx="8686800" cy="360940"/>
        </a:xfrm>
        <a:prstGeom prst="roundRect">
          <a:avLst/>
        </a:prstGeom>
        <a:gradFill rotWithShape="0">
          <a:gsLst>
            <a:gs pos="0">
              <a:schemeClr val="accent5">
                <a:hueOff val="-557841"/>
                <a:satOff val="4566"/>
                <a:lumOff val="-741"/>
                <a:alphaOff val="0"/>
                <a:tint val="45000"/>
                <a:satMod val="200000"/>
              </a:schemeClr>
            </a:gs>
            <a:gs pos="30000">
              <a:schemeClr val="accent5">
                <a:hueOff val="-557841"/>
                <a:satOff val="4566"/>
                <a:lumOff val="-741"/>
                <a:alphaOff val="0"/>
                <a:tint val="61000"/>
                <a:satMod val="200000"/>
              </a:schemeClr>
            </a:gs>
            <a:gs pos="45000">
              <a:schemeClr val="accent5">
                <a:hueOff val="-557841"/>
                <a:satOff val="4566"/>
                <a:lumOff val="-741"/>
                <a:alphaOff val="0"/>
                <a:tint val="66000"/>
                <a:satMod val="200000"/>
              </a:schemeClr>
            </a:gs>
            <a:gs pos="55000">
              <a:schemeClr val="accent5">
                <a:hueOff val="-557841"/>
                <a:satOff val="4566"/>
                <a:lumOff val="-741"/>
                <a:alphaOff val="0"/>
                <a:tint val="66000"/>
                <a:satMod val="200000"/>
              </a:schemeClr>
            </a:gs>
            <a:gs pos="73000">
              <a:schemeClr val="accent5">
                <a:hueOff val="-557841"/>
                <a:satOff val="4566"/>
                <a:lumOff val="-741"/>
                <a:alphaOff val="0"/>
                <a:tint val="61000"/>
                <a:satMod val="200000"/>
              </a:schemeClr>
            </a:gs>
            <a:gs pos="100000">
              <a:schemeClr val="accent5">
                <a:hueOff val="-557841"/>
                <a:satOff val="4566"/>
                <a:lumOff val="-741"/>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Peak incidence 40-70 years, most common form of cancer.</a:t>
          </a:r>
          <a:endParaRPr lang="en-US" sz="1500" kern="1200" dirty="0"/>
        </a:p>
      </dsp:txBody>
      <dsp:txXfrm>
        <a:off x="0" y="371004"/>
        <a:ext cx="8686800" cy="360940"/>
      </dsp:txXfrm>
    </dsp:sp>
    <dsp:sp modelId="{31A80ED4-4CD6-4849-AB94-9684A8DE3C48}">
      <dsp:nvSpPr>
        <dsp:cNvPr id="0" name=""/>
        <dsp:cNvSpPr/>
      </dsp:nvSpPr>
      <dsp:spPr>
        <a:xfrm>
          <a:off x="0" y="741056"/>
          <a:ext cx="8686800" cy="360940"/>
        </a:xfrm>
        <a:prstGeom prst="roundRect">
          <a:avLst/>
        </a:prstGeom>
        <a:gradFill rotWithShape="0">
          <a:gsLst>
            <a:gs pos="0">
              <a:schemeClr val="accent5">
                <a:hueOff val="-1115681"/>
                <a:satOff val="9132"/>
                <a:lumOff val="-1481"/>
                <a:alphaOff val="0"/>
                <a:tint val="45000"/>
                <a:satMod val="200000"/>
              </a:schemeClr>
            </a:gs>
            <a:gs pos="30000">
              <a:schemeClr val="accent5">
                <a:hueOff val="-1115681"/>
                <a:satOff val="9132"/>
                <a:lumOff val="-1481"/>
                <a:alphaOff val="0"/>
                <a:tint val="61000"/>
                <a:satMod val="200000"/>
              </a:schemeClr>
            </a:gs>
            <a:gs pos="45000">
              <a:schemeClr val="accent5">
                <a:hueOff val="-1115681"/>
                <a:satOff val="9132"/>
                <a:lumOff val="-1481"/>
                <a:alphaOff val="0"/>
                <a:tint val="66000"/>
                <a:satMod val="200000"/>
              </a:schemeClr>
            </a:gs>
            <a:gs pos="55000">
              <a:schemeClr val="accent5">
                <a:hueOff val="-1115681"/>
                <a:satOff val="9132"/>
                <a:lumOff val="-1481"/>
                <a:alphaOff val="0"/>
                <a:tint val="66000"/>
                <a:satMod val="200000"/>
              </a:schemeClr>
            </a:gs>
            <a:gs pos="73000">
              <a:schemeClr val="accent5">
                <a:hueOff val="-1115681"/>
                <a:satOff val="9132"/>
                <a:lumOff val="-1481"/>
                <a:alphaOff val="0"/>
                <a:tint val="61000"/>
                <a:satMod val="200000"/>
              </a:schemeClr>
            </a:gs>
            <a:gs pos="100000">
              <a:schemeClr val="accent5">
                <a:hueOff val="-1115681"/>
                <a:satOff val="9132"/>
                <a:lumOff val="-1481"/>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Four main types: </a:t>
          </a:r>
          <a:r>
            <a:rPr lang="en-US" sz="1500" kern="1200" dirty="0" err="1" smtClean="0"/>
            <a:t>squamous</a:t>
          </a:r>
          <a:r>
            <a:rPr lang="en-US" sz="1500" kern="1200" dirty="0" smtClean="0"/>
            <a:t> cell, small-cell </a:t>
          </a:r>
          <a:r>
            <a:rPr lang="en-US" sz="1500" kern="1200" dirty="0" err="1" smtClean="0"/>
            <a:t>anaplastic</a:t>
          </a:r>
          <a:r>
            <a:rPr lang="en-US" sz="1500" kern="1200" dirty="0" smtClean="0"/>
            <a:t>, </a:t>
          </a:r>
          <a:r>
            <a:rPr lang="en-US" sz="1500" kern="1200" dirty="0" err="1" smtClean="0"/>
            <a:t>adenocarcinoma</a:t>
          </a:r>
          <a:r>
            <a:rPr lang="en-US" sz="1500" kern="1200" dirty="0" smtClean="0"/>
            <a:t> and large-cell </a:t>
          </a:r>
          <a:r>
            <a:rPr lang="en-US" sz="1500" kern="1200" dirty="0" err="1" smtClean="0"/>
            <a:t>anaplastic</a:t>
          </a:r>
          <a:r>
            <a:rPr lang="en-US" sz="1500" kern="1200" dirty="0" smtClean="0"/>
            <a:t>.</a:t>
          </a:r>
          <a:endParaRPr lang="en-US" sz="1500" kern="1200" dirty="0"/>
        </a:p>
      </dsp:txBody>
      <dsp:txXfrm>
        <a:off x="0" y="741056"/>
        <a:ext cx="8686800" cy="360940"/>
      </dsp:txXfrm>
    </dsp:sp>
    <dsp:sp modelId="{06AAD0CF-6C05-4E60-8437-44A6EE28259B}">
      <dsp:nvSpPr>
        <dsp:cNvPr id="0" name=""/>
        <dsp:cNvSpPr/>
      </dsp:nvSpPr>
      <dsp:spPr>
        <a:xfrm>
          <a:off x="0" y="1111109"/>
          <a:ext cx="8686800" cy="360940"/>
        </a:xfrm>
        <a:prstGeom prst="roundRect">
          <a:avLst/>
        </a:prstGeom>
        <a:gradFill rotWithShape="0">
          <a:gsLst>
            <a:gs pos="0">
              <a:schemeClr val="accent5">
                <a:hueOff val="-1673522"/>
                <a:satOff val="13698"/>
                <a:lumOff val="-2222"/>
                <a:alphaOff val="0"/>
                <a:tint val="45000"/>
                <a:satMod val="200000"/>
              </a:schemeClr>
            </a:gs>
            <a:gs pos="30000">
              <a:schemeClr val="accent5">
                <a:hueOff val="-1673522"/>
                <a:satOff val="13698"/>
                <a:lumOff val="-2222"/>
                <a:alphaOff val="0"/>
                <a:tint val="61000"/>
                <a:satMod val="200000"/>
              </a:schemeClr>
            </a:gs>
            <a:gs pos="45000">
              <a:schemeClr val="accent5">
                <a:hueOff val="-1673522"/>
                <a:satOff val="13698"/>
                <a:lumOff val="-2222"/>
                <a:alphaOff val="0"/>
                <a:tint val="66000"/>
                <a:satMod val="200000"/>
              </a:schemeClr>
            </a:gs>
            <a:gs pos="55000">
              <a:schemeClr val="accent5">
                <a:hueOff val="-1673522"/>
                <a:satOff val="13698"/>
                <a:lumOff val="-2222"/>
                <a:alphaOff val="0"/>
                <a:tint val="66000"/>
                <a:satMod val="200000"/>
              </a:schemeClr>
            </a:gs>
            <a:gs pos="73000">
              <a:schemeClr val="accent5">
                <a:hueOff val="-1673522"/>
                <a:satOff val="13698"/>
                <a:lumOff val="-2222"/>
                <a:alphaOff val="0"/>
                <a:tint val="61000"/>
                <a:satMod val="200000"/>
              </a:schemeClr>
            </a:gs>
            <a:gs pos="100000">
              <a:schemeClr val="accent5">
                <a:hueOff val="-1673522"/>
                <a:satOff val="13698"/>
                <a:lumOff val="-2222"/>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a:t>
          </a:r>
          <a:r>
            <a:rPr lang="en-US" sz="1500" kern="1200" dirty="0" err="1" smtClean="0"/>
            <a:t>Bronchoalveolar</a:t>
          </a:r>
          <a:r>
            <a:rPr lang="en-US" sz="1500" kern="1200" dirty="0" smtClean="0"/>
            <a:t> carcinoma is a special form of </a:t>
          </a:r>
          <a:r>
            <a:rPr lang="en-US" sz="1500" kern="1200" dirty="0" err="1" smtClean="0"/>
            <a:t>adenocarcinoma</a:t>
          </a:r>
          <a:r>
            <a:rPr lang="en-US" sz="1500" kern="1200" dirty="0" smtClean="0"/>
            <a:t> with a better prognosis than other types.</a:t>
          </a:r>
          <a:endParaRPr lang="en-US" sz="1500" kern="1200" dirty="0"/>
        </a:p>
      </dsp:txBody>
      <dsp:txXfrm>
        <a:off x="0" y="1111109"/>
        <a:ext cx="8686800" cy="360940"/>
      </dsp:txXfrm>
    </dsp:sp>
    <dsp:sp modelId="{B385C6AE-1482-4F3D-B91F-DC57FE3D29B1}">
      <dsp:nvSpPr>
        <dsp:cNvPr id="0" name=""/>
        <dsp:cNvSpPr/>
      </dsp:nvSpPr>
      <dsp:spPr>
        <a:xfrm>
          <a:off x="0" y="1481162"/>
          <a:ext cx="8686800" cy="360940"/>
        </a:xfrm>
        <a:prstGeom prst="roundRect">
          <a:avLst/>
        </a:prstGeom>
        <a:gradFill rotWithShape="0">
          <a:gsLst>
            <a:gs pos="0">
              <a:schemeClr val="accent5">
                <a:hueOff val="-2231363"/>
                <a:satOff val="18264"/>
                <a:lumOff val="-2963"/>
                <a:alphaOff val="0"/>
                <a:tint val="45000"/>
                <a:satMod val="200000"/>
              </a:schemeClr>
            </a:gs>
            <a:gs pos="30000">
              <a:schemeClr val="accent5">
                <a:hueOff val="-2231363"/>
                <a:satOff val="18264"/>
                <a:lumOff val="-2963"/>
                <a:alphaOff val="0"/>
                <a:tint val="61000"/>
                <a:satMod val="200000"/>
              </a:schemeClr>
            </a:gs>
            <a:gs pos="45000">
              <a:schemeClr val="accent5">
                <a:hueOff val="-2231363"/>
                <a:satOff val="18264"/>
                <a:lumOff val="-2963"/>
                <a:alphaOff val="0"/>
                <a:tint val="66000"/>
                <a:satMod val="200000"/>
              </a:schemeClr>
            </a:gs>
            <a:gs pos="55000">
              <a:schemeClr val="accent5">
                <a:hueOff val="-2231363"/>
                <a:satOff val="18264"/>
                <a:lumOff val="-2963"/>
                <a:alphaOff val="0"/>
                <a:tint val="66000"/>
                <a:satMod val="200000"/>
              </a:schemeClr>
            </a:gs>
            <a:gs pos="73000">
              <a:schemeClr val="accent5">
                <a:hueOff val="-2231363"/>
                <a:satOff val="18264"/>
                <a:lumOff val="-2963"/>
                <a:alphaOff val="0"/>
                <a:tint val="61000"/>
                <a:satMod val="200000"/>
              </a:schemeClr>
            </a:gs>
            <a:gs pos="100000">
              <a:schemeClr val="accent5">
                <a:hueOff val="-2231363"/>
                <a:satOff val="18264"/>
                <a:lumOff val="-2963"/>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Clinical division is into small-cell and non-small cell types (all others).</a:t>
          </a:r>
          <a:endParaRPr lang="en-US" sz="1500" kern="1200" dirty="0"/>
        </a:p>
      </dsp:txBody>
      <dsp:txXfrm>
        <a:off x="0" y="1481162"/>
        <a:ext cx="8686800" cy="360940"/>
      </dsp:txXfrm>
    </dsp:sp>
    <dsp:sp modelId="{9F360104-CE65-4841-81B2-7F27F0FE5494}">
      <dsp:nvSpPr>
        <dsp:cNvPr id="0" name=""/>
        <dsp:cNvSpPr/>
      </dsp:nvSpPr>
      <dsp:spPr>
        <a:xfrm>
          <a:off x="0" y="1851215"/>
          <a:ext cx="8686800" cy="360940"/>
        </a:xfrm>
        <a:prstGeom prst="roundRect">
          <a:avLst/>
        </a:prstGeom>
        <a:gradFill rotWithShape="0">
          <a:gsLst>
            <a:gs pos="0">
              <a:schemeClr val="accent5">
                <a:hueOff val="-2789203"/>
                <a:satOff val="22829"/>
                <a:lumOff val="-3703"/>
                <a:alphaOff val="0"/>
                <a:tint val="45000"/>
                <a:satMod val="200000"/>
              </a:schemeClr>
            </a:gs>
            <a:gs pos="30000">
              <a:schemeClr val="accent5">
                <a:hueOff val="-2789203"/>
                <a:satOff val="22829"/>
                <a:lumOff val="-3703"/>
                <a:alphaOff val="0"/>
                <a:tint val="61000"/>
                <a:satMod val="200000"/>
              </a:schemeClr>
            </a:gs>
            <a:gs pos="45000">
              <a:schemeClr val="accent5">
                <a:hueOff val="-2789203"/>
                <a:satOff val="22829"/>
                <a:lumOff val="-3703"/>
                <a:alphaOff val="0"/>
                <a:tint val="66000"/>
                <a:satMod val="200000"/>
              </a:schemeClr>
            </a:gs>
            <a:gs pos="55000">
              <a:schemeClr val="accent5">
                <a:hueOff val="-2789203"/>
                <a:satOff val="22829"/>
                <a:lumOff val="-3703"/>
                <a:alphaOff val="0"/>
                <a:tint val="66000"/>
                <a:satMod val="200000"/>
              </a:schemeClr>
            </a:gs>
            <a:gs pos="73000">
              <a:schemeClr val="accent5">
                <a:hueOff val="-2789203"/>
                <a:satOff val="22829"/>
                <a:lumOff val="-3703"/>
                <a:alphaOff val="0"/>
                <a:tint val="61000"/>
                <a:satMod val="200000"/>
              </a:schemeClr>
            </a:gs>
            <a:gs pos="100000">
              <a:schemeClr val="accent5">
                <a:hueOff val="-2789203"/>
                <a:satOff val="22829"/>
                <a:lumOff val="-3703"/>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Tumors may be central (all types) or peripheral (mainly </a:t>
          </a:r>
          <a:r>
            <a:rPr lang="en-US" sz="1500" kern="1200" dirty="0" err="1" smtClean="0"/>
            <a:t>adenocarcinomas</a:t>
          </a:r>
          <a:r>
            <a:rPr lang="en-US" sz="1500" kern="1200" dirty="0" smtClean="0"/>
            <a:t>).</a:t>
          </a:r>
          <a:endParaRPr lang="en-US" sz="1500" kern="1200" dirty="0"/>
        </a:p>
      </dsp:txBody>
      <dsp:txXfrm>
        <a:off x="0" y="1851215"/>
        <a:ext cx="8686800" cy="360940"/>
      </dsp:txXfrm>
    </dsp:sp>
    <dsp:sp modelId="{A1994B0F-CC80-458E-87F8-FC94404997AD}">
      <dsp:nvSpPr>
        <dsp:cNvPr id="0" name=""/>
        <dsp:cNvSpPr/>
      </dsp:nvSpPr>
      <dsp:spPr>
        <a:xfrm>
          <a:off x="0" y="2221268"/>
          <a:ext cx="8686800" cy="360940"/>
        </a:xfrm>
        <a:prstGeom prst="roundRect">
          <a:avLst/>
        </a:prstGeom>
        <a:gradFill rotWithShape="0">
          <a:gsLst>
            <a:gs pos="0">
              <a:schemeClr val="accent5">
                <a:hueOff val="-3347044"/>
                <a:satOff val="27395"/>
                <a:lumOff val="-4444"/>
                <a:alphaOff val="0"/>
                <a:tint val="45000"/>
                <a:satMod val="200000"/>
              </a:schemeClr>
            </a:gs>
            <a:gs pos="30000">
              <a:schemeClr val="accent5">
                <a:hueOff val="-3347044"/>
                <a:satOff val="27395"/>
                <a:lumOff val="-4444"/>
                <a:alphaOff val="0"/>
                <a:tint val="61000"/>
                <a:satMod val="200000"/>
              </a:schemeClr>
            </a:gs>
            <a:gs pos="45000">
              <a:schemeClr val="accent5">
                <a:hueOff val="-3347044"/>
                <a:satOff val="27395"/>
                <a:lumOff val="-4444"/>
                <a:alphaOff val="0"/>
                <a:tint val="66000"/>
                <a:satMod val="200000"/>
              </a:schemeClr>
            </a:gs>
            <a:gs pos="55000">
              <a:schemeClr val="accent5">
                <a:hueOff val="-3347044"/>
                <a:satOff val="27395"/>
                <a:lumOff val="-4444"/>
                <a:alphaOff val="0"/>
                <a:tint val="66000"/>
                <a:satMod val="200000"/>
              </a:schemeClr>
            </a:gs>
            <a:gs pos="73000">
              <a:schemeClr val="accent5">
                <a:hueOff val="-3347044"/>
                <a:satOff val="27395"/>
                <a:lumOff val="-4444"/>
                <a:alphaOff val="0"/>
                <a:tint val="61000"/>
                <a:satMod val="200000"/>
              </a:schemeClr>
            </a:gs>
            <a:gs pos="100000">
              <a:schemeClr val="accent5">
                <a:hueOff val="-3347044"/>
                <a:satOff val="27395"/>
                <a:lumOff val="-4444"/>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Small-cell carcinoma is </a:t>
          </a:r>
          <a:r>
            <a:rPr lang="en-US" sz="1500" kern="1200" dirty="0" err="1" smtClean="0"/>
            <a:t>neuroendocrine</a:t>
          </a:r>
          <a:r>
            <a:rPr lang="en-US" sz="1500" kern="1200" dirty="0" smtClean="0"/>
            <a:t>, highly malignant, and may be associated with ectopic endocrine syndromes.</a:t>
          </a:r>
          <a:endParaRPr lang="en-US" sz="1500" kern="1200" dirty="0"/>
        </a:p>
      </dsp:txBody>
      <dsp:txXfrm>
        <a:off x="0" y="2221268"/>
        <a:ext cx="8686800" cy="360940"/>
      </dsp:txXfrm>
    </dsp:sp>
    <dsp:sp modelId="{DD615CAE-6DE0-42F9-B6A2-448D0A4C2ABA}">
      <dsp:nvSpPr>
        <dsp:cNvPr id="0" name=""/>
        <dsp:cNvSpPr/>
      </dsp:nvSpPr>
      <dsp:spPr>
        <a:xfrm>
          <a:off x="0" y="2591321"/>
          <a:ext cx="8686800" cy="360940"/>
        </a:xfrm>
        <a:prstGeom prst="roundRect">
          <a:avLst/>
        </a:prstGeom>
        <a:gradFill rotWithShape="0">
          <a:gsLst>
            <a:gs pos="0">
              <a:schemeClr val="accent5">
                <a:hueOff val="-3904885"/>
                <a:satOff val="31961"/>
                <a:lumOff val="-5185"/>
                <a:alphaOff val="0"/>
                <a:tint val="45000"/>
                <a:satMod val="200000"/>
              </a:schemeClr>
            </a:gs>
            <a:gs pos="30000">
              <a:schemeClr val="accent5">
                <a:hueOff val="-3904885"/>
                <a:satOff val="31961"/>
                <a:lumOff val="-5185"/>
                <a:alphaOff val="0"/>
                <a:tint val="61000"/>
                <a:satMod val="200000"/>
              </a:schemeClr>
            </a:gs>
            <a:gs pos="45000">
              <a:schemeClr val="accent5">
                <a:hueOff val="-3904885"/>
                <a:satOff val="31961"/>
                <a:lumOff val="-5185"/>
                <a:alphaOff val="0"/>
                <a:tint val="66000"/>
                <a:satMod val="200000"/>
              </a:schemeClr>
            </a:gs>
            <a:gs pos="55000">
              <a:schemeClr val="accent5">
                <a:hueOff val="-3904885"/>
                <a:satOff val="31961"/>
                <a:lumOff val="-5185"/>
                <a:alphaOff val="0"/>
                <a:tint val="66000"/>
                <a:satMod val="200000"/>
              </a:schemeClr>
            </a:gs>
            <a:gs pos="73000">
              <a:schemeClr val="accent5">
                <a:hueOff val="-3904885"/>
                <a:satOff val="31961"/>
                <a:lumOff val="-5185"/>
                <a:alphaOff val="0"/>
                <a:tint val="61000"/>
                <a:satMod val="200000"/>
              </a:schemeClr>
            </a:gs>
            <a:gs pos="100000">
              <a:schemeClr val="accent5">
                <a:hueOff val="-3904885"/>
                <a:satOff val="31961"/>
                <a:lumOff val="-5185"/>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TNM staging used for NSCLC.</a:t>
          </a:r>
          <a:endParaRPr lang="en-US" sz="1500" kern="1200" dirty="0"/>
        </a:p>
      </dsp:txBody>
      <dsp:txXfrm>
        <a:off x="0" y="2591321"/>
        <a:ext cx="8686800" cy="360940"/>
      </dsp:txXfrm>
    </dsp:sp>
    <dsp:sp modelId="{F2EAAFDA-EDAF-4185-9CD4-46E93DE966CF}">
      <dsp:nvSpPr>
        <dsp:cNvPr id="0" name=""/>
        <dsp:cNvSpPr/>
      </dsp:nvSpPr>
      <dsp:spPr>
        <a:xfrm>
          <a:off x="0" y="2961374"/>
          <a:ext cx="8686800" cy="360940"/>
        </a:xfrm>
        <a:prstGeom prst="roundRect">
          <a:avLst/>
        </a:prstGeom>
        <a:gradFill rotWithShape="0">
          <a:gsLst>
            <a:gs pos="0">
              <a:schemeClr val="accent5">
                <a:hueOff val="-4462726"/>
                <a:satOff val="36527"/>
                <a:lumOff val="-5925"/>
                <a:alphaOff val="0"/>
                <a:tint val="45000"/>
                <a:satMod val="200000"/>
              </a:schemeClr>
            </a:gs>
            <a:gs pos="30000">
              <a:schemeClr val="accent5">
                <a:hueOff val="-4462726"/>
                <a:satOff val="36527"/>
                <a:lumOff val="-5925"/>
                <a:alphaOff val="0"/>
                <a:tint val="61000"/>
                <a:satMod val="200000"/>
              </a:schemeClr>
            </a:gs>
            <a:gs pos="45000">
              <a:schemeClr val="accent5">
                <a:hueOff val="-4462726"/>
                <a:satOff val="36527"/>
                <a:lumOff val="-5925"/>
                <a:alphaOff val="0"/>
                <a:tint val="66000"/>
                <a:satMod val="200000"/>
              </a:schemeClr>
            </a:gs>
            <a:gs pos="55000">
              <a:schemeClr val="accent5">
                <a:hueOff val="-4462726"/>
                <a:satOff val="36527"/>
                <a:lumOff val="-5925"/>
                <a:alphaOff val="0"/>
                <a:tint val="66000"/>
                <a:satMod val="200000"/>
              </a:schemeClr>
            </a:gs>
            <a:gs pos="73000">
              <a:schemeClr val="accent5">
                <a:hueOff val="-4462726"/>
                <a:satOff val="36527"/>
                <a:lumOff val="-5925"/>
                <a:alphaOff val="0"/>
                <a:tint val="61000"/>
                <a:satMod val="200000"/>
              </a:schemeClr>
            </a:gs>
            <a:gs pos="100000">
              <a:schemeClr val="accent5">
                <a:hueOff val="-4462726"/>
                <a:satOff val="36527"/>
                <a:lumOff val="-5925"/>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Simple staging used for SCLC-Limited and Extensive.</a:t>
          </a:r>
          <a:endParaRPr lang="en-US" sz="1500" kern="1200" dirty="0"/>
        </a:p>
      </dsp:txBody>
      <dsp:txXfrm>
        <a:off x="0" y="2961374"/>
        <a:ext cx="8686800" cy="360940"/>
      </dsp:txXfrm>
    </dsp:sp>
    <dsp:sp modelId="{31C1A8C7-805B-4619-AB2C-8C7D5753578E}">
      <dsp:nvSpPr>
        <dsp:cNvPr id="0" name=""/>
        <dsp:cNvSpPr/>
      </dsp:nvSpPr>
      <dsp:spPr>
        <a:xfrm>
          <a:off x="0" y="3331427"/>
          <a:ext cx="8686800" cy="360940"/>
        </a:xfrm>
        <a:prstGeom prst="roundRect">
          <a:avLst/>
        </a:prstGeom>
        <a:gradFill rotWithShape="0">
          <a:gsLst>
            <a:gs pos="0">
              <a:schemeClr val="accent5">
                <a:hueOff val="-5020566"/>
                <a:satOff val="41093"/>
                <a:lumOff val="-6666"/>
                <a:alphaOff val="0"/>
                <a:tint val="45000"/>
                <a:satMod val="200000"/>
              </a:schemeClr>
            </a:gs>
            <a:gs pos="30000">
              <a:schemeClr val="accent5">
                <a:hueOff val="-5020566"/>
                <a:satOff val="41093"/>
                <a:lumOff val="-6666"/>
                <a:alphaOff val="0"/>
                <a:tint val="61000"/>
                <a:satMod val="200000"/>
              </a:schemeClr>
            </a:gs>
            <a:gs pos="45000">
              <a:schemeClr val="accent5">
                <a:hueOff val="-5020566"/>
                <a:satOff val="41093"/>
                <a:lumOff val="-6666"/>
                <a:alphaOff val="0"/>
                <a:tint val="66000"/>
                <a:satMod val="200000"/>
              </a:schemeClr>
            </a:gs>
            <a:gs pos="55000">
              <a:schemeClr val="accent5">
                <a:hueOff val="-5020566"/>
                <a:satOff val="41093"/>
                <a:lumOff val="-6666"/>
                <a:alphaOff val="0"/>
                <a:tint val="66000"/>
                <a:satMod val="200000"/>
              </a:schemeClr>
            </a:gs>
            <a:gs pos="73000">
              <a:schemeClr val="accent5">
                <a:hueOff val="-5020566"/>
                <a:satOff val="41093"/>
                <a:lumOff val="-6666"/>
                <a:alphaOff val="0"/>
                <a:tint val="61000"/>
                <a:satMod val="200000"/>
              </a:schemeClr>
            </a:gs>
            <a:gs pos="100000">
              <a:schemeClr val="accent5">
                <a:hueOff val="-5020566"/>
                <a:satOff val="41093"/>
                <a:lumOff val="-6666"/>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Overall survival 5-30% at 5 years, highly dependent on type and stage of disease.</a:t>
          </a:r>
          <a:endParaRPr lang="en-US" sz="1500" kern="1200" dirty="0"/>
        </a:p>
      </dsp:txBody>
      <dsp:txXfrm>
        <a:off x="0" y="3331427"/>
        <a:ext cx="8686800" cy="3609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88766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8675" name="Rectangle 3"/>
          <p:cNvSpPr>
            <a:spLocks noGrp="1" noChangeArrowheads="1"/>
          </p:cNvSpPr>
          <p:nvPr>
            <p:ph type="dt" sz="quarter" idx="1"/>
          </p:nvPr>
        </p:nvSpPr>
        <p:spPr bwMode="auto">
          <a:xfrm>
            <a:off x="3775075" y="0"/>
            <a:ext cx="288766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8676" name="Rectangle 4"/>
          <p:cNvSpPr>
            <a:spLocks noGrp="1" noChangeArrowheads="1"/>
          </p:cNvSpPr>
          <p:nvPr>
            <p:ph type="ftr" sz="quarter" idx="2"/>
          </p:nvPr>
        </p:nvSpPr>
        <p:spPr bwMode="auto">
          <a:xfrm>
            <a:off x="0" y="9372600"/>
            <a:ext cx="2887663"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8677" name="Rectangle 5"/>
          <p:cNvSpPr>
            <a:spLocks noGrp="1" noChangeArrowheads="1"/>
          </p:cNvSpPr>
          <p:nvPr>
            <p:ph type="sldNum" sz="quarter" idx="3"/>
          </p:nvPr>
        </p:nvSpPr>
        <p:spPr bwMode="auto">
          <a:xfrm>
            <a:off x="3775075" y="9372600"/>
            <a:ext cx="2887663"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CB4A9B2-04C2-46CF-906B-F4544C2922DF}" type="slidenum">
              <a:rPr lang="en-US"/>
              <a:pPr>
                <a:defRPr/>
              </a:pPr>
              <a:t>‹#›</a:t>
            </a:fld>
            <a:endParaRPr lang="en-US"/>
          </a:p>
        </p:txBody>
      </p:sp>
    </p:spTree>
    <p:extLst>
      <p:ext uri="{BB962C8B-B14F-4D97-AF65-F5344CB8AC3E}">
        <p14:creationId xmlns:p14="http://schemas.microsoft.com/office/powerpoint/2010/main" xmlns="" val="956482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663" cy="49371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773488" y="0"/>
            <a:ext cx="2887662" cy="493713"/>
          </a:xfrm>
          <a:prstGeom prst="rect">
            <a:avLst/>
          </a:prstGeom>
        </p:spPr>
        <p:txBody>
          <a:bodyPr vert="horz" lIns="91440" tIns="45720" rIns="91440" bIns="45720" rtlCol="0"/>
          <a:lstStyle>
            <a:lvl1pPr algn="r">
              <a:defRPr sz="1200"/>
            </a:lvl1pPr>
          </a:lstStyle>
          <a:p>
            <a:pPr>
              <a:defRPr/>
            </a:pPr>
            <a:fld id="{A867EF4C-49F5-466E-AFCB-CC62B1BB40DC}" type="datetimeFigureOut">
              <a:rPr lang="en-US"/>
              <a:pPr>
                <a:defRPr/>
              </a:pPr>
              <a:t>2/10/2015</a:t>
            </a:fld>
            <a:endParaRPr lang="en-US"/>
          </a:p>
        </p:txBody>
      </p:sp>
      <p:sp>
        <p:nvSpPr>
          <p:cNvPr id="4" name="Slide Image Placeholder 3"/>
          <p:cNvSpPr>
            <a:spLocks noGrp="1" noRot="1" noChangeAspect="1"/>
          </p:cNvSpPr>
          <p:nvPr>
            <p:ph type="sldImg" idx="2"/>
          </p:nvPr>
        </p:nvSpPr>
        <p:spPr>
          <a:xfrm>
            <a:off x="865188" y="739775"/>
            <a:ext cx="4933950" cy="3700463"/>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66750" y="4686300"/>
            <a:ext cx="5329238" cy="444023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371013"/>
            <a:ext cx="2887663" cy="49371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773488" y="9371013"/>
            <a:ext cx="2887662" cy="493712"/>
          </a:xfrm>
          <a:prstGeom prst="rect">
            <a:avLst/>
          </a:prstGeom>
        </p:spPr>
        <p:txBody>
          <a:bodyPr vert="horz" lIns="91440" tIns="45720" rIns="91440" bIns="45720" rtlCol="0" anchor="b"/>
          <a:lstStyle>
            <a:lvl1pPr algn="r">
              <a:defRPr sz="1200"/>
            </a:lvl1pPr>
          </a:lstStyle>
          <a:p>
            <a:pPr>
              <a:defRPr/>
            </a:pPr>
            <a:fld id="{35F95E13-5C76-44F9-BC5E-2A610A8F75D4}" type="slidenum">
              <a:rPr lang="en-US"/>
              <a:pPr>
                <a:defRPr/>
              </a:pPr>
              <a:t>‹#›</a:t>
            </a:fld>
            <a:endParaRPr lang="en-US"/>
          </a:p>
        </p:txBody>
      </p:sp>
    </p:spTree>
    <p:extLst>
      <p:ext uri="{BB962C8B-B14F-4D97-AF65-F5344CB8AC3E}">
        <p14:creationId xmlns:p14="http://schemas.microsoft.com/office/powerpoint/2010/main" xmlns="" val="1727057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315F459-74AD-4F2F-88FB-7C9B16C1400E}" type="slidenum">
              <a:rPr lang="en-US"/>
              <a:pPr/>
              <a:t>13</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66144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438DAEB-DD96-4CE4-9959-60645B87CC34}" type="slidenum">
              <a:rPr lang="en-US"/>
              <a:pPr/>
              <a:t>21</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205027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FB63D2D-E17C-4C38-8B83-26D81DB0216C}" type="slidenum">
              <a:rPr lang="en-US"/>
              <a:pPr/>
              <a:t>35</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37100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pPr>
              <a:defRPr/>
            </a:pPr>
            <a:endParaRPr lang="en-US"/>
          </a:p>
        </p:txBody>
      </p:sp>
      <p:sp>
        <p:nvSpPr>
          <p:cNvPr id="17" name="Footer Placeholder 16"/>
          <p:cNvSpPr>
            <a:spLocks noGrp="1"/>
          </p:cNvSpPr>
          <p:nvPr>
            <p:ph type="ftr" sz="quarter" idx="11"/>
          </p:nvPr>
        </p:nvSpPr>
        <p:spPr>
          <a:xfrm>
            <a:off x="2898648" y="6355080"/>
            <a:ext cx="3474720" cy="365760"/>
          </a:xfrm>
        </p:spPr>
        <p:txBody>
          <a:bodyPr/>
          <a:lstStyle/>
          <a:p>
            <a:pPr>
              <a:defRPr/>
            </a:pPr>
            <a:endParaRPr lang="en-US"/>
          </a:p>
        </p:txBody>
      </p:sp>
      <p:sp>
        <p:nvSpPr>
          <p:cNvPr id="29" name="Slide Number Placeholder 28"/>
          <p:cNvSpPr>
            <a:spLocks noGrp="1"/>
          </p:cNvSpPr>
          <p:nvPr>
            <p:ph type="sldNum" sz="quarter" idx="12"/>
          </p:nvPr>
        </p:nvSpPr>
        <p:spPr>
          <a:xfrm>
            <a:off x="1216152" y="6355080"/>
            <a:ext cx="1219200" cy="365760"/>
          </a:xfrm>
        </p:spPr>
        <p:txBody>
          <a:bodyPr/>
          <a:lstStyle/>
          <a:p>
            <a:pPr>
              <a:defRPr/>
            </a:pPr>
            <a:fld id="{15CC6B1B-828C-421F-B423-EB561AC7D2E5}" type="slidenum">
              <a:rPr lang="en-US" smtClean="0"/>
              <a:pPr>
                <a:defRPr/>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029E5E9-7C3D-4834-A150-AABC28EE708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8C3DC3-CE2B-408E-A8FE-CA15BF82ECC1}" type="slidenum">
              <a:rPr lang="en-US" smtClean="0"/>
              <a:pPr>
                <a:defRPr/>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50A3A0-851D-4AD5-9FB6-C53DFDF5130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3B2D37-14AB-4C7E-B641-FEE535FAF43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1027678-5797-4FEB-B48F-2B621E5BA792}" type="slidenum">
              <a:rPr lang="en-US" smtClean="0"/>
              <a:pPr>
                <a:defRPr/>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pPr>
              <a:defRPr/>
            </a:pPr>
            <a:endParaRPr lang="en-US"/>
          </a:p>
        </p:txBody>
      </p:sp>
      <p:sp>
        <p:nvSpPr>
          <p:cNvPr id="5" name="Footer Placeholder 4"/>
          <p:cNvSpPr>
            <a:spLocks noGrp="1"/>
          </p:cNvSpPr>
          <p:nvPr>
            <p:ph type="ftr" sz="quarter" idx="11"/>
          </p:nvPr>
        </p:nvSpPr>
        <p:spPr>
          <a:xfrm>
            <a:off x="2898648" y="6355080"/>
            <a:ext cx="3474720" cy="365760"/>
          </a:xfrm>
        </p:spPr>
        <p:txBody>
          <a:bodyPr/>
          <a:lstStyle/>
          <a:p>
            <a:pPr>
              <a:defRPr/>
            </a:pPr>
            <a:endParaRPr lang="en-US"/>
          </a:p>
        </p:txBody>
      </p:sp>
      <p:sp>
        <p:nvSpPr>
          <p:cNvPr id="6" name="Slide Number Placeholder 5"/>
          <p:cNvSpPr>
            <a:spLocks noGrp="1"/>
          </p:cNvSpPr>
          <p:nvPr>
            <p:ph type="sldNum" sz="quarter" idx="12"/>
          </p:nvPr>
        </p:nvSpPr>
        <p:spPr>
          <a:xfrm>
            <a:off x="1069848" y="6355080"/>
            <a:ext cx="1520952" cy="365760"/>
          </a:xfrm>
        </p:spPr>
        <p:txBody>
          <a:bodyPr/>
          <a:lstStyle/>
          <a:p>
            <a:pPr>
              <a:defRPr/>
            </a:pPr>
            <a:fld id="{7C50E01C-1833-4DD3-AB47-56708487F048}" type="slidenum">
              <a:rPr lang="en-US" smtClean="0"/>
              <a:pPr>
                <a:defRPr/>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762000" y="6492240"/>
            <a:ext cx="1981200" cy="365760"/>
          </a:xfrm>
        </p:spPr>
        <p:txBody>
          <a:bodyPr/>
          <a:lstStyle/>
          <a:p>
            <a:pPr>
              <a:defRPr/>
            </a:pPr>
            <a:fld id="{245AF312-0A9A-480C-B1C0-6E88FD43B2D0}" type="slidenum">
              <a:rPr lang="en-US" smtClean="0"/>
              <a:pPr>
                <a:defRPr/>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A8DF196-1113-45AE-A1CB-98149F62AAA1}" type="slidenum">
              <a:rPr lang="en-US" smtClean="0"/>
              <a:pPr>
                <a:defRPr/>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5528DD8-082F-42DA-96C1-795DEF007441}" type="slidenum">
              <a:rPr lang="en-US" smtClean="0"/>
              <a:pPr>
                <a:defRPr/>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11E2A6B-C005-4E26-8F66-8622A0E20D61}" type="slidenum">
              <a:rPr lang="en-US" smtClean="0"/>
              <a:pPr>
                <a:defRPr/>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4650C75-BA7A-4E92-BD63-FE5E2B4AF0CE}" type="slidenum">
              <a:rPr lang="en-US" smtClean="0"/>
              <a:pPr>
                <a:defRPr/>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8274DD4-B1C9-4E28-B174-FB7004A43FAD}" type="slidenum">
              <a:rPr lang="en-US" smtClean="0"/>
              <a:pPr>
                <a:defRPr/>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defRPr/>
            </a:pPr>
            <a:fld id="{8203A478-A6D7-43F3-BFFB-07C4CCCD55B4}" type="slidenum">
              <a:rPr lang="en-US" smtClean="0"/>
              <a:pPr>
                <a:defRPr/>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95400" y="3733800"/>
            <a:ext cx="6858000" cy="990600"/>
          </a:xfrm>
        </p:spPr>
        <p:txBody>
          <a:bodyPr/>
          <a:lstStyle/>
          <a:p>
            <a:r>
              <a:rPr lang="en-US" b="1" dirty="0" smtClean="0">
                <a:solidFill>
                  <a:schemeClr val="accent1">
                    <a:lumMod val="75000"/>
                  </a:schemeClr>
                </a:solidFill>
              </a:rPr>
              <a:t>Tumors of the Lung</a:t>
            </a:r>
            <a:endParaRPr lang="en-US" dirty="0">
              <a:solidFill>
                <a:schemeClr val="accent1">
                  <a:lumMod val="75000"/>
                </a:schemeClr>
              </a:solidFill>
            </a:endParaRPr>
          </a:p>
        </p:txBody>
      </p:sp>
      <p:sp>
        <p:nvSpPr>
          <p:cNvPr id="2" name="Subtitle 1"/>
          <p:cNvSpPr>
            <a:spLocks noGrp="1"/>
          </p:cNvSpPr>
          <p:nvPr>
            <p:ph type="subTitle" idx="1"/>
          </p:nvPr>
        </p:nvSpPr>
        <p:spPr>
          <a:xfrm>
            <a:off x="838200" y="5124450"/>
            <a:ext cx="7239000" cy="1123950"/>
          </a:xfrm>
        </p:spPr>
        <p:txBody>
          <a:bodyPr>
            <a:normAutofit/>
          </a:bodyPr>
          <a:lstStyle/>
          <a:p>
            <a:r>
              <a:rPr lang="en-US" sz="1800" b="1" dirty="0" smtClean="0">
                <a:solidFill>
                  <a:schemeClr val="accent2">
                    <a:lumMod val="75000"/>
                  </a:schemeClr>
                </a:solidFill>
              </a:rPr>
              <a:t>Dr. </a:t>
            </a:r>
            <a:r>
              <a:rPr lang="en-US" sz="1800" b="1" dirty="0" err="1" smtClean="0">
                <a:solidFill>
                  <a:schemeClr val="accent2">
                    <a:lumMod val="75000"/>
                  </a:schemeClr>
                </a:solidFill>
              </a:rPr>
              <a:t>Sufia</a:t>
            </a:r>
            <a:r>
              <a:rPr lang="en-US" sz="1800" b="1" dirty="0" smtClean="0">
                <a:solidFill>
                  <a:schemeClr val="accent2">
                    <a:lumMod val="75000"/>
                  </a:schemeClr>
                </a:solidFill>
              </a:rPr>
              <a:t> Husain, Dr. </a:t>
            </a:r>
            <a:r>
              <a:rPr lang="en-US" sz="1800" b="1" dirty="0" err="1" smtClean="0">
                <a:solidFill>
                  <a:schemeClr val="accent2">
                    <a:lumMod val="75000"/>
                  </a:schemeClr>
                </a:solidFill>
              </a:rPr>
              <a:t>Maha</a:t>
            </a:r>
            <a:r>
              <a:rPr lang="en-US" sz="1800" b="1" dirty="0" smtClean="0">
                <a:solidFill>
                  <a:schemeClr val="accent2">
                    <a:lumMod val="75000"/>
                  </a:schemeClr>
                </a:solidFill>
              </a:rPr>
              <a:t> </a:t>
            </a:r>
            <a:r>
              <a:rPr lang="en-US" sz="1800" b="1" dirty="0" err="1" smtClean="0">
                <a:solidFill>
                  <a:schemeClr val="accent2">
                    <a:lumMod val="75000"/>
                  </a:schemeClr>
                </a:solidFill>
              </a:rPr>
              <a:t>Arafah</a:t>
            </a:r>
            <a:r>
              <a:rPr lang="en-US" sz="1800" b="1" dirty="0" smtClean="0">
                <a:solidFill>
                  <a:schemeClr val="accent2">
                    <a:lumMod val="75000"/>
                  </a:schemeClr>
                </a:solidFill>
              </a:rPr>
              <a:t> &amp; Dr. </a:t>
            </a:r>
            <a:r>
              <a:rPr lang="en-US" sz="1800" b="1" dirty="0" err="1" smtClean="0">
                <a:solidFill>
                  <a:schemeClr val="accent2">
                    <a:lumMod val="75000"/>
                  </a:schemeClr>
                </a:solidFill>
              </a:rPr>
              <a:t>Ammar</a:t>
            </a:r>
            <a:r>
              <a:rPr lang="en-US" sz="1800" b="1" dirty="0" smtClean="0">
                <a:solidFill>
                  <a:schemeClr val="accent2">
                    <a:lumMod val="75000"/>
                  </a:schemeClr>
                </a:solidFill>
              </a:rPr>
              <a:t> </a:t>
            </a:r>
            <a:r>
              <a:rPr lang="en-US" sz="1800" b="1" dirty="0" err="1" smtClean="0">
                <a:solidFill>
                  <a:schemeClr val="accent2">
                    <a:lumMod val="75000"/>
                  </a:schemeClr>
                </a:solidFill>
              </a:rPr>
              <a:t>Rikabi</a:t>
            </a:r>
            <a:endParaRPr lang="en-US" sz="1800" b="1" dirty="0" smtClean="0">
              <a:solidFill>
                <a:schemeClr val="accent2">
                  <a:lumMod val="75000"/>
                </a:schemeClr>
              </a:solidFill>
            </a:endParaRPr>
          </a:p>
          <a:p>
            <a:r>
              <a:rPr lang="en-US" sz="1800" b="1" dirty="0" smtClean="0">
                <a:solidFill>
                  <a:schemeClr val="accent2">
                    <a:lumMod val="75000"/>
                  </a:schemeClr>
                </a:solidFill>
              </a:rPr>
              <a:t>Department of Pathology, KSU, Riyadh, 2015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0"/>
            <a:ext cx="6781800" cy="762000"/>
          </a:xfrm>
        </p:spPr>
        <p:txBody>
          <a:bodyPr/>
          <a:lstStyle/>
          <a:p>
            <a:pPr algn="r"/>
            <a:r>
              <a:rPr lang="en-US" sz="2400" dirty="0" smtClean="0"/>
              <a:t>The Cancer Letter • Jan. 25, 2013</a:t>
            </a:r>
            <a:endParaRPr lang="ar-SA" sz="2400" dirty="0"/>
          </a:p>
        </p:txBody>
      </p:sp>
      <p:sp>
        <p:nvSpPr>
          <p:cNvPr id="5" name="Content Placeholder 4"/>
          <p:cNvSpPr>
            <a:spLocks noGrp="1"/>
          </p:cNvSpPr>
          <p:nvPr>
            <p:ph idx="1"/>
          </p:nvPr>
        </p:nvSpPr>
        <p:spPr>
          <a:xfrm>
            <a:off x="457200" y="1295400"/>
            <a:ext cx="8458200" cy="4114800"/>
          </a:xfrm>
        </p:spPr>
        <p:txBody>
          <a:bodyPr/>
          <a:lstStyle/>
          <a:p>
            <a:pPr algn="just">
              <a:buNone/>
            </a:pPr>
            <a:r>
              <a:rPr lang="en-US" sz="2400" dirty="0" smtClean="0"/>
              <a:t>Female smokers have a much greater risk of death from lung  cancer and chronic obstructive lung disease in recent years than female smokers 20 or 40 years ago, reflecting changes in smoking behavior according to an article published in New England Journal of Medicine.</a:t>
            </a:r>
          </a:p>
          <a:p>
            <a:pPr algn="just">
              <a:buNone/>
            </a:pPr>
            <a:endParaRPr lang="en-US" sz="2400" dirty="0" smtClean="0"/>
          </a:p>
          <a:p>
            <a:pPr>
              <a:buNone/>
            </a:pPr>
            <a:r>
              <a:rPr lang="en-US" sz="2400" dirty="0" smtClean="0"/>
              <a:t>Female smokers today smoke more like men than women in previous generations, beginning earlier in adolescence and, until recently, smoking more cigarettes per day. </a:t>
            </a:r>
            <a:endParaRPr lang="ar-SA" sz="2400" dirty="0"/>
          </a:p>
        </p:txBody>
      </p:sp>
      <p:pic>
        <p:nvPicPr>
          <p:cNvPr id="1027" name="Picture 3"/>
          <p:cNvPicPr>
            <a:picLocks noChangeAspect="1" noChangeArrowheads="1"/>
          </p:cNvPicPr>
          <p:nvPr/>
        </p:nvPicPr>
        <p:blipFill>
          <a:blip r:embed="rId2" cstate="print"/>
          <a:srcRect/>
          <a:stretch>
            <a:fillRect/>
          </a:stretch>
        </p:blipFill>
        <p:spPr bwMode="auto">
          <a:xfrm>
            <a:off x="2514600" y="304800"/>
            <a:ext cx="3735387" cy="7921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0"/>
            <a:ext cx="7772400" cy="762000"/>
          </a:xfrm>
        </p:spPr>
        <p:txBody>
          <a:bodyPr>
            <a:normAutofit/>
          </a:bodyPr>
          <a:lstStyle/>
          <a:p>
            <a:pPr eaLnBrk="1" hangingPunct="1"/>
            <a:r>
              <a:rPr lang="en-US" sz="3200" b="1" u="sng" dirty="0" smtClean="0">
                <a:solidFill>
                  <a:schemeClr val="accent2">
                    <a:lumMod val="75000"/>
                  </a:schemeClr>
                </a:solidFill>
              </a:rPr>
              <a:t>Etiology of </a:t>
            </a:r>
            <a:r>
              <a:rPr lang="en-US" sz="3200" b="1" u="sng" dirty="0" err="1" smtClean="0">
                <a:solidFill>
                  <a:schemeClr val="accent2">
                    <a:lumMod val="75000"/>
                  </a:schemeClr>
                </a:solidFill>
              </a:rPr>
              <a:t>brochogenic</a:t>
            </a:r>
            <a:r>
              <a:rPr lang="en-US" sz="3200" b="1" u="sng" dirty="0" smtClean="0">
                <a:solidFill>
                  <a:schemeClr val="accent2">
                    <a:lumMod val="75000"/>
                  </a:schemeClr>
                </a:solidFill>
              </a:rPr>
              <a:t> carcinoma</a:t>
            </a:r>
            <a:endParaRPr lang="en-US" dirty="0" smtClean="0">
              <a:solidFill>
                <a:schemeClr val="accent2">
                  <a:lumMod val="75000"/>
                </a:schemeClr>
              </a:solidFill>
            </a:endParaRPr>
          </a:p>
        </p:txBody>
      </p:sp>
      <p:sp>
        <p:nvSpPr>
          <p:cNvPr id="67587" name="Rectangle 3"/>
          <p:cNvSpPr>
            <a:spLocks noGrp="1" noChangeArrowheads="1"/>
          </p:cNvSpPr>
          <p:nvPr>
            <p:ph sz="quarter" idx="1"/>
          </p:nvPr>
        </p:nvSpPr>
        <p:spPr>
          <a:xfrm>
            <a:off x="304800" y="1219200"/>
            <a:ext cx="8458200" cy="5257800"/>
          </a:xfrm>
        </p:spPr>
        <p:txBody>
          <a:bodyPr>
            <a:normAutofit fontScale="92500"/>
          </a:bodyPr>
          <a:lstStyle/>
          <a:p>
            <a:pPr marL="514350" indent="-514350">
              <a:buFont typeface="+mj-lt"/>
              <a:buAutoNum type="arabicPeriod" startAt="2"/>
            </a:pPr>
            <a:r>
              <a:rPr lang="en-US" sz="2400" b="1" dirty="0" smtClean="0"/>
              <a:t>Radiation</a:t>
            </a:r>
            <a:r>
              <a:rPr lang="en-US" sz="2400" dirty="0" smtClean="0"/>
              <a:t>:. All types of radiation may be carcinogenic and increase the risk of developing lung cancer. There is increased incidence increased of lung cancer in radium and uranium workers</a:t>
            </a:r>
          </a:p>
          <a:p>
            <a:pPr marL="457200" indent="-457200">
              <a:buFont typeface="+mj-lt"/>
              <a:buAutoNum type="arabicPeriod" startAt="2"/>
            </a:pPr>
            <a:r>
              <a:rPr lang="en-US" sz="2400" b="1" dirty="0" smtClean="0"/>
              <a:t>Asbestos</a:t>
            </a:r>
            <a:r>
              <a:rPr lang="en-US" sz="2400" dirty="0" smtClean="0"/>
              <a:t>: increased incidence of cancer with asbestos exposure, especially in combination with cigarette smoking. In addition to </a:t>
            </a:r>
            <a:r>
              <a:rPr lang="en-US" sz="2400" dirty="0" err="1" smtClean="0"/>
              <a:t>bronchogenic</a:t>
            </a:r>
            <a:r>
              <a:rPr lang="en-US" sz="2400" dirty="0" smtClean="0"/>
              <a:t> carcinoma, it also causes </a:t>
            </a:r>
            <a:r>
              <a:rPr lang="en-US" sz="2400" dirty="0" err="1" smtClean="0"/>
              <a:t>mesotheliomas</a:t>
            </a:r>
            <a:r>
              <a:rPr lang="en-US" sz="2400" dirty="0" smtClean="0"/>
              <a:t>.</a:t>
            </a:r>
          </a:p>
          <a:p>
            <a:pPr marL="457200" indent="-457200">
              <a:buFont typeface="+mj-lt"/>
              <a:buAutoNum type="arabicPeriod" startAt="2"/>
            </a:pPr>
            <a:r>
              <a:rPr lang="en-US" sz="2400" dirty="0" smtClean="0"/>
              <a:t>Industrial exposure to </a:t>
            </a:r>
            <a:r>
              <a:rPr lang="en-US" sz="2400" b="1" dirty="0" smtClean="0"/>
              <a:t>nickel and chromates, coal, mustard gas, arsenic, iron </a:t>
            </a:r>
            <a:r>
              <a:rPr lang="en-US" sz="2400" dirty="0" smtClean="0"/>
              <a:t>etc. </a:t>
            </a:r>
          </a:p>
          <a:p>
            <a:pPr marL="457200" indent="-457200">
              <a:buFont typeface="+mj-lt"/>
              <a:buAutoNum type="arabicPeriod" startAt="2"/>
            </a:pPr>
            <a:r>
              <a:rPr lang="en-US" sz="2400" b="1" dirty="0" smtClean="0"/>
              <a:t>Air pollution</a:t>
            </a:r>
            <a:r>
              <a:rPr lang="en-US" sz="2400" dirty="0" smtClean="0"/>
              <a:t>: May play some role in increased incidence. Indoor air pollution especially by radon.</a:t>
            </a:r>
          </a:p>
          <a:p>
            <a:pPr marL="457200" indent="-457200">
              <a:buFont typeface="+mj-lt"/>
              <a:buAutoNum type="arabicPeriod" startAt="2"/>
            </a:pPr>
            <a:r>
              <a:rPr lang="en-US" sz="2400" b="1" dirty="0" smtClean="0"/>
              <a:t>Scarring:  </a:t>
            </a:r>
            <a:r>
              <a:rPr lang="en-US" sz="2400" dirty="0" smtClean="0"/>
              <a:t>sometimes old infarcts, wounds, scar, </a:t>
            </a:r>
            <a:r>
              <a:rPr lang="en-US" sz="2400" dirty="0" err="1" smtClean="0"/>
              <a:t>granulomatous</a:t>
            </a:r>
            <a:r>
              <a:rPr lang="en-US" sz="2400" dirty="0" smtClean="0"/>
              <a:t> infections are associated with </a:t>
            </a:r>
            <a:r>
              <a:rPr lang="en-US" sz="2400" dirty="0" err="1" smtClean="0"/>
              <a:t>adenocarcinoma</a:t>
            </a:r>
            <a:r>
              <a:rPr lang="en-US" sz="2400" dirty="0" smtClean="0"/>
              <a:t>.</a:t>
            </a:r>
          </a:p>
          <a:p>
            <a:pPr marL="457200" indent="-457200">
              <a:buFont typeface="+mj-lt"/>
              <a:buAutoNum type="arabicPeriod" startAt="2"/>
            </a:pPr>
            <a:endParaRPr lang="en-US" sz="2400" dirty="0" smtClean="0"/>
          </a:p>
          <a:p>
            <a:pPr>
              <a:buNone/>
            </a:pPr>
            <a:endParaRPr lang="en-US" sz="2400" dirty="0" smtClean="0"/>
          </a:p>
          <a:p>
            <a:pPr>
              <a:buNone/>
            </a:pPr>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7587">
                                            <p:txEl>
                                              <p:pRg st="1" end="1"/>
                                            </p:txEl>
                                          </p:spTgt>
                                        </p:tgtEl>
                                        <p:attrNameLst>
                                          <p:attrName>style.visibility</p:attrName>
                                        </p:attrNameLst>
                                      </p:cBhvr>
                                      <p:to>
                                        <p:strVal val="visible"/>
                                      </p:to>
                                    </p:set>
                                    <p:animEffect transition="in" filter="blinds(horizontal)">
                                      <p:cBhvr>
                                        <p:cTn id="7" dur="500"/>
                                        <p:tgtEl>
                                          <p:spTgt spid="675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Effect transition="in" filter="blinds(horizontal)">
                                      <p:cBhvr>
                                        <p:cTn id="12" dur="500"/>
                                        <p:tgtEl>
                                          <p:spTgt spid="675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7587">
                                            <p:txEl>
                                              <p:pRg st="3" end="3"/>
                                            </p:txEl>
                                          </p:spTgt>
                                        </p:tgtEl>
                                        <p:attrNameLst>
                                          <p:attrName>style.visibility</p:attrName>
                                        </p:attrNameLst>
                                      </p:cBhvr>
                                      <p:to>
                                        <p:strVal val="visible"/>
                                      </p:to>
                                    </p:set>
                                    <p:animEffect transition="in" filter="blinds(horizontal)">
                                      <p:cBhvr>
                                        <p:cTn id="17" dur="500"/>
                                        <p:tgtEl>
                                          <p:spTgt spid="675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7587">
                                            <p:txEl>
                                              <p:pRg st="4" end="4"/>
                                            </p:txEl>
                                          </p:spTgt>
                                        </p:tgtEl>
                                        <p:attrNameLst>
                                          <p:attrName>style.visibility</p:attrName>
                                        </p:attrNameLst>
                                      </p:cBhvr>
                                      <p:to>
                                        <p:strVal val="visible"/>
                                      </p:to>
                                    </p:set>
                                    <p:animEffect transition="in" filter="blinds(horizontal)">
                                      <p:cBhvr>
                                        <p:cTn id="22" dur="500"/>
                                        <p:tgtEl>
                                          <p:spTgt spid="675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0"/>
            <a:ext cx="7772400" cy="1143000"/>
          </a:xfrm>
        </p:spPr>
        <p:txBody>
          <a:bodyPr/>
          <a:lstStyle/>
          <a:p>
            <a:pPr eaLnBrk="1" hangingPunct="1"/>
            <a:r>
              <a:rPr lang="en-US" b="1" dirty="0" smtClean="0">
                <a:solidFill>
                  <a:schemeClr val="accent2">
                    <a:lumMod val="75000"/>
                  </a:schemeClr>
                </a:solidFill>
                <a:latin typeface="Arial" charset="0"/>
                <a:cs typeface="Arial" charset="0"/>
              </a:rPr>
              <a:t>Precursor Lesions</a:t>
            </a:r>
            <a:endParaRPr lang="en-US" b="1" dirty="0" smtClean="0">
              <a:latin typeface="Arial" charset="0"/>
              <a:cs typeface="Arial" charset="0"/>
            </a:endParaRPr>
          </a:p>
        </p:txBody>
      </p:sp>
      <p:sp>
        <p:nvSpPr>
          <p:cNvPr id="69635" name="Rectangle 3"/>
          <p:cNvSpPr>
            <a:spLocks noGrp="1" noChangeArrowheads="1"/>
          </p:cNvSpPr>
          <p:nvPr>
            <p:ph sz="quarter" idx="1"/>
          </p:nvPr>
        </p:nvSpPr>
        <p:spPr>
          <a:xfrm>
            <a:off x="228600" y="1447800"/>
            <a:ext cx="8686800" cy="4800600"/>
          </a:xfrm>
        </p:spPr>
        <p:txBody>
          <a:bodyPr>
            <a:normAutofit/>
          </a:bodyPr>
          <a:lstStyle/>
          <a:p>
            <a:pPr eaLnBrk="1" hangingPunct="1"/>
            <a:r>
              <a:rPr lang="en-US" sz="2000" dirty="0" smtClean="0">
                <a:latin typeface="Arial" charset="0"/>
                <a:cs typeface="Arial" charset="0"/>
              </a:rPr>
              <a:t>Three types of precursor epithelial lesions are recognized: </a:t>
            </a:r>
          </a:p>
          <a:p>
            <a:pPr lvl="1" eaLnBrk="1" hangingPunct="1">
              <a:buFontTx/>
              <a:buNone/>
            </a:pPr>
            <a:r>
              <a:rPr lang="en-US" sz="2000" dirty="0" smtClean="0">
                <a:latin typeface="Arial" charset="0"/>
                <a:cs typeface="Arial" charset="0"/>
              </a:rPr>
              <a:t> </a:t>
            </a:r>
            <a:r>
              <a:rPr lang="en-US" sz="2000" dirty="0" smtClean="0">
                <a:solidFill>
                  <a:schemeClr val="tx1"/>
                </a:solidFill>
                <a:latin typeface="Arial" charset="0"/>
                <a:cs typeface="Arial" charset="0"/>
              </a:rPr>
              <a:t>(1) </a:t>
            </a:r>
            <a:r>
              <a:rPr lang="en-US" sz="2000" dirty="0" err="1" smtClean="0">
                <a:solidFill>
                  <a:schemeClr val="tx1"/>
                </a:solidFill>
                <a:latin typeface="Arial" charset="0"/>
                <a:cs typeface="Arial" charset="0"/>
              </a:rPr>
              <a:t>squamous</a:t>
            </a:r>
            <a:r>
              <a:rPr lang="en-US" sz="2000" dirty="0" smtClean="0">
                <a:solidFill>
                  <a:schemeClr val="tx1"/>
                </a:solidFill>
                <a:latin typeface="Arial" charset="0"/>
                <a:cs typeface="Arial" charset="0"/>
              </a:rPr>
              <a:t> dysplasia and carcinoma in situ can lead to </a:t>
            </a:r>
            <a:r>
              <a:rPr lang="en-US" sz="2000" dirty="0" err="1" smtClean="0">
                <a:solidFill>
                  <a:schemeClr val="tx1"/>
                </a:solidFill>
                <a:latin typeface="Arial" charset="0"/>
                <a:cs typeface="Arial" charset="0"/>
              </a:rPr>
              <a:t>squamous</a:t>
            </a:r>
            <a:r>
              <a:rPr lang="en-US" sz="2000" dirty="0" smtClean="0">
                <a:solidFill>
                  <a:schemeClr val="tx1"/>
                </a:solidFill>
                <a:latin typeface="Arial" charset="0"/>
                <a:cs typeface="Arial" charset="0"/>
              </a:rPr>
              <a:t> cell carcinoma</a:t>
            </a:r>
          </a:p>
          <a:p>
            <a:pPr lvl="1" eaLnBrk="1" hangingPunct="1">
              <a:buFontTx/>
              <a:buNone/>
            </a:pPr>
            <a:r>
              <a:rPr lang="en-US" sz="2000" dirty="0" smtClean="0">
                <a:solidFill>
                  <a:schemeClr val="tx1"/>
                </a:solidFill>
                <a:latin typeface="Arial" charset="0"/>
                <a:cs typeface="Arial" charset="0"/>
              </a:rPr>
              <a:t> (2) atypical </a:t>
            </a:r>
            <a:r>
              <a:rPr lang="en-US" sz="2000" dirty="0" err="1" smtClean="0">
                <a:solidFill>
                  <a:schemeClr val="tx1"/>
                </a:solidFill>
                <a:latin typeface="Arial" charset="0"/>
                <a:cs typeface="Arial" charset="0"/>
              </a:rPr>
              <a:t>adenomatous</a:t>
            </a:r>
            <a:r>
              <a:rPr lang="en-US" sz="2000" dirty="0" smtClean="0">
                <a:solidFill>
                  <a:schemeClr val="tx1"/>
                </a:solidFill>
                <a:latin typeface="Arial" charset="0"/>
                <a:cs typeface="Arial" charset="0"/>
              </a:rPr>
              <a:t> hyperplasia can lead to  </a:t>
            </a:r>
            <a:r>
              <a:rPr lang="en-US" sz="2000" dirty="0" err="1" smtClean="0">
                <a:solidFill>
                  <a:schemeClr val="tx1"/>
                </a:solidFill>
                <a:latin typeface="Arial" charset="0"/>
                <a:cs typeface="Arial" charset="0"/>
              </a:rPr>
              <a:t>adenocarcinoma</a:t>
            </a:r>
            <a:endParaRPr lang="en-US" sz="2000" dirty="0" smtClean="0">
              <a:solidFill>
                <a:schemeClr val="tx1"/>
              </a:solidFill>
              <a:latin typeface="Arial" charset="0"/>
              <a:cs typeface="Arial" charset="0"/>
            </a:endParaRPr>
          </a:p>
          <a:p>
            <a:pPr lvl="1" eaLnBrk="1" hangingPunct="1">
              <a:buFontTx/>
              <a:buNone/>
            </a:pPr>
            <a:r>
              <a:rPr lang="en-US" sz="2000" dirty="0" smtClean="0">
                <a:solidFill>
                  <a:schemeClr val="tx1"/>
                </a:solidFill>
                <a:latin typeface="Arial" charset="0"/>
                <a:cs typeface="Arial" charset="0"/>
              </a:rPr>
              <a:t> (3) diffuse idiopathic pulmonary </a:t>
            </a:r>
            <a:r>
              <a:rPr lang="en-US" sz="2000" dirty="0" err="1" smtClean="0">
                <a:solidFill>
                  <a:schemeClr val="tx1"/>
                </a:solidFill>
                <a:latin typeface="Arial" charset="0"/>
                <a:cs typeface="Arial" charset="0"/>
              </a:rPr>
              <a:t>neuroendocrine</a:t>
            </a:r>
            <a:r>
              <a:rPr lang="en-US" sz="2000" dirty="0" smtClean="0">
                <a:solidFill>
                  <a:schemeClr val="tx1"/>
                </a:solidFill>
                <a:latin typeface="Arial" charset="0"/>
                <a:cs typeface="Arial" charset="0"/>
              </a:rPr>
              <a:t> cell hyperplasia can lead to </a:t>
            </a:r>
            <a:r>
              <a:rPr lang="en-US" sz="2000" dirty="0" err="1" smtClean="0">
                <a:solidFill>
                  <a:schemeClr val="tx1"/>
                </a:solidFill>
                <a:latin typeface="Arial" charset="0"/>
                <a:cs typeface="Arial" charset="0"/>
              </a:rPr>
              <a:t>neuroendocrine</a:t>
            </a:r>
            <a:r>
              <a:rPr lang="en-US" sz="2000" dirty="0" smtClean="0">
                <a:solidFill>
                  <a:schemeClr val="tx1"/>
                </a:solidFill>
                <a:latin typeface="Arial" charset="0"/>
                <a:cs typeface="Arial" charset="0"/>
              </a:rPr>
              <a:t> tumors.</a:t>
            </a:r>
          </a:p>
          <a:p>
            <a:pPr lvl="1" eaLnBrk="1" hangingPunct="1">
              <a:buNone/>
            </a:pPr>
            <a:endParaRPr lang="en-US" sz="2000" dirty="0" smtClean="0">
              <a:solidFill>
                <a:schemeClr val="tx1"/>
              </a:solidFill>
              <a:latin typeface="Arial" charset="0"/>
              <a:cs typeface="Arial" charset="0"/>
            </a:endParaRPr>
          </a:p>
          <a:p>
            <a:pPr>
              <a:buNone/>
            </a:pPr>
            <a:r>
              <a:rPr lang="en-US" sz="2000" dirty="0" smtClean="0">
                <a:solidFill>
                  <a:schemeClr val="tx1"/>
                </a:solidFill>
                <a:latin typeface="Arial" charset="0"/>
                <a:cs typeface="Arial" charset="0"/>
              </a:rPr>
              <a:t>It should be noted that the term "precursor" does not </a:t>
            </a:r>
          </a:p>
          <a:p>
            <a:pPr>
              <a:buNone/>
            </a:pPr>
            <a:r>
              <a:rPr lang="en-US" sz="2000" dirty="0" smtClean="0">
                <a:solidFill>
                  <a:schemeClr val="tx1"/>
                </a:solidFill>
                <a:latin typeface="Arial" charset="0"/>
                <a:cs typeface="Arial" charset="0"/>
              </a:rPr>
              <a:t>imply that progression to invasion will occur in all cases</a:t>
            </a:r>
            <a:r>
              <a:rPr lang="en-US" dirty="0" smtClean="0">
                <a:latin typeface="Arial" charset="0"/>
                <a:cs typeface="Arial" charset="0"/>
              </a:rPr>
              <a:t>. </a:t>
            </a: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6019800" y="0"/>
            <a:ext cx="3145809" cy="6706181"/>
          </a:xfrm>
          <a:prstGeom prst="rect">
            <a:avLst/>
          </a:prstGeom>
        </p:spPr>
      </p:pic>
      <p:sp>
        <p:nvSpPr>
          <p:cNvPr id="30722"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30723"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30724" name="Rectangle 4"/>
          <p:cNvSpPr>
            <a:spLocks noGrp="1" noChangeArrowheads="1"/>
          </p:cNvSpPr>
          <p:nvPr>
            <p:ph type="title"/>
          </p:nvPr>
        </p:nvSpPr>
        <p:spPr>
          <a:xfrm>
            <a:off x="76200" y="228600"/>
            <a:ext cx="5918200" cy="914400"/>
          </a:xfrm>
          <a:noFill/>
        </p:spPr>
        <p:txBody>
          <a:bodyPr lIns="92075" tIns="46038" rIns="92075" bIns="46038">
            <a:normAutofit fontScale="90000"/>
          </a:bodyPr>
          <a:lstStyle/>
          <a:p>
            <a:pPr eaLnBrk="1" hangingPunct="1"/>
            <a:r>
              <a:rPr lang="en-US" b="1" dirty="0" smtClean="0">
                <a:solidFill>
                  <a:srgbClr val="8F6D31"/>
                </a:solidFill>
              </a:rPr>
              <a:t>Squamous cell carcinoma (SCC)</a:t>
            </a:r>
          </a:p>
        </p:txBody>
      </p:sp>
      <p:sp>
        <p:nvSpPr>
          <p:cNvPr id="30726" name="Rectangle 6"/>
          <p:cNvSpPr>
            <a:spLocks noGrp="1" noChangeArrowheads="1"/>
          </p:cNvSpPr>
          <p:nvPr>
            <p:ph sz="quarter" idx="1"/>
          </p:nvPr>
        </p:nvSpPr>
        <p:spPr>
          <a:xfrm>
            <a:off x="0" y="1143000"/>
            <a:ext cx="6858000" cy="5337048"/>
          </a:xfrm>
          <a:noFill/>
        </p:spPr>
        <p:txBody>
          <a:bodyPr lIns="92075" tIns="46038" rIns="92075" bIns="46038">
            <a:normAutofit/>
          </a:bodyPr>
          <a:lstStyle/>
          <a:p>
            <a:pPr>
              <a:lnSpc>
                <a:spcPct val="70000"/>
              </a:lnSpc>
            </a:pPr>
            <a:r>
              <a:rPr lang="en-US" sz="2200" dirty="0" smtClean="0">
                <a:latin typeface="Calibri" panose="020F0502020204030204" pitchFamily="34" charset="0"/>
                <a:cs typeface="Arial" panose="020B0604020202020204" pitchFamily="34" charset="0"/>
              </a:rPr>
              <a:t>Second most common </a:t>
            </a:r>
            <a:r>
              <a:rPr lang="en-US" sz="2200" dirty="0" err="1" smtClean="0">
                <a:latin typeface="Calibri" panose="020F0502020204030204" pitchFamily="34" charset="0"/>
                <a:cs typeface="Arial" panose="020B0604020202020204" pitchFamily="34" charset="0"/>
              </a:rPr>
              <a:t>bronchogenic</a:t>
            </a:r>
            <a:r>
              <a:rPr lang="en-US" sz="2200" dirty="0" smtClean="0">
                <a:latin typeface="Calibri" panose="020F0502020204030204" pitchFamily="34" charset="0"/>
                <a:cs typeface="Arial" panose="020B0604020202020204" pitchFamily="34" charset="0"/>
              </a:rPr>
              <a:t> carcinoma</a:t>
            </a:r>
          </a:p>
          <a:p>
            <a:pPr>
              <a:lnSpc>
                <a:spcPct val="70000"/>
              </a:lnSpc>
            </a:pPr>
            <a:r>
              <a:rPr lang="en-US" sz="2200" dirty="0" smtClean="0">
                <a:latin typeface="Calibri" panose="020F0502020204030204" pitchFamily="34" charset="0"/>
                <a:cs typeface="Arial" panose="020B0604020202020204" pitchFamily="34" charset="0"/>
              </a:rPr>
              <a:t>strong association with smoking (25 times risk)</a:t>
            </a:r>
          </a:p>
          <a:p>
            <a:pPr eaLnBrk="1" hangingPunct="1">
              <a:lnSpc>
                <a:spcPct val="70000"/>
              </a:lnSpc>
            </a:pPr>
            <a:r>
              <a:rPr lang="en-US" sz="2200" dirty="0" smtClean="0">
                <a:latin typeface="Calibri" panose="020F0502020204030204" pitchFamily="34" charset="0"/>
                <a:cs typeface="Arial" panose="020B0604020202020204" pitchFamily="34" charset="0"/>
              </a:rPr>
              <a:t>Before Males &gt; females, now incidence in female rising because of smoking.</a:t>
            </a:r>
          </a:p>
          <a:p>
            <a:r>
              <a:rPr lang="en-US" sz="2200" dirty="0" smtClean="0">
                <a:latin typeface="Calibri" panose="020F0502020204030204" pitchFamily="34" charset="0"/>
                <a:cs typeface="Arial" panose="020B0604020202020204" pitchFamily="34" charset="0"/>
              </a:rPr>
              <a:t>This type of cancer is preceded by years of progressive mucosal changes of respiratory epithelium to squamous metaplasia to dysplasia to </a:t>
            </a:r>
          </a:p>
          <a:p>
            <a:pPr>
              <a:buNone/>
            </a:pPr>
            <a:r>
              <a:rPr lang="en-US" sz="2200" dirty="0" smtClean="0">
                <a:latin typeface="Calibri" panose="020F0502020204030204" pitchFamily="34" charset="0"/>
                <a:cs typeface="Arial" panose="020B0604020202020204" pitchFamily="34" charset="0"/>
              </a:rPr>
              <a:t>   ca. in situ to invasive SCC. </a:t>
            </a:r>
          </a:p>
          <a:p>
            <a:endParaRPr lang="en-US" sz="2400" dirty="0" smtClean="0"/>
          </a:p>
        </p:txBody>
      </p:sp>
      <p:pic>
        <p:nvPicPr>
          <p:cNvPr id="9" name="Content Placeholder 8"/>
          <p:cNvPicPr>
            <a:picLocks noGrp="1" noChangeAspect="1"/>
          </p:cNvPicPr>
          <p:nvPr>
            <p:ph sz="quarter" idx="2"/>
          </p:nvPr>
        </p:nvPicPr>
        <p:blipFill>
          <a:blip r:embed="rId4" cstate="print"/>
          <a:stretch>
            <a:fillRect/>
          </a:stretch>
        </p:blipFill>
        <p:spPr>
          <a:xfrm>
            <a:off x="3810000" y="3031155"/>
            <a:ext cx="2819400" cy="3826845"/>
          </a:xfrm>
          <a:prstGeom prst="rect">
            <a:avLst/>
          </a:prstGeom>
        </p:spPr>
      </p:pic>
      <p:sp>
        <p:nvSpPr>
          <p:cNvPr id="8" name="Rectangle 7"/>
          <p:cNvSpPr/>
          <p:nvPr/>
        </p:nvSpPr>
        <p:spPr>
          <a:xfrm>
            <a:off x="152400" y="3810000"/>
            <a:ext cx="3657600" cy="29361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70000"/>
              </a:lnSpc>
            </a:pPr>
            <a:r>
              <a:rPr lang="en-US" dirty="0" smtClean="0">
                <a:latin typeface="Calibri" panose="020F0502020204030204" pitchFamily="34" charset="0"/>
                <a:cs typeface="Arial" panose="020B0604020202020204" pitchFamily="34" charset="0"/>
              </a:rPr>
              <a:t>SCC arise in the central airways (centrally located). So they appears as a </a:t>
            </a:r>
            <a:r>
              <a:rPr lang="en-US" dirty="0" err="1" smtClean="0">
                <a:latin typeface="Calibri" panose="020F0502020204030204" pitchFamily="34" charset="0"/>
                <a:cs typeface="Arial" panose="020B0604020202020204" pitchFamily="34" charset="0"/>
              </a:rPr>
              <a:t>hilar</a:t>
            </a:r>
            <a:r>
              <a:rPr lang="en-US" dirty="0" smtClean="0">
                <a:latin typeface="Calibri" panose="020F0502020204030204" pitchFamily="34" charset="0"/>
                <a:cs typeface="Arial" panose="020B0604020202020204" pitchFamily="34" charset="0"/>
              </a:rPr>
              <a:t> mass.</a:t>
            </a:r>
          </a:p>
          <a:p>
            <a:pPr>
              <a:lnSpc>
                <a:spcPct val="70000"/>
              </a:lnSpc>
            </a:pPr>
            <a:r>
              <a:rPr lang="en-US" dirty="0" smtClean="0">
                <a:latin typeface="Calibri" panose="020F0502020204030204" pitchFamily="34" charset="0"/>
                <a:cs typeface="Arial" panose="020B0604020202020204" pitchFamily="34" charset="0"/>
              </a:rPr>
              <a:t>Frequently </a:t>
            </a:r>
            <a:r>
              <a:rPr lang="en-US" dirty="0" err="1" smtClean="0">
                <a:latin typeface="Calibri" panose="020F0502020204030204" pitchFamily="34" charset="0"/>
                <a:cs typeface="Arial" panose="020B0604020202020204" pitchFamily="34" charset="0"/>
              </a:rPr>
              <a:t>cavitate</a:t>
            </a:r>
            <a:endParaRPr lang="en-US" dirty="0" smtClean="0">
              <a:latin typeface="Calibri" panose="020F0502020204030204" pitchFamily="34" charset="0"/>
              <a:cs typeface="Arial" panose="020B0604020202020204" pitchFamily="34" charset="0"/>
            </a:endParaRPr>
          </a:p>
          <a:p>
            <a:pPr>
              <a:lnSpc>
                <a:spcPct val="70000"/>
              </a:lnSpc>
            </a:pPr>
            <a:r>
              <a:rPr lang="en-US" dirty="0" smtClean="0">
                <a:latin typeface="Calibri" panose="020F0502020204030204" pitchFamily="34" charset="0"/>
                <a:cs typeface="Arial" panose="020B0604020202020204" pitchFamily="34" charset="0"/>
              </a:rPr>
              <a:t>Tumor cells secrete a parathyroid hormone (PTH)- like peptide leading to </a:t>
            </a:r>
            <a:r>
              <a:rPr lang="en-US" dirty="0" err="1" smtClean="0">
                <a:latin typeface="Calibri" panose="020F0502020204030204" pitchFamily="34" charset="0"/>
                <a:cs typeface="Arial" panose="020B0604020202020204" pitchFamily="34" charset="0"/>
              </a:rPr>
              <a:t>hypercalcemia</a:t>
            </a:r>
            <a:r>
              <a:rPr lang="en-US" dirty="0" smtClean="0">
                <a:latin typeface="Calibri" panose="020F0502020204030204" pitchFamily="34" charset="0"/>
                <a:cs typeface="Arial" panose="020B0604020202020204" pitchFamily="34" charset="0"/>
              </a:rPr>
              <a:t>.</a:t>
            </a:r>
          </a:p>
          <a:p>
            <a:pPr>
              <a:lnSpc>
                <a:spcPct val="70000"/>
              </a:lnSpc>
            </a:pPr>
            <a:endParaRPr lang="en-US" dirty="0" smtClean="0">
              <a:latin typeface="Calibri" panose="020F0502020204030204" pitchFamily="34" charset="0"/>
              <a:cs typeface="Arial" panose="020B0604020202020204" pitchFamily="34" charset="0"/>
            </a:endParaRPr>
          </a:p>
          <a:p>
            <a:pPr>
              <a:lnSpc>
                <a:spcPct val="70000"/>
              </a:lnSpc>
            </a:pPr>
            <a:r>
              <a:rPr lang="en-US" dirty="0" smtClean="0">
                <a:latin typeface="Calibri" panose="020F0502020204030204" pitchFamily="34" charset="0"/>
                <a:cs typeface="Arial" panose="020B0604020202020204" pitchFamily="34" charset="0"/>
              </a:rPr>
              <a:t>Poor prognosis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8600" y="0"/>
            <a:ext cx="4572000" cy="990600"/>
          </a:xfrm>
        </p:spPr>
        <p:txBody>
          <a:bodyPr>
            <a:normAutofit/>
          </a:bodyPr>
          <a:lstStyle/>
          <a:p>
            <a:r>
              <a:rPr lang="en-US" sz="2400" b="1" dirty="0" smtClean="0">
                <a:solidFill>
                  <a:srgbClr val="8F6D31"/>
                </a:solidFill>
              </a:rPr>
              <a:t>Squamous cell carcinoma (SCC)</a:t>
            </a:r>
            <a:endParaRPr lang="en-US" sz="2400" b="1" u="sng" dirty="0" smtClean="0">
              <a:solidFill>
                <a:srgbClr val="8F6D31"/>
              </a:solidFill>
            </a:endParaRPr>
          </a:p>
        </p:txBody>
      </p:sp>
      <p:sp>
        <p:nvSpPr>
          <p:cNvPr id="80899" name="Rectangle 3"/>
          <p:cNvSpPr>
            <a:spLocks noGrp="1" noChangeArrowheads="1"/>
          </p:cNvSpPr>
          <p:nvPr>
            <p:ph sz="quarter" idx="1"/>
          </p:nvPr>
        </p:nvSpPr>
        <p:spPr>
          <a:xfrm>
            <a:off x="0" y="838200"/>
            <a:ext cx="4800600" cy="2590800"/>
          </a:xfrm>
        </p:spPr>
        <p:txBody>
          <a:bodyPr>
            <a:normAutofit fontScale="85000" lnSpcReduction="10000"/>
          </a:bodyPr>
          <a:lstStyle/>
          <a:p>
            <a:pPr eaLnBrk="1" hangingPunct="1">
              <a:buFontTx/>
              <a:buNone/>
            </a:pPr>
            <a:endParaRPr lang="en-US" sz="2800" b="1" u="sng" dirty="0" smtClean="0"/>
          </a:p>
          <a:p>
            <a:r>
              <a:rPr lang="en-US" sz="2200" dirty="0" err="1" smtClean="0"/>
              <a:t>Histologically</a:t>
            </a:r>
            <a:r>
              <a:rPr lang="en-US" sz="2200" dirty="0" smtClean="0"/>
              <a:t>, these tumors are graded according to degree of </a:t>
            </a:r>
            <a:r>
              <a:rPr lang="en-US" sz="2200" dirty="0" err="1" smtClean="0"/>
              <a:t>squamous</a:t>
            </a:r>
            <a:r>
              <a:rPr lang="en-US" sz="2200" dirty="0" smtClean="0"/>
              <a:t> differentiation and tumors ranges from:</a:t>
            </a:r>
          </a:p>
          <a:p>
            <a:pPr lvl="1"/>
            <a:r>
              <a:rPr lang="en-US" sz="2200" dirty="0" smtClean="0">
                <a:solidFill>
                  <a:schemeClr val="tx1"/>
                </a:solidFill>
              </a:rPr>
              <a:t>well-differentiated </a:t>
            </a:r>
            <a:r>
              <a:rPr lang="en-US" sz="2200" dirty="0" err="1" smtClean="0">
                <a:solidFill>
                  <a:schemeClr val="tx1"/>
                </a:solidFill>
              </a:rPr>
              <a:t>squamous</a:t>
            </a:r>
            <a:r>
              <a:rPr lang="en-US" sz="2200" dirty="0" smtClean="0">
                <a:solidFill>
                  <a:schemeClr val="tx1"/>
                </a:solidFill>
              </a:rPr>
              <a:t> cell carcinoma (A), </a:t>
            </a:r>
          </a:p>
          <a:p>
            <a:pPr lvl="1"/>
            <a:r>
              <a:rPr lang="en-US" sz="2200" dirty="0" smtClean="0">
                <a:solidFill>
                  <a:schemeClr val="tx1"/>
                </a:solidFill>
              </a:rPr>
              <a:t>moderately differentiated SCC (B) to</a:t>
            </a:r>
          </a:p>
          <a:p>
            <a:pPr lvl="1"/>
            <a:r>
              <a:rPr lang="en-US" sz="2200" dirty="0" smtClean="0">
                <a:solidFill>
                  <a:schemeClr val="tx1"/>
                </a:solidFill>
              </a:rPr>
              <a:t>poorly differentiated SCC (C).  </a:t>
            </a:r>
          </a:p>
        </p:txBody>
      </p:sp>
      <p:pic>
        <p:nvPicPr>
          <p:cNvPr id="54274" name="Picture 2" descr="http://farm3.staticflickr.com/2603/3974170061_88c6839b99.jpg"/>
          <p:cNvPicPr>
            <a:picLocks noChangeAspect="1" noChangeArrowheads="1"/>
          </p:cNvPicPr>
          <p:nvPr/>
        </p:nvPicPr>
        <p:blipFill>
          <a:blip r:embed="rId2" cstate="print"/>
          <a:srcRect/>
          <a:stretch>
            <a:fillRect/>
          </a:stretch>
        </p:blipFill>
        <p:spPr bwMode="auto">
          <a:xfrm>
            <a:off x="4749683" y="0"/>
            <a:ext cx="4394317" cy="3514726"/>
          </a:xfrm>
          <a:prstGeom prst="rect">
            <a:avLst/>
          </a:prstGeom>
          <a:noFill/>
        </p:spPr>
      </p:pic>
      <p:pic>
        <p:nvPicPr>
          <p:cNvPr id="54276" name="Picture 4" descr="http://webpathology.com/slides/slides/Kidney_SCC2.jpg"/>
          <p:cNvPicPr>
            <a:picLocks noChangeAspect="1" noChangeArrowheads="1"/>
          </p:cNvPicPr>
          <p:nvPr/>
        </p:nvPicPr>
        <p:blipFill>
          <a:blip r:embed="rId3" cstate="print"/>
          <a:srcRect/>
          <a:stretch>
            <a:fillRect/>
          </a:stretch>
        </p:blipFill>
        <p:spPr bwMode="auto">
          <a:xfrm>
            <a:off x="4734130" y="3552824"/>
            <a:ext cx="4409870" cy="3305176"/>
          </a:xfrm>
          <a:prstGeom prst="rect">
            <a:avLst/>
          </a:prstGeom>
          <a:noFill/>
        </p:spPr>
      </p:pic>
      <p:pic>
        <p:nvPicPr>
          <p:cNvPr id="54278" name="Picture 6" descr="http://library.med.utah.edu/WebPath/jpeg4/FEM011.jpg"/>
          <p:cNvPicPr>
            <a:picLocks noChangeAspect="1" noChangeArrowheads="1"/>
          </p:cNvPicPr>
          <p:nvPr/>
        </p:nvPicPr>
        <p:blipFill>
          <a:blip r:embed="rId4" cstate="print"/>
          <a:srcRect/>
          <a:stretch>
            <a:fillRect/>
          </a:stretch>
        </p:blipFill>
        <p:spPr bwMode="auto">
          <a:xfrm>
            <a:off x="0" y="3505201"/>
            <a:ext cx="4714875" cy="3352800"/>
          </a:xfrm>
          <a:prstGeom prst="rect">
            <a:avLst/>
          </a:prstGeom>
          <a:noFill/>
        </p:spPr>
      </p:pic>
      <p:sp>
        <p:nvSpPr>
          <p:cNvPr id="11" name="TextBox 10"/>
          <p:cNvSpPr txBox="1"/>
          <p:nvPr/>
        </p:nvSpPr>
        <p:spPr>
          <a:xfrm>
            <a:off x="304800" y="3733800"/>
            <a:ext cx="381000" cy="461665"/>
          </a:xfrm>
          <a:prstGeom prst="rect">
            <a:avLst/>
          </a:prstGeom>
          <a:noFill/>
        </p:spPr>
        <p:txBody>
          <a:bodyPr wrap="square" rtlCol="0">
            <a:spAutoFit/>
          </a:bodyPr>
          <a:lstStyle/>
          <a:p>
            <a:r>
              <a:rPr lang="en-US" b="1" dirty="0" smtClean="0"/>
              <a:t>A</a:t>
            </a:r>
            <a:endParaRPr lang="en-US" b="1" dirty="0"/>
          </a:p>
        </p:txBody>
      </p:sp>
      <p:sp>
        <p:nvSpPr>
          <p:cNvPr id="12" name="TextBox 11"/>
          <p:cNvSpPr txBox="1"/>
          <p:nvPr/>
        </p:nvSpPr>
        <p:spPr>
          <a:xfrm>
            <a:off x="4953000" y="3886200"/>
            <a:ext cx="457200" cy="461665"/>
          </a:xfrm>
          <a:prstGeom prst="rect">
            <a:avLst/>
          </a:prstGeom>
          <a:noFill/>
        </p:spPr>
        <p:txBody>
          <a:bodyPr wrap="square" rtlCol="0">
            <a:spAutoFit/>
          </a:bodyPr>
          <a:lstStyle/>
          <a:p>
            <a:r>
              <a:rPr lang="en-US" b="1" dirty="0" smtClean="0"/>
              <a:t>B</a:t>
            </a:r>
            <a:endParaRPr lang="en-US" b="1" dirty="0"/>
          </a:p>
        </p:txBody>
      </p:sp>
      <p:sp>
        <p:nvSpPr>
          <p:cNvPr id="13" name="TextBox 12"/>
          <p:cNvSpPr txBox="1"/>
          <p:nvPr/>
        </p:nvSpPr>
        <p:spPr>
          <a:xfrm>
            <a:off x="8686800" y="3048000"/>
            <a:ext cx="457200" cy="457200"/>
          </a:xfrm>
          <a:prstGeom prst="rect">
            <a:avLst/>
          </a:prstGeom>
          <a:noFill/>
        </p:spPr>
        <p:txBody>
          <a:bodyPr wrap="square" rtlCol="0">
            <a:spAutoFit/>
          </a:bodyPr>
          <a:lstStyle/>
          <a:p>
            <a:r>
              <a:rPr lang="en-US" b="1" dirty="0" smtClean="0"/>
              <a:t>C</a:t>
            </a:r>
            <a:endParaRPr 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b="1" dirty="0" err="1" smtClean="0">
                <a:solidFill>
                  <a:srgbClr val="8F6D31"/>
                </a:solidFill>
              </a:rPr>
              <a:t>Adenocarcinomas</a:t>
            </a:r>
            <a:endParaRPr lang="en-US" sz="3600" b="1" dirty="0" smtClean="0">
              <a:solidFill>
                <a:srgbClr val="8F6D31"/>
              </a:solidFill>
            </a:endParaRPr>
          </a:p>
        </p:txBody>
      </p:sp>
      <p:sp>
        <p:nvSpPr>
          <p:cNvPr id="3" name="Content Placeholder 2"/>
          <p:cNvSpPr>
            <a:spLocks noGrp="1"/>
          </p:cNvSpPr>
          <p:nvPr>
            <p:ph sz="quarter" idx="1"/>
          </p:nvPr>
        </p:nvSpPr>
        <p:spPr>
          <a:xfrm>
            <a:off x="1219200" y="1447800"/>
            <a:ext cx="6781800" cy="4937760"/>
          </a:xfrm>
        </p:spPr>
        <p:txBody>
          <a:bodyPr>
            <a:normAutofit/>
          </a:bodyPr>
          <a:lstStyle/>
          <a:p>
            <a:r>
              <a:rPr lang="en-US" sz="2000" dirty="0" err="1" smtClean="0">
                <a:latin typeface="Arial" panose="020B0604020202020204" pitchFamily="34" charset="0"/>
                <a:cs typeface="Arial" panose="020B0604020202020204" pitchFamily="34" charset="0"/>
              </a:rPr>
              <a:t>Adenocarcinomas</a:t>
            </a:r>
            <a:r>
              <a:rPr lang="en-US" sz="2000" dirty="0" smtClean="0">
                <a:latin typeface="Arial" panose="020B0604020202020204" pitchFamily="34" charset="0"/>
                <a:cs typeface="Arial" panose="020B0604020202020204" pitchFamily="34" charset="0"/>
              </a:rPr>
              <a:t> is now the most frequent </a:t>
            </a:r>
            <a:r>
              <a:rPr lang="en-US" sz="2000" dirty="0" err="1" smtClean="0">
                <a:latin typeface="Arial" panose="020B0604020202020204" pitchFamily="34" charset="0"/>
                <a:cs typeface="Arial" panose="020B0604020202020204" pitchFamily="34" charset="0"/>
              </a:rPr>
              <a:t>histologic</a:t>
            </a:r>
            <a:r>
              <a:rPr lang="en-US" sz="2000" dirty="0" smtClean="0">
                <a:latin typeface="Arial" panose="020B0604020202020204" pitchFamily="34" charset="0"/>
                <a:cs typeface="Arial" panose="020B0604020202020204" pitchFamily="34" charset="0"/>
              </a:rPr>
              <a:t> subtype of </a:t>
            </a:r>
            <a:r>
              <a:rPr lang="en-US" sz="2000" dirty="0" err="1" smtClean="0">
                <a:latin typeface="Arial" panose="020B0604020202020204" pitchFamily="34" charset="0"/>
                <a:cs typeface="Arial" panose="020B0604020202020204" pitchFamily="34" charset="0"/>
              </a:rPr>
              <a:t>bronchogenic</a:t>
            </a:r>
            <a:r>
              <a:rPr lang="en-US" sz="2000" dirty="0" smtClean="0">
                <a:latin typeface="Arial" panose="020B0604020202020204" pitchFamily="34" charset="0"/>
                <a:cs typeface="Arial" panose="020B0604020202020204" pitchFamily="34" charset="0"/>
              </a:rPr>
              <a:t> carcinoma; more common in women.</a:t>
            </a:r>
          </a:p>
          <a:p>
            <a:r>
              <a:rPr lang="en-US" sz="2000" dirty="0" smtClean="0">
                <a:latin typeface="Arial" panose="020B0604020202020204" pitchFamily="34" charset="0"/>
                <a:cs typeface="Arial" panose="020B0604020202020204" pitchFamily="34" charset="0"/>
              </a:rPr>
              <a:t>They do not have a clear link to smoking history</a:t>
            </a:r>
          </a:p>
          <a:p>
            <a:r>
              <a:rPr lang="en-US" sz="2000" dirty="0" smtClean="0">
                <a:latin typeface="Arial" panose="020B0604020202020204" pitchFamily="34" charset="0"/>
                <a:cs typeface="Arial" panose="020B0604020202020204" pitchFamily="34" charset="0"/>
              </a:rPr>
              <a:t>They are classically peripheral tumors arising from the peripheral airways and alveoli.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2">
                    <a:lumMod val="75000"/>
                  </a:schemeClr>
                </a:solidFill>
                <a:latin typeface="Arial" charset="0"/>
                <a:cs typeface="Arial" charset="0"/>
              </a:rPr>
              <a:t>Adenocarcinoma</a:t>
            </a:r>
            <a:r>
              <a:rPr lang="en-US" b="1" dirty="0" smtClean="0">
                <a:solidFill>
                  <a:schemeClr val="accent2">
                    <a:lumMod val="75000"/>
                  </a:schemeClr>
                </a:solidFill>
                <a:latin typeface="Arial" charset="0"/>
                <a:cs typeface="Arial" charset="0"/>
              </a:rPr>
              <a:t> </a:t>
            </a:r>
            <a:r>
              <a:rPr lang="en-US" b="1" dirty="0" smtClean="0">
                <a:solidFill>
                  <a:schemeClr val="accent2">
                    <a:lumMod val="75000"/>
                  </a:schemeClr>
                </a:solidFill>
                <a:latin typeface="Arial" charset="0"/>
                <a:cs typeface="Arial" charset="0"/>
              </a:rPr>
              <a:t>Precursor </a:t>
            </a:r>
            <a:r>
              <a:rPr lang="en-US" b="1" dirty="0" smtClean="0">
                <a:solidFill>
                  <a:schemeClr val="accent2">
                    <a:lumMod val="75000"/>
                  </a:schemeClr>
                </a:solidFill>
                <a:latin typeface="Arial" charset="0"/>
                <a:cs typeface="Arial" charset="0"/>
              </a:rPr>
              <a:t>Lesions</a:t>
            </a:r>
            <a:endParaRPr lang="ar-SA" dirty="0"/>
          </a:p>
        </p:txBody>
      </p:sp>
      <p:sp>
        <p:nvSpPr>
          <p:cNvPr id="3" name="Content Placeholder 2"/>
          <p:cNvSpPr>
            <a:spLocks noGrp="1"/>
          </p:cNvSpPr>
          <p:nvPr>
            <p:ph sz="quarter" idx="1"/>
          </p:nvPr>
        </p:nvSpPr>
        <p:spPr/>
        <p:txBody>
          <a:bodyPr>
            <a:normAutofit fontScale="92500" lnSpcReduction="20000"/>
          </a:bodyPr>
          <a:lstStyle/>
          <a:p>
            <a:r>
              <a:rPr lang="en-CA" b="1" dirty="0" smtClean="0"/>
              <a:t>Atypical </a:t>
            </a:r>
            <a:r>
              <a:rPr lang="en-CA" b="1" dirty="0" err="1" smtClean="0"/>
              <a:t>adenomatous</a:t>
            </a:r>
            <a:r>
              <a:rPr lang="en-CA" b="1" dirty="0" smtClean="0"/>
              <a:t> hyperplasia</a:t>
            </a:r>
            <a:r>
              <a:rPr lang="en-CA" dirty="0" smtClean="0"/>
              <a:t> is a small lesion (≤5 mm) characterized by dysplastic </a:t>
            </a:r>
            <a:r>
              <a:rPr lang="en-CA" dirty="0" err="1" smtClean="0"/>
              <a:t>pneumocytes</a:t>
            </a:r>
            <a:r>
              <a:rPr lang="en-CA" dirty="0" smtClean="0"/>
              <a:t> lining alveolar walls that are mildly </a:t>
            </a:r>
            <a:r>
              <a:rPr lang="en-CA" dirty="0" smtClean="0"/>
              <a:t>fibrotic</a:t>
            </a:r>
          </a:p>
          <a:p>
            <a:endParaRPr lang="en-CA" dirty="0" smtClean="0"/>
          </a:p>
          <a:p>
            <a:r>
              <a:rPr lang="en-US" b="1" dirty="0" err="1" smtClean="0"/>
              <a:t>Adenocarcinoma</a:t>
            </a:r>
            <a:r>
              <a:rPr lang="en-US" b="1" dirty="0" smtClean="0"/>
              <a:t> in </a:t>
            </a:r>
            <a:r>
              <a:rPr lang="en-US" b="1" dirty="0" smtClean="0"/>
              <a:t>situ;</a:t>
            </a:r>
            <a:r>
              <a:rPr lang="en-CA" b="1" dirty="0" smtClean="0"/>
              <a:t> AIS</a:t>
            </a:r>
            <a:r>
              <a:rPr lang="en-CA" dirty="0" smtClean="0"/>
              <a:t> </a:t>
            </a:r>
            <a:r>
              <a:rPr lang="en-US" dirty="0" smtClean="0"/>
              <a:t> (formerly called </a:t>
            </a:r>
            <a:r>
              <a:rPr lang="en-US" dirty="0" err="1" smtClean="0"/>
              <a:t>bronchioloalveolar</a:t>
            </a:r>
            <a:r>
              <a:rPr lang="en-US" dirty="0" smtClean="0"/>
              <a:t> carcinoma) is a lesion that is less than 3 cm and is composed entirely of dysplastic cells growing along preexisting alveolar </a:t>
            </a:r>
            <a:r>
              <a:rPr lang="en-US" dirty="0" err="1" smtClean="0"/>
              <a:t>septae</a:t>
            </a:r>
            <a:r>
              <a:rPr lang="en-US" dirty="0" smtClean="0"/>
              <a:t>, </a:t>
            </a:r>
            <a:r>
              <a:rPr lang="en-CA" dirty="0" smtClean="0"/>
              <a:t> </a:t>
            </a:r>
            <a:r>
              <a:rPr lang="en-CA" dirty="0" smtClean="0"/>
              <a:t>no growth patterns other than </a:t>
            </a:r>
            <a:r>
              <a:rPr lang="en-CA" dirty="0" err="1" smtClean="0"/>
              <a:t>lepidic</a:t>
            </a:r>
            <a:r>
              <a:rPr lang="en-CA" dirty="0" smtClean="0"/>
              <a:t> and no feature of necrosis or </a:t>
            </a:r>
            <a:r>
              <a:rPr lang="en-CA" dirty="0" smtClean="0"/>
              <a:t>invasion</a:t>
            </a:r>
            <a:endParaRPr lang="en-CA" dirty="0" smtClean="0"/>
          </a:p>
          <a:p>
            <a:endParaRPr lang="en-CA" dirty="0" smtClean="0"/>
          </a:p>
          <a:p>
            <a:r>
              <a:rPr lang="en-CA" dirty="0" smtClean="0"/>
              <a:t>Minimally invasive </a:t>
            </a:r>
            <a:r>
              <a:rPr lang="en-CA" dirty="0" err="1" smtClean="0"/>
              <a:t>adenocarcinoma</a:t>
            </a:r>
            <a:r>
              <a:rPr lang="en-CA" dirty="0" smtClean="0"/>
              <a:t> of lung (</a:t>
            </a:r>
            <a:r>
              <a:rPr lang="en-CA" b="1" dirty="0" smtClean="0"/>
              <a:t>MIA</a:t>
            </a:r>
            <a:r>
              <a:rPr lang="en-CA" dirty="0" smtClean="0"/>
              <a:t>) ≤3 cm, describes small solitary </a:t>
            </a:r>
            <a:r>
              <a:rPr lang="en-CA" dirty="0" err="1" smtClean="0"/>
              <a:t>adenocarcinomas</a:t>
            </a:r>
            <a:r>
              <a:rPr lang="en-CA" dirty="0" smtClean="0"/>
              <a:t> with either pure </a:t>
            </a:r>
            <a:r>
              <a:rPr lang="en-CA" dirty="0" err="1" smtClean="0"/>
              <a:t>lepidic</a:t>
            </a:r>
            <a:r>
              <a:rPr lang="en-CA" dirty="0" smtClean="0"/>
              <a:t> growth or predominant </a:t>
            </a:r>
            <a:r>
              <a:rPr lang="en-CA" dirty="0" err="1" smtClean="0"/>
              <a:t>lepidic</a:t>
            </a:r>
            <a:r>
              <a:rPr lang="en-CA" dirty="0" smtClean="0"/>
              <a:t> growth with ≤5 mm of </a:t>
            </a:r>
            <a:r>
              <a:rPr lang="en-CA" dirty="0" err="1" smtClean="0"/>
              <a:t>stromal</a:t>
            </a:r>
            <a:r>
              <a:rPr lang="en-CA" dirty="0" smtClean="0"/>
              <a:t> invasion.</a:t>
            </a:r>
          </a:p>
          <a:p>
            <a:endParaRPr lang="ar-SA"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TvM76aOfc9pHBZP8QcTshVmdyAViTU0zyOX-FRXkENuTDOSV_6"/>
          <p:cNvPicPr>
            <a:picLocks noChangeAspect="1" noChangeArrowheads="1"/>
          </p:cNvPicPr>
          <p:nvPr/>
        </p:nvPicPr>
        <p:blipFill>
          <a:blip r:embed="rId2" cstate="print"/>
          <a:srcRect/>
          <a:stretch>
            <a:fillRect/>
          </a:stretch>
        </p:blipFill>
        <p:spPr bwMode="auto">
          <a:xfrm>
            <a:off x="5334000" y="1371600"/>
            <a:ext cx="3657600" cy="2739671"/>
          </a:xfrm>
          <a:prstGeom prst="rect">
            <a:avLst/>
          </a:prstGeom>
          <a:noFill/>
        </p:spPr>
      </p:pic>
      <p:sp>
        <p:nvSpPr>
          <p:cNvPr id="5" name="Rectangle 4"/>
          <p:cNvSpPr/>
          <p:nvPr/>
        </p:nvSpPr>
        <p:spPr>
          <a:xfrm>
            <a:off x="5334000" y="3886200"/>
            <a:ext cx="365760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CA" dirty="0" smtClean="0"/>
              <a:t>Minimally invasive </a:t>
            </a:r>
            <a:r>
              <a:rPr lang="en-CA" dirty="0" err="1" smtClean="0"/>
              <a:t>adenocarcinoma</a:t>
            </a:r>
            <a:r>
              <a:rPr lang="en-CA" dirty="0" smtClean="0"/>
              <a:t> of lung </a:t>
            </a:r>
            <a:endParaRPr lang="ar-SA" dirty="0"/>
          </a:p>
        </p:txBody>
      </p:sp>
      <p:pic>
        <p:nvPicPr>
          <p:cNvPr id="1030" name="Picture 6" descr="http://upload.wikimedia.org/wikipedia/commons/9/98/Atypical_adenomatous_hyperplasia,_HE_1.jpg"/>
          <p:cNvPicPr>
            <a:picLocks noChangeAspect="1" noChangeArrowheads="1"/>
          </p:cNvPicPr>
          <p:nvPr/>
        </p:nvPicPr>
        <p:blipFill>
          <a:blip r:embed="rId3" cstate="print"/>
          <a:srcRect/>
          <a:stretch>
            <a:fillRect/>
          </a:stretch>
        </p:blipFill>
        <p:spPr bwMode="auto">
          <a:xfrm>
            <a:off x="609600" y="152400"/>
            <a:ext cx="4191000" cy="3143250"/>
          </a:xfrm>
          <a:prstGeom prst="rect">
            <a:avLst/>
          </a:prstGeom>
          <a:noFill/>
          <a:ln>
            <a:solidFill>
              <a:srgbClr val="00B0F0"/>
            </a:solidFill>
          </a:ln>
        </p:spPr>
      </p:pic>
      <p:sp>
        <p:nvSpPr>
          <p:cNvPr id="8" name="Rectangle 7"/>
          <p:cNvSpPr/>
          <p:nvPr/>
        </p:nvSpPr>
        <p:spPr>
          <a:xfrm>
            <a:off x="3429000" y="304801"/>
            <a:ext cx="4876800"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CA" dirty="0" smtClean="0"/>
              <a:t>Atypical </a:t>
            </a:r>
            <a:r>
              <a:rPr lang="en-CA" dirty="0" err="1" smtClean="0"/>
              <a:t>adenomatous</a:t>
            </a:r>
            <a:r>
              <a:rPr lang="en-CA" dirty="0" smtClean="0"/>
              <a:t> hyperplasia</a:t>
            </a:r>
            <a:endParaRPr lang="ar-SA" dirty="0"/>
          </a:p>
        </p:txBody>
      </p:sp>
      <p:pic>
        <p:nvPicPr>
          <p:cNvPr id="1032" name="Picture 8" descr="https://encrypted-tbn1.gstatic.com/images?q=tbn:ANd9GcQO6OPruRscGRbMDp5fzBceNOehsy958KUqK3QZey3bmK9artY3ew"/>
          <p:cNvPicPr>
            <a:picLocks noChangeAspect="1" noChangeArrowheads="1"/>
          </p:cNvPicPr>
          <p:nvPr/>
        </p:nvPicPr>
        <p:blipFill>
          <a:blip r:embed="rId4" cstate="print"/>
          <a:srcRect/>
          <a:stretch>
            <a:fillRect/>
          </a:stretch>
        </p:blipFill>
        <p:spPr bwMode="auto">
          <a:xfrm>
            <a:off x="609600" y="3352800"/>
            <a:ext cx="4191000" cy="3139206"/>
          </a:xfrm>
          <a:prstGeom prst="rect">
            <a:avLst/>
          </a:prstGeom>
          <a:noFill/>
        </p:spPr>
      </p:pic>
      <p:sp>
        <p:nvSpPr>
          <p:cNvPr id="10" name="Rectangle 9"/>
          <p:cNvSpPr/>
          <p:nvPr/>
        </p:nvSpPr>
        <p:spPr>
          <a:xfrm>
            <a:off x="3810000" y="5638800"/>
            <a:ext cx="5334000" cy="83099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err="1" smtClean="0"/>
              <a:t>Adenocarcinoma</a:t>
            </a:r>
            <a:r>
              <a:rPr lang="en-US" b="1" dirty="0" smtClean="0"/>
              <a:t> in situ</a:t>
            </a:r>
            <a:r>
              <a:rPr lang="en-US" dirty="0" smtClean="0"/>
              <a:t> (formerly called </a:t>
            </a:r>
            <a:r>
              <a:rPr lang="en-US" dirty="0" err="1" smtClean="0"/>
              <a:t>bronchioloalveolar</a:t>
            </a:r>
            <a:r>
              <a:rPr lang="en-US" dirty="0" smtClean="0"/>
              <a:t> carcinoma) </a:t>
            </a:r>
            <a:endParaRPr lang="ar-SA"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3505200" cy="1143000"/>
          </a:xfrm>
        </p:spPr>
        <p:txBody>
          <a:bodyPr>
            <a:normAutofit fontScale="90000"/>
          </a:bodyPr>
          <a:lstStyle/>
          <a:p>
            <a:r>
              <a:rPr lang="en-US" sz="2400" b="1" dirty="0" err="1" smtClean="0"/>
              <a:t>Adenocarcinoma</a:t>
            </a:r>
            <a:r>
              <a:rPr lang="en-US" sz="2400" b="1" dirty="0" smtClean="0"/>
              <a:t> in situ</a:t>
            </a:r>
            <a:r>
              <a:rPr lang="en-US" sz="2400" dirty="0" smtClean="0"/>
              <a:t> (formerly called </a:t>
            </a:r>
            <a:r>
              <a:rPr lang="en-US" sz="2400" dirty="0" err="1" smtClean="0"/>
              <a:t>bronchioloalveolar</a:t>
            </a:r>
            <a:r>
              <a:rPr lang="en-US" sz="2400" dirty="0" smtClean="0"/>
              <a:t> carcinoma) </a:t>
            </a:r>
            <a:endParaRPr lang="en-US" sz="2400" dirty="0"/>
          </a:p>
        </p:txBody>
      </p:sp>
      <p:pic>
        <p:nvPicPr>
          <p:cNvPr id="48130" name="Picture 2" descr="https://tulane.edu/som/departments/pathology/training/images/neo24_1.jpg"/>
          <p:cNvPicPr>
            <a:picLocks noChangeAspect="1" noChangeArrowheads="1"/>
          </p:cNvPicPr>
          <p:nvPr/>
        </p:nvPicPr>
        <p:blipFill>
          <a:blip r:embed="rId2" cstate="print"/>
          <a:srcRect/>
          <a:stretch>
            <a:fillRect/>
          </a:stretch>
        </p:blipFill>
        <p:spPr bwMode="auto">
          <a:xfrm>
            <a:off x="5410201" y="3429000"/>
            <a:ext cx="3733800" cy="3429000"/>
          </a:xfrm>
          <a:prstGeom prst="rect">
            <a:avLst/>
          </a:prstGeom>
          <a:noFill/>
        </p:spPr>
      </p:pic>
      <p:pic>
        <p:nvPicPr>
          <p:cNvPr id="48136" name="Picture 8" descr="http://upload.wikimedia.org/wikipedia/commons/2/21/Bronchioloalveolar_carcinoma.jpg"/>
          <p:cNvPicPr>
            <a:picLocks noChangeAspect="1" noChangeArrowheads="1"/>
          </p:cNvPicPr>
          <p:nvPr/>
        </p:nvPicPr>
        <p:blipFill>
          <a:blip r:embed="rId3" cstate="print"/>
          <a:srcRect/>
          <a:stretch>
            <a:fillRect/>
          </a:stretch>
        </p:blipFill>
        <p:spPr bwMode="auto">
          <a:xfrm>
            <a:off x="4195445" y="0"/>
            <a:ext cx="4948556" cy="3429000"/>
          </a:xfrm>
          <a:prstGeom prst="rect">
            <a:avLst/>
          </a:prstGeom>
          <a:noFill/>
        </p:spPr>
      </p:pic>
      <p:sp>
        <p:nvSpPr>
          <p:cNvPr id="11" name="Rectangle 10"/>
          <p:cNvSpPr/>
          <p:nvPr/>
        </p:nvSpPr>
        <p:spPr>
          <a:xfrm>
            <a:off x="0" y="1752600"/>
            <a:ext cx="3200400" cy="830997"/>
          </a:xfrm>
          <a:prstGeom prst="rect">
            <a:avLst/>
          </a:prstGeom>
        </p:spPr>
        <p:txBody>
          <a:bodyPr wrap="square">
            <a:spAutoFit/>
          </a:bodyPr>
          <a:lstStyle/>
          <a:p>
            <a:r>
              <a:rPr lang="en-US" dirty="0" smtClean="0"/>
              <a:t>Malignant cells grow along alveolar </a:t>
            </a:r>
            <a:r>
              <a:rPr lang="en-US" dirty="0" err="1" smtClean="0"/>
              <a:t>septae</a:t>
            </a:r>
            <a:endParaRPr lang="en-US" dirty="0"/>
          </a:p>
        </p:txBody>
      </p:sp>
      <p:pic>
        <p:nvPicPr>
          <p:cNvPr id="12" name="Picture 6" descr="http://static3.wikia.nocookie.net/__cb20131211193018/mmg-233-2013-genetics-genomics/images/c/c7/Lung_adeno.jpg"/>
          <p:cNvPicPr>
            <a:picLocks noChangeAspect="1" noChangeArrowheads="1"/>
          </p:cNvPicPr>
          <p:nvPr/>
        </p:nvPicPr>
        <p:blipFill>
          <a:blip r:embed="rId4" cstate="print"/>
          <a:srcRect/>
          <a:stretch>
            <a:fillRect/>
          </a:stretch>
        </p:blipFill>
        <p:spPr bwMode="auto">
          <a:xfrm>
            <a:off x="0" y="3040796"/>
            <a:ext cx="5388427" cy="3817203"/>
          </a:xfrm>
          <a:prstGeom prst="rect">
            <a:avLst/>
          </a:prstGeom>
          <a:noFill/>
        </p:spPr>
      </p:pic>
      <p:pic>
        <p:nvPicPr>
          <p:cNvPr id="3" name="Picture 2"/>
          <p:cNvPicPr>
            <a:picLocks noChangeAspect="1"/>
          </p:cNvPicPr>
          <p:nvPr/>
        </p:nvPicPr>
        <p:blipFill>
          <a:blip r:embed="rId5" cstate="print"/>
          <a:stretch>
            <a:fillRect/>
          </a:stretch>
        </p:blipFill>
        <p:spPr>
          <a:xfrm>
            <a:off x="2895600" y="0"/>
            <a:ext cx="2563381" cy="3040795"/>
          </a:xfrm>
          <a:prstGeom prst="rect">
            <a:avLst/>
          </a:prstGeom>
        </p:spPr>
      </p:pic>
      <p:sp>
        <p:nvSpPr>
          <p:cNvPr id="8" name="Rectangle 7"/>
          <p:cNvSpPr/>
          <p:nvPr/>
        </p:nvSpPr>
        <p:spPr>
          <a:xfrm>
            <a:off x="1066800" y="6027003"/>
            <a:ext cx="7239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t>referred to as </a:t>
            </a:r>
            <a:r>
              <a:rPr lang="en-US" dirty="0" err="1" smtClean="0"/>
              <a:t>adenocarcinoma</a:t>
            </a:r>
            <a:r>
              <a:rPr lang="en-US" dirty="0" smtClean="0"/>
              <a:t> in situ according to the new classification of lung cancers</a:t>
            </a:r>
            <a:endParaRPr lang="ar-SA"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990600"/>
          </a:xfrm>
        </p:spPr>
        <p:txBody>
          <a:bodyPr>
            <a:normAutofit fontScale="90000"/>
          </a:bodyPr>
          <a:lstStyle/>
          <a:p>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b="1" dirty="0" err="1" smtClean="0">
                <a:solidFill>
                  <a:srgbClr val="8F6D31"/>
                </a:solidFill>
              </a:rPr>
              <a:t>Adenocarcinomas</a:t>
            </a:r>
            <a:endParaRPr lang="en-US" sz="3600" b="1" dirty="0" smtClean="0">
              <a:solidFill>
                <a:srgbClr val="8F6D31"/>
              </a:solidFill>
            </a:endParaRPr>
          </a:p>
        </p:txBody>
      </p:sp>
      <p:sp>
        <p:nvSpPr>
          <p:cNvPr id="3" name="Content Placeholder 2"/>
          <p:cNvSpPr>
            <a:spLocks noGrp="1"/>
          </p:cNvSpPr>
          <p:nvPr>
            <p:ph sz="quarter" idx="1"/>
          </p:nvPr>
        </p:nvSpPr>
        <p:spPr>
          <a:xfrm>
            <a:off x="457200" y="1143000"/>
            <a:ext cx="8229600" cy="4937760"/>
          </a:xfrm>
        </p:spPr>
        <p:txBody>
          <a:bodyPr>
            <a:normAutofit/>
          </a:bodyPr>
          <a:lstStyle/>
          <a:p>
            <a:r>
              <a:rPr lang="en-US" sz="2000" dirty="0" smtClean="0">
                <a:latin typeface="Arial" panose="020B0604020202020204" pitchFamily="34" charset="0"/>
                <a:cs typeface="Arial" panose="020B0604020202020204" pitchFamily="34" charset="0"/>
              </a:rPr>
              <a:t>The </a:t>
            </a:r>
            <a:r>
              <a:rPr lang="en-US" sz="2000" dirty="0" smtClean="0">
                <a:latin typeface="Arial" panose="020B0604020202020204" pitchFamily="34" charset="0"/>
                <a:cs typeface="Arial" panose="020B0604020202020204" pitchFamily="34" charset="0"/>
              </a:rPr>
              <a:t>hallmark of </a:t>
            </a:r>
            <a:r>
              <a:rPr lang="en-US" sz="2000" dirty="0" err="1" smtClean="0">
                <a:latin typeface="Arial" panose="020B0604020202020204" pitchFamily="34" charset="0"/>
                <a:cs typeface="Arial" panose="020B0604020202020204" pitchFamily="34" charset="0"/>
              </a:rPr>
              <a:t>adenocarcinomas</a:t>
            </a:r>
            <a:r>
              <a:rPr lang="en-US" sz="2000" dirty="0" smtClean="0">
                <a:latin typeface="Arial" panose="020B0604020202020204" pitchFamily="34" charset="0"/>
                <a:cs typeface="Arial" panose="020B0604020202020204" pitchFamily="34" charset="0"/>
              </a:rPr>
              <a:t> is the tendency to form glands that may or may not produce </a:t>
            </a:r>
            <a:r>
              <a:rPr lang="en-US" sz="2000" dirty="0" err="1" smtClean="0">
                <a:latin typeface="Arial" panose="020B0604020202020204" pitchFamily="34" charset="0"/>
                <a:cs typeface="Arial" panose="020B0604020202020204" pitchFamily="34" charset="0"/>
              </a:rPr>
              <a:t>mucin</a:t>
            </a:r>
            <a:r>
              <a:rPr lang="en-US" sz="2000" dirty="0" smtClean="0">
                <a:latin typeface="Arial" panose="020B0604020202020204" pitchFamily="34" charset="0"/>
                <a:cs typeface="Arial" panose="020B0604020202020204" pitchFamily="34" charset="0"/>
              </a:rPr>
              <a:t>.</a:t>
            </a:r>
          </a:p>
          <a:p>
            <a:r>
              <a:rPr lang="en-US" sz="2000" dirty="0" smtClean="0">
                <a:latin typeface="Arial" panose="020B0604020202020204" pitchFamily="34" charset="0"/>
                <a:cs typeface="Arial" panose="020B0604020202020204" pitchFamily="34" charset="0"/>
              </a:rPr>
              <a:t>Peripheral </a:t>
            </a:r>
            <a:r>
              <a:rPr lang="en-US" sz="2000" dirty="0" err="1" smtClean="0">
                <a:latin typeface="Arial" panose="020B0604020202020204" pitchFamily="34" charset="0"/>
                <a:cs typeface="Arial" panose="020B0604020202020204" pitchFamily="34" charset="0"/>
              </a:rPr>
              <a:t>adenocarcinomas</a:t>
            </a:r>
            <a:r>
              <a:rPr lang="en-US" sz="2000" dirty="0" smtClean="0">
                <a:latin typeface="Arial" panose="020B0604020202020204" pitchFamily="34" charset="0"/>
                <a:cs typeface="Arial" panose="020B0604020202020204" pitchFamily="34" charset="0"/>
              </a:rPr>
              <a:t> are sometimes associated with pulmonary scars (from a previous pulmonary inflammation/infection) and therefore is also referred to as scar carcinoma. </a:t>
            </a:r>
          </a:p>
          <a:p>
            <a:r>
              <a:rPr lang="en-US" sz="2000" dirty="0" smtClean="0">
                <a:latin typeface="Arial" panose="020B0604020202020204" pitchFamily="34" charset="0"/>
                <a:cs typeface="Arial" panose="020B0604020202020204" pitchFamily="34" charset="0"/>
              </a:rPr>
              <a:t>Rarely </a:t>
            </a:r>
            <a:r>
              <a:rPr lang="en-US" sz="2000" dirty="0" err="1" smtClean="0">
                <a:latin typeface="Arial" panose="020B0604020202020204" pitchFamily="34" charset="0"/>
                <a:cs typeface="Arial" panose="020B0604020202020204" pitchFamily="34" charset="0"/>
              </a:rPr>
              <a:t>cavitate</a:t>
            </a:r>
            <a:endParaRPr lang="en-US" sz="2000" dirty="0" smtClean="0">
              <a:latin typeface="Arial" panose="020B0604020202020204" pitchFamily="34" charset="0"/>
              <a:cs typeface="Arial" panose="020B0604020202020204" pitchFamily="34" charset="0"/>
            </a:endParaRPr>
          </a:p>
        </p:txBody>
      </p:sp>
      <p:pic>
        <p:nvPicPr>
          <p:cNvPr id="3074" name="Picture 2" descr="https://c2.staticflickr.com/8/7064/7008486711_52a5866618_b.jpg"/>
          <p:cNvPicPr>
            <a:picLocks noChangeAspect="1" noChangeArrowheads="1"/>
          </p:cNvPicPr>
          <p:nvPr/>
        </p:nvPicPr>
        <p:blipFill>
          <a:blip r:embed="rId2" cstate="print"/>
          <a:srcRect/>
          <a:stretch>
            <a:fillRect/>
          </a:stretch>
        </p:blipFill>
        <p:spPr bwMode="auto">
          <a:xfrm>
            <a:off x="3886200" y="3048000"/>
            <a:ext cx="5000722" cy="3581400"/>
          </a:xfrm>
          <a:prstGeom prst="rect">
            <a:avLst/>
          </a:prstGeom>
          <a:noFill/>
        </p:spPr>
      </p:pic>
      <p:sp>
        <p:nvSpPr>
          <p:cNvPr id="3076" name="AutoShape 4" descr="data:image/jpeg;base64,/9j/4AAQSkZJRgABAQAAAQABAAD/2wCEAAkGBxQTERUUExMWFRUXGSAbGRgYGB8gHhohIB8jIyEiHxwgIC0gICIlIBsdITEhJSkrLi8uHB8zODMsNygtLiwBCgoKDg0OGxAQGywkICQsLCwsLCwsLCwsLCwsLCwsLCwsLCwsLCwsLCwsLCwsLCwsLCwsLCwsLCwsLCwsLDcsLP/AABEIALUBEAMBIgACEQEDEQH/xAAbAAACAwEBAQAAAAAAAAAAAAAFBgMEBwACAf/EADsQAAIBAgQEBAMHBAEEAwEAAAECAwQRABIhMQUGQVETImFxFDKBByNCkaHB0VKx4fDxFWJyghYzsiT/xAAZAQADAQEBAAAAAAAAAAAAAAABAgMEAAX/xAAlEQACAwADAQACAgIDAAAAAAAAAQIRIQMSMUETUTJhIpEEQoH/2gAMAwEAAhEDEQA/ANF5f8URpntYxrcb5WG/qb3P5Ys1yeFnmRM101A0On+DhM4ZxWoo1pYpzH5iwZnfpfS3XYjGhIDqDrqfywOPks6cKAjSJHUAqhLMhaQgamw0uO/rjpZ5LeKTkiOVhp5hbdW9PXHviVGxCEm5F8z9R1H/AK33+mI3rUSJ1Zi6gXcnzeZjtb36Y03dUSLMvD1dlkSyW8wKjVr73x8HFkDqrHV28ttbA29NMW6BG8JBIQXygEjY+o7YqS06LKhK/IpYt2scJabpjeaixxSpVAufqbgev+9ceeDyiWNWK+3t9cQ1MbTCN7iNL3e4vdTsNf1xfbyWBK2G/Sw6WwG0o0clbPUzaeUZvTAyouJVjilQG93FrtYdPTA6t5shRrNMihBfInmLDptfEvBOZoZgXQMoZrG6229998J+WMcsbo2FRRDxhJ4puFsVuLe/vi3NTIwswDDsdsKXMfOEVE6hqd2L6hkAtv1J99sWoa34kKzM8Nvw5rFvcb203wPyJv0PRpBKs4q6llSINlG5cKD7aE4+0tVO7i6xpH+LUsSe2wwjc3c+NTzotOscq5btr1voLjBHh/FIDT+I81jLa4ZtULDYf5wr50vEFcb9bGmpr4zL4WfUja1x/GPU5GWyXBB3UgHT/dsZBPyRUxRjwZgQwKgISLqepN+umGCr5Vqm+HInsI0AZbE3PXTYn3wn538G/F+2P80RlDxul48ujZ/m9PTHcNUjUwLHlFlKtfT8sZ5x3h1UKlTD9wBqMt8gA69AAdzge3PNX4zLG8TrbQqNNOupvrgr/kPyjnw/UzVoajLfVrbksb/8DFimnV1zKVZTsVIscLfK/N61UdyouBZyCN/Qb2wwh40XTKo6WGh/bFVJSVom00fXiDJaxA7YpQK0d81ih6qdR7rviVuIjPYXzEWHb8t8R8RaUxgqAZNNbaA/3tiiT8YhE3nGeFiSDZhrrj5Vi7qxAyto4vt66dji+tQAVDkBj+p9MSyQqQRYW9u/fHdqOqwXxJBII0DtETbKw9Ol+xxBLxKVJGjSC1mzb6FepHbXBdaYKFVdAOh2/wBGB1dUOszh5FEZClVI82m5uOnvhou8A1R0qxRv4eVlMupN9Af2v+2PVQXRk87XAJIFrOP5x9jS5+UEsfcX6EH2xXmdZ2yxS5ZI9x6HtfthvugOnfOpkjCpKTYguDa2C7IXQA/MLeZdr9xgFxWjIsyxguW8zLuO5PpbFzgshljuJPKbrotvr6YEo2rQU9oj4pwdalVWcXMbB1INrkbaYzWs5yqoqiSNQrDNouU303HvvjVc/hKfEYm3W2tv8YH13A4J3ScBc4Hzjr2PuMZeXivUX45/GJfEeL0VSGmBCzxWysdNel+4vihwXnDwYcs8QNmAugAFj+K3U37YIUXKiKZ/iYlyyaLIDYEE9BspG98L/BqWE1MtEyyZWbylmFxkvrYDUMDvjLWl1VD7xPlyOq8E+KS0F9VI83ofqAcNcM7NFG5vfTMO99D+uMt4JwCajEryTiEAK1wSQSpuSdraafXGj0DRVMcbwyNkRrgobBu4YdvTGjga8I8qfpPxGJyrqTlXMLFeoI1Bvv8ATEc1FDEgkEZa9s1hctpYX+mLgqlYuCptHZrkXB03Xv1xFLIJoA6hh1XMLG+NNy88I4WKiYIMx+UdvyxWq41c2JIYqRbuG7Hra2LDLmAUjQgYgpXvmH/dpr/b/emFX7CCuO8bjp1CyNZFstr6sdgPpucI3P8AxebxE8GqGUgnKCO/exuMWvtZr0jlhV4BJoSGzlbW0ItbU6g4p8oyGWXwJKW6AZ1Yre1/6ie+MnJOTl/RohFJWAuOcPkGVpJokVkuojBGY2Hb++GLkurWN0SonMhlAMYA8qjsCdb3w68V5XpqlUEqfJ8uU2Nuuo6HADmDiIpTHT0axtJH+FrXHa19z9cI49UMpdsB/GeMrVVIhhLFl0At5SRvv20xQ4dXxT1rx1FKySOCjOX276bC/pg5QJQQsKtvLKBZkBJys3zW766XxW4hy/FxSX4hJ2VB5XXLr/g4CSYbAHE+CR0Tr8LL4s6k3RrEqpA2UCx9z+WI+H8nSTtJ4jFZrZsthlue7flhq5o4ZS0/3yt4U5XKrkk3NrXt3t1wu8D4RLKCsdU3hjN4knmGpH4SfmGmuA27CvA7yhw/iCSgTuvhZQMt72toLAY0CScJYaeIw8oPXGd8icQRJBEskswJsrFdFI9fXGhVcSMyu4Wyg3JJuPa2nQ4txNesjyJnspnjs43uDY3H1wmVPIVKW8qZd9QxAF+tvT98ScV5xjppRH4YEZ2K9SdTtv8AzgJUcSqlqstUwWmmUgWYDKLbg73HX3ws5xk8GjGSPEvLElG8T0pMozHMdNvW398M0PMUMs3kqVIjHnjNspt1zHa3XE3LvL0NPAwikLq+t2N+nQYzqhpKelrXp5FdlkGVc2i69u4v1wE5QdoLSmqZqfCuMU1RG0keUhWI0N9uowt0fO5nmmp2p3DAkoCbEgdD0v1+uPvLfLWRpQ8axwm2ik3cjbrfAznnmGltJTBXD2sWA+X898N+Wb0X8cVg0cK5jh8WOORZFL/IXFwD/Tcfvg5DGvmeJiSTqGva/a2+M05erBw2nlzyLI7APFHexII16adL4YW5/RBAzLZZr7nRdbHzbXF8PHnf/YWXF+hqzeIuZWyHUaa6+mKUsuR80i5mVcuYDRr9TgrSNG65oyPMNSOuPdYhyMAA1xoDscaYzX/hFxKS8RYJYKM46dPpiSOcBlbwQCdyBqMfaUZ1GZAh2t/GJtFCmzX/ALe+C6WHaAON1ASUSC5N8pUtYAX1J/zbE8ZSAiKMMQ5JzA3CHpcb64KvSKWJKgg9D64FmmEYbwyEmI0uMwIHpt6YommqFa0+wJKjQpKpmY3zSroE7XHUYJLCsanKoyanyjrgJXtO5EqTqiIv3iqt7nrpv7Y6Di7ooMaNMCPNuDcenTvfHOLaOtIvGSKoiZHAeM6EdvftirwzgEULBB5mA8pbVrds3bBPh7xyZ7KFbTMPp/nHp0ZTZdARvbbEZRi34OpNIyTiRlfimSfWMgqb/KU629f4xoPLNJCsclPD5YyLoQ+YkN1ueoIxQ5k4Wk0DXbyG+YjcW+mE/wCz/ikQqEiSSUWYlcwFnX+k2OnfGKDakaZK4mwy3AsoB00Hcjf0xC0b5wb2Sw0vt3v37Y+vVjxFWzEMCQ42Hpf1xE1R4qvH8rbAHr/jG1WZmWK1rC4Njv8ArjwKxCWJIGXqcU/iFaMXa+TyuemvY9cQeIkkTll8oupAPzAD062x0l/izk9KKcdo6mbww8ckg22PvifiKQwt8Q8hUILWv5fyxnPLtNFFxfKgJQqTGzHXUfqcPddyuJqSSB2JLMWVr3I1uN8YtaNLVHrlOSR2dviEnhucpB8wPbCJzWxFeXniKBGHmQE6A97a6dcN/IHK8lGJPEcEm2g299cWJHE9TJHmzIFAkjZdLdbd/wA8K1gU9sWuAcPo6iaQCUuvRDcN6HX36YZ+IUho6J1phYqLi4zE9zbqbYGcRpKLhx8dV+8A0RW1N+6729fbBrljmRK6Nyq5clgQ3rhopeAk29FHgMn/AFNTFUIxRL3kvY5um2n0wx8N5fK1OYPaBUCon4T3wwCmUfKAp9P9tiKeWOnTM7BFXqTYDHKH7B2/RRnjESP8NEmYMLi1tTufywkcxcdrBOYHjskihRlubFuoI7Hvh0NC01THULPaALoi7MT1J6jCdznanrEqAXcb5VOgI6H0OBNfUGH9grivD60U8Mbx2VCQTuSSdGNvNYYsVVMfh2SrYTOq5osjeawtmsdj7YJQcypXVKRrGyXBF9wLb3HQeuLPLlEs0krZHBQ2Bbre48vbb+2JO7qinzQFytxaVmSCmZso1bPbQd+1sOJgaWpDNTr4KglXa2YNfoPW2AUvJ7RxypHU5p3ANiQNL+muvfbDFyDR1EcDR1PzBjlubm3rh0tFk1QP41NJVTeHTlvujZxsN9weuKY4LPLV52WmeNDlJIzM1twT398aG9MhUrltmFiV0J+oxm/GeLycOmWnplVky5/vASzlmJPmHbucN1rWKpXiD/OHKqzqZIh96FsFvYN6em2KHJXB5hHJ8eqFDYojgHJob+19NBgoeb4vAkkIIyDUA5jrttpiblHj6VcTEXJUgMCNRfb0w66NgfZIG8x1skUAmpCfuyDkAPmA6W6i2DvLvMYrIPFi0ykq8bakMNd+mKPNMgAyo2RyDlYjyi3c7DAvkmuIR7mIOdbqQA3Yn1OBCfWdfAONxsdFlWUHQg9R29u+LAlOl9gNT1vinw6sMieIo9GXqCN8W7qbAjfocbGQOFUGFl0YjS+BlRKCyuUsVIzaf7cYKxU6ixte2198VViIk30PQ63wYtAaK1E3nZmVd/Jl7ev5Y8hRGVSJFsxLNmJ/O+JKqUKoJXW+oXt3xBQxLlN5s2Yk31G5uAPbD76LXwjh4WIn8jm2Y7nZT0+nbFjiVWEChXIOa+xOnsMWmjUAh+n4v93xWqZ4VysXAGYWLDc+n/GOTt6GsKlZADEFA2HvjHK2WeKqKxBQ4byhFFzf0te+NYmQ1SZKeZAFa0rX8ydQAAd998BOHcjeNNIJpy5iYBZV0l9iRpb9RjzlFt3RrUklTDnL/GxIq0sj5akpdkIN1P8APW2GOKjAylmLMvW++KKUsMcg8t5Alg7fMRb+rrtfENLUrkkmQOzLfynqfTGvjjJR0hNpvAvNTqBawAN7266YFQTJkZB5fDbzD0tfS24OLfDeIeLGptuLmxuv0OPboMvmC2UXJI7a/XHOWNHVphXFZ3krZ2g8QvmYqNmBGh0G19hjaOXFkFNF4pvJkGYne/rhXqfhamoDwyqjA+Zhpm9jbc4PcW5jjhkSJRnla3kBFwO/tjLGSVsvJN0gnxOhWaJ4nLKJFK3U2I9j0wtcocKlpM8U0ocNrD3sN7+9xp6Yhr+dgJmp7MkhbKraW1tY+5ucEuHcImEyzNJ+Eh1Jvc/hI6A23t6YDlbxHVS0C8N5biqKlqppJCwbWN1sV9D6W6YdI6KNVIVVW/8ASAMScN4WkanIWOY38xv9Me6jKNdvQ7YeMeqsRuwNxqOoMci0xAkABQtsf8nCz/8AIRUcPcVUWaRVJeOxUnKbXHbXFzmjjdXGymkjEkYHnYDN9LA+nrialVahIamcCOV0KZb6NfoQeu/54Wc+3g0Y16UPs34jHLFkQNH4JNkz5gwbW5uNbHtbFX7QOGTZlNP5rqS0YALE9wDuMMfL3L0NK7tFmGe3lJuBboOvXFqu4lTx55pCLxixYC7KO1t8cqrTtu0Q8A4XlRZXjRZmUByq2JwJ51nqKaBHp3GYN59N77XHQYNcr8wx1itlYEodRa2hOmntjuI8KkacMHvEdHQ/tgOOWgp7oi8Q49SCqhqJRKswUZwvy6jc9wPTGnoLrodxoffC5zRy7DJFfyxMuviEDQD3xX4TzUBJHBYyrYDxgdCfT8/0wItRdMLXbUNNNAUFixbXdjrr9NsK/P8AxmKIRwyRPKJbjMlrrtsT1N9vfEf2g8wPFH4UJIkfXMOg20O18EOSopGpEaVvEbUgtr7C/X3wzd4harWI1XwWaaoejpo/BjjBYOxPmGlgx23OlvXDhwWmCItPKSjprceXxD+Xm26a4p0VdT0tTmqGZJX/AA9Lnra/tizz3yzNVPE0UgVVB0NxYm2oI9MJFZY8ntMM8Y4bHUxNG98p00P74Sm5XipKee7km2ZDfzgDTa2x6/TFbgPD+ICclMyqhCt4h8rW9DvfuMeHnrHr4lmzsubKy5fLbcjbbbAk7OSr6Fvs75hzf/ygtexIdtCPT133xoEaNkUv8y7nGTVvCJoeKRvDmKu4uRsFO407a/pjUZWIAYSAL1vrjTwSzqR5Vtk8HEUYNlv5Tbb9sU6OtUs+e6G+isRqO4x1RGqkhSR1ZQPmHp9cVuKIPCuAMwuFJGgvv+WNaiiDbL9Tw8MWeNvMRb0Hf88R1UDJJGczZdFKhQRtue30xY4dGwiQ3BNtbbYuSlRYHS+F7NOg1Z4c+Uki9htigaSOoObL8o0RhYA9/wA8W4qpGViCx8PRgBr+XXEXiCWP7r8Wt9jbAVoL0WeQaGEGrmppc8UslwP6SNwSff8ALDLO4W0keVQSPEOXVhtt3wM5E4ekFKFRcuZixGa+pPft27YKCfTUaFiNB29NsT48VDTduz1VQI7AhhdDY69+h7Ypcc4UsqeHneNevhkAm/QnE8kMIYFU1lbMSL7qNzgbVcVZ6hVjs0OudwQde301wOaVRoMFtiLScXqDVtR08qJCCUQLY5QOoJ1LX3we4TzIi080beJMsQIaQ/jPUDFqv4PDRhp4YgZGO5F8t9yB/u+FmsgauhRIWjikDFmRTluLWubf2xjbadGj1WXOWK+hMmQIUdvNlk2FtrHQDfA37UaeMTQsXKvZiWC6Zbi2oOtr9OhxOn2fsSzvMWJUAadRbUnrtthxj4BE1Mkc6iUxjRnH7nbDJfoDaI+EcBpiVlCK7qNHJuRpgtxfjEdNE0khsF6AXJ9hjNKjh1Zw1pWge6NYjNqLAnSxPze3QYh5i4mKmSmZy8MjR7kXTU9vca39McpUsO62zVOA8chqUzxPdQbEEWKnsQdcX6yBGUq34tLd8I/B/hKHw0d0WeYKDlJsxvYG2w1OD/MXMApoGlyGTIwDIpGYXNr/AOPXFVK0Tap4U+JzQ8PiLrHI+dgMo8xv0wk868TWeGFyXpnVmyxlSCRpc6dtMPnGoXnpmSJsjOt1JvcXGl+2Fvh/LTRQqKlFqLNmLMbhO9iTe3fEq2kOmlrF+hFSeGzNnaVQ10IJzXvr6i29sM3JlS9RRtFM4EpBAJsWK7XI6698LlPVTvUGGjdZIMxIRCFBW+o11PXUYc+E8nRQzidGddNVLXH+MLFNsaTSFzlkmGraIweCXYeYX1y3AuPUm+Guonqo5v64772Fre42xJzbxiCmjWR0DvfyKCM2hGt+wwncTqeIThpqaS8RFgikXF9wRvcYLzLOW6aE1NnzZjmVhbKdh3/PHml4PEhBWMKVFgf4G2Fjl7mmKlyU1XPmlHzPl8qk7B22FupwT505meDJ4UYkRhdnuSB6WX064outdmJUrogk5aCVTSF/uW1yubjMd7X2wzqqqgtYKB6ADGTVsp4lUqoqsgAuUs1hb5ip2P1wc4bxVK9J6RgY0jsAwb5tbb99NvXCRaTwaUW/SzzLwuCSeKRGi8YsG+8bQqNyo2NjbBPl1qySeaSY5Yb5Yo9L+XTN9RrhH5v4fRQhYvEl8SMEhBe5za720vbfph95J40tVTKV0ZQAy3Oh9zqcGHp0vCnzhzV8D4d4s4cm52tb+b4VpKqrmro6iBWMUuXL1UJ1Ddjv+mHPnSvp4YlaePxATYLbfHrhfF4mp2eJMiID5ctrWF7Wx0vaAsQm8b5QqJajP8RuTc6+X+cUeHc0vS1ZibNJGD4ZDG5bWwNumK3FOe5pJI3iBUAHMlr310/TDCKGqnab7tEzJ92xADXI2vuL+uEtof1aPnwNznU3G4Hqdwced3MdwyNoQPwHr7YDcmSVUcaR1FhsBnIvfte9ifTBqKkWGdmGz67/AJ49Ljk2rZiktwhSVqdkjBDAk3v07WxcLEECVhlY6Hr9PbHrwkMge4Nxe1+3UYoTz5rWUshva51BG4GGqweBCJHQjYjuBqcXYoQugxQ4YCAq2IuCTfp2xfZrG3fE5DISPs9qqeOBIoJRJ3169dDsMH5K9jHmaNo2uQQ3pt+vXCFQcLHDJpZ2bNDYZANXB1tcbWF98NvKnGIqxZcrlwLAgixF7/rcYjxTjVFZxfoQnqrKREAddWPW/a2MulU8PqXSOpDNI+ZkyEkDU69Li529ManX0zGMLGLMlrDe4/fGV0fDjX1TvJIRJHIqnQAkC+4GnTQ4XnadB4vpPx3metkpQwjaNHcqpCEkqB1001wvUfD5qlwITaYj7zzFSNfy21IxrXMjAQMgfw7qfOLeWw/xha+zxaYRSiBmaTQvIykXJGlgemI/SqeFPnevlpjSxipYZFu4UavYjU/la2HOTjMK04mkbJG4B8+m+1x3wJ4rwekd42qjG7kBQWa2b0texxEZqSvvSkN5DfLqtsptoR0x10CrDnGVSppM8dm0zIbf2wtcu8LNWmStUSZPlYi2UncAj9RilQVlWa1aTRKcXXJl0CDs1r3+uLnL/CqlK6YedIFBEZJuNdjY7nAeuzlioJ82cApgI5pMyiGxBU20W1r2Fza2BNT9oEKuGWEuGF82xBvr5Toce+LcwmltDVMZ8wuCB0vY30/TCbxiRBM5Qt5gQseWwAt0I07+uO7bgVG1pqks8dXCUEhVyNcpsw/xhT4jxMQK1CjtJK2hz+uwHucR/Zpw8t9+ZSbEqB7bg3x95w4mi8QhKxIzKV827NcgWAGhI3wHpyxl/wCzqgClmelaGZdMxvYg9gdsRcf5pqqOtcMviRMdF9Db5SOp7dTjl49UU9fJHIGeNrFAF2voNRuL7+2PfGOY/hyECpUSAsXAIuhHQ6EjXW2GTwD9C/OHBFqqcuEOdVuoGl+trftjPVWpjAULNGxs0USg2a/e3c73ONU5Y4s9TTrK0ZjNyMve3UXtp9MF3ist+vc4bpei96wzzjfILzuZFmCNIB4ikXF+pFv3w50VIscWTKfDQWzPazWH9sJEHFaiLijCWXJEZCuQ2tbYX7Xw5vXQ1BaJZfvIzZgpFx6EYEKYZWI1Py7HJLIKGoTw1IuQSWB7eq9sVeZ6QwTxovlgVg7FQRcjU5yOtr2Hrhwrqij4aLkBWfcKNTbrboMKPNlVPLUhY2ZoJUzhRsbLfoL4Rqh4uypzBHHUz/F518B2AuQb5h8yBdybfTGkcscCjpYyIAbPZjfU+5J6AHQYRaGg8WhsgCTDzQqxtYjQkX766nBTg71M1KkMNWBMh+9ZbMQDey3GnfBhKgSWBD7QeIyosARUILG+YAm4Ita+LHH+KDwQUIMvlZlUi4vvmUa23v7Yoc58tvPJA5k8kYswt5mNxqtuptbHzhHIhWc1HjMQbm1gCfRu++OdtsCqkdwPhVHmMqAQzMLFC3yknot9L74Z/BbI4QnPawJHcb4zWblp6asRpZvnY+GRqXIOgbtqQMFOJc1VVNTliQ8hc5Q1iYx1zAfpjoySdM5xtWhg5cpZjGyVq+IY2BQ7kkdbj1wYpyS4BP0O4xR5cr5pGQvG4BQXI+Um2/69L4IVckZlDM3p7438SajRlm7dkq8MVApDsChJJ01B6Y9uRbyqNDmtizGgIOh8t7a98UEqj4oXJay6k7+1vTDJtgxHx5g85jUnMlmJtpY9P3x74fxQMZAQVCtYE7NpqV9MQU1axY/dWP8AVpZv3viCSmK5wwJB0WxsdQb4LSSo5PTM+eHFRV5IiwkHkysbKTvhm5BSng+ISKRviFy+IrDXTfKLai/Xf88VOX5Ia2UyeA0coHznbtf++uGbhnBY4JfiJBZwhUuCSSv/AHDY+9sedxt9ka511oNRu91Zgb9fTFReBQwzyTotmltn9xe2nTfBWKuQoWuGVdSV1/tj7GwdL3zA7HuDjXNX8M0XQk86mOWnaMSoGc2Us1gTfb/GErjXCp6OCOK5zTElvDJ0I9teuCf2pUDGeBY42YBToikgEka6YrijqlWON1kLBboSdrna9z/e+MUjVHwGUnDI5ZIqeaWRZh1y6W36639cHuZOGStVQ/CB2yHLJlGUKRY3Zutx+uH0UMZKSOF8XKNba+uuL0KeW4AUnX6264dRsVzEoc9wioMZQ2zZFkAFievra+LPF+do0cRwuruT5ragemm59MK/NVNLSyvIkCoFYWlC3uD6HTe/TFrkbl2OqAqXdlcSE2Hykg/vgb4HPRn5o5ZhrI1d7oyXsy7gEag4TGpoagZ47h6dAAt//sP8+g3xp01Uguhdc1r5Li/5b4zzmXgrVByU0OR1Ys1zlDAiwIPoemFn6dB4M3KlPagDOAjOGL5Ra1za5tpm1wt/9DeCOomjlWQZbxkAMVIO4J6+2KvD+KVCSS0c6kx5LaDW50vfr1x85X4RVxzRKpvF+KzDKwvqLd/TAk08GSrRy5PqxVQpI4863Bv1sbfripzTxM0JMpphMZGyhgBoLbt19MMsaiMeUKqAaqBa3qMJVNxel4h40Ll/DQ+Jndstxe2lthiuKJPXKwfw2tqY6uSXK4QXLIxsoFrra+l7nphs5T5imqGZZYshGoNjb2seuM84xxiokkaMWkSMgpkW90Hy6i5NxbfDtwjmGU1IRo8qkXIy/LpfU4km09KSVo9c18i/EVIdfKkgvI17m/t7bYDcqpTQcTmUswOqoz6AEasD3J0sThsoOcKWYSWlsIyAS2g12tf1BwI5koacusqIxmceVlvlPYnoT64eVLULG3jO5ipqSsdguWWeNDlGY2sd/Q2tf3xDyBw2qDyGoFowoCA209rbaWwKHJ1TFFJJCQZX8oUH5UO+v9RxbEddQ08KwLmci7qfPc9RqdAB2wv22H5SD/HuBpnFQr2Kalf69Nh2wgcDhqHaVaGNobMC13Pra99iNdPXDTxLjHxFIsdQrQSMMy5QbArt9CdLHFPiXE5jSx/Bm01/vAAM5CjUgMLHAbj2w5Wlowf/ACmOnRUqHzzgWfKu59B1PtgZzDQ1tM7TQSuYpG8TIDqC1tCD00AxS5Xq4XyVU6k1RuuW1rkbta2nTD5xereOFmSPxCPwjX6+oHbDrVrFePEZ4vEWrqlo6hTHJTEyRLGpJNiCQQd7kL+eGngXAA0DGeOzStmKncDtpqL4E8zCOli+MMbieWymz2yltTbtttj03OtPJRqiuyySLkW+4NrZmba19L45Jes5t/B3psirlHlA0T+MUDw3MAM3nDDN6d7YD8qQVMMNpR4jgr5SbkD3698HOIwhTmzZFswZv6fXXGvi5KhZCcf8qPdTXZahIg4zEElToSO46H2xbqIgWEl7MnTvjN+WeORLF4lU2YxyZY5Bc5jsbW36H64eGq88ZLG2vkIB1HTTA4eRz9DyR6lah4erSeJGPLrux+b0+mJeKgvG0Lkx5oyRIOlt/wBMW+HT2JuwIdvJYdhrgd9oKZqKW1ySugXuNcU5pYJxrSeeSOnhL2CogvoNP0xU5d5g+JpvFZMlyQVPYfTFjmSvghhJqCAjeXa+Y+nU4UuUss9NKsTyDzEZmGo+ntjC24vDQkmgnFzLQ0rgI+xsQpJAv3HbDXwerEkdwuTfy/vjIq3glLTufG8byk+bLox0NsONFztTZac5XUPmC6diAb+l7Yrx83yQJ8f6HKoiB2AJxmfNnO00NQ0aKMkdr33JPft1GNDeoWFvOT942l+nphe5m5Rp55GqQC5y3yg+VyBpcfzhuWGWhOOW0xDi47NJxGNySAABkJIUaa/n3xqPKdbJNDmlj8M3NgOvrjM+GxTS1gcR+Rro6ONIyBYf8j1wywcyrwtViqLyFjeyD5V6m5316Yzwb7ItJYPK8ODeJnOcN+FtgQNh6HCDwXmdYJ5qepQQEN5Oi2vp9db4eqCvd2NkAQglXv8AMOmnfCfz9wCSamdo0zzadrkdR740ShlolGW0wF9pPDlzrUojXNldgdBb5fz74ZOVC86QTCQlAhVgbXZr21tppbFCsnWeAU3iZZmQaFdLroQQfXFTg3M5pI0jniysHZSUAsALEm31xmTV6WadYS891zJWU8S2CTLlYka/NYWbpa98S8h1ojmqKXK14zcsTe5uRt0vuMOlXDFKEksptqumuv8Aowo1HF4YeIPCkOVnXM0gHzEAnUfx3w0o9XYqdqjzM1QOLZFLGnkXW+qgW/Q3GPMvJMKpUCFmBkWwBOgtrbT1wvRfaBOEa6IWzg9QANdO/TBPnCsmpnpxCzIsjlmO+pI09utsKNoa5S4V8LSsajKpJBubeUdiffpjxwngqxTyN4xfxAWUeh69jvivV8FnaOYzzXiMd9Tpffbpijyzw4fe1EbszRgrHfY2Xe3Udr4X34GvtlHjfJcsXhpAjS52LG9st9hc9gOh74e+XaHwKZYpJAzID5tPL7dgP2wmcD5vlgyxVWeSV3B1FsgIt0FjqceqrhtRTPNLUSjwH+YodXv+FR0Ou+GugVeM02idHUlXBA0FjfFHiEcQdZHYgqCFW+/sO+mFbkxqeChafO0S5iWub6LpY273274EUnCjxCpWeOcmBGsLkiRLG4UA7HuT3xTtaoTrTJOPpUV0cU1NEfu83lzBWv0IvodtsWY+aKdYnyonxEIsNALsR5iPTMNcPHwXkKqSmoN1wv1XKaLULLBFGMxPis1zcG1wFOmuuw3wjg0gqSYD5E4hHXTEypaeIA+TRXFzrboQTtg7VUlcJKhonGtjHcAr6gjodMEuH09PDUGKOJY2Zc2ZVtmA9sEuIO+Q+FlD3/Fe2HUE0Ds7E/hvDaqolVqzIwBHktpp6bXviPnDlamLJMzLCq2BW3lbXQWG2vbBvjHMUNIF8U+YjRVFye5AwH5g4e3E4YfBYeGWzNrr/ovrhaVYG3dsvcFWZYvvpCGchiw+VR0XTHnn6Kd4Y4oDoSQ5J3GX+2p/TFqGlVJMtncSHz9RHlGn9/0xn3OPHaiOtfK7ZBoi9Lenri3JHrBJCQdzbPFLyZUeDZ8q5WzWB6W19Lmww4cL5xilC08Sh5BsWHlNtwD3HfFzlu1XQff65wQxFxcd/TCpyPwOBq0+HMHWEhluCGO49j2xKLcWpDyqSaZplNEjmwBBjf8AXrgfzfwuSaDLEbOdM17W13P74LfE2kChdG6jv64r8ZkYFFW99/y3B+hxsce+GZProE43wWKrQJKSCNVINiD0thUp/ikmhgpAEiG+YA37l2te+LXM0DV1LHPTMQ8eoCva9+h1tcdL4GUs1VFUwNIBcgZxmH1vjA34a0hi5z4vT3FM+srjQ5LhCdAT/vTC5wSNoayOKqmidF8yKQMwJ2Isul+18GuYOD08spnWTLNluoLDKWHy3HvhbpeHOtSjcTIA/A+a5JBFrZdx77Y5+nLw1ysjjkyKTZhqLbfxj5wyAomQ663v20/fHeCpCkqbACxB1/zj5xOQZ1VXKMddBe4x6Mf4pGN+2DOLRZo5fACiYbaaE4Fct8LNVGslfSr4qMVBYduoF++Gn4hSQFXzX6+U+tuhOPtLMC5TIwuLhj1I3HuPXfEpcKux1yOqJKWLw1Cs5Y33I77DTHqqqbSLGwsW1Vu5HTEVZVLGwDAm257Ysq6uFYgGx0PbDRj198A3ZnPO8sEFTGXL+KcxWw0I2ylu19PS+FuloXrpHXLkJGptdb9D6E7HGk85cAWqhIdblTmVh8y33sfWw0x8oY4oI410QEAXOhP/AJHvjJPip2aI8mUK9HzEYKRo3kWSohU3UNfQHvbW35491PEIzCvEFizS5Rpc2FtGHba+KfMXLiRVL1ckg+HZrsALkki1hbcHBjlnh0YpVUHxYmB+YbgnYjCP9Df2A+YOKR1FOppIgslvEOgutr312vj1xnjU6RJCSHkaMEHKLg9beva2CHH+FQRUzwwFY5SpyC9iddvriryjyq33FRMWBjBsh99D36nTArQ2qKScbq2EFGzMxkQh8wuxDHS99fKB+uG/lTlL4UkvJnOlrCwH66n3xFyzxFK8u/g5PCIAcbmx2va9tjhgTjEPjmDxAZQL5etsUil6xJN+Aet4BSS1QZwGmAva5tp3G18fONQwRxzGqYtE5GjXsvQZQNsF6usghYu7IjEXJNrkD9TiKoooa2nswLRuAw1IPceowevwWxV4JURVEM1OIQIRcrk/FbrfoeuI/sx4goEkHh5GBzX1JNzbzHoRbF+RV4afDgjCxEZ5JHJIB2+pPbADlGrqvi87MoR5DnJK+bewW2pGJrGU9Q78500pgzRSZMpubGxPa38YAzc++FSBvCZ3ByXPyk9ST+2G3jMCTwlJPlPY21GB/FYKSnowskatCttMua57+pOKtO7EVVRT5X5herjEmVFbNY+bXL1I62vbFjiPNMCg5ZRdSM2hNxfUA7YTKShWesz0vlTTxF1QhSLEjodRt0wf4dypRussPieIw7NZkv7b4nbeIZxS9FKu4ZU1lUyg5lILxOwOXKelwNO1uhGNK4DwXwaUQZspy2LKPzt6nA7hKyUtMVWK6RqcrH5t/wAQ3PfBduKZFiEi+aQ28oJGmm/QdcV4lbz0TkeE0cxjlEIjYpk+e2h6anqeuM/puBzSV0+cN4N9Cbb30sDrth6VDnVY2JGu52br9ALYo8c47HSNF4hF2YK52C6b+2K88VKKZPibToK0FIsUeQKFFtsZJw/iFPDxF5D4ixx3sF6kHbTW18aVx7jccUQdnGU9Rr/bGVUJZ5ZZJEMsUoIzL010IG4Ixnk1/ovFfscq7mifxKdqNWZJRmYEX0uBY9rb40OpjW4kPRfyHXCFydQJTuR4wIZQViZvMOvy9MPEsgNhmsyDUdwdvfbFeCTeslyJLwTuQqSHwH8ByyMb2O6nt9MJPFeB1MdSI5CzNrkkvoRvZuo9+mNC5R4F8EkuaTPm8xPQAX2+m+FbjNOvE6kmKUpIg0vexUa3GItKisW7YDn5MromzIA9za4cX+oJxolByoHghjqHzlBckDUN6NvbEnGjPHSEwrmm0UHTroTqbYMcCjlSmQzkPLa7ldvpbtinHG3qEnLPT5xCJs8ZWZY1vqraZrbAH1Nr4t1rJkGZc/t/OKhKzEFo1ujeXNqR3Nul8XJbfLYd7Y1KPUhdnzKjqBm6XHcfXE8RKjcX/vgHVVgaURxzokg/DYEkD0xdouJQzGwa7KbdtRvpgKSf0NMsSlZTYmxAuR6YlhgCjKO98epo8oLBcxHtf2H+cUaaoNRAWA8Nr2BPS3rhtawHhO0ma+hB216j0xjPO71LVTRSBhHcZQt2BF9GHrjW4quUykFVIVRe29x19jj1WRK2VsgN9Dpr+f54ny8bfg0J0ZxRKj0stD43jVCaorA206KTv+eKvBa6qoo0V4iIy5Njv0v/AM4YYOCx/wDUGdkCsvmUBvm6XI6++O5n4xH4UueM3j+Qgi972vY4xN0jStFfmevWqq0EakNGLq97XA1tY9tdcM3Aea3nrfhiimMj5lN9hqSfW9sU+G0FPUwI6t4bkGNr6G/+m98e+VqYUCSfFNGrs9ka/wA2m17ad7YEXuhawdqCjhpIiE8qXLG52PU3wmDl4/GithnV4yxYganXseuLfMDvJQyfFMYwzDSPtf101xc5MpIoqZUjYuraknfX06Ydu8QiVaZzxyaWtqmPhm0d1vbpfrhw5Tr6hbuxb4aNLai18o3HU7YO8X4pT0aZmXMXOXKoBJ0698EqZ0MCsFyqwvYgC3uBpgUHtngjLxBuLSGMQuIF82YG2vQE7a/phPnjkhqFuhSRGuqk7dhYbD6640/mHjycPp1SKJc7/KosAANz+uKdJQCoZ5HiEcTQrdyCWa4NyG6EC2Oa3Ap5oM4tz5IEWKEK01gWO6g+nf8Azh6oJRPArOu41BXS49PfADlzg1JT0/jZL2F88igsLbYs03OMEpZYszlbaAakE2uO9sNFpa2K98AvHeL0ryLTpUGKzHxSifNboW73xePHKOGJ6iJc0lspAADt2uO3rihU8jwyTyOzlb+YadWPe9ib9sVOU+U5YaxpJ1GVL5Te+p2P5YXx2HKGXkznD4wSlo8gjtmYt5bG+nuLa4Y4pBILqwt0It19tMZ6nEErlqaWCNowNC2gBuSL2HW464bOXKUxUoUFVCiwYi1gMW47kyc6SLtMrO4ksVBuFG2m1yO539sKXNnChVJILv4qAsqgXuRpb1uNMO9FYA2zPfXPp5vbXFdK9Lg2BfUbAN/nGmS7YiKdOzF6emqK6VYkDRrGACHJ0O2t9zphohpZOHxzskN2KizKCQe9xuMO8NNeYsdM3/b16e2CE8dl1Gb2H7Yzy4H4WXMZXScUiGWrq0dZmNk00Om9vTbBrk16laifxWMgsCCWB3O4F729LYm5j4D48KiY5nQ6FAFNj3Xb6Yu8B5UMdYJsx8IRqqi5BYjS7A4muOUZjOcZRCsTTRyus0YaN9IljF3YDe99ANcA+EwU6VRVIZoWUZiSyshXYjMrEC3bBLikEkjTMxKH4fw1+bykMS1svcZTf+MX6aWkSNnijVMsZDHwyBbqCSBmv63O+LvgSJrkJOYnRFjDZixzOFFrEIVzX9s4P54mfimUQrlLNIrEBALALa//AOhgZTxM0nDvFvmEMwYH/wAY9CPbfHJAkdbRxanw1mK67A5Mt/pp9MV+UT/sJUlK4Z5Wtc2ypYXX9euKU1Ac6Mc5zBrkG1r9TgVSgx0c7zlRMUt4isC7SXOx33tYdO2PnBKGOSqKSSeMEp4wVzEre5uSL2v/ADheSVumNFZaK3Bvs9MFUJmm8inMov52sL6n/b4kn41HFCs70xaSofKvh5dzqBe46dcHCqCWoklCMbkKWYeVcugW/wAvXbASn4fE8HDs6gAOX3tqEvf9MSVLz0dtv0Z6fjat5I0lmy6OygWB7G5Fz7YnEsaI5uFSO+f/ALba2t9RhCqoKr4iL4J08FZGZnEgykM+Y5lvfRfTBFq0VDVqsVVS0fhnMMsgj366X2w0Z/sVxDNNxchWkMFQEZbg2Un1soOYD6YuxU1mN3Fr3AOmB/FJioExaMqg0s40vvbvfse2JaN4zKy5CzIemuUn3PX0xpStWSLtVTxvZ8gJTRWG9jvrjNF4DM3EZBOQ8WrWbW6nbS24w/tJHF4kisU1zOp1A72X+MWJqpHjLxgOw0sCP7nGfm4stFePkrBGi5ehCBYWDNEWYJm3J6H6gYAycPnqaWQVLBHLqY2kJsLgggAd9LHDDwDltqetEs82ctmCkLa9+jna9umKP2jyMkikRZhYZTe4DDXVMY3BrTQpJ4NNXwZJ6ZYXY2AUE7Xy/wDGA9Zy94FPI0M5V7DUtYBR0Hb3wq1nMVTUxJBqlz5yulxp+Q64OcNoo62J40llOUKl7aW9bn9Mc2gpNALiHDw1JTmKUOTIQ8jMc2c7AHsN8aDScWiipstSblBlbqGIGtj1xSTh1PwyjbxAZSx19W2/9fpgVy7xmOuDU88KxxixBVjctr1PXBppgeor828ThqYo5qeMOYtGLj5RoRpf3wY4LzHMKISyRGQu5Cqg0C+o7dsS8aqKXh1MUiisGG4W9yepJ3PW2IeQeKyPGI5wM41XTZfUdDjvGD1FrnOWpNGDTpqxGZctzlPptvvhcoqJaSmkrFRoqm1hHe4W53t2OGqPmm1YtOU0tuRqCe47euFfjFGGkqamlnYnRXQi4+hOnTqMc2jkv2NHKfF5JqPxqkAMCbsR0HUjpjPoKiaplmHjnUFs98qDXT2B2+mNR5VoHNEsdQoJZSCALXB2uO9sA6T7OUWOeN5GKyEZCpsVC63PQm5/TDSg2kBSSsJ8v8uR0ySMTnaUAvbYkA7ddb4SZZqmRRJHK8EUZysgY3OvQbG+2vbBni3NL01SlGqBlXImYsQxvYdOv84XeequogqrlQIhbIovlPe//dgO34NFbpqHD+OIJFjynVM2a2gt0PY4oUvEaaoeSVG0T8WxX1B64h4dJFLG6DyMfnHYsNbYUo+WHhd0lm8OJxlUqb3JOlxhlzSisYn44v0c6jnakEDyo7MEsDlGtzscRcvczR1AvmbKrWOZba2vvfCPzHQPR06RxS3R2YswA1ItYHSxtrinxKkq6mGnSKEqh0sqgefq7AWtgrllfpz440bROq3zqlz11xThqxJKcrOPD+ZSLA+x64CcwcdHD4IQ4aQkWzdCRa+ANTzk8yokAjErmzqzWsCdLd9MM+VpirjtDjFMXklVyfK11KnKRl9Rrrf9MTQUgmW0zvLa1gzaX72AAJHrfHY7Gyap/wCiCLlFD5jmszJorEC4vvY9L2H5YsmFLhyil7Zc+UZrdr74+Y7CS9CgVx3hkbhmyKshv5wozD1v39cB/s+4ElNDnBzyS6u5FibbD2x2Oxmf8yy/gAPtJhIaMowU5rEhRc3tbzb6dsD+buIsqRU9hZVHmAsdhtbbfYY+47EJMtBB7lKNI4kTw1Zsts5Av5r36bel8E5OGp4LCRI2DFFGRMhHrcE67dtsdjsUg31ZOX8j3wXwPimp/ho7ogYSEAk+/l39b3wRq6EeJ4oJDJuBoG/8h1x2Oxq4XhDlPNLF41mJOhsetwehx44giwOFRFCyat62sP3x2Oxd+0ToC/aBUSU8AeFyrRjMCdSbdD3GA3Odd4lIjlbeILkDobX0Nsdjsefz+mvi8KfIPBo5Y2aS7Z0tvt7Yd+GwRU0biKJVAIBtu1huT31x2Owi+jSLlbwuKsgyzKSp1sCQQR2IxSTlKm8hyW8P5QNP+cdjsUpOrJptADnHg6zzoGZgiozZRtcf8YTOSOJuKxLWAkNiN9Dc2B9LY7HYkvWVXhpy8vxI8jC/iuv/ANhN2GYH5e1sJPK9CwpahjKWAYC1uoJF7369ulsdjsdNYzos0/gkxCqu9o1a5P8AVfT6WwRmXNpci+l+ovjsdi8P4kZeiBzCy0bUx8NJXeUgyOPMALWAP/tv6Yl4px0/9TSlaNGQ63OpBsTfXTpjsdiJUBfaBwgxypNFK6GQ6gE2uNjocXOYUaWRYmc5fAzjT8Q6/wCMdjsLIaIv8XrpInpaeNrRnKzAi+YswBvfGwRrYY7HYrwrCfIZ59pk5WekB8yAsShOjaqNe++KMXAIjWhkBQLcldDcnTtoNdsdjsSm9Hj/ABP/2Q=="/>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sp>
        <p:nvSpPr>
          <p:cNvPr id="3078" name="AutoShape 6" descr="data:image/jpeg;base64,/9j/4AAQSkZJRgABAQAAAQABAAD/2wCEAAkGBxQTERUUExMWFRUXGSAbGRgYGB8gHhohIB8jIyEiHxwgIC0gICIlIBsdITEhJSkrLi8uHB8zODMsNygtLiwBCgoKDg0OGxAQGywkICQsLCwsLCwsLCwsLCwsLCwsLCwsLCwsLCwsLCwsLCwsLCwsLCwsLCwsLCwsLCwsLDcsLP/AABEIALUBEAMBIgACEQEDEQH/xAAbAAACAwEBAQAAAAAAAAAAAAAFBgMEBwACAf/EADsQAAIBAgQEBAMHBAEEAwEAAAECAwQRABIhMQUGQVETImFxFDKBByNCkaHB0VKx4fDxFWJyghYzsiT/xAAZAQADAQEBAAAAAAAAAAAAAAABAgMEAAX/xAAlEQACAwADAQACAgIDAAAAAAAAAQIRIQMSMUETUTJhIpEEQoH/2gAMAwEAAhEDEQA/ANF5f8URpntYxrcb5WG/qb3P5Ys1yeFnmRM101A0On+DhM4ZxWoo1pYpzH5iwZnfpfS3XYjGhIDqDrqfywOPks6cKAjSJHUAqhLMhaQgamw0uO/rjpZ5LeKTkiOVhp5hbdW9PXHviVGxCEm5F8z9R1H/AK33+mI3rUSJ1Zi6gXcnzeZjtb36Y03dUSLMvD1dlkSyW8wKjVr73x8HFkDqrHV28ttbA29NMW6BG8JBIQXygEjY+o7YqS06LKhK/IpYt2scJabpjeaixxSpVAufqbgev+9ceeDyiWNWK+3t9cQ1MbTCN7iNL3e4vdTsNf1xfbyWBK2G/Sw6WwG0o0clbPUzaeUZvTAyouJVjilQG93FrtYdPTA6t5shRrNMihBfInmLDptfEvBOZoZgXQMoZrG6229998J+WMcsbo2FRRDxhJ4puFsVuLe/vi3NTIwswDDsdsKXMfOEVE6hqd2L6hkAtv1J99sWoa34kKzM8Nvw5rFvcb203wPyJv0PRpBKs4q6llSINlG5cKD7aE4+0tVO7i6xpH+LUsSe2wwjc3c+NTzotOscq5btr1voLjBHh/FIDT+I81jLa4ZtULDYf5wr50vEFcb9bGmpr4zL4WfUja1x/GPU5GWyXBB3UgHT/dsZBPyRUxRjwZgQwKgISLqepN+umGCr5Vqm+HInsI0AZbE3PXTYn3wn538G/F+2P80RlDxul48ujZ/m9PTHcNUjUwLHlFlKtfT8sZ5x3h1UKlTD9wBqMt8gA69AAdzge3PNX4zLG8TrbQqNNOupvrgr/kPyjnw/UzVoajLfVrbksb/8DFimnV1zKVZTsVIscLfK/N61UdyouBZyCN/Qb2wwh40XTKo6WGh/bFVJSVom00fXiDJaxA7YpQK0d81ih6qdR7rviVuIjPYXzEWHb8t8R8RaUxgqAZNNbaA/3tiiT8YhE3nGeFiSDZhrrj5Vi7qxAyto4vt66dji+tQAVDkBj+p9MSyQqQRYW9u/fHdqOqwXxJBII0DtETbKw9Ol+xxBLxKVJGjSC1mzb6FepHbXBdaYKFVdAOh2/wBGB1dUOszh5FEZClVI82m5uOnvhou8A1R0qxRv4eVlMupN9Af2v+2PVQXRk87XAJIFrOP5x9jS5+UEsfcX6EH2xXmdZ2yxS5ZI9x6HtfthvugOnfOpkjCpKTYguDa2C7IXQA/MLeZdr9xgFxWjIsyxguW8zLuO5PpbFzgshljuJPKbrotvr6YEo2rQU9oj4pwdalVWcXMbB1INrkbaYzWs5yqoqiSNQrDNouU303HvvjVc/hKfEYm3W2tv8YH13A4J3ScBc4Hzjr2PuMZeXivUX45/GJfEeL0VSGmBCzxWysdNel+4vihwXnDwYcs8QNmAugAFj+K3U37YIUXKiKZ/iYlyyaLIDYEE9BspG98L/BqWE1MtEyyZWbylmFxkvrYDUMDvjLWl1VD7xPlyOq8E+KS0F9VI83ofqAcNcM7NFG5vfTMO99D+uMt4JwCajEryTiEAK1wSQSpuSdraafXGj0DRVMcbwyNkRrgobBu4YdvTGjga8I8qfpPxGJyrqTlXMLFeoI1Bvv8ATEc1FDEgkEZa9s1hctpYX+mLgqlYuCptHZrkXB03Xv1xFLIJoA6hh1XMLG+NNy88I4WKiYIMx+UdvyxWq41c2JIYqRbuG7Hra2LDLmAUjQgYgpXvmH/dpr/b/emFX7CCuO8bjp1CyNZFstr6sdgPpucI3P8AxebxE8GqGUgnKCO/exuMWvtZr0jlhV4BJoSGzlbW0ItbU6g4p8oyGWXwJKW6AZ1Yre1/6ie+MnJOTl/RohFJWAuOcPkGVpJokVkuojBGY2Hb++GLkurWN0SonMhlAMYA8qjsCdb3w68V5XpqlUEqfJ8uU2Nuuo6HADmDiIpTHT0axtJH+FrXHa19z9cI49UMpdsB/GeMrVVIhhLFl0At5SRvv20xQ4dXxT1rx1FKySOCjOX276bC/pg5QJQQsKtvLKBZkBJys3zW766XxW4hy/FxSX4hJ2VB5XXLr/g4CSYbAHE+CR0Tr8LL4s6k3RrEqpA2UCx9z+WI+H8nSTtJ4jFZrZsthlue7flhq5o4ZS0/3yt4U5XKrkk3NrXt3t1wu8D4RLKCsdU3hjN4knmGpH4SfmGmuA27CvA7yhw/iCSgTuvhZQMt72toLAY0CScJYaeIw8oPXGd8icQRJBEskswJsrFdFI9fXGhVcSMyu4Wyg3JJuPa2nQ4txNesjyJnspnjs43uDY3H1wmVPIVKW8qZd9QxAF+tvT98ScV5xjppRH4YEZ2K9SdTtv8AzgJUcSqlqstUwWmmUgWYDKLbg73HX3ws5xk8GjGSPEvLElG8T0pMozHMdNvW398M0PMUMs3kqVIjHnjNspt1zHa3XE3LvL0NPAwikLq+t2N+nQYzqhpKelrXp5FdlkGVc2i69u4v1wE5QdoLSmqZqfCuMU1RG0keUhWI0N9uowt0fO5nmmp2p3DAkoCbEgdD0v1+uPvLfLWRpQ8axwm2ik3cjbrfAznnmGltJTBXD2sWA+X898N+Wb0X8cVg0cK5jh8WOORZFL/IXFwD/Tcfvg5DGvmeJiSTqGva/a2+M05erBw2nlzyLI7APFHexII16adL4YW5/RBAzLZZr7nRdbHzbXF8PHnf/YWXF+hqzeIuZWyHUaa6+mKUsuR80i5mVcuYDRr9TgrSNG65oyPMNSOuPdYhyMAA1xoDscaYzX/hFxKS8RYJYKM46dPpiSOcBlbwQCdyBqMfaUZ1GZAh2t/GJtFCmzX/ALe+C6WHaAON1ASUSC5N8pUtYAX1J/zbE8ZSAiKMMQ5JzA3CHpcb64KvSKWJKgg9D64FmmEYbwyEmI0uMwIHpt6YommqFa0+wJKjQpKpmY3zSroE7XHUYJLCsanKoyanyjrgJXtO5EqTqiIv3iqt7nrpv7Y6Di7ooMaNMCPNuDcenTvfHOLaOtIvGSKoiZHAeM6EdvftirwzgEULBB5mA8pbVrds3bBPh7xyZ7KFbTMPp/nHp0ZTZdARvbbEZRi34OpNIyTiRlfimSfWMgqb/KU629f4xoPLNJCsclPD5YyLoQ+YkN1ueoIxQ5k4Wk0DXbyG+YjcW+mE/wCz/ikQqEiSSUWYlcwFnX+k2OnfGKDakaZK4mwy3AsoB00Hcjf0xC0b5wb2Sw0vt3v37Y+vVjxFWzEMCQ42Hpf1xE1R4qvH8rbAHr/jG1WZmWK1rC4Njv8ArjwKxCWJIGXqcU/iFaMXa+TyuemvY9cQeIkkTll8oupAPzAD062x0l/izk9KKcdo6mbww8ckg22PvifiKQwt8Q8hUILWv5fyxnPLtNFFxfKgJQqTGzHXUfqcPddyuJqSSB2JLMWVr3I1uN8YtaNLVHrlOSR2dviEnhucpB8wPbCJzWxFeXniKBGHmQE6A97a6dcN/IHK8lGJPEcEm2g299cWJHE9TJHmzIFAkjZdLdbd/wA8K1gU9sWuAcPo6iaQCUuvRDcN6HX36YZ+IUho6J1phYqLi4zE9zbqbYGcRpKLhx8dV+8A0RW1N+6729fbBrljmRK6Nyq5clgQ3rhopeAk29FHgMn/AFNTFUIxRL3kvY5um2n0wx8N5fK1OYPaBUCon4T3wwCmUfKAp9P9tiKeWOnTM7BFXqTYDHKH7B2/RRnjESP8NEmYMLi1tTufywkcxcdrBOYHjskihRlubFuoI7Hvh0NC01THULPaALoi7MT1J6jCdznanrEqAXcb5VOgI6H0OBNfUGH9grivD60U8Mbx2VCQTuSSdGNvNYYsVVMfh2SrYTOq5osjeawtmsdj7YJQcypXVKRrGyXBF9wLb3HQeuLPLlEs0krZHBQ2Bbre48vbb+2JO7qinzQFytxaVmSCmZso1bPbQd+1sOJgaWpDNTr4KglXa2YNfoPW2AUvJ7RxypHU5p3ANiQNL+muvfbDFyDR1EcDR1PzBjlubm3rh0tFk1QP41NJVTeHTlvujZxsN9weuKY4LPLV52WmeNDlJIzM1twT398aG9MhUrltmFiV0J+oxm/GeLycOmWnplVky5/vASzlmJPmHbucN1rWKpXiD/OHKqzqZIh96FsFvYN6em2KHJXB5hHJ8eqFDYojgHJob+19NBgoeb4vAkkIIyDUA5jrttpiblHj6VcTEXJUgMCNRfb0w66NgfZIG8x1skUAmpCfuyDkAPmA6W6i2DvLvMYrIPFi0ykq8bakMNd+mKPNMgAyo2RyDlYjyi3c7DAvkmuIR7mIOdbqQA3Yn1OBCfWdfAONxsdFlWUHQg9R29u+LAlOl9gNT1vinw6sMieIo9GXqCN8W7qbAjfocbGQOFUGFl0YjS+BlRKCyuUsVIzaf7cYKxU6ixte2198VViIk30PQ63wYtAaK1E3nZmVd/Jl7ev5Y8hRGVSJFsxLNmJ/O+JKqUKoJXW+oXt3xBQxLlN5s2Yk31G5uAPbD76LXwjh4WIn8jm2Y7nZT0+nbFjiVWEChXIOa+xOnsMWmjUAh+n4v93xWqZ4VysXAGYWLDc+n/GOTt6GsKlZADEFA2HvjHK2WeKqKxBQ4byhFFzf0te+NYmQ1SZKeZAFa0rX8ydQAAd998BOHcjeNNIJpy5iYBZV0l9iRpb9RjzlFt3RrUklTDnL/GxIq0sj5akpdkIN1P8APW2GOKjAylmLMvW++KKUsMcg8t5Alg7fMRb+rrtfENLUrkkmQOzLfynqfTGvjjJR0hNpvAvNTqBawAN7266YFQTJkZB5fDbzD0tfS24OLfDeIeLGptuLmxuv0OPboMvmC2UXJI7a/XHOWNHVphXFZ3krZ2g8QvmYqNmBGh0G19hjaOXFkFNF4pvJkGYne/rhXqfhamoDwyqjA+Zhpm9jbc4PcW5jjhkSJRnla3kBFwO/tjLGSVsvJN0gnxOhWaJ4nLKJFK3U2I9j0wtcocKlpM8U0ocNrD3sN7+9xp6Yhr+dgJmp7MkhbKraW1tY+5ucEuHcImEyzNJ+Eh1Jvc/hI6A23t6YDlbxHVS0C8N5biqKlqppJCwbWN1sV9D6W6YdI6KNVIVVW/8ASAMScN4WkanIWOY38xv9Me6jKNdvQ7YeMeqsRuwNxqOoMci0xAkABQtsf8nCz/8AIRUcPcVUWaRVJeOxUnKbXHbXFzmjjdXGymkjEkYHnYDN9LA+nrialVahIamcCOV0KZb6NfoQeu/54Wc+3g0Y16UPs34jHLFkQNH4JNkz5gwbW5uNbHtbFX7QOGTZlNP5rqS0YALE9wDuMMfL3L0NK7tFmGe3lJuBboOvXFqu4lTx55pCLxixYC7KO1t8cqrTtu0Q8A4XlRZXjRZmUByq2JwJ51nqKaBHp3GYN59N77XHQYNcr8wx1itlYEodRa2hOmntjuI8KkacMHvEdHQ/tgOOWgp7oi8Q49SCqhqJRKswUZwvy6jc9wPTGnoLrodxoffC5zRy7DJFfyxMuviEDQD3xX4TzUBJHBYyrYDxgdCfT8/0wItRdMLXbUNNNAUFixbXdjrr9NsK/P8AxmKIRwyRPKJbjMlrrtsT1N9vfEf2g8wPFH4UJIkfXMOg20O18EOSopGpEaVvEbUgtr7C/X3wzd4harWI1XwWaaoejpo/BjjBYOxPmGlgx23OlvXDhwWmCItPKSjprceXxD+Xm26a4p0VdT0tTmqGZJX/AA9Lnra/tizz3yzNVPE0UgVVB0NxYm2oI9MJFZY8ntMM8Y4bHUxNG98p00P74Sm5XipKee7km2ZDfzgDTa2x6/TFbgPD+ICclMyqhCt4h8rW9DvfuMeHnrHr4lmzsubKy5fLbcjbbbAk7OSr6Fvs75hzf/ygtexIdtCPT133xoEaNkUv8y7nGTVvCJoeKRvDmKu4uRsFO407a/pjUZWIAYSAL1vrjTwSzqR5Vtk8HEUYNlv5Tbb9sU6OtUs+e6G+isRqO4x1RGqkhSR1ZQPmHp9cVuKIPCuAMwuFJGgvv+WNaiiDbL9Tw8MWeNvMRb0Hf88R1UDJJGczZdFKhQRtue30xY4dGwiQ3BNtbbYuSlRYHS+F7NOg1Z4c+Uki9htigaSOoObL8o0RhYA9/wA8W4qpGViCx8PRgBr+XXEXiCWP7r8Wt9jbAVoL0WeQaGEGrmppc8UslwP6SNwSff8ALDLO4W0keVQSPEOXVhtt3wM5E4ekFKFRcuZixGa+pPft27YKCfTUaFiNB29NsT48VDTduz1VQI7AhhdDY69+h7Ypcc4UsqeHneNevhkAm/QnE8kMIYFU1lbMSL7qNzgbVcVZ6hVjs0OudwQde301wOaVRoMFtiLScXqDVtR08qJCCUQLY5QOoJ1LX3we4TzIi080beJMsQIaQ/jPUDFqv4PDRhp4YgZGO5F8t9yB/u+FmsgauhRIWjikDFmRTluLWubf2xjbadGj1WXOWK+hMmQIUdvNlk2FtrHQDfA37UaeMTQsXKvZiWC6Zbi2oOtr9OhxOn2fsSzvMWJUAadRbUnrtthxj4BE1Mkc6iUxjRnH7nbDJfoDaI+EcBpiVlCK7qNHJuRpgtxfjEdNE0khsF6AXJ9hjNKjh1Zw1pWge6NYjNqLAnSxPze3QYh5i4mKmSmZy8MjR7kXTU9vca39McpUsO62zVOA8chqUzxPdQbEEWKnsQdcX6yBGUq34tLd8I/B/hKHw0d0WeYKDlJsxvYG2w1OD/MXMApoGlyGTIwDIpGYXNr/AOPXFVK0Tap4U+JzQ8PiLrHI+dgMo8xv0wk868TWeGFyXpnVmyxlSCRpc6dtMPnGoXnpmSJsjOt1JvcXGl+2Fvh/LTRQqKlFqLNmLMbhO9iTe3fEq2kOmlrF+hFSeGzNnaVQ10IJzXvr6i29sM3JlS9RRtFM4EpBAJsWK7XI6698LlPVTvUGGjdZIMxIRCFBW+o11PXUYc+E8nRQzidGddNVLXH+MLFNsaTSFzlkmGraIweCXYeYX1y3AuPUm+Guonqo5v64772Fre42xJzbxiCmjWR0DvfyKCM2hGt+wwncTqeIThpqaS8RFgikXF9wRvcYLzLOW6aE1NnzZjmVhbKdh3/PHml4PEhBWMKVFgf4G2Fjl7mmKlyU1XPmlHzPl8qk7B22FupwT505meDJ4UYkRhdnuSB6WX064outdmJUrogk5aCVTSF/uW1yubjMd7X2wzqqqgtYKB6ADGTVsp4lUqoqsgAuUs1hb5ip2P1wc4bxVK9J6RgY0jsAwb5tbb99NvXCRaTwaUW/SzzLwuCSeKRGi8YsG+8bQqNyo2NjbBPl1qySeaSY5Yb5Yo9L+XTN9RrhH5v4fRQhYvEl8SMEhBe5za720vbfph95J40tVTKV0ZQAy3Oh9zqcGHp0vCnzhzV8D4d4s4cm52tb+b4VpKqrmro6iBWMUuXL1UJ1Ddjv+mHPnSvp4YlaePxATYLbfHrhfF4mp2eJMiID5ctrWF7Wx0vaAsQm8b5QqJajP8RuTc6+X+cUeHc0vS1ZibNJGD4ZDG5bWwNumK3FOe5pJI3iBUAHMlr310/TDCKGqnab7tEzJ92xADXI2vuL+uEtof1aPnwNznU3G4Hqdwced3MdwyNoQPwHr7YDcmSVUcaR1FhsBnIvfte9ifTBqKkWGdmGz67/AJ49Ljk2rZiktwhSVqdkjBDAk3v07WxcLEECVhlY6Hr9PbHrwkMge4Nxe1+3UYoTz5rWUshva51BG4GGqweBCJHQjYjuBqcXYoQugxQ4YCAq2IuCTfp2xfZrG3fE5DISPs9qqeOBIoJRJ3169dDsMH5K9jHmaNo2uQQ3pt+vXCFQcLHDJpZ2bNDYZANXB1tcbWF98NvKnGIqxZcrlwLAgixF7/rcYjxTjVFZxfoQnqrKREAddWPW/a2MulU8PqXSOpDNI+ZkyEkDU69Li529ManX0zGMLGLMlrDe4/fGV0fDjX1TvJIRJHIqnQAkC+4GnTQ4XnadB4vpPx3metkpQwjaNHcqpCEkqB1001wvUfD5qlwITaYj7zzFSNfy21IxrXMjAQMgfw7qfOLeWw/xha+zxaYRSiBmaTQvIykXJGlgemI/SqeFPnevlpjSxipYZFu4UavYjU/la2HOTjMK04mkbJG4B8+m+1x3wJ4rwekd42qjG7kBQWa2b0texxEZqSvvSkN5DfLqtsptoR0x10CrDnGVSppM8dm0zIbf2wtcu8LNWmStUSZPlYi2UncAj9RilQVlWa1aTRKcXXJl0CDs1r3+uLnL/CqlK6YedIFBEZJuNdjY7nAeuzlioJ82cApgI5pMyiGxBU20W1r2Fza2BNT9oEKuGWEuGF82xBvr5Toce+LcwmltDVMZ8wuCB0vY30/TCbxiRBM5Qt5gQseWwAt0I07+uO7bgVG1pqks8dXCUEhVyNcpsw/xhT4jxMQK1CjtJK2hz+uwHucR/Zpw8t9+ZSbEqB7bg3x95w4mi8QhKxIzKV827NcgWAGhI3wHpyxl/wCzqgClmelaGZdMxvYg9gdsRcf5pqqOtcMviRMdF9Db5SOp7dTjl49UU9fJHIGeNrFAF2voNRuL7+2PfGOY/hyECpUSAsXAIuhHQ6EjXW2GTwD9C/OHBFqqcuEOdVuoGl+trftjPVWpjAULNGxs0USg2a/e3c73ONU5Y4s9TTrK0ZjNyMve3UXtp9MF3ist+vc4bpei96wzzjfILzuZFmCNIB4ikXF+pFv3w50VIscWTKfDQWzPazWH9sJEHFaiLijCWXJEZCuQ2tbYX7Xw5vXQ1BaJZfvIzZgpFx6EYEKYZWI1Py7HJLIKGoTw1IuQSWB7eq9sVeZ6QwTxovlgVg7FQRcjU5yOtr2Hrhwrqij4aLkBWfcKNTbrboMKPNlVPLUhY2ZoJUzhRsbLfoL4Rqh4uypzBHHUz/F518B2AuQb5h8yBdybfTGkcscCjpYyIAbPZjfU+5J6AHQYRaGg8WhsgCTDzQqxtYjQkX766nBTg71M1KkMNWBMh+9ZbMQDey3GnfBhKgSWBD7QeIyosARUILG+YAm4Ita+LHH+KDwQUIMvlZlUi4vvmUa23v7Yoc58tvPJA5k8kYswt5mNxqtuptbHzhHIhWc1HjMQbm1gCfRu++OdtsCqkdwPhVHmMqAQzMLFC3yknot9L74Z/BbI4QnPawJHcb4zWblp6asRpZvnY+GRqXIOgbtqQMFOJc1VVNTliQ8hc5Q1iYx1zAfpjoySdM5xtWhg5cpZjGyVq+IY2BQ7kkdbj1wYpyS4BP0O4xR5cr5pGQvG4BQXI+Um2/69L4IVckZlDM3p7438SajRlm7dkq8MVApDsChJJ01B6Y9uRbyqNDmtizGgIOh8t7a98UEqj4oXJay6k7+1vTDJtgxHx5g85jUnMlmJtpY9P3x74fxQMZAQVCtYE7NpqV9MQU1axY/dWP8AVpZv3viCSmK5wwJB0WxsdQb4LSSo5PTM+eHFRV5IiwkHkysbKTvhm5BSng+ISKRviFy+IrDXTfKLai/Xf88VOX5Ia2UyeA0coHznbtf++uGbhnBY4JfiJBZwhUuCSSv/AHDY+9sedxt9ka511oNRu91Zgb9fTFReBQwzyTotmltn9xe2nTfBWKuQoWuGVdSV1/tj7GwdL3zA7HuDjXNX8M0XQk86mOWnaMSoGc2Us1gTfb/GErjXCp6OCOK5zTElvDJ0I9teuCf2pUDGeBY42YBToikgEka6YrijqlWON1kLBboSdrna9z/e+MUjVHwGUnDI5ZIqeaWRZh1y6W36639cHuZOGStVQ/CB2yHLJlGUKRY3Zutx+uH0UMZKSOF8XKNba+uuL0KeW4AUnX6264dRsVzEoc9wioMZQ2zZFkAFievra+LPF+do0cRwuruT5ragemm59MK/NVNLSyvIkCoFYWlC3uD6HTe/TFrkbl2OqAqXdlcSE2Hykg/vgb4HPRn5o5ZhrI1d7oyXsy7gEag4TGpoagZ47h6dAAt//sP8+g3xp01Uguhdc1r5Li/5b4zzmXgrVByU0OR1Ys1zlDAiwIPoemFn6dB4M3KlPagDOAjOGL5Ra1za5tpm1wt/9DeCOomjlWQZbxkAMVIO4J6+2KvD+KVCSS0c6kx5LaDW50vfr1x85X4RVxzRKpvF+KzDKwvqLd/TAk08GSrRy5PqxVQpI4863Bv1sbfripzTxM0JMpphMZGyhgBoLbt19MMsaiMeUKqAaqBa3qMJVNxel4h40Ll/DQ+Jndstxe2lthiuKJPXKwfw2tqY6uSXK4QXLIxsoFrra+l7nphs5T5imqGZZYshGoNjb2seuM84xxiokkaMWkSMgpkW90Hy6i5NxbfDtwjmGU1IRo8qkXIy/LpfU4km09KSVo9c18i/EVIdfKkgvI17m/t7bYDcqpTQcTmUswOqoz6AEasD3J0sThsoOcKWYSWlsIyAS2g12tf1BwI5koacusqIxmceVlvlPYnoT64eVLULG3jO5ipqSsdguWWeNDlGY2sd/Q2tf3xDyBw2qDyGoFowoCA209rbaWwKHJ1TFFJJCQZX8oUH5UO+v9RxbEddQ08KwLmci7qfPc9RqdAB2wv22H5SD/HuBpnFQr2Kalf69Nh2wgcDhqHaVaGNobMC13Pra99iNdPXDTxLjHxFIsdQrQSMMy5QbArt9CdLHFPiXE5jSx/Bm01/vAAM5CjUgMLHAbj2w5Wlowf/ACmOnRUqHzzgWfKu59B1PtgZzDQ1tM7TQSuYpG8TIDqC1tCD00AxS5Xq4XyVU6k1RuuW1rkbta2nTD5xereOFmSPxCPwjX6+oHbDrVrFePEZ4vEWrqlo6hTHJTEyRLGpJNiCQQd7kL+eGngXAA0DGeOzStmKncDtpqL4E8zCOli+MMbieWymz2yltTbtttj03OtPJRqiuyySLkW+4NrZmba19L45Jes5t/B3psirlHlA0T+MUDw3MAM3nDDN6d7YD8qQVMMNpR4jgr5SbkD3698HOIwhTmzZFswZv6fXXGvi5KhZCcf8qPdTXZahIg4zEElToSO46H2xbqIgWEl7MnTvjN+WeORLF4lU2YxyZY5Bc5jsbW36H64eGq88ZLG2vkIB1HTTA4eRz9DyR6lah4erSeJGPLrux+b0+mJeKgvG0Lkx5oyRIOlt/wBMW+HT2JuwIdvJYdhrgd9oKZqKW1ySugXuNcU5pYJxrSeeSOnhL2CogvoNP0xU5d5g+JpvFZMlyQVPYfTFjmSvghhJqCAjeXa+Y+nU4UuUss9NKsTyDzEZmGo+ntjC24vDQkmgnFzLQ0rgI+xsQpJAv3HbDXwerEkdwuTfy/vjIq3glLTufG8byk+bLox0NsONFztTZac5XUPmC6diAb+l7Yrx83yQJ8f6HKoiB2AJxmfNnO00NQ0aKMkdr33JPft1GNDeoWFvOT942l+nphe5m5Rp55GqQC5y3yg+VyBpcfzhuWGWhOOW0xDi47NJxGNySAABkJIUaa/n3xqPKdbJNDmlj8M3NgOvrjM+GxTS1gcR+Rro6ONIyBYf8j1wywcyrwtViqLyFjeyD5V6m5316Yzwb7ItJYPK8ODeJnOcN+FtgQNh6HCDwXmdYJ5qepQQEN5Oi2vp9db4eqCvd2NkAQglXv8AMOmnfCfz9wCSamdo0zzadrkdR740ShlolGW0wF9pPDlzrUojXNldgdBb5fz74ZOVC86QTCQlAhVgbXZr21tppbFCsnWeAU3iZZmQaFdLroQQfXFTg3M5pI0jniysHZSUAsALEm31xmTV6WadYS891zJWU8S2CTLlYka/NYWbpa98S8h1ojmqKXK14zcsTe5uRt0vuMOlXDFKEksptqumuv8Aowo1HF4YeIPCkOVnXM0gHzEAnUfx3w0o9XYqdqjzM1QOLZFLGnkXW+qgW/Q3GPMvJMKpUCFmBkWwBOgtrbT1wvRfaBOEa6IWzg9QANdO/TBPnCsmpnpxCzIsjlmO+pI09utsKNoa5S4V8LSsajKpJBubeUdiffpjxwngqxTyN4xfxAWUeh69jvivV8FnaOYzzXiMd9Tpffbpijyzw4fe1EbszRgrHfY2Xe3Udr4X34GvtlHjfJcsXhpAjS52LG9st9hc9gOh74e+XaHwKZYpJAzID5tPL7dgP2wmcD5vlgyxVWeSV3B1FsgIt0FjqceqrhtRTPNLUSjwH+YodXv+FR0Ou+GugVeM02idHUlXBA0FjfFHiEcQdZHYgqCFW+/sO+mFbkxqeChafO0S5iWub6LpY273274EUnCjxCpWeOcmBGsLkiRLG4UA7HuT3xTtaoTrTJOPpUV0cU1NEfu83lzBWv0IvodtsWY+aKdYnyonxEIsNALsR5iPTMNcPHwXkKqSmoN1wv1XKaLULLBFGMxPis1zcG1wFOmuuw3wjg0gqSYD5E4hHXTEypaeIA+TRXFzrboQTtg7VUlcJKhonGtjHcAr6gjodMEuH09PDUGKOJY2Zc2ZVtmA9sEuIO+Q+FlD3/Fe2HUE0Ds7E/hvDaqolVqzIwBHktpp6bXviPnDlamLJMzLCq2BW3lbXQWG2vbBvjHMUNIF8U+YjRVFye5AwH5g4e3E4YfBYeGWzNrr/ovrhaVYG3dsvcFWZYvvpCGchiw+VR0XTHnn6Kd4Y4oDoSQ5J3GX+2p/TFqGlVJMtncSHz9RHlGn9/0xn3OPHaiOtfK7ZBoi9Lenri3JHrBJCQdzbPFLyZUeDZ8q5WzWB6W19Lmww4cL5xilC08Sh5BsWHlNtwD3HfFzlu1XQff65wQxFxcd/TCpyPwOBq0+HMHWEhluCGO49j2xKLcWpDyqSaZplNEjmwBBjf8AXrgfzfwuSaDLEbOdM17W13P74LfE2kChdG6jv64r8ZkYFFW99/y3B+hxsce+GZProE43wWKrQJKSCNVINiD0thUp/ikmhgpAEiG+YA37l2te+LXM0DV1LHPTMQ8eoCva9+h1tcdL4GUs1VFUwNIBcgZxmH1vjA34a0hi5z4vT3FM+srjQ5LhCdAT/vTC5wSNoayOKqmidF8yKQMwJ2Isul+18GuYOD08spnWTLNluoLDKWHy3HvhbpeHOtSjcTIA/A+a5JBFrZdx77Y5+nLw1ysjjkyKTZhqLbfxj5wyAomQ663v20/fHeCpCkqbACxB1/zj5xOQZ1VXKMddBe4x6Mf4pGN+2DOLRZo5fACiYbaaE4Fct8LNVGslfSr4qMVBYduoF++Gn4hSQFXzX6+U+tuhOPtLMC5TIwuLhj1I3HuPXfEpcKux1yOqJKWLw1Cs5Y33I77DTHqqqbSLGwsW1Vu5HTEVZVLGwDAm257Ysq6uFYgGx0PbDRj198A3ZnPO8sEFTGXL+KcxWw0I2ylu19PS+FuloXrpHXLkJGptdb9D6E7HGk85cAWqhIdblTmVh8y33sfWw0x8oY4oI410QEAXOhP/AJHvjJPip2aI8mUK9HzEYKRo3kWSohU3UNfQHvbW35491PEIzCvEFizS5Rpc2FtGHba+KfMXLiRVL1ckg+HZrsALkki1hbcHBjlnh0YpVUHxYmB+YbgnYjCP9Df2A+YOKR1FOppIgslvEOgutr312vj1xnjU6RJCSHkaMEHKLg9beva2CHH+FQRUzwwFY5SpyC9iddvriryjyq33FRMWBjBsh99D36nTArQ2qKScbq2EFGzMxkQh8wuxDHS99fKB+uG/lTlL4UkvJnOlrCwH66n3xFyzxFK8u/g5PCIAcbmx2va9tjhgTjEPjmDxAZQL5etsUil6xJN+Aet4BSS1QZwGmAva5tp3G18fONQwRxzGqYtE5GjXsvQZQNsF6usghYu7IjEXJNrkD9TiKoooa2nswLRuAw1IPceowevwWxV4JURVEM1OIQIRcrk/FbrfoeuI/sx4goEkHh5GBzX1JNzbzHoRbF+RV4afDgjCxEZ5JHJIB2+pPbADlGrqvi87MoR5DnJK+bewW2pGJrGU9Q78500pgzRSZMpubGxPa38YAzc++FSBvCZ3ByXPyk9ST+2G3jMCTwlJPlPY21GB/FYKSnowskatCttMua57+pOKtO7EVVRT5X5herjEmVFbNY+bXL1I62vbFjiPNMCg5ZRdSM2hNxfUA7YTKShWesz0vlTTxF1QhSLEjodRt0wf4dypRussPieIw7NZkv7b4nbeIZxS9FKu4ZU1lUyg5lILxOwOXKelwNO1uhGNK4DwXwaUQZspy2LKPzt6nA7hKyUtMVWK6RqcrH5t/wAQ3PfBduKZFiEi+aQ28oJGmm/QdcV4lbz0TkeE0cxjlEIjYpk+e2h6anqeuM/puBzSV0+cN4N9Cbb30sDrth6VDnVY2JGu52br9ALYo8c47HSNF4hF2YK52C6b+2K88VKKZPibToK0FIsUeQKFFtsZJw/iFPDxF5D4ixx3sF6kHbTW18aVx7jccUQdnGU9Rr/bGVUJZ5ZZJEMsUoIzL010IG4Ixnk1/ovFfscq7mifxKdqNWZJRmYEX0uBY9rb40OpjW4kPRfyHXCFydQJTuR4wIZQViZvMOvy9MPEsgNhmsyDUdwdvfbFeCTeslyJLwTuQqSHwH8ByyMb2O6nt9MJPFeB1MdSI5CzNrkkvoRvZuo9+mNC5R4F8EkuaTPm8xPQAX2+m+FbjNOvE6kmKUpIg0vexUa3GItKisW7YDn5MromzIA9za4cX+oJxolByoHghjqHzlBckDUN6NvbEnGjPHSEwrmm0UHTroTqbYMcCjlSmQzkPLa7ldvpbtinHG3qEnLPT5xCJs8ZWZY1vqraZrbAH1Nr4t1rJkGZc/t/OKhKzEFo1ujeXNqR3Nul8XJbfLYd7Y1KPUhdnzKjqBm6XHcfXE8RKjcX/vgHVVgaURxzokg/DYEkD0xdouJQzGwa7KbdtRvpgKSf0NMsSlZTYmxAuR6YlhgCjKO98epo8oLBcxHtf2H+cUaaoNRAWA8Nr2BPS3rhtawHhO0ma+hB216j0xjPO71LVTRSBhHcZQt2BF9GHrjW4quUykFVIVRe29x19jj1WRK2VsgN9Dpr+f54ny8bfg0J0ZxRKj0stD43jVCaorA206KTv+eKvBa6qoo0V4iIy5Njv0v/AM4YYOCx/wDUGdkCsvmUBvm6XI6++O5n4xH4UueM3j+Qgi972vY4xN0jStFfmevWqq0EakNGLq97XA1tY9tdcM3Aea3nrfhiimMj5lN9hqSfW9sU+G0FPUwI6t4bkGNr6G/+m98e+VqYUCSfFNGrs9ka/wA2m17ad7YEXuhawdqCjhpIiE8qXLG52PU3wmDl4/GithnV4yxYganXseuLfMDvJQyfFMYwzDSPtf101xc5MpIoqZUjYuraknfX06Ydu8QiVaZzxyaWtqmPhm0d1vbpfrhw5Tr6hbuxb4aNLai18o3HU7YO8X4pT0aZmXMXOXKoBJ0698EqZ0MCsFyqwvYgC3uBpgUHtngjLxBuLSGMQuIF82YG2vQE7a/phPnjkhqFuhSRGuqk7dhYbD6640/mHjycPp1SKJc7/KosAANz+uKdJQCoZ5HiEcTQrdyCWa4NyG6EC2Oa3Ap5oM4tz5IEWKEK01gWO6g+nf8Azh6oJRPArOu41BXS49PfADlzg1JT0/jZL2F88igsLbYs03OMEpZYszlbaAakE2uO9sNFpa2K98AvHeL0ryLTpUGKzHxSifNboW73xePHKOGJ6iJc0lspAADt2uO3rihU8jwyTyOzlb+YadWPe9ib9sVOU+U5YaxpJ1GVL5Te+p2P5YXx2HKGXkznD4wSlo8gjtmYt5bG+nuLa4Y4pBILqwt0It19tMZ6nEErlqaWCNowNC2gBuSL2HW464bOXKUxUoUFVCiwYi1gMW47kyc6SLtMrO4ksVBuFG2m1yO539sKXNnChVJILv4qAsqgXuRpb1uNMO9FYA2zPfXPp5vbXFdK9Lg2BfUbAN/nGmS7YiKdOzF6emqK6VYkDRrGACHJ0O2t9zphohpZOHxzskN2KizKCQe9xuMO8NNeYsdM3/b16e2CE8dl1Gb2H7Yzy4H4WXMZXScUiGWrq0dZmNk00Om9vTbBrk16laifxWMgsCCWB3O4F729LYm5j4D48KiY5nQ6FAFNj3Xb6Yu8B5UMdYJsx8IRqqi5BYjS7A4muOUZjOcZRCsTTRyus0YaN9IljF3YDe99ANcA+EwU6VRVIZoWUZiSyshXYjMrEC3bBLikEkjTMxKH4fw1+bykMS1svcZTf+MX6aWkSNnijVMsZDHwyBbqCSBmv63O+LvgSJrkJOYnRFjDZixzOFFrEIVzX9s4P54mfimUQrlLNIrEBALALa//AOhgZTxM0nDvFvmEMwYH/wAY9CPbfHJAkdbRxanw1mK67A5Mt/pp9MV+UT/sJUlK4Z5Wtc2ypYXX9euKU1Ac6Mc5zBrkG1r9TgVSgx0c7zlRMUt4isC7SXOx33tYdO2PnBKGOSqKSSeMEp4wVzEre5uSL2v/ADheSVumNFZaK3Bvs9MFUJmm8inMov52sL6n/b4kn41HFCs70xaSofKvh5dzqBe46dcHCqCWoklCMbkKWYeVcugW/wAvXbASn4fE8HDs6gAOX3tqEvf9MSVLz0dtv0Z6fjat5I0lmy6OygWB7G5Fz7YnEsaI5uFSO+f/ALba2t9RhCqoKr4iL4J08FZGZnEgykM+Y5lvfRfTBFq0VDVqsVVS0fhnMMsgj366X2w0Z/sVxDNNxchWkMFQEZbg2Un1soOYD6YuxU1mN3Fr3AOmB/FJioExaMqg0s40vvbvfse2JaN4zKy5CzIemuUn3PX0xpStWSLtVTxvZ8gJTRWG9jvrjNF4DM3EZBOQ8WrWbW6nbS24w/tJHF4kisU1zOp1A72X+MWJqpHjLxgOw0sCP7nGfm4stFePkrBGi5ehCBYWDNEWYJm3J6H6gYAycPnqaWQVLBHLqY2kJsLgggAd9LHDDwDltqetEs82ctmCkLa9+jna9umKP2jyMkikRZhYZTe4DDXVMY3BrTQpJ4NNXwZJ6ZYXY2AUE7Xy/wDGA9Zy94FPI0M5V7DUtYBR0Hb3wq1nMVTUxJBqlz5yulxp+Q64OcNoo62J40llOUKl7aW9bn9Mc2gpNALiHDw1JTmKUOTIQ8jMc2c7AHsN8aDScWiipstSblBlbqGIGtj1xSTh1PwyjbxAZSx19W2/9fpgVy7xmOuDU88KxxixBVjctr1PXBppgeor828ThqYo5qeMOYtGLj5RoRpf3wY4LzHMKISyRGQu5Cqg0C+o7dsS8aqKXh1MUiisGG4W9yepJ3PW2IeQeKyPGI5wM41XTZfUdDjvGD1FrnOWpNGDTpqxGZctzlPptvvhcoqJaSmkrFRoqm1hHe4W53t2OGqPmm1YtOU0tuRqCe47euFfjFGGkqamlnYnRXQi4+hOnTqMc2jkv2NHKfF5JqPxqkAMCbsR0HUjpjPoKiaplmHjnUFs98qDXT2B2+mNR5VoHNEsdQoJZSCALXB2uO9sA6T7OUWOeN5GKyEZCpsVC63PQm5/TDSg2kBSSsJ8v8uR0ySMTnaUAvbYkA7ddb4SZZqmRRJHK8EUZysgY3OvQbG+2vbBni3NL01SlGqBlXImYsQxvYdOv84XeequogqrlQIhbIovlPe//dgO34NFbpqHD+OIJFjynVM2a2gt0PY4oUvEaaoeSVG0T8WxX1B64h4dJFLG6DyMfnHYsNbYUo+WHhd0lm8OJxlUqb3JOlxhlzSisYn44v0c6jnakEDyo7MEsDlGtzscRcvczR1AvmbKrWOZba2vvfCPzHQPR06RxS3R2YswA1ItYHSxtrinxKkq6mGnSKEqh0sqgefq7AWtgrllfpz440bROq3zqlz11xThqxJKcrOPD+ZSLA+x64CcwcdHD4IQ4aQkWzdCRa+ANTzk8yokAjErmzqzWsCdLd9MM+VpirjtDjFMXklVyfK11KnKRl9Rrrf9MTQUgmW0zvLa1gzaX72AAJHrfHY7Gyap/wCiCLlFD5jmszJorEC4vvY9L2H5YsmFLhyil7Zc+UZrdr74+Y7CS9CgVx3hkbhmyKshv5wozD1v39cB/s+4ElNDnBzyS6u5FibbD2x2Oxmf8yy/gAPtJhIaMowU5rEhRc3tbzb6dsD+buIsqRU9hZVHmAsdhtbbfYY+47EJMtBB7lKNI4kTw1Zsts5Av5r36bel8E5OGp4LCRI2DFFGRMhHrcE67dtsdjsUg31ZOX8j3wXwPimp/ho7ogYSEAk+/l39b3wRq6EeJ4oJDJuBoG/8h1x2Oxq4XhDlPNLF41mJOhsetwehx44giwOFRFCyat62sP3x2Oxd+0ToC/aBUSU8AeFyrRjMCdSbdD3GA3Odd4lIjlbeILkDobX0Nsdjsefz+mvi8KfIPBo5Y2aS7Z0tvt7Yd+GwRU0biKJVAIBtu1huT31x2Owi+jSLlbwuKsgyzKSp1sCQQR2IxSTlKm8hyW8P5QNP+cdjsUpOrJptADnHg6zzoGZgiozZRtcf8YTOSOJuKxLWAkNiN9Dc2B9LY7HYkvWVXhpy8vxI8jC/iuv/ANhN2GYH5e1sJPK9CwpahjKWAYC1uoJF7369ulsdjsdNYzos0/gkxCqu9o1a5P8AVfT6WwRmXNpci+l+ovjsdi8P4kZeiBzCy0bUx8NJXeUgyOPMALWAP/tv6Yl4px0/9TSlaNGQ63OpBsTfXTpjsdiJUBfaBwgxypNFK6GQ6gE2uNjocXOYUaWRYmc5fAzjT8Q6/wCMdjsLIaIv8XrpInpaeNrRnKzAi+YswBvfGwRrYY7HYrwrCfIZ59pk5WekB8yAsShOjaqNe++KMXAIjWhkBQLcldDcnTtoNdsdjsSm9Hj/ABP/2Q=="/>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3080" name="Picture 8" descr="http://a.abcam.com/ps/datasheet/images/133/ab133737/TTF1-Primary-antibodies-ab133737-2.jpg"/>
          <p:cNvPicPr>
            <a:picLocks noChangeAspect="1" noChangeArrowheads="1"/>
          </p:cNvPicPr>
          <p:nvPr/>
        </p:nvPicPr>
        <p:blipFill>
          <a:blip r:embed="rId3" cstate="print"/>
          <a:srcRect/>
          <a:stretch>
            <a:fillRect/>
          </a:stretch>
        </p:blipFill>
        <p:spPr bwMode="auto">
          <a:xfrm>
            <a:off x="6629400" y="5410200"/>
            <a:ext cx="1928515" cy="1447800"/>
          </a:xfrm>
          <a:prstGeom prst="rect">
            <a:avLst/>
          </a:prstGeom>
          <a:noFill/>
        </p:spPr>
      </p:pic>
      <p:sp>
        <p:nvSpPr>
          <p:cNvPr id="8" name="TextBox 7"/>
          <p:cNvSpPr txBox="1"/>
          <p:nvPr/>
        </p:nvSpPr>
        <p:spPr>
          <a:xfrm>
            <a:off x="8077200" y="6396335"/>
            <a:ext cx="885178" cy="461665"/>
          </a:xfrm>
          <a:prstGeom prst="rect">
            <a:avLst/>
          </a:prstGeom>
        </p:spPr>
        <p:style>
          <a:lnRef idx="2">
            <a:schemeClr val="accent1"/>
          </a:lnRef>
          <a:fillRef idx="1">
            <a:schemeClr val="lt1"/>
          </a:fillRef>
          <a:effectRef idx="0">
            <a:schemeClr val="accent1"/>
          </a:effectRef>
          <a:fontRef idx="minor">
            <a:schemeClr val="dk1"/>
          </a:fontRef>
        </p:style>
        <p:txBody>
          <a:bodyPr wrap="none" rtlCol="1">
            <a:spAutoFit/>
          </a:bodyPr>
          <a:lstStyle/>
          <a:p>
            <a:r>
              <a:rPr lang="en-US" dirty="0" smtClean="0"/>
              <a:t>TTF1</a:t>
            </a:r>
            <a:endParaRPr lang="ar-SA" dirty="0"/>
          </a:p>
        </p:txBody>
      </p:sp>
      <p:pic>
        <p:nvPicPr>
          <p:cNvPr id="9" name="Picture 8" descr="http://library.med.utah.edu/WebPath/jpeg1/LUNG070.jpg"/>
          <p:cNvPicPr>
            <a:picLocks noChangeAspect="1" noChangeArrowheads="1"/>
          </p:cNvPicPr>
          <p:nvPr/>
        </p:nvPicPr>
        <p:blipFill>
          <a:blip r:embed="rId4" cstate="print"/>
          <a:srcRect/>
          <a:stretch>
            <a:fillRect/>
          </a:stretch>
        </p:blipFill>
        <p:spPr bwMode="auto">
          <a:xfrm>
            <a:off x="1295400" y="3200400"/>
            <a:ext cx="2401172" cy="3657600"/>
          </a:xfrm>
          <a:prstGeom prst="rect">
            <a:avLst/>
          </a:prstGeom>
          <a:noFill/>
        </p:spPr>
      </p:pic>
      <p:sp>
        <p:nvSpPr>
          <p:cNvPr id="11" name="TextBox 10"/>
          <p:cNvSpPr txBox="1"/>
          <p:nvPr/>
        </p:nvSpPr>
        <p:spPr>
          <a:xfrm>
            <a:off x="4267200" y="51137"/>
            <a:ext cx="48768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marL="0" lvl="1"/>
            <a:r>
              <a:rPr lang="en-US" sz="2000" dirty="0" smtClean="0"/>
              <a:t>More common in patients under the age of 40, women and non-smokers</a:t>
            </a:r>
            <a:r>
              <a:rPr lang="en-US" sz="2000" dirty="0" smtClean="0"/>
              <a:t>.</a:t>
            </a:r>
          </a:p>
          <a:p>
            <a:pPr marL="0" lvl="1"/>
            <a:r>
              <a:rPr lang="en-US" sz="2000" dirty="0" smtClean="0"/>
              <a:t>Tend to metastasize widely at </a:t>
            </a:r>
            <a:r>
              <a:rPr lang="en-US" sz="2000" dirty="0" smtClean="0"/>
              <a:t>early stage</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b="1" u="sng" dirty="0" smtClean="0">
                <a:solidFill>
                  <a:schemeClr val="accent2">
                    <a:lumMod val="75000"/>
                  </a:schemeClr>
                </a:solidFill>
              </a:rPr>
              <a:t>Lung Tumors</a:t>
            </a:r>
          </a:p>
        </p:txBody>
      </p:sp>
      <p:sp>
        <p:nvSpPr>
          <p:cNvPr id="64515" name="Rectangle 3"/>
          <p:cNvSpPr>
            <a:spLocks noGrp="1" noChangeArrowheads="1"/>
          </p:cNvSpPr>
          <p:nvPr>
            <p:ph sz="quarter" idx="1"/>
          </p:nvPr>
        </p:nvSpPr>
        <p:spPr/>
        <p:txBody>
          <a:bodyPr>
            <a:normAutofit/>
          </a:bodyPr>
          <a:lstStyle/>
          <a:p>
            <a:r>
              <a:rPr lang="en-US" dirty="0" smtClean="0"/>
              <a:t>Most lung tumors are malignant. </a:t>
            </a:r>
          </a:p>
          <a:p>
            <a:r>
              <a:rPr lang="en-US" dirty="0" smtClean="0"/>
              <a:t>Lungs are frequently the site of metastases. </a:t>
            </a:r>
          </a:p>
          <a:p>
            <a:r>
              <a:rPr lang="en-US" dirty="0" smtClean="0"/>
              <a:t>Primary lung cancer is a common disease BUT  metastatic tumors are more common than the primary tumors.</a:t>
            </a:r>
          </a:p>
          <a:p>
            <a:pPr eaLnBrk="1" hangingPunct="1"/>
            <a:r>
              <a:rPr lang="en-US" dirty="0" smtClean="0"/>
              <a:t>The most common benign lesions are </a:t>
            </a:r>
            <a:r>
              <a:rPr lang="en-US" dirty="0" err="1" smtClean="0"/>
              <a:t>hamartomas</a:t>
            </a:r>
            <a:r>
              <a:rPr lang="en-US" dirty="0" smtClean="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solidFill>
                  <a:srgbClr val="8F6D31"/>
                </a:solidFill>
              </a:rPr>
              <a:t>Adenocarcinoma</a:t>
            </a:r>
            <a:endParaRPr lang="en-US" dirty="0">
              <a:latin typeface="Arial" panose="020B0604020202020204" pitchFamily="34" charset="0"/>
              <a:cs typeface="Arial" panose="020B0604020202020204" pitchFamily="34" charset="0"/>
            </a:endParaRPr>
          </a:p>
        </p:txBody>
      </p:sp>
      <p:pic>
        <p:nvPicPr>
          <p:cNvPr id="1026" name="Picture 2" descr="http://o.quizlet.com/p01fVnqIQ76o0KQ-5lDing_m.png"/>
          <p:cNvPicPr>
            <a:picLocks noChangeAspect="1" noChangeArrowheads="1"/>
          </p:cNvPicPr>
          <p:nvPr/>
        </p:nvPicPr>
        <p:blipFill>
          <a:blip r:embed="rId2" cstate="print"/>
          <a:srcRect/>
          <a:stretch>
            <a:fillRect/>
          </a:stretch>
        </p:blipFill>
        <p:spPr bwMode="auto">
          <a:xfrm>
            <a:off x="4114800" y="1447800"/>
            <a:ext cx="4114800" cy="3994787"/>
          </a:xfrm>
          <a:prstGeom prst="rect">
            <a:avLst/>
          </a:prstGeom>
          <a:noFill/>
        </p:spPr>
      </p:pic>
      <p:sp>
        <p:nvSpPr>
          <p:cNvPr id="4" name="Rectangle 3"/>
          <p:cNvSpPr/>
          <p:nvPr/>
        </p:nvSpPr>
        <p:spPr>
          <a:xfrm>
            <a:off x="76200" y="2819400"/>
            <a:ext cx="4572000" cy="830997"/>
          </a:xfrm>
          <a:prstGeom prst="rect">
            <a:avLst/>
          </a:prstGeom>
        </p:spPr>
        <p:txBody>
          <a:bodyPr>
            <a:spAutoFit/>
          </a:bodyPr>
          <a:lstStyle/>
          <a:p>
            <a:r>
              <a:rPr lang="en-US" dirty="0" smtClean="0">
                <a:latin typeface="Arial" panose="020B0604020202020204" pitchFamily="34" charset="0"/>
                <a:cs typeface="Arial" panose="020B0604020202020204" pitchFamily="34" charset="0"/>
              </a:rPr>
              <a:t>Associated with hypertrophic </a:t>
            </a:r>
          </a:p>
          <a:p>
            <a:pPr>
              <a:buNone/>
            </a:pPr>
            <a:r>
              <a:rPr lang="en-US" dirty="0" smtClean="0">
                <a:latin typeface="Arial" panose="020B0604020202020204" pitchFamily="34" charset="0"/>
                <a:cs typeface="Arial" panose="020B0604020202020204" pitchFamily="34" charset="0"/>
              </a:rPr>
              <a:t>pulmonary </a:t>
            </a:r>
            <a:r>
              <a:rPr lang="en-US" dirty="0" err="1" smtClean="0">
                <a:latin typeface="Arial" panose="020B0604020202020204" pitchFamily="34" charset="0"/>
                <a:cs typeface="Arial" panose="020B0604020202020204" pitchFamily="34" charset="0"/>
              </a:rPr>
              <a:t>osteoarthropathy</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228600"/>
            <a:ext cx="4343400" cy="914400"/>
          </a:xfrm>
        </p:spPr>
        <p:txBody>
          <a:bodyPr>
            <a:normAutofit fontScale="90000"/>
          </a:bodyPr>
          <a:lstStyle/>
          <a:p>
            <a:pPr eaLnBrk="1" hangingPunct="1"/>
            <a:r>
              <a:rPr lang="en-US" b="1" dirty="0" smtClean="0"/>
              <a:t>Large Cell Carcinoma</a:t>
            </a:r>
          </a:p>
        </p:txBody>
      </p:sp>
      <p:sp>
        <p:nvSpPr>
          <p:cNvPr id="36867" name="Rectangle 3"/>
          <p:cNvSpPr>
            <a:spLocks noGrp="1" noChangeArrowheads="1"/>
          </p:cNvSpPr>
          <p:nvPr>
            <p:ph sz="quarter" idx="1"/>
          </p:nvPr>
        </p:nvSpPr>
        <p:spPr/>
        <p:txBody>
          <a:bodyPr>
            <a:normAutofit fontScale="85000" lnSpcReduction="10000"/>
          </a:bodyPr>
          <a:lstStyle/>
          <a:p>
            <a:pPr eaLnBrk="1" hangingPunct="1"/>
            <a:r>
              <a:rPr lang="en-US" b="1" dirty="0" smtClean="0"/>
              <a:t>Frequency: 10 %</a:t>
            </a:r>
          </a:p>
          <a:p>
            <a:r>
              <a:rPr lang="en-US" dirty="0" smtClean="0"/>
              <a:t>strongly associated with smoking</a:t>
            </a:r>
          </a:p>
          <a:p>
            <a:r>
              <a:rPr lang="en-US" dirty="0" smtClean="0"/>
              <a:t>Large-cell carcinoma are usually located peripherally. These group of carcinomas are undifferentiated. They made up of large and </a:t>
            </a:r>
            <a:r>
              <a:rPr lang="en-US" dirty="0" err="1" smtClean="0"/>
              <a:t>anaplastic</a:t>
            </a:r>
            <a:r>
              <a:rPr lang="en-US" dirty="0" smtClean="0"/>
              <a:t>  cells. They may exhibit neuroendocrine or glandular differentiation markers when studied by immunohistochemistry or electron microscopy</a:t>
            </a:r>
            <a:r>
              <a:rPr lang="en-US" b="1" dirty="0" smtClean="0"/>
              <a:t>.</a:t>
            </a:r>
            <a:endParaRPr lang="en-US" dirty="0" smtClean="0"/>
          </a:p>
          <a:p>
            <a:r>
              <a:rPr lang="en-US" dirty="0" smtClean="0"/>
              <a:t>poor prognosis.</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11700" y="-7545"/>
            <a:ext cx="4832300" cy="3479800"/>
          </a:xfrm>
          <a:prstGeom prst="rect">
            <a:avLst/>
          </a:prstGeom>
        </p:spPr>
      </p:pic>
      <p:pic>
        <p:nvPicPr>
          <p:cNvPr id="3" name="Picture 2"/>
          <p:cNvPicPr>
            <a:picLocks noChangeAspect="1"/>
          </p:cNvPicPr>
          <p:nvPr/>
        </p:nvPicPr>
        <p:blipFill>
          <a:blip r:embed="rId4" cstate="print"/>
          <a:stretch>
            <a:fillRect/>
          </a:stretch>
        </p:blipFill>
        <p:spPr>
          <a:xfrm>
            <a:off x="4311700" y="3472255"/>
            <a:ext cx="4832300" cy="362551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228600"/>
            <a:ext cx="8839200" cy="609600"/>
          </a:xfrm>
        </p:spPr>
        <p:txBody>
          <a:bodyPr>
            <a:normAutofit fontScale="90000"/>
          </a:bodyPr>
          <a:lstStyle/>
          <a:p>
            <a:r>
              <a:rPr lang="en-US" sz="3200" u="sng" dirty="0" smtClean="0"/>
              <a:t/>
            </a:r>
            <a:br>
              <a:rPr lang="en-US" sz="3200" u="sng" dirty="0" smtClean="0"/>
            </a:br>
            <a:r>
              <a:rPr lang="en-US" sz="3200" u="sng" dirty="0" smtClean="0"/>
              <a:t/>
            </a:r>
            <a:br>
              <a:rPr lang="en-US" sz="3200" u="sng" dirty="0" smtClean="0"/>
            </a:br>
            <a:r>
              <a:rPr lang="en-US" sz="3200" u="sng" dirty="0" smtClean="0"/>
              <a:t>Small cell carcinomas </a:t>
            </a:r>
            <a:endParaRPr lang="en-US" sz="3200" b="1" u="sng" dirty="0" smtClean="0"/>
          </a:p>
        </p:txBody>
      </p:sp>
      <p:sp>
        <p:nvSpPr>
          <p:cNvPr id="83971" name="Rectangle 3"/>
          <p:cNvSpPr>
            <a:spLocks noGrp="1" noChangeArrowheads="1"/>
          </p:cNvSpPr>
          <p:nvPr>
            <p:ph sz="quarter" idx="1"/>
          </p:nvPr>
        </p:nvSpPr>
        <p:spPr>
          <a:xfrm>
            <a:off x="152400" y="1143000"/>
            <a:ext cx="8839200" cy="5029200"/>
          </a:xfrm>
        </p:spPr>
        <p:txBody>
          <a:bodyPr>
            <a:normAutofit fontScale="92500" lnSpcReduction="10000"/>
          </a:bodyPr>
          <a:lstStyle/>
          <a:p>
            <a:r>
              <a:rPr lang="en-US" altLang="zh-CN" sz="2200" dirty="0" smtClean="0"/>
              <a:t>SCLC are a type neuroendocrine tumors arising from neuroendocrine cells. </a:t>
            </a:r>
          </a:p>
          <a:p>
            <a:r>
              <a:rPr lang="en-US" sz="2200" dirty="0" smtClean="0"/>
              <a:t>Highly malignant and aggressive tumor, poor prognosis, rarely </a:t>
            </a:r>
            <a:r>
              <a:rPr lang="en-US" sz="2200" dirty="0" err="1" smtClean="0"/>
              <a:t>resectable</a:t>
            </a:r>
            <a:r>
              <a:rPr lang="en-US" sz="2200" dirty="0" smtClean="0"/>
              <a:t>.</a:t>
            </a:r>
          </a:p>
          <a:p>
            <a:pPr eaLnBrk="1" hangingPunct="1"/>
            <a:r>
              <a:rPr lang="en-US" sz="2200" dirty="0" smtClean="0"/>
              <a:t>More common in men.</a:t>
            </a:r>
          </a:p>
          <a:p>
            <a:r>
              <a:rPr lang="en-US" sz="2200" dirty="0" smtClean="0"/>
              <a:t>Strongly associated with cigarette smoking.</a:t>
            </a:r>
            <a:r>
              <a:rPr lang="en-US" sz="2200" b="1" dirty="0"/>
              <a:t> </a:t>
            </a:r>
            <a:r>
              <a:rPr lang="en-US" sz="2200" dirty="0"/>
              <a:t>95% of </a:t>
            </a:r>
            <a:r>
              <a:rPr lang="en-US" sz="2200" dirty="0" smtClean="0"/>
              <a:t>patients are smokers</a:t>
            </a:r>
          </a:p>
          <a:p>
            <a:r>
              <a:rPr lang="en-US" sz="2200" dirty="0" smtClean="0"/>
              <a:t>Centrally located </a:t>
            </a:r>
            <a:r>
              <a:rPr lang="en-US" sz="2200" dirty="0" err="1" smtClean="0"/>
              <a:t>perihilar</a:t>
            </a:r>
            <a:r>
              <a:rPr lang="en-US" sz="2200" dirty="0" smtClean="0"/>
              <a:t> mass with early metastases (Early involvement of the </a:t>
            </a:r>
            <a:r>
              <a:rPr lang="en-US" sz="2200" dirty="0" err="1" smtClean="0"/>
              <a:t>hilar</a:t>
            </a:r>
            <a:r>
              <a:rPr lang="en-US" sz="2200" dirty="0" smtClean="0"/>
              <a:t> and mediastinal nodes)</a:t>
            </a:r>
          </a:p>
          <a:p>
            <a:r>
              <a:rPr lang="en-US" sz="2200" dirty="0" smtClean="0"/>
              <a:t>Chemotherapy responsive  </a:t>
            </a:r>
          </a:p>
          <a:p>
            <a:r>
              <a:rPr lang="en-US" sz="2200" dirty="0" smtClean="0"/>
              <a:t>least likely form to be cured by surgery; usually already metastatic at diagnosis</a:t>
            </a:r>
          </a:p>
          <a:p>
            <a:r>
              <a:rPr lang="en-US" sz="2200" dirty="0" smtClean="0"/>
              <a:t>Ability to secrete a host of polypeptide hormones like ACTH, </a:t>
            </a:r>
            <a:r>
              <a:rPr lang="en-US" sz="2200" dirty="0" err="1" smtClean="0"/>
              <a:t>antidiuretic</a:t>
            </a:r>
            <a:r>
              <a:rPr lang="en-US" sz="2200" dirty="0" smtClean="0"/>
              <a:t> hormone (ADH), </a:t>
            </a:r>
            <a:r>
              <a:rPr lang="en-US" sz="2200" dirty="0" err="1" smtClean="0"/>
              <a:t>calcitonin</a:t>
            </a:r>
            <a:r>
              <a:rPr lang="en-US" sz="2200" dirty="0" smtClean="0"/>
              <a:t>, </a:t>
            </a:r>
            <a:r>
              <a:rPr lang="en-US" sz="2200" dirty="0" err="1" smtClean="0"/>
              <a:t>gastrin</a:t>
            </a:r>
            <a:r>
              <a:rPr lang="en-US" sz="2200" dirty="0" smtClean="0"/>
              <a:t>-releasing peptide and </a:t>
            </a:r>
            <a:r>
              <a:rPr lang="en-US" sz="2200" dirty="0" err="1" smtClean="0"/>
              <a:t>chromogranin</a:t>
            </a:r>
            <a:r>
              <a:rPr lang="en-US" sz="2200" dirty="0" smtClean="0"/>
              <a:t>.</a:t>
            </a:r>
            <a:r>
              <a:rPr lang="en-US" altLang="zh-CN" sz="2200" b="1" dirty="0" smtClean="0"/>
              <a:t> </a:t>
            </a:r>
            <a:endParaRPr lang="en-US" sz="2200" dirty="0" smtClean="0"/>
          </a:p>
          <a:p>
            <a:r>
              <a:rPr lang="en-US" altLang="zh-CN" sz="2200" dirty="0"/>
              <a:t>It may be associated with </a:t>
            </a:r>
            <a:r>
              <a:rPr lang="en-US" altLang="zh-CN" sz="2200" dirty="0" err="1"/>
              <a:t>paraneoplastic</a:t>
            </a:r>
            <a:r>
              <a:rPr lang="en-US" altLang="zh-CN" sz="2200" dirty="0"/>
              <a:t> syndrome,</a:t>
            </a:r>
            <a:r>
              <a:rPr lang="en-US" sz="2200" dirty="0"/>
              <a:t> Cushing’s, and Eaton-Lambert syndrome</a:t>
            </a:r>
          </a:p>
          <a:p>
            <a:r>
              <a:rPr lang="en-US" sz="2200" dirty="0" smtClean="0"/>
              <a:t>Ability to secrete a host of polypeptide hormones like ACTH, antidiuretic hormone (ADH), calcitonin, gastrin-releasing peptide and </a:t>
            </a:r>
            <a:r>
              <a:rPr lang="en-US" sz="2200" dirty="0" err="1" smtClean="0"/>
              <a:t>chromogranin</a:t>
            </a:r>
            <a:r>
              <a:rPr lang="en-US" sz="2200" dirty="0" smtClean="0"/>
              <a:t>.</a:t>
            </a:r>
            <a:r>
              <a:rPr lang="en-US" altLang="zh-CN" sz="2200" b="1" dirty="0" smtClean="0"/>
              <a:t> </a:t>
            </a:r>
          </a:p>
          <a:p>
            <a:endParaRPr lang="en-US" sz="24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Eaton-Lambert syndrome</a:t>
            </a:r>
            <a:endParaRPr lang="ar-SA" dirty="0"/>
          </a:p>
        </p:txBody>
      </p:sp>
      <p:sp>
        <p:nvSpPr>
          <p:cNvPr id="3" name="Content Placeholder 2"/>
          <p:cNvSpPr>
            <a:spLocks noGrp="1"/>
          </p:cNvSpPr>
          <p:nvPr>
            <p:ph sz="quarter" idx="1"/>
          </p:nvPr>
        </p:nvSpPr>
        <p:spPr>
          <a:xfrm>
            <a:off x="457200" y="1219200"/>
            <a:ext cx="4419600" cy="5410200"/>
          </a:xfrm>
        </p:spPr>
        <p:txBody>
          <a:bodyPr>
            <a:normAutofit/>
          </a:bodyPr>
          <a:lstStyle/>
          <a:p>
            <a:r>
              <a:rPr lang="en-US" dirty="0" smtClean="0"/>
              <a:t>is an autoimmune disease </a:t>
            </a:r>
          </a:p>
          <a:p>
            <a:r>
              <a:rPr lang="en-US" dirty="0" smtClean="0"/>
              <a:t> a disease in which the immune system attacks the body's own tissues. </a:t>
            </a:r>
          </a:p>
          <a:p>
            <a:r>
              <a:rPr lang="en-US" dirty="0" smtClean="0"/>
              <a:t>The attack occurs at the connection between nerve and muscle (the neuromuscular junction) and interferes with the ability of nerve cells to send signals to muscle cells.</a:t>
            </a:r>
          </a:p>
          <a:p>
            <a:endParaRPr lang="ar-SA" dirty="0"/>
          </a:p>
        </p:txBody>
      </p:sp>
      <p:pic>
        <p:nvPicPr>
          <p:cNvPr id="56322" name="Picture 2" descr="http://www.lems.com/assets/img/neuro_junction1.jpg"/>
          <p:cNvPicPr>
            <a:picLocks noChangeAspect="1" noChangeArrowheads="1"/>
          </p:cNvPicPr>
          <p:nvPr/>
        </p:nvPicPr>
        <p:blipFill>
          <a:blip r:embed="rId2" cstate="print"/>
          <a:srcRect l="3200" r="40800" b="2439"/>
          <a:stretch>
            <a:fillRect/>
          </a:stretch>
        </p:blipFill>
        <p:spPr bwMode="auto">
          <a:xfrm>
            <a:off x="4715932" y="1219200"/>
            <a:ext cx="4199467" cy="539931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94" y="198922"/>
            <a:ext cx="4346838" cy="639278"/>
          </a:xfrm>
        </p:spPr>
        <p:txBody>
          <a:bodyPr>
            <a:normAutofit fontScale="90000"/>
          </a:bodyPr>
          <a:lstStyle/>
          <a:p>
            <a:r>
              <a:rPr lang="en-US" dirty="0">
                <a:solidFill>
                  <a:schemeClr val="accent2">
                    <a:lumMod val="50000"/>
                  </a:schemeClr>
                </a:solidFill>
              </a:rPr>
              <a:t>Small cell carcinomas </a:t>
            </a:r>
          </a:p>
        </p:txBody>
      </p:sp>
      <p:sp>
        <p:nvSpPr>
          <p:cNvPr id="3" name="Content Placeholder 2"/>
          <p:cNvSpPr>
            <a:spLocks noGrp="1"/>
          </p:cNvSpPr>
          <p:nvPr>
            <p:ph sz="quarter" idx="1"/>
          </p:nvPr>
        </p:nvSpPr>
        <p:spPr>
          <a:xfrm>
            <a:off x="0" y="1371600"/>
            <a:ext cx="4419600" cy="1905000"/>
          </a:xfrm>
        </p:spPr>
        <p:txBody>
          <a:bodyPr>
            <a:normAutofit fontScale="77500" lnSpcReduction="20000"/>
          </a:bodyPr>
          <a:lstStyle/>
          <a:p>
            <a:r>
              <a:rPr lang="en-US" sz="2800" dirty="0"/>
              <a:t>Microscopically composed of small, dark, round to oval, lymphocyte-like cells with little cytoplasm.  </a:t>
            </a:r>
          </a:p>
          <a:p>
            <a:r>
              <a:rPr lang="en-US" sz="2800" dirty="0" smtClean="0"/>
              <a:t>Electron </a:t>
            </a:r>
            <a:r>
              <a:rPr lang="en-US" sz="2800" dirty="0"/>
              <a:t>microscopy: dense-core </a:t>
            </a:r>
            <a:r>
              <a:rPr lang="en-US" sz="2800" dirty="0" err="1"/>
              <a:t>neurosecretory</a:t>
            </a:r>
            <a:r>
              <a:rPr lang="en-US" sz="2800" dirty="0"/>
              <a:t> granules.</a:t>
            </a:r>
          </a:p>
          <a:p>
            <a:pPr>
              <a:buNone/>
            </a:pPr>
            <a:endParaRPr lang="en-US" sz="2800" dirty="0"/>
          </a:p>
          <a:p>
            <a:pPr marL="0" indent="0">
              <a:buNone/>
            </a:pPr>
            <a:endParaRPr lang="en-US" dirty="0"/>
          </a:p>
        </p:txBody>
      </p:sp>
      <p:pic>
        <p:nvPicPr>
          <p:cNvPr id="4" name="Picture 3"/>
          <p:cNvPicPr>
            <a:picLocks noChangeAspect="1"/>
          </p:cNvPicPr>
          <p:nvPr/>
        </p:nvPicPr>
        <p:blipFill>
          <a:blip r:embed="rId2" cstate="print"/>
          <a:stretch>
            <a:fillRect/>
          </a:stretch>
        </p:blipFill>
        <p:spPr>
          <a:xfrm>
            <a:off x="4572000" y="0"/>
            <a:ext cx="4499238" cy="4493141"/>
          </a:xfrm>
          <a:prstGeom prst="rect">
            <a:avLst/>
          </a:prstGeom>
        </p:spPr>
      </p:pic>
      <p:pic>
        <p:nvPicPr>
          <p:cNvPr id="5" name="Picture 4"/>
          <p:cNvPicPr>
            <a:picLocks noChangeAspect="1"/>
          </p:cNvPicPr>
          <p:nvPr/>
        </p:nvPicPr>
        <p:blipFill>
          <a:blip r:embed="rId3" cstate="print"/>
          <a:stretch>
            <a:fillRect/>
          </a:stretch>
        </p:blipFill>
        <p:spPr>
          <a:xfrm>
            <a:off x="5105400" y="4478997"/>
            <a:ext cx="4038600" cy="2375648"/>
          </a:xfrm>
          <a:prstGeom prst="rect">
            <a:avLst/>
          </a:prstGeom>
        </p:spPr>
      </p:pic>
      <p:pic>
        <p:nvPicPr>
          <p:cNvPr id="6" name="Picture 5"/>
          <p:cNvPicPr>
            <a:picLocks noChangeAspect="1"/>
          </p:cNvPicPr>
          <p:nvPr/>
        </p:nvPicPr>
        <p:blipFill>
          <a:blip r:embed="rId4" cstate="print"/>
          <a:stretch>
            <a:fillRect/>
          </a:stretch>
        </p:blipFill>
        <p:spPr>
          <a:xfrm>
            <a:off x="-36975" y="3407365"/>
            <a:ext cx="4608975" cy="3450635"/>
          </a:xfrm>
          <a:prstGeom prst="rect">
            <a:avLst/>
          </a:prstGeom>
        </p:spPr>
      </p:pic>
    </p:spTree>
    <p:extLst>
      <p:ext uri="{BB962C8B-B14F-4D97-AF65-F5344CB8AC3E}">
        <p14:creationId xmlns:p14="http://schemas.microsoft.com/office/powerpoint/2010/main" xmlns="" val="4315479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Central tumors</a:t>
            </a:r>
            <a:endParaRPr lang="en-US" dirty="0"/>
          </a:p>
        </p:txBody>
      </p:sp>
      <p:sp>
        <p:nvSpPr>
          <p:cNvPr id="5" name="Text Placeholder 4"/>
          <p:cNvSpPr>
            <a:spLocks noGrp="1"/>
          </p:cNvSpPr>
          <p:nvPr>
            <p:ph type="body" sz="half" idx="3"/>
          </p:nvPr>
        </p:nvSpPr>
        <p:spPr/>
        <p:txBody>
          <a:bodyPr/>
          <a:lstStyle/>
          <a:p>
            <a:r>
              <a:rPr lang="en-US" dirty="0" smtClean="0"/>
              <a:t>Peripheral tumors</a:t>
            </a:r>
            <a:endParaRPr lang="en-US" dirty="0"/>
          </a:p>
        </p:txBody>
      </p:sp>
      <p:sp>
        <p:nvSpPr>
          <p:cNvPr id="4" name="Content Placeholder 3"/>
          <p:cNvSpPr>
            <a:spLocks noGrp="1"/>
          </p:cNvSpPr>
          <p:nvPr>
            <p:ph sz="quarter" idx="2"/>
          </p:nvPr>
        </p:nvSpPr>
        <p:spPr/>
        <p:txBody>
          <a:bodyPr/>
          <a:lstStyle/>
          <a:p>
            <a:r>
              <a:rPr lang="en-US" dirty="0" err="1" smtClean="0"/>
              <a:t>Squamous</a:t>
            </a:r>
            <a:r>
              <a:rPr lang="en-US" dirty="0" smtClean="0"/>
              <a:t> cell CA</a:t>
            </a:r>
          </a:p>
          <a:p>
            <a:r>
              <a:rPr lang="en-US" dirty="0" smtClean="0"/>
              <a:t>Small cell CA</a:t>
            </a:r>
          </a:p>
          <a:p>
            <a:endParaRPr lang="en-US" dirty="0"/>
          </a:p>
        </p:txBody>
      </p:sp>
      <p:sp>
        <p:nvSpPr>
          <p:cNvPr id="6" name="Content Placeholder 5"/>
          <p:cNvSpPr>
            <a:spLocks noGrp="1"/>
          </p:cNvSpPr>
          <p:nvPr>
            <p:ph sz="quarter" idx="4"/>
          </p:nvPr>
        </p:nvSpPr>
        <p:spPr/>
        <p:txBody>
          <a:bodyPr/>
          <a:lstStyle/>
          <a:p>
            <a:r>
              <a:rPr lang="en-US" dirty="0" err="1" smtClean="0"/>
              <a:t>Adenocarcinoma</a:t>
            </a:r>
            <a:endParaRPr lang="en-US" dirty="0" smtClean="0"/>
          </a:p>
          <a:p>
            <a:pPr>
              <a:buNone/>
            </a:pPr>
            <a:r>
              <a:rPr lang="en-US" dirty="0" smtClean="0"/>
              <a:t>        - bronchial derived</a:t>
            </a:r>
          </a:p>
          <a:p>
            <a:pPr>
              <a:buNone/>
            </a:pPr>
            <a:r>
              <a:rPr lang="en-US" dirty="0" smtClean="0"/>
              <a:t>        - </a:t>
            </a:r>
            <a:r>
              <a:rPr lang="en-US" dirty="0" err="1" smtClean="0"/>
              <a:t>bronchioloalveolar</a:t>
            </a:r>
            <a:endParaRPr lang="en-US" dirty="0" smtClean="0"/>
          </a:p>
          <a:p>
            <a:r>
              <a:rPr lang="en-US" dirty="0" smtClean="0"/>
              <a:t>Large cell carcinoma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sz="quarter" idx="1"/>
          </p:nvPr>
        </p:nvSpPr>
        <p:spPr/>
        <p:txBody>
          <a:bodyPr/>
          <a:lstStyle/>
          <a:p>
            <a:pPr marL="0" indent="0" fontAlgn="base">
              <a:buNone/>
            </a:pPr>
            <a:r>
              <a:rPr lang="en-US" dirty="0"/>
              <a:t>Molecular genetics in lung cancer</a:t>
            </a:r>
          </a:p>
          <a:p>
            <a:pPr marL="0" indent="0" fontAlgn="base">
              <a:buNone/>
            </a:pPr>
            <a:r>
              <a:rPr lang="en-US" dirty="0" smtClean="0"/>
              <a:t>Most </a:t>
            </a:r>
            <a:r>
              <a:rPr lang="en-US" dirty="0"/>
              <a:t>common oncogenes—</a:t>
            </a:r>
            <a:r>
              <a:rPr lang="en-US" i="1" dirty="0"/>
              <a:t>KRAS</a:t>
            </a:r>
            <a:r>
              <a:rPr lang="en-US" dirty="0"/>
              <a:t>, </a:t>
            </a:r>
            <a:r>
              <a:rPr lang="en-US" i="1" dirty="0"/>
              <a:t>MYC</a:t>
            </a:r>
            <a:r>
              <a:rPr lang="en-US" dirty="0"/>
              <a:t> family, </a:t>
            </a:r>
            <a:r>
              <a:rPr lang="en-US" i="1" dirty="0"/>
              <a:t>HER-2</a:t>
            </a:r>
            <a:r>
              <a:rPr lang="en-US" dirty="0"/>
              <a:t>/</a:t>
            </a:r>
            <a:r>
              <a:rPr lang="en-US" i="1" dirty="0" err="1"/>
              <a:t>neu</a:t>
            </a:r>
            <a:r>
              <a:rPr lang="en-US" dirty="0"/>
              <a:t>, </a:t>
            </a:r>
            <a:r>
              <a:rPr lang="en-US" i="1" dirty="0"/>
              <a:t>BCL-2, </a:t>
            </a:r>
            <a:r>
              <a:rPr lang="en-US" i="1" dirty="0" smtClean="0"/>
              <a:t>EGFR</a:t>
            </a:r>
          </a:p>
          <a:p>
            <a:pPr marL="0" indent="0" fontAlgn="base">
              <a:buNone/>
            </a:pPr>
            <a:r>
              <a:rPr lang="en-US" dirty="0" smtClean="0"/>
              <a:t>(</a:t>
            </a:r>
            <a:r>
              <a:rPr lang="en-US" dirty="0"/>
              <a:t>epidermal growth factor </a:t>
            </a:r>
            <a:r>
              <a:rPr lang="en-US" dirty="0" smtClean="0"/>
              <a:t>receptor found in pulmonary </a:t>
            </a:r>
            <a:r>
              <a:rPr lang="en-US" dirty="0" err="1" smtClean="0"/>
              <a:t>adenocarcinoma</a:t>
            </a:r>
            <a:r>
              <a:rPr lang="en-US" dirty="0" smtClean="0"/>
              <a:t>, if certain mutation is positive, will respond to anti-</a:t>
            </a:r>
            <a:r>
              <a:rPr lang="en-US" dirty="0" err="1" smtClean="0"/>
              <a:t>tyrosin</a:t>
            </a:r>
            <a:r>
              <a:rPr lang="en-US" dirty="0" smtClean="0"/>
              <a:t> </a:t>
            </a:r>
            <a:r>
              <a:rPr lang="en-US" dirty="0" err="1" smtClean="0"/>
              <a:t>kinase</a:t>
            </a:r>
            <a:r>
              <a:rPr lang="en-US" dirty="0" smtClean="0"/>
              <a:t>)</a:t>
            </a:r>
            <a:endParaRPr lang="en-US" dirty="0"/>
          </a:p>
          <a:p>
            <a:pPr marL="0" indent="0" fontAlgn="base">
              <a:buNone/>
            </a:pPr>
            <a:endParaRPr lang="en-US" dirty="0"/>
          </a:p>
          <a:p>
            <a:pPr marL="0" indent="0" fontAlgn="base">
              <a:buNone/>
            </a:pPr>
            <a:r>
              <a:rPr lang="en-US" b="1" dirty="0" smtClean="0"/>
              <a:t>b. </a:t>
            </a:r>
            <a:r>
              <a:rPr lang="en-US" dirty="0" smtClean="0"/>
              <a:t>Most </a:t>
            </a:r>
            <a:r>
              <a:rPr lang="en-US" dirty="0"/>
              <a:t>common suppressor genes—</a:t>
            </a:r>
            <a:r>
              <a:rPr lang="en-US" i="1" dirty="0"/>
              <a:t>p53</a:t>
            </a:r>
            <a:r>
              <a:rPr lang="en-US" dirty="0"/>
              <a:t> (most common), </a:t>
            </a:r>
            <a:r>
              <a:rPr lang="en-US" i="1" dirty="0"/>
              <a:t>RB1</a:t>
            </a:r>
            <a:r>
              <a:rPr lang="en-US" dirty="0"/>
              <a:t>, </a:t>
            </a:r>
            <a:r>
              <a:rPr lang="en-US" i="1" dirty="0"/>
              <a:t>p16</a:t>
            </a:r>
            <a:endParaRPr lang="en-US" dirty="0"/>
          </a:p>
          <a:p>
            <a:pPr marL="0" indent="0" fontAlgn="base">
              <a:buNone/>
            </a:pPr>
            <a:r>
              <a:rPr lang="en-US" dirty="0"/>
              <a:t>Suppressor genes: </a:t>
            </a:r>
            <a:r>
              <a:rPr lang="en-US" i="1" dirty="0"/>
              <a:t>p53</a:t>
            </a:r>
            <a:r>
              <a:rPr lang="en-US" dirty="0"/>
              <a:t> (most common), </a:t>
            </a:r>
            <a:r>
              <a:rPr lang="en-US" i="1" dirty="0"/>
              <a:t>RB1</a:t>
            </a:r>
            <a:r>
              <a:rPr lang="en-US" dirty="0"/>
              <a:t>, </a:t>
            </a:r>
            <a:r>
              <a:rPr lang="en-US" i="1" dirty="0"/>
              <a:t>p16</a:t>
            </a:r>
            <a:endParaRPr lang="en-US" dirty="0"/>
          </a:p>
          <a:p>
            <a:pPr marL="0" indent="0">
              <a:buNone/>
            </a:pPr>
            <a:endParaRPr lang="en-US" dirty="0"/>
          </a:p>
        </p:txBody>
      </p:sp>
    </p:spTree>
    <p:extLst>
      <p:ext uri="{BB962C8B-B14F-4D97-AF65-F5344CB8AC3E}">
        <p14:creationId xmlns:p14="http://schemas.microsoft.com/office/powerpoint/2010/main" xmlns="" val="366771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8">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04800" y="304800"/>
            <a:ext cx="8458200" cy="1143000"/>
          </a:xfrm>
        </p:spPr>
        <p:txBody>
          <a:bodyPr/>
          <a:lstStyle/>
          <a:p>
            <a:pPr eaLnBrk="1" hangingPunct="1"/>
            <a:r>
              <a:rPr lang="en-US" sz="3200" b="1" dirty="0" smtClean="0"/>
              <a:t>Clinical features and complications of bronchogenic carcinoma</a:t>
            </a:r>
          </a:p>
        </p:txBody>
      </p:sp>
      <p:sp>
        <p:nvSpPr>
          <p:cNvPr id="90115" name="Rectangle 3"/>
          <p:cNvSpPr>
            <a:spLocks noGrp="1" noChangeArrowheads="1"/>
          </p:cNvSpPr>
          <p:nvPr>
            <p:ph sz="quarter" idx="1"/>
          </p:nvPr>
        </p:nvSpPr>
        <p:spPr>
          <a:xfrm>
            <a:off x="685800" y="1600200"/>
            <a:ext cx="7772400" cy="4114800"/>
          </a:xfrm>
        </p:spPr>
        <p:txBody>
          <a:bodyPr>
            <a:normAutofit fontScale="92500" lnSpcReduction="20000"/>
          </a:bodyPr>
          <a:lstStyle/>
          <a:p>
            <a:r>
              <a:rPr lang="en-US" dirty="0" smtClean="0"/>
              <a:t>Can be silent or insidious lesions</a:t>
            </a:r>
          </a:p>
          <a:p>
            <a:r>
              <a:rPr lang="en-US" dirty="0" smtClean="0"/>
              <a:t>chronic cough and expectoration, hemoptysis, and bronchial obstruction, often with atelectasis.</a:t>
            </a:r>
          </a:p>
          <a:p>
            <a:r>
              <a:rPr lang="en-US" dirty="0" smtClean="0"/>
              <a:t>Bronchiectasis</a:t>
            </a:r>
          </a:p>
          <a:p>
            <a:r>
              <a:rPr lang="en-US" dirty="0" smtClean="0"/>
              <a:t>Obstructive pneumonia</a:t>
            </a:r>
          </a:p>
          <a:p>
            <a:r>
              <a:rPr lang="en-US" dirty="0" smtClean="0"/>
              <a:t>Pleural effusion</a:t>
            </a:r>
          </a:p>
          <a:p>
            <a:pPr eaLnBrk="1" hangingPunct="1"/>
            <a:r>
              <a:rPr lang="en-US" dirty="0" smtClean="0"/>
              <a:t>Hoarseness, chest pain, superior vena cava syndrome, pericardial or pleural effusion.</a:t>
            </a:r>
          </a:p>
          <a:p>
            <a:pPr eaLnBrk="1" hangingPunct="1"/>
            <a:r>
              <a:rPr lang="en-US" dirty="0" smtClean="0"/>
              <a:t>Symptoms due to metastatic spread.</a:t>
            </a:r>
          </a:p>
          <a:p>
            <a:pPr eaLnBrk="1" hangingPunct="1"/>
            <a:r>
              <a:rPr lang="en-US" dirty="0" smtClean="0"/>
              <a:t>NSCLC have a better prognosis than SCLC.</a:t>
            </a:r>
          </a:p>
          <a:p>
            <a:pPr eaLnBrk="1" hangingPunct="1"/>
            <a:r>
              <a:rPr lang="en-US" dirty="0" smtClean="0"/>
              <a:t>Outlook is poor for most patients.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990600"/>
          </a:xfrm>
        </p:spPr>
        <p:txBody>
          <a:bodyPr>
            <a:normAutofit/>
          </a:bodyPr>
          <a:lstStyle/>
          <a:p>
            <a:r>
              <a:rPr lang="en-US" sz="2400" b="1" dirty="0" smtClean="0"/>
              <a:t>Clinical features: may </a:t>
            </a:r>
            <a:r>
              <a:rPr lang="en-US" sz="2400" b="1" dirty="0"/>
              <a:t>also be manifest by the </a:t>
            </a:r>
            <a:r>
              <a:rPr lang="en-US" sz="2400" b="1" dirty="0" smtClean="0"/>
              <a:t>following</a:t>
            </a:r>
            <a:endParaRPr lang="en-US" sz="2400" b="1" dirty="0"/>
          </a:p>
        </p:txBody>
      </p:sp>
      <p:sp>
        <p:nvSpPr>
          <p:cNvPr id="3" name="Content Placeholder 2"/>
          <p:cNvSpPr>
            <a:spLocks noGrp="1"/>
          </p:cNvSpPr>
          <p:nvPr>
            <p:ph sz="quarter" idx="1"/>
          </p:nvPr>
        </p:nvSpPr>
        <p:spPr>
          <a:xfrm>
            <a:off x="457200" y="1371600"/>
            <a:ext cx="8229600" cy="4525963"/>
          </a:xfrm>
        </p:spPr>
        <p:txBody>
          <a:bodyPr>
            <a:normAutofit fontScale="70000" lnSpcReduction="20000"/>
          </a:bodyPr>
          <a:lstStyle/>
          <a:p>
            <a:pPr marL="514350" indent="-514350">
              <a:buFont typeface="+mj-lt"/>
              <a:buAutoNum type="alphaLcParenR"/>
            </a:pPr>
            <a:r>
              <a:rPr lang="en-US" b="1" dirty="0" smtClean="0"/>
              <a:t>Superior vena cava syndrome: </a:t>
            </a:r>
            <a:r>
              <a:rPr lang="en-US" dirty="0" smtClean="0"/>
              <a:t>compression or invasion of the superior vena cava leads to obstruction of venous drainage which leads to dilation of  veins in the upper part of the chest and neck resulting in swelling and cyanosis  of the face, neck, and upper extremities</a:t>
            </a:r>
            <a:r>
              <a:rPr lang="en-US" b="1" dirty="0" smtClean="0"/>
              <a:t> </a:t>
            </a:r>
            <a:r>
              <a:rPr lang="en-US" dirty="0" smtClean="0"/>
              <a:t>including the breasts; edema of the conjunctiva etc.</a:t>
            </a:r>
          </a:p>
          <a:p>
            <a:pPr marL="514350" indent="-514350">
              <a:buFont typeface="+mj-lt"/>
              <a:buAutoNum type="alphaLcParenR"/>
            </a:pPr>
            <a:r>
              <a:rPr lang="en-US" b="1" dirty="0" err="1" smtClean="0"/>
              <a:t>Pancoast</a:t>
            </a:r>
            <a:r>
              <a:rPr lang="en-US" b="1" dirty="0" smtClean="0"/>
              <a:t> </a:t>
            </a:r>
            <a:r>
              <a:rPr lang="en-US" b="1" dirty="0"/>
              <a:t>tumor (superior sulcus tumor): </a:t>
            </a:r>
            <a:r>
              <a:rPr lang="en-US" dirty="0">
                <a:cs typeface="Tahoma" pitchFamily="34" charset="0"/>
              </a:rPr>
              <a:t>Apical neoplasms may invade the brachial sympathetic plexus to cause severe pain, numbness and weakness in the distribution of the ulnar nerve(i.e. arm). The combination of clinical findings is known as </a:t>
            </a:r>
            <a:r>
              <a:rPr lang="en-US" b="1" dirty="0" err="1">
                <a:cs typeface="Tahoma" pitchFamily="34" charset="0"/>
              </a:rPr>
              <a:t>Pancoast</a:t>
            </a:r>
            <a:r>
              <a:rPr lang="en-US" b="1" dirty="0">
                <a:cs typeface="Tahoma" pitchFamily="34" charset="0"/>
              </a:rPr>
              <a:t> syndrome</a:t>
            </a:r>
            <a:r>
              <a:rPr lang="en-US" dirty="0" smtClean="0">
                <a:cs typeface="Tahoma" pitchFamily="34" charset="0"/>
              </a:rPr>
              <a:t>. </a:t>
            </a:r>
            <a:r>
              <a:rPr lang="en-US" dirty="0" err="1">
                <a:cs typeface="Tahoma" pitchFamily="34" charset="0"/>
              </a:rPr>
              <a:t>Pancoast</a:t>
            </a:r>
            <a:r>
              <a:rPr lang="en-US" dirty="0">
                <a:cs typeface="Tahoma" pitchFamily="34" charset="0"/>
              </a:rPr>
              <a:t> tumor is often accompanied by destruction of the first and second ribs and thoracic vertebrae.</a:t>
            </a:r>
            <a:r>
              <a:rPr lang="en-US" dirty="0"/>
              <a:t> </a:t>
            </a:r>
            <a:r>
              <a:rPr lang="en-US" dirty="0" smtClean="0"/>
              <a:t>It </a:t>
            </a:r>
            <a:r>
              <a:rPr lang="en-US" dirty="0"/>
              <a:t>often coexists  with </a:t>
            </a:r>
            <a:r>
              <a:rPr lang="en-US" b="1" dirty="0"/>
              <a:t>Horner syndrome </a:t>
            </a:r>
            <a:r>
              <a:rPr lang="en-US" dirty="0"/>
              <a:t>in which there is invasion of the cervical thoracic sympathetic nerves and it leads to </a:t>
            </a:r>
            <a:r>
              <a:rPr lang="en-US" dirty="0" err="1"/>
              <a:t>ipsilateral</a:t>
            </a:r>
            <a:r>
              <a:rPr lang="en-US" dirty="0"/>
              <a:t> </a:t>
            </a:r>
            <a:r>
              <a:rPr lang="en-US" dirty="0" err="1"/>
              <a:t>enophthalmos</a:t>
            </a:r>
            <a:r>
              <a:rPr lang="en-US" dirty="0"/>
              <a:t>, </a:t>
            </a:r>
            <a:r>
              <a:rPr lang="en-US" dirty="0" err="1"/>
              <a:t>miosis</a:t>
            </a:r>
            <a:r>
              <a:rPr lang="en-US" dirty="0"/>
              <a:t>, ptosis, and facial </a:t>
            </a:r>
            <a:r>
              <a:rPr lang="en-US" dirty="0" err="1"/>
              <a:t>anhidrosis</a:t>
            </a:r>
            <a:r>
              <a:rPr lang="en-US" dirty="0">
                <a:cs typeface="Tahoma" pitchFamily="34" charset="0"/>
              </a:rPr>
              <a:t>. </a:t>
            </a:r>
            <a:endParaRPr lang="en-US" dirty="0"/>
          </a:p>
          <a:p>
            <a:pPr marL="514350" indent="-514350">
              <a:buFont typeface="+mj-lt"/>
              <a:buAutoNum type="alphaLcParenR"/>
            </a:pPr>
            <a:r>
              <a:rPr lang="en-US" b="1" dirty="0" smtClean="0"/>
              <a:t>Hoarseness </a:t>
            </a:r>
            <a:r>
              <a:rPr lang="en-US" b="1" dirty="0"/>
              <a:t>from recurrent laryngeal nerve </a:t>
            </a:r>
            <a:r>
              <a:rPr lang="en-US" b="1" dirty="0" smtClean="0"/>
              <a:t>paralysis</a:t>
            </a:r>
          </a:p>
          <a:p>
            <a:pPr marL="514350" indent="-514350">
              <a:buFont typeface="+mj-lt"/>
              <a:buAutoNum type="alphaLcParenR"/>
            </a:pPr>
            <a:r>
              <a:rPr lang="en-US" b="1" dirty="0" smtClean="0"/>
              <a:t>Pleural </a:t>
            </a:r>
            <a:r>
              <a:rPr lang="en-US" b="1" dirty="0"/>
              <a:t>effusion, often bloody</a:t>
            </a:r>
            <a:r>
              <a:rPr lang="en-US" dirty="0" smtClean="0"/>
              <a:t>.</a:t>
            </a:r>
          </a:p>
          <a:p>
            <a:pPr marL="514350" indent="-514350">
              <a:buFont typeface="+mj-lt"/>
              <a:buAutoNum type="alphaLcParenR"/>
            </a:pPr>
            <a:r>
              <a:rPr lang="en-US" b="1" dirty="0" err="1" smtClean="0"/>
              <a:t>Paraneoplastic</a:t>
            </a:r>
            <a:r>
              <a:rPr lang="en-US" b="1" dirty="0" smtClean="0"/>
              <a:t> syndrome</a:t>
            </a:r>
            <a:endParaRPr lang="en-US" b="1" dirty="0"/>
          </a:p>
          <a:p>
            <a:pPr marL="514350" indent="-514350">
              <a:buAutoNum type="alphaLcPeriod"/>
            </a:pP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normAutofit/>
          </a:bodyPr>
          <a:lstStyle/>
          <a:p>
            <a:r>
              <a:rPr lang="en-US" sz="2400" dirty="0" err="1"/>
              <a:t>Paraneoplastic</a:t>
            </a:r>
            <a:r>
              <a:rPr lang="en-US" sz="2400" dirty="0"/>
              <a:t> syndrome</a:t>
            </a:r>
          </a:p>
        </p:txBody>
      </p:sp>
      <p:sp>
        <p:nvSpPr>
          <p:cNvPr id="3" name="Content Placeholder 2"/>
          <p:cNvSpPr>
            <a:spLocks noGrp="1"/>
          </p:cNvSpPr>
          <p:nvPr>
            <p:ph sz="quarter" idx="1"/>
          </p:nvPr>
        </p:nvSpPr>
        <p:spPr>
          <a:xfrm>
            <a:off x="457200" y="1219200"/>
            <a:ext cx="8534400" cy="5638800"/>
          </a:xfrm>
        </p:spPr>
        <p:txBody>
          <a:bodyPr>
            <a:normAutofit fontScale="85000" lnSpcReduction="20000"/>
          </a:bodyPr>
          <a:lstStyle/>
          <a:p>
            <a:r>
              <a:rPr lang="en-US" b="1" dirty="0" err="1" smtClean="0"/>
              <a:t>Paraneoplastic</a:t>
            </a:r>
            <a:r>
              <a:rPr lang="en-US" b="1" dirty="0" smtClean="0"/>
              <a:t> syndromes</a:t>
            </a:r>
            <a:r>
              <a:rPr lang="en-US" dirty="0" smtClean="0"/>
              <a:t> of lung cancer, are </a:t>
            </a:r>
            <a:r>
              <a:rPr lang="en-US" dirty="0" err="1" smtClean="0"/>
              <a:t>extrapulmonary</a:t>
            </a:r>
            <a:r>
              <a:rPr lang="en-US" dirty="0" smtClean="0"/>
              <a:t>, remote effects of tumors. </a:t>
            </a:r>
          </a:p>
          <a:p>
            <a:r>
              <a:rPr lang="en-US" dirty="0" smtClean="0"/>
              <a:t>3% to 10% of lung cancers develop </a:t>
            </a:r>
            <a:r>
              <a:rPr lang="en-US" dirty="0" err="1" smtClean="0"/>
              <a:t>paraneoplastic</a:t>
            </a:r>
            <a:r>
              <a:rPr lang="en-US" dirty="0" smtClean="0"/>
              <a:t> syndromes. </a:t>
            </a:r>
          </a:p>
          <a:p>
            <a:r>
              <a:rPr lang="en-US" dirty="0" smtClean="0"/>
              <a:t>In it the tumor cells produce various peptides which  lead to metabolic and</a:t>
            </a:r>
          </a:p>
          <a:p>
            <a:r>
              <a:rPr lang="en-US" dirty="0" smtClean="0"/>
              <a:t>neuromuscular disturbances unrelated to the primary tumor or metastases. </a:t>
            </a:r>
          </a:p>
          <a:p>
            <a:r>
              <a:rPr lang="en-US" dirty="0" smtClean="0"/>
              <a:t>e.g. </a:t>
            </a:r>
          </a:p>
          <a:p>
            <a:pPr lvl="2">
              <a:buClr>
                <a:srgbClr val="C00000"/>
              </a:buClr>
              <a:buFont typeface="Wingdings" panose="05000000000000000000" pitchFamily="2" charset="2"/>
              <a:buChar char="v"/>
            </a:pPr>
            <a:r>
              <a:rPr lang="en-US" b="1" dirty="0" smtClean="0"/>
              <a:t>small cell carcinomas </a:t>
            </a:r>
            <a:r>
              <a:rPr lang="en-US" dirty="0" smtClean="0"/>
              <a:t>may secrete ectopic </a:t>
            </a:r>
            <a:r>
              <a:rPr lang="en-US" dirty="0" smtClean="0">
                <a:solidFill>
                  <a:srgbClr val="FF0000"/>
                </a:solidFill>
              </a:rPr>
              <a:t>ACTH </a:t>
            </a:r>
            <a:r>
              <a:rPr lang="en-US" dirty="0" smtClean="0"/>
              <a:t>(leading to Cushing's syndrome), or </a:t>
            </a:r>
            <a:r>
              <a:rPr lang="en-US" dirty="0" smtClean="0">
                <a:solidFill>
                  <a:srgbClr val="FF0000"/>
                </a:solidFill>
              </a:rPr>
              <a:t>ADH </a:t>
            </a:r>
            <a:r>
              <a:rPr lang="en-US" dirty="0" smtClean="0"/>
              <a:t>(leading to water retention and </a:t>
            </a:r>
            <a:r>
              <a:rPr lang="en-US" dirty="0" err="1" smtClean="0"/>
              <a:t>hyponatremia</a:t>
            </a:r>
            <a:r>
              <a:rPr lang="en-US" dirty="0"/>
              <a:t>)</a:t>
            </a:r>
            <a:endParaRPr lang="en-US" dirty="0" smtClean="0"/>
          </a:p>
          <a:p>
            <a:pPr lvl="2">
              <a:buClr>
                <a:srgbClr val="C00000"/>
              </a:buClr>
              <a:buFont typeface="Wingdings" panose="05000000000000000000" pitchFamily="2" charset="2"/>
              <a:buChar char="v"/>
            </a:pPr>
            <a:r>
              <a:rPr lang="en-US" b="1" dirty="0" smtClean="0"/>
              <a:t>carcinoid tumors </a:t>
            </a:r>
            <a:r>
              <a:rPr lang="en-US" dirty="0" smtClean="0"/>
              <a:t>produce serotonin and </a:t>
            </a:r>
            <a:r>
              <a:rPr lang="en-US" dirty="0" err="1" smtClean="0">
                <a:solidFill>
                  <a:srgbClr val="FF0000"/>
                </a:solidFill>
              </a:rPr>
              <a:t>bradykinin</a:t>
            </a:r>
            <a:r>
              <a:rPr lang="en-US" dirty="0" smtClean="0"/>
              <a:t> leading to carcinoid syndrome (flushing, wheezing, diarrhea, and cardiac </a:t>
            </a:r>
            <a:r>
              <a:rPr lang="en-US" dirty="0" err="1" smtClean="0"/>
              <a:t>valvular</a:t>
            </a:r>
            <a:r>
              <a:rPr lang="en-US" dirty="0" smtClean="0"/>
              <a:t> lesions).</a:t>
            </a:r>
          </a:p>
          <a:p>
            <a:pPr lvl="2">
              <a:buClr>
                <a:srgbClr val="C00000"/>
              </a:buClr>
              <a:buFont typeface="Wingdings" panose="05000000000000000000" pitchFamily="2" charset="2"/>
              <a:buChar char="v"/>
            </a:pPr>
            <a:r>
              <a:rPr lang="en-US" b="1" dirty="0" smtClean="0"/>
              <a:t>squamous cell carcinomas </a:t>
            </a:r>
            <a:r>
              <a:rPr lang="en-US" dirty="0" smtClean="0"/>
              <a:t>may secrete </a:t>
            </a:r>
            <a:r>
              <a:rPr lang="en-US" dirty="0" err="1" smtClean="0">
                <a:solidFill>
                  <a:srgbClr val="FF0000"/>
                </a:solidFill>
              </a:rPr>
              <a:t>parathormone</a:t>
            </a:r>
            <a:r>
              <a:rPr lang="en-US" dirty="0" smtClean="0"/>
              <a:t>, parathyroid hormone-like peptide and prostaglandin E that lead to </a:t>
            </a:r>
            <a:r>
              <a:rPr lang="en-US" dirty="0" err="1" smtClean="0"/>
              <a:t>hypercalcemia</a:t>
            </a:r>
            <a:r>
              <a:rPr lang="en-US" dirty="0" smtClean="0"/>
              <a:t>. </a:t>
            </a:r>
          </a:p>
          <a:p>
            <a:pPr lvl="2">
              <a:buClr>
                <a:srgbClr val="C00000"/>
              </a:buClr>
              <a:buFont typeface="Wingdings" panose="05000000000000000000" pitchFamily="2" charset="2"/>
              <a:buChar char="v"/>
            </a:pPr>
            <a:r>
              <a:rPr lang="en-US" b="1" dirty="0" smtClean="0">
                <a:solidFill>
                  <a:prstClr val="black"/>
                </a:solidFill>
              </a:rPr>
              <a:t>adenocarcinomas </a:t>
            </a:r>
            <a:r>
              <a:rPr lang="en-US" dirty="0" smtClean="0">
                <a:solidFill>
                  <a:prstClr val="black"/>
                </a:solidFill>
              </a:rPr>
              <a:t>can lead to</a:t>
            </a:r>
            <a:r>
              <a:rPr lang="en-US" dirty="0" smtClean="0"/>
              <a:t> hematologic manifestations </a:t>
            </a:r>
          </a:p>
          <a:p>
            <a:pPr lvl="2">
              <a:buClr>
                <a:srgbClr val="C00000"/>
              </a:buClr>
              <a:buNone/>
            </a:pPr>
            <a:r>
              <a:rPr lang="en-US" dirty="0" smtClean="0"/>
              <a:t>Other endocrine syndromes associated with primary lung carcinomas e.g. </a:t>
            </a:r>
            <a:r>
              <a:rPr lang="en-US" dirty="0" err="1" smtClean="0"/>
              <a:t>gonadotrophin</a:t>
            </a:r>
            <a:r>
              <a:rPr lang="en-US" dirty="0" smtClean="0"/>
              <a:t> production leading to </a:t>
            </a:r>
            <a:r>
              <a:rPr lang="en-US" dirty="0" err="1" smtClean="0"/>
              <a:t>gynecomastia</a:t>
            </a:r>
            <a:r>
              <a:rPr lang="en-US" dirty="0" smtClean="0"/>
              <a:t>, calcitonin production leading to </a:t>
            </a:r>
            <a:r>
              <a:rPr lang="en-US" dirty="0" err="1" smtClean="0"/>
              <a:t>hypocalcemia</a:t>
            </a:r>
            <a:r>
              <a:rPr lang="en-US" dirty="0" smtClean="0"/>
              <a:t>,</a:t>
            </a:r>
          </a:p>
          <a:p>
            <a:pPr lvl="2">
              <a:buClr>
                <a:srgbClr val="C00000"/>
              </a:buClr>
              <a:buFont typeface="Wingdings" panose="05000000000000000000" pitchFamily="2" charset="2"/>
              <a:buChar char="v"/>
            </a:pPr>
            <a:r>
              <a:rPr lang="en-US" dirty="0" smtClean="0"/>
              <a:t>hyperglycemia, thyrotoxicosis, and skin pigmentation etc.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linds(horizontal)">
                                      <p:cBhvr>
                                        <p:cTn id="10" dur="500"/>
                                        <p:tgtEl>
                                          <p:spTgt spid="3">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blinds(horizontal)">
                                      <p:cBhvr>
                                        <p:cTn id="13" dur="500"/>
                                        <p:tgtEl>
                                          <p:spTgt spid="3">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blinds(horizontal)">
                                      <p:cBhvr>
                                        <p:cTn id="16" dur="500"/>
                                        <p:tgtEl>
                                          <p:spTgt spid="3">
                                            <p:txEl>
                                              <p:pRg st="8" end="8"/>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blinds(horizontal)">
                                      <p:cBhvr>
                                        <p:cTn id="19" dur="500"/>
                                        <p:tgtEl>
                                          <p:spTgt spid="3">
                                            <p:txEl>
                                              <p:pRg st="9" end="9"/>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blinds(horizontal)">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marL="0" indent="0" fontAlgn="base">
              <a:buNone/>
            </a:pPr>
            <a:r>
              <a:rPr lang="en-US" b="1" dirty="0"/>
              <a:t>Epidemiology</a:t>
            </a:r>
            <a:endParaRPr lang="en-US" dirty="0"/>
          </a:p>
          <a:p>
            <a:pPr marL="0" indent="0" fontAlgn="base">
              <a:buNone/>
            </a:pPr>
            <a:r>
              <a:rPr lang="en-US" b="1" dirty="0" smtClean="0"/>
              <a:t>1.</a:t>
            </a:r>
            <a:r>
              <a:rPr lang="en-US" dirty="0" smtClean="0"/>
              <a:t>Primary </a:t>
            </a:r>
            <a:r>
              <a:rPr lang="en-US" dirty="0"/>
              <a:t>lung cancer is the most common fatal cancer in both men and women worldwide.</a:t>
            </a:r>
          </a:p>
          <a:p>
            <a:pPr marL="274320" lvl="1" indent="0" fontAlgn="base">
              <a:buNone/>
            </a:pPr>
            <a:r>
              <a:rPr lang="en-US" b="1" dirty="0" err="1" smtClean="0"/>
              <a:t>a.</a:t>
            </a:r>
            <a:r>
              <a:rPr lang="en-US" dirty="0" err="1" smtClean="0"/>
              <a:t>Accounts</a:t>
            </a:r>
            <a:r>
              <a:rPr lang="en-US" dirty="0" smtClean="0"/>
              <a:t> </a:t>
            </a:r>
            <a:r>
              <a:rPr lang="en-US" dirty="0"/>
              <a:t>for &gt;30% of cancer deaths in men</a:t>
            </a:r>
          </a:p>
          <a:p>
            <a:pPr marL="274320" lvl="1" indent="0" fontAlgn="base">
              <a:buNone/>
            </a:pPr>
            <a:r>
              <a:rPr lang="en-US" b="1" dirty="0" err="1" smtClean="0"/>
              <a:t>b.</a:t>
            </a:r>
            <a:r>
              <a:rPr lang="en-US" dirty="0" err="1" smtClean="0"/>
              <a:t>Accounts</a:t>
            </a:r>
            <a:r>
              <a:rPr lang="en-US" dirty="0" smtClean="0"/>
              <a:t> </a:t>
            </a:r>
            <a:r>
              <a:rPr lang="en-US" dirty="0"/>
              <a:t>for &gt;25% of cancer deaths in women</a:t>
            </a:r>
          </a:p>
          <a:p>
            <a:pPr marL="0" indent="0" fontAlgn="base">
              <a:buNone/>
            </a:pPr>
            <a:r>
              <a:rPr lang="en-US" b="1" dirty="0" smtClean="0"/>
              <a:t>2.</a:t>
            </a:r>
            <a:r>
              <a:rPr lang="en-US" dirty="0" smtClean="0"/>
              <a:t>Incidence </a:t>
            </a:r>
            <a:r>
              <a:rPr lang="en-US" dirty="0"/>
              <a:t>of lung cancer is declining in men but increasing in women.</a:t>
            </a:r>
          </a:p>
          <a:p>
            <a:pPr marL="0" indent="0" fontAlgn="base">
              <a:buNone/>
            </a:pPr>
            <a:r>
              <a:rPr lang="en-US" b="1" dirty="0" smtClean="0"/>
              <a:t>3.</a:t>
            </a:r>
            <a:r>
              <a:rPr lang="en-US" dirty="0" smtClean="0"/>
              <a:t>Peak </a:t>
            </a:r>
            <a:r>
              <a:rPr lang="en-US" dirty="0"/>
              <a:t>incidence is at 55 to 65 years of age.</a:t>
            </a:r>
          </a:p>
          <a:p>
            <a:pPr marL="0" indent="0">
              <a:buNone/>
            </a:pPr>
            <a:endParaRPr lang="en-US" dirty="0"/>
          </a:p>
        </p:txBody>
      </p:sp>
    </p:spTree>
    <p:extLst>
      <p:ext uri="{BB962C8B-B14F-4D97-AF65-F5344CB8AC3E}">
        <p14:creationId xmlns:p14="http://schemas.microsoft.com/office/powerpoint/2010/main" xmlns="" val="1217331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a:xfrm>
            <a:off x="0" y="6477000"/>
            <a:ext cx="9144000" cy="381000"/>
          </a:xfrm>
        </p:spPr>
        <p:txBody>
          <a:bodyPr>
            <a:noAutofit/>
          </a:bodyPr>
          <a:lstStyle/>
          <a:p>
            <a:pPr algn="ctr" eaLnBrk="1" hangingPunct="1"/>
            <a:r>
              <a:rPr lang="en-US" sz="2400" dirty="0" smtClean="0">
                <a:solidFill>
                  <a:schemeClr val="tx1">
                    <a:lumMod val="85000"/>
                    <a:lumOff val="15000"/>
                  </a:schemeClr>
                </a:solidFill>
                <a:effectLst>
                  <a:outerShdw blurRad="38100" dist="38100" dir="2700000" algn="tl">
                    <a:srgbClr val="000000">
                      <a:alpha val="43137"/>
                    </a:srgbClr>
                  </a:outerShdw>
                </a:effectLst>
              </a:rPr>
              <a:t>Clinical features and complication of </a:t>
            </a:r>
            <a:r>
              <a:rPr lang="en-US" sz="2400" dirty="0" err="1" smtClean="0">
                <a:solidFill>
                  <a:schemeClr val="tx1">
                    <a:lumMod val="85000"/>
                    <a:lumOff val="15000"/>
                  </a:schemeClr>
                </a:solidFill>
                <a:effectLst>
                  <a:outerShdw blurRad="38100" dist="38100" dir="2700000" algn="tl">
                    <a:srgbClr val="000000">
                      <a:alpha val="43137"/>
                    </a:srgbClr>
                  </a:outerShdw>
                </a:effectLst>
              </a:rPr>
              <a:t>bronchogenic</a:t>
            </a:r>
            <a:r>
              <a:rPr lang="en-US" sz="2400" dirty="0" smtClean="0">
                <a:solidFill>
                  <a:schemeClr val="tx1">
                    <a:lumMod val="85000"/>
                    <a:lumOff val="15000"/>
                  </a:schemeClr>
                </a:solidFill>
                <a:effectLst>
                  <a:outerShdw blurRad="38100" dist="38100" dir="2700000" algn="tl">
                    <a:srgbClr val="000000">
                      <a:alpha val="43137"/>
                    </a:srgbClr>
                  </a:outerShdw>
                </a:effectLst>
              </a:rPr>
              <a:t> carcinoma</a:t>
            </a:r>
          </a:p>
        </p:txBody>
      </p:sp>
      <p:pic>
        <p:nvPicPr>
          <p:cNvPr id="23555" name="Picture 6" descr="18"/>
          <p:cNvPicPr>
            <a:picLocks noGrp="1" noChangeAspect="1" noChangeArrowheads="1"/>
          </p:cNvPicPr>
          <p:nvPr>
            <p:ph sz="quarter" idx="1"/>
          </p:nvPr>
        </p:nvPicPr>
        <p:blipFill>
          <a:blip r:embed="rId2" cstate="print">
            <a:lum contrast="10000"/>
          </a:blip>
          <a:srcRect/>
          <a:stretch>
            <a:fillRect/>
          </a:stretch>
        </p:blipFill>
        <p:spPr>
          <a:xfrm>
            <a:off x="1143000" y="46037"/>
            <a:ext cx="5990546" cy="5973763"/>
          </a:xfr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304800"/>
            <a:ext cx="8534400" cy="914400"/>
          </a:xfrm>
        </p:spPr>
        <p:txBody>
          <a:bodyPr/>
          <a:lstStyle/>
          <a:p>
            <a:pPr eaLnBrk="1" hangingPunct="1"/>
            <a:r>
              <a:rPr lang="en-US" sz="3200" b="1" u="sng" dirty="0" err="1" smtClean="0"/>
              <a:t>bronchogenic</a:t>
            </a:r>
            <a:r>
              <a:rPr lang="en-US" sz="3200" b="1" u="sng" dirty="0" smtClean="0"/>
              <a:t> carcinoma</a:t>
            </a:r>
          </a:p>
        </p:txBody>
      </p:sp>
      <p:sp>
        <p:nvSpPr>
          <p:cNvPr id="79875" name="Rectangle 3"/>
          <p:cNvSpPr>
            <a:spLocks noGrp="1" noChangeArrowheads="1"/>
          </p:cNvSpPr>
          <p:nvPr>
            <p:ph sz="quarter" idx="1"/>
          </p:nvPr>
        </p:nvSpPr>
        <p:spPr>
          <a:xfrm>
            <a:off x="381000" y="1447800"/>
            <a:ext cx="8458200" cy="5105400"/>
          </a:xfrm>
        </p:spPr>
        <p:txBody>
          <a:bodyPr>
            <a:normAutofit fontScale="85000" lnSpcReduction="10000"/>
          </a:bodyPr>
          <a:lstStyle/>
          <a:p>
            <a:pPr marL="609600" indent="-609600" eaLnBrk="1" hangingPunct="1">
              <a:buFontTx/>
              <a:buNone/>
            </a:pPr>
            <a:r>
              <a:rPr lang="en-US" sz="2800" dirty="0" smtClean="0"/>
              <a:t>Spread of </a:t>
            </a:r>
            <a:r>
              <a:rPr lang="en-US" sz="2800" dirty="0" err="1" smtClean="0"/>
              <a:t>bronchogenic</a:t>
            </a:r>
            <a:r>
              <a:rPr lang="en-US" sz="2800" dirty="0" smtClean="0"/>
              <a:t> carcinoma</a:t>
            </a:r>
          </a:p>
          <a:p>
            <a:pPr marL="609600" indent="-609600" eaLnBrk="1" hangingPunct="1">
              <a:buNone/>
            </a:pPr>
            <a:r>
              <a:rPr lang="en-US" sz="2400" dirty="0" smtClean="0"/>
              <a:t>1.   Lymphatic spread.</a:t>
            </a:r>
          </a:p>
          <a:p>
            <a:pPr marL="609600" indent="-609600" eaLnBrk="1" hangingPunct="1">
              <a:buFontTx/>
              <a:buNone/>
            </a:pPr>
            <a:r>
              <a:rPr lang="en-US" sz="2400" dirty="0" smtClean="0"/>
              <a:t>	*	 successive chains of nodes (scalene nodes).</a:t>
            </a:r>
          </a:p>
          <a:p>
            <a:pPr marL="609600" indent="-609600" eaLnBrk="1" hangingPunct="1">
              <a:buFontTx/>
              <a:buNone/>
            </a:pPr>
            <a:r>
              <a:rPr lang="en-US" sz="2400" dirty="0" smtClean="0"/>
              <a:t>	*   involvement of the </a:t>
            </a:r>
            <a:r>
              <a:rPr lang="en-US" sz="2400" dirty="0" err="1" smtClean="0"/>
              <a:t>supraclavicular</a:t>
            </a:r>
            <a:r>
              <a:rPr lang="en-US" sz="2400" dirty="0" smtClean="0"/>
              <a:t> node</a:t>
            </a:r>
          </a:p>
          <a:p>
            <a:pPr marL="609600" indent="-609600" eaLnBrk="1" hangingPunct="1">
              <a:buFontTx/>
              <a:buNone/>
            </a:pPr>
            <a:r>
              <a:rPr lang="en-US" sz="2400" dirty="0" smtClean="0"/>
              <a:t>		  (Virchow’s node).</a:t>
            </a:r>
          </a:p>
          <a:p>
            <a:pPr marL="609600" indent="-609600" eaLnBrk="1" hangingPunct="1">
              <a:buNone/>
            </a:pPr>
            <a:r>
              <a:rPr lang="en-US" sz="2400" dirty="0" smtClean="0"/>
              <a:t>2.    Extend into the pericardial or pleural spaces. Infiltrate the superior</a:t>
            </a:r>
          </a:p>
          <a:p>
            <a:pPr marL="609600" indent="-609600" eaLnBrk="1" hangingPunct="1">
              <a:buNone/>
            </a:pPr>
            <a:r>
              <a:rPr lang="en-US" sz="2400" dirty="0" smtClean="0"/>
              <a:t>        vena cava.</a:t>
            </a:r>
          </a:p>
          <a:p>
            <a:pPr marL="457200" indent="-457200">
              <a:buAutoNum type="arabicPeriod" startAt="3"/>
            </a:pPr>
            <a:r>
              <a:rPr lang="en-US" sz="2400" dirty="0" smtClean="0"/>
              <a:t>A tumor may extend directly into the esophagus, producing    obstruction, sometimes complicated by a fistula.</a:t>
            </a:r>
            <a:r>
              <a:rPr lang="en-US" sz="2400" b="1" dirty="0" smtClean="0"/>
              <a:t> </a:t>
            </a:r>
          </a:p>
          <a:p>
            <a:pPr marL="457200" indent="-457200">
              <a:buAutoNum type="arabicPeriod" startAt="3"/>
            </a:pPr>
            <a:r>
              <a:rPr lang="en-US" sz="2400" dirty="0" err="1" smtClean="0"/>
              <a:t>Phrenic</a:t>
            </a:r>
            <a:r>
              <a:rPr lang="en-US" sz="2400" dirty="0" smtClean="0"/>
              <a:t> nerve invasion usually causes diaphragmatic paralysis</a:t>
            </a:r>
          </a:p>
          <a:p>
            <a:pPr marL="609600" indent="-609600" eaLnBrk="1" hangingPunct="1">
              <a:buNone/>
            </a:pPr>
            <a:r>
              <a:rPr lang="en-US" sz="2400" dirty="0" smtClean="0"/>
              <a:t>5.    May invade the brachial or cervical sympathetic plexus (Horner’s Syndrome).</a:t>
            </a:r>
          </a:p>
          <a:p>
            <a:pPr marL="609600" indent="-609600" eaLnBrk="1" hangingPunct="1">
              <a:buNone/>
            </a:pPr>
            <a:r>
              <a:rPr lang="en-US" sz="2400" dirty="0" smtClean="0"/>
              <a:t>6.    Distant metastasis to liver (30-50%), adrenals (&gt;50%), brain (20%)</a:t>
            </a:r>
          </a:p>
          <a:p>
            <a:pPr marL="609600" indent="-609600" eaLnBrk="1" hangingPunct="1">
              <a:buNone/>
            </a:pPr>
            <a:r>
              <a:rPr lang="en-US" sz="2400" dirty="0" smtClean="0"/>
              <a:t>       and bone (20%).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28600" y="2209800"/>
          <a:ext cx="8686800" cy="3693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28600" y="1752600"/>
            <a:ext cx="2224327"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dirty="0" smtClean="0"/>
              <a:t>Key Facts Lung cancer</a:t>
            </a:r>
            <a:endParaRPr lang="en-US" dirty="0"/>
          </a:p>
        </p:txBody>
      </p:sp>
      <p:pic>
        <p:nvPicPr>
          <p:cNvPr id="5" name="Picture 4" descr="facts.png"/>
          <p:cNvPicPr>
            <a:picLocks noChangeAspect="1"/>
          </p:cNvPicPr>
          <p:nvPr/>
        </p:nvPicPr>
        <p:blipFill>
          <a:blip r:embed="rId7" cstate="print"/>
          <a:stretch>
            <a:fillRect/>
          </a:stretch>
        </p:blipFill>
        <p:spPr>
          <a:xfrm rot="14135507" flipH="1">
            <a:off x="2389359" y="1210048"/>
            <a:ext cx="1100544" cy="83070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0" y="10180"/>
            <a:ext cx="9144000" cy="523220"/>
          </a:xfrm>
          <a:prstGeom prst="rect">
            <a:avLst/>
          </a:prstGeom>
          <a:noFill/>
        </p:spPr>
        <p:txBody>
          <a:bodyPr wrap="square" lIns="91440" tIns="45720" rIns="91440" bIns="45720">
            <a:spAutoFit/>
          </a:bodyPr>
          <a:lstStyle/>
          <a:p>
            <a:pPr algn="ctr"/>
            <a:r>
              <a:rPr lang="en-US" sz="2800" b="1" cap="none" spc="50" dirty="0" smtClean="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rPr>
              <a:t>Diseases of Lung</a:t>
            </a:r>
            <a:endParaRPr lang="en-US" sz="2800" b="1" cap="none"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Carcinoid</a:t>
            </a:r>
            <a:r>
              <a:rPr lang="en-US" dirty="0" smtClean="0"/>
              <a:t> tumor</a:t>
            </a:r>
            <a:endParaRPr lang="en-US" dirty="0"/>
          </a:p>
        </p:txBody>
      </p:sp>
      <p:sp>
        <p:nvSpPr>
          <p:cNvPr id="3" name="Content Placeholder 2"/>
          <p:cNvSpPr>
            <a:spLocks noGrp="1"/>
          </p:cNvSpPr>
          <p:nvPr>
            <p:ph sz="quarter" idx="1"/>
          </p:nvPr>
        </p:nvSpPr>
        <p:spPr>
          <a:xfrm>
            <a:off x="457200" y="1219200"/>
            <a:ext cx="8229600" cy="5334000"/>
          </a:xfrm>
        </p:spPr>
        <p:txBody>
          <a:bodyPr>
            <a:normAutofit fontScale="85000" lnSpcReduction="20000"/>
          </a:bodyPr>
          <a:lstStyle/>
          <a:p>
            <a:r>
              <a:rPr lang="en-US" dirty="0" smtClean="0">
                <a:latin typeface="Arial" panose="020B0604020202020204" pitchFamily="34" charset="0"/>
                <a:cs typeface="Arial" panose="020B0604020202020204" pitchFamily="34" charset="0"/>
              </a:rPr>
              <a:t>Carcinoid tumors of the lung are neuroendocrine neoplasms and are thought to arise from the neuroendocrine cells normally found in the bronchial epithelium. </a:t>
            </a:r>
          </a:p>
          <a:p>
            <a:r>
              <a:rPr lang="en-US" dirty="0" smtClean="0">
                <a:latin typeface="Arial" panose="020B0604020202020204" pitchFamily="34" charset="0"/>
                <a:cs typeface="Arial" panose="020B0604020202020204" pitchFamily="34" charset="0"/>
              </a:rPr>
              <a:t>These neoplasms account for 2% of all primary lung cancers, show no sex predilection, and are not related to cigarette smoking or </a:t>
            </a:r>
            <a:r>
              <a:rPr lang="en-US" dirty="0">
                <a:latin typeface="Arial" panose="020B0604020202020204" pitchFamily="34" charset="0"/>
                <a:cs typeface="Arial" panose="020B0604020202020204" pitchFamily="34" charset="0"/>
              </a:rPr>
              <a:t>other environmental factor</a:t>
            </a:r>
            <a:r>
              <a:rPr lang="en-US" dirty="0" smtClean="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Usually seen in adults</a:t>
            </a:r>
          </a:p>
          <a:p>
            <a:r>
              <a:rPr lang="en-US" dirty="0" smtClean="0">
                <a:latin typeface="Arial" panose="020B0604020202020204" pitchFamily="34" charset="0"/>
                <a:cs typeface="Arial" panose="020B0604020202020204" pitchFamily="34" charset="0"/>
              </a:rPr>
              <a:t>Can be central or peripheral in location.</a:t>
            </a:r>
          </a:p>
          <a:p>
            <a:r>
              <a:rPr lang="en-US" dirty="0" smtClean="0">
                <a:latin typeface="Arial" panose="020B0604020202020204" pitchFamily="34" charset="0"/>
                <a:cs typeface="Arial" panose="020B0604020202020204" pitchFamily="34" charset="0"/>
              </a:rPr>
              <a:t>Originate in </a:t>
            </a:r>
            <a:r>
              <a:rPr lang="en-US" dirty="0" err="1" smtClean="0">
                <a:latin typeface="Arial" panose="020B0604020202020204" pitchFamily="34" charset="0"/>
                <a:cs typeface="Arial" panose="020B0604020202020204" pitchFamily="34" charset="0"/>
              </a:rPr>
              <a:t>mainstem</a:t>
            </a:r>
            <a:r>
              <a:rPr lang="en-US" dirty="0" smtClean="0">
                <a:latin typeface="Arial" panose="020B0604020202020204" pitchFamily="34" charset="0"/>
                <a:cs typeface="Arial" panose="020B0604020202020204" pitchFamily="34" charset="0"/>
              </a:rPr>
              <a:t>  (large) bronchi.</a:t>
            </a:r>
          </a:p>
          <a:p>
            <a:pPr marL="274320" lvl="2" indent="-274320">
              <a:spcBef>
                <a:spcPts val="600"/>
              </a:spcBef>
              <a:buClr>
                <a:schemeClr val="accent1"/>
              </a:buClr>
            </a:pPr>
            <a:r>
              <a:rPr lang="en-US" sz="2600" b="1" dirty="0" smtClean="0">
                <a:latin typeface="Arial" panose="020B0604020202020204" pitchFamily="34" charset="0"/>
                <a:cs typeface="Arial" panose="020B0604020202020204" pitchFamily="34" charset="0"/>
              </a:rPr>
              <a:t>Tumor cells </a:t>
            </a:r>
            <a:r>
              <a:rPr lang="en-US" sz="2600" dirty="0" smtClean="0">
                <a:latin typeface="Arial" panose="020B0604020202020204" pitchFamily="34" charset="0"/>
                <a:cs typeface="Arial" panose="020B0604020202020204" pitchFamily="34" charset="0"/>
              </a:rPr>
              <a:t>produce </a:t>
            </a:r>
            <a:r>
              <a:rPr lang="en-US" sz="2600" dirty="0">
                <a:latin typeface="Arial" panose="020B0604020202020204" pitchFamily="34" charset="0"/>
                <a:cs typeface="Arial" panose="020B0604020202020204" pitchFamily="34" charset="0"/>
              </a:rPr>
              <a:t>serotonin and </a:t>
            </a:r>
            <a:r>
              <a:rPr lang="en-US" sz="2600" dirty="0" err="1">
                <a:latin typeface="Arial" panose="020B0604020202020204" pitchFamily="34" charset="0"/>
                <a:cs typeface="Arial" panose="020B0604020202020204" pitchFamily="34" charset="0"/>
              </a:rPr>
              <a:t>bradykinin</a:t>
            </a:r>
            <a:r>
              <a:rPr lang="en-US" sz="2600" dirty="0">
                <a:latin typeface="Arial" panose="020B0604020202020204" pitchFamily="34" charset="0"/>
                <a:cs typeface="Arial" panose="020B0604020202020204" pitchFamily="34" charset="0"/>
              </a:rPr>
              <a:t> leading to carcinoid syndrome (flushing, wheezing, diarrhea, and cardiac </a:t>
            </a:r>
            <a:r>
              <a:rPr lang="en-US" sz="2600" dirty="0" err="1">
                <a:latin typeface="Arial" panose="020B0604020202020204" pitchFamily="34" charset="0"/>
                <a:cs typeface="Arial" panose="020B0604020202020204" pitchFamily="34" charset="0"/>
              </a:rPr>
              <a:t>valvular</a:t>
            </a:r>
            <a:r>
              <a:rPr lang="en-US" sz="2600" dirty="0">
                <a:latin typeface="Arial" panose="020B0604020202020204" pitchFamily="34" charset="0"/>
                <a:cs typeface="Arial" panose="020B0604020202020204" pitchFamily="34" charset="0"/>
              </a:rPr>
              <a:t> lesions</a:t>
            </a:r>
            <a:r>
              <a:rPr lang="en-US" sz="2600" dirty="0" smtClean="0">
                <a:latin typeface="Arial" panose="020B0604020202020204" pitchFamily="34" charset="0"/>
                <a:cs typeface="Arial" panose="020B0604020202020204" pitchFamily="34" charset="0"/>
              </a:rPr>
              <a:t>).Tumor cells can also produce ectopic ACTH leading to Cushing syndrome.</a:t>
            </a:r>
            <a:endParaRPr lang="en-US" sz="2600"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Can occur in patients with Multiple Endocrine Neoplasia (MEN-I) </a:t>
            </a:r>
          </a:p>
          <a:p>
            <a:r>
              <a:rPr lang="en-US" dirty="0" smtClean="0">
                <a:latin typeface="Arial" panose="020B0604020202020204" pitchFamily="34" charset="0"/>
                <a:cs typeface="Arial" panose="020B0604020202020204" pitchFamily="34" charset="0"/>
              </a:rPr>
              <a:t>Low </a:t>
            </a:r>
            <a:r>
              <a:rPr lang="en-US" dirty="0">
                <a:latin typeface="Arial" panose="020B0604020202020204" pitchFamily="34" charset="0"/>
                <a:cs typeface="Arial" panose="020B0604020202020204" pitchFamily="34" charset="0"/>
              </a:rPr>
              <a:t>malignancy, Often </a:t>
            </a:r>
            <a:r>
              <a:rPr lang="en-US" dirty="0" err="1">
                <a:latin typeface="Arial" panose="020B0604020202020204" pitchFamily="34" charset="0"/>
                <a:cs typeface="Arial" panose="020B0604020202020204" pitchFamily="34" charset="0"/>
              </a:rPr>
              <a:t>resectable</a:t>
            </a:r>
            <a:r>
              <a:rPr lang="en-US" dirty="0">
                <a:latin typeface="Arial" panose="020B0604020202020204" pitchFamily="34" charset="0"/>
                <a:cs typeface="Arial" panose="020B0604020202020204" pitchFamily="34" charset="0"/>
              </a:rPr>
              <a:t> and curable.</a:t>
            </a:r>
          </a:p>
          <a:p>
            <a:r>
              <a:rPr lang="en-US" dirty="0" smtClean="0">
                <a:latin typeface="Arial" panose="020B0604020202020204" pitchFamily="34" charset="0"/>
                <a:cs typeface="Arial" panose="020B0604020202020204" pitchFamily="34" charset="0"/>
              </a:rPr>
              <a:t>Spreads </a:t>
            </a:r>
            <a:r>
              <a:rPr lang="en-US" dirty="0">
                <a:latin typeface="Arial" panose="020B0604020202020204" pitchFamily="34" charset="0"/>
                <a:cs typeface="Arial" panose="020B0604020202020204" pitchFamily="34" charset="0"/>
              </a:rPr>
              <a:t>by direct extension into adjacent </a:t>
            </a:r>
            <a:r>
              <a:rPr lang="en-US" dirty="0" smtClean="0">
                <a:latin typeface="Arial" panose="020B0604020202020204" pitchFamily="34" charset="0"/>
                <a:cs typeface="Arial" panose="020B0604020202020204" pitchFamily="34" charset="0"/>
              </a:rPr>
              <a:t>tissue</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linds(horizontal)">
                                      <p:cBhvr>
                                        <p:cTn id="23" dur="500"/>
                                        <p:tgtEl>
                                          <p:spTgt spid="3">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linds(horizontal)">
                                      <p:cBhvr>
                                        <p:cTn id="26" dur="500"/>
                                        <p:tgtEl>
                                          <p:spTgt spid="3">
                                            <p:txEl>
                                              <p:pRg st="6" end="6"/>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blinds(horizontal)">
                                      <p:cBhvr>
                                        <p:cTn id="29" dur="500"/>
                                        <p:tgtEl>
                                          <p:spTgt spid="3">
                                            <p:txEl>
                                              <p:pRg st="7" end="7"/>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28600"/>
            <a:ext cx="5527427" cy="914400"/>
          </a:xfrm>
        </p:spPr>
        <p:txBody>
          <a:bodyPr>
            <a:normAutofit fontScale="90000"/>
          </a:bodyPr>
          <a:lstStyle/>
          <a:p>
            <a:pPr eaLnBrk="1" hangingPunct="1"/>
            <a:r>
              <a:rPr lang="en-US" sz="3200" b="1" u="sng" dirty="0" smtClean="0"/>
              <a:t>Morphology of typical carcinoid </a:t>
            </a:r>
            <a:r>
              <a:rPr lang="en-US" sz="3200" b="1" u="sng" dirty="0" err="1" smtClean="0"/>
              <a:t>tuomors</a:t>
            </a:r>
            <a:endParaRPr lang="en-US" sz="3200" b="1" u="sng" dirty="0" smtClean="0"/>
          </a:p>
        </p:txBody>
      </p:sp>
      <p:sp>
        <p:nvSpPr>
          <p:cNvPr id="94211" name="Rectangle 3"/>
          <p:cNvSpPr>
            <a:spLocks noGrp="1" noChangeArrowheads="1"/>
          </p:cNvSpPr>
          <p:nvPr>
            <p:ph sz="quarter" idx="1"/>
          </p:nvPr>
        </p:nvSpPr>
        <p:spPr>
          <a:xfrm>
            <a:off x="0" y="1066800"/>
            <a:ext cx="5867400" cy="4632960"/>
          </a:xfrm>
        </p:spPr>
        <p:txBody>
          <a:bodyPr/>
          <a:lstStyle/>
          <a:p>
            <a:pPr eaLnBrk="1" hangingPunct="1"/>
            <a:endParaRPr lang="en-US" sz="2000" dirty="0" smtClean="0"/>
          </a:p>
          <a:p>
            <a:pPr eaLnBrk="1" hangingPunct="1"/>
            <a:r>
              <a:rPr lang="en-US" sz="2000" dirty="0" smtClean="0"/>
              <a:t>Composed of uniform cuboidal cells that have regular round nuclei with few mitoses and little or no </a:t>
            </a:r>
            <a:r>
              <a:rPr lang="en-US" sz="2000" dirty="0" err="1" smtClean="0"/>
              <a:t>anaplasia</a:t>
            </a:r>
            <a:r>
              <a:rPr lang="en-US" sz="2000" dirty="0" smtClean="0"/>
              <a:t>.</a:t>
            </a:r>
          </a:p>
          <a:p>
            <a:r>
              <a:rPr lang="en-US" sz="2000" dirty="0" smtClean="0"/>
              <a:t>Electron microscopy:</a:t>
            </a:r>
            <a:r>
              <a:rPr lang="en-US" sz="2000" dirty="0"/>
              <a:t> dense-core </a:t>
            </a:r>
            <a:r>
              <a:rPr lang="en-US" sz="2000" dirty="0" err="1"/>
              <a:t>neurosecretory</a:t>
            </a:r>
            <a:r>
              <a:rPr lang="en-US" sz="2000" dirty="0"/>
              <a:t> granules</a:t>
            </a:r>
            <a:endParaRPr lang="en-US" sz="2000" dirty="0" smtClean="0"/>
          </a:p>
        </p:txBody>
      </p:sp>
      <p:pic>
        <p:nvPicPr>
          <p:cNvPr id="4" name="Content Placeholder 3"/>
          <p:cNvPicPr>
            <a:picLocks noGrp="1" noChangeAspect="1"/>
          </p:cNvPicPr>
          <p:nvPr>
            <p:ph sz="quarter" idx="2"/>
          </p:nvPr>
        </p:nvPicPr>
        <p:blipFill>
          <a:blip r:embed="rId2" cstate="print">
            <a:extLst>
              <a:ext uri="{28A0092B-C50C-407E-A947-70E740481C1C}">
                <a14:useLocalDpi xmlns:a14="http://schemas.microsoft.com/office/drawing/2010/main" xmlns="" val="0"/>
              </a:ext>
            </a:extLst>
          </a:blip>
          <a:stretch>
            <a:fillRect/>
          </a:stretch>
        </p:blipFill>
        <p:spPr>
          <a:xfrm rot="-5400000">
            <a:off x="799536" y="2432890"/>
            <a:ext cx="3895700" cy="5492507"/>
          </a:xfrm>
        </p:spPr>
      </p:pic>
      <p:pic>
        <p:nvPicPr>
          <p:cNvPr id="3" name="Picture 2"/>
          <p:cNvPicPr>
            <a:picLocks noChangeAspect="1"/>
          </p:cNvPicPr>
          <p:nvPr/>
        </p:nvPicPr>
        <p:blipFill>
          <a:blip r:embed="rId3" cstate="print"/>
          <a:stretch>
            <a:fillRect/>
          </a:stretch>
        </p:blipFill>
        <p:spPr>
          <a:xfrm>
            <a:off x="5493637" y="4282290"/>
            <a:ext cx="3648100" cy="28882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70293" y="-152400"/>
            <a:ext cx="3171444" cy="443469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b="1" dirty="0" err="1" smtClean="0"/>
              <a:t>Mesothelioma</a:t>
            </a:r>
            <a:endParaRPr lang="en-US" b="1" dirty="0" smtClean="0"/>
          </a:p>
        </p:txBody>
      </p:sp>
      <p:sp>
        <p:nvSpPr>
          <p:cNvPr id="41987" name="Rectangle 3"/>
          <p:cNvSpPr>
            <a:spLocks noGrp="1" noChangeArrowheads="1"/>
          </p:cNvSpPr>
          <p:nvPr>
            <p:ph sz="quarter" idx="1"/>
          </p:nvPr>
        </p:nvSpPr>
        <p:spPr>
          <a:xfrm>
            <a:off x="152400" y="1219200"/>
            <a:ext cx="8915400" cy="4191000"/>
          </a:xfrm>
        </p:spPr>
        <p:txBody>
          <a:bodyPr>
            <a:normAutofit lnSpcReduction="10000"/>
          </a:bodyPr>
          <a:lstStyle/>
          <a:p>
            <a:pPr marL="0" indent="0" eaLnBrk="1" hangingPunct="1">
              <a:lnSpc>
                <a:spcPct val="90000"/>
              </a:lnSpc>
              <a:buNone/>
            </a:pPr>
            <a:endParaRPr lang="en-US" sz="1900" dirty="0" smtClean="0"/>
          </a:p>
          <a:p>
            <a:pPr>
              <a:lnSpc>
                <a:spcPct val="90000"/>
              </a:lnSpc>
            </a:pPr>
            <a:r>
              <a:rPr lang="en-US" sz="2000" dirty="0" smtClean="0">
                <a:solidFill>
                  <a:schemeClr val="tx1"/>
                </a:solidFill>
              </a:rPr>
              <a:t>Malignant tumor of </a:t>
            </a:r>
            <a:r>
              <a:rPr lang="en-US" sz="2000" dirty="0" err="1" smtClean="0">
                <a:solidFill>
                  <a:schemeClr val="tx1"/>
                </a:solidFill>
              </a:rPr>
              <a:t>mesothelial</a:t>
            </a:r>
            <a:r>
              <a:rPr lang="en-US" sz="2000" dirty="0" smtClean="0">
                <a:solidFill>
                  <a:schemeClr val="tx1"/>
                </a:solidFill>
              </a:rPr>
              <a:t> cells lining the pleura</a:t>
            </a:r>
          </a:p>
          <a:p>
            <a:pPr>
              <a:lnSpc>
                <a:spcPct val="90000"/>
              </a:lnSpc>
            </a:pPr>
            <a:r>
              <a:rPr lang="en-US" sz="2000" dirty="0" smtClean="0">
                <a:solidFill>
                  <a:schemeClr val="tx1"/>
                </a:solidFill>
              </a:rPr>
              <a:t>Highly malignant neoplasm</a:t>
            </a:r>
          </a:p>
          <a:p>
            <a:pPr>
              <a:lnSpc>
                <a:spcPct val="90000"/>
              </a:lnSpc>
            </a:pPr>
            <a:r>
              <a:rPr lang="en-US" sz="2000" dirty="0" smtClean="0">
                <a:solidFill>
                  <a:schemeClr val="tx1"/>
                </a:solidFill>
              </a:rPr>
              <a:t>Most patients (70%) have a history of exposure to asbestos </a:t>
            </a:r>
          </a:p>
          <a:p>
            <a:pPr>
              <a:lnSpc>
                <a:spcPct val="90000"/>
              </a:lnSpc>
            </a:pPr>
            <a:r>
              <a:rPr lang="en-US" sz="2000" dirty="0" smtClean="0">
                <a:solidFill>
                  <a:schemeClr val="tx1"/>
                </a:solidFill>
              </a:rPr>
              <a:t>Smoking is not related to mesothelioma</a:t>
            </a:r>
          </a:p>
          <a:p>
            <a:r>
              <a:rPr lang="en-US" sz="2000" dirty="0"/>
              <a:t>The average age of patients with mesothelioma is 60 years.  </a:t>
            </a:r>
          </a:p>
          <a:p>
            <a:r>
              <a:rPr lang="en-US" sz="2000" dirty="0"/>
              <a:t>Pleural mesotheliomas tend to spread locally within the chest cavity, invading and compressing major structures.</a:t>
            </a:r>
          </a:p>
          <a:p>
            <a:r>
              <a:rPr lang="en-US" sz="2000" dirty="0"/>
              <a:t>Metastases can occur to the lung parenchyma and </a:t>
            </a:r>
            <a:r>
              <a:rPr lang="en-US" sz="2000" dirty="0" err="1"/>
              <a:t>mediastinal</a:t>
            </a:r>
            <a:r>
              <a:rPr lang="en-US" sz="2000" dirty="0"/>
              <a:t> lymph nodes, as well as to </a:t>
            </a:r>
            <a:r>
              <a:rPr lang="en-US" sz="2000" dirty="0" err="1"/>
              <a:t>extrathoracic</a:t>
            </a:r>
            <a:r>
              <a:rPr lang="en-US" sz="2000" dirty="0"/>
              <a:t> sites </a:t>
            </a:r>
            <a:r>
              <a:rPr lang="en-US" sz="2000" dirty="0" smtClean="0"/>
              <a:t>e.g</a:t>
            </a:r>
            <a:r>
              <a:rPr lang="en-US" sz="2000" dirty="0"/>
              <a:t>.</a:t>
            </a:r>
            <a:r>
              <a:rPr lang="en-US" sz="2000" dirty="0" smtClean="0"/>
              <a:t> </a:t>
            </a:r>
            <a:r>
              <a:rPr lang="en-US" sz="2000" dirty="0"/>
              <a:t>liver, bones, </a:t>
            </a:r>
            <a:r>
              <a:rPr lang="en-US" sz="2000" dirty="0" smtClean="0"/>
              <a:t>peritoneum etc.</a:t>
            </a:r>
            <a:endParaRPr lang="en-US" sz="2000" dirty="0"/>
          </a:p>
          <a:p>
            <a:r>
              <a:rPr lang="en-US" sz="2000" dirty="0"/>
              <a:t>Treatment is largely ineffective and prognosis is poor: few patients </a:t>
            </a:r>
            <a:r>
              <a:rPr lang="en-US" sz="2000" dirty="0" smtClean="0"/>
              <a:t>survive </a:t>
            </a:r>
            <a:r>
              <a:rPr lang="en-US" sz="2000" dirty="0"/>
              <a:t>longer than 18 months after diagnosis</a:t>
            </a:r>
          </a:p>
          <a:p>
            <a:pPr lvl="1" eaLnBrk="1" hangingPunct="1">
              <a:lnSpc>
                <a:spcPct val="90000"/>
              </a:lnSpc>
            </a:pPr>
            <a:endParaRPr lang="en-US" sz="2800" b="1" dirty="0" smtClean="0">
              <a:solidFill>
                <a:schemeClr val="tx1"/>
              </a:solidFill>
            </a:endParaRPr>
          </a:p>
        </p:txBody>
      </p:sp>
      <p:pic>
        <p:nvPicPr>
          <p:cNvPr id="3" name="Picture 2"/>
          <p:cNvPicPr>
            <a:picLocks noChangeAspect="1"/>
          </p:cNvPicPr>
          <p:nvPr/>
        </p:nvPicPr>
        <p:blipFill>
          <a:blip r:embed="rId3" cstate="print"/>
          <a:stretch>
            <a:fillRect/>
          </a:stretch>
        </p:blipFill>
        <p:spPr>
          <a:xfrm>
            <a:off x="6248400" y="12071"/>
            <a:ext cx="2895600" cy="311213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Carcinoma metastatic to the lung</a:t>
            </a:r>
            <a:endParaRPr lang="en-US" sz="3600" dirty="0"/>
          </a:p>
        </p:txBody>
      </p:sp>
      <p:sp>
        <p:nvSpPr>
          <p:cNvPr id="3" name="Content Placeholder 2"/>
          <p:cNvSpPr>
            <a:spLocks noGrp="1"/>
          </p:cNvSpPr>
          <p:nvPr>
            <p:ph sz="quarter" idx="1"/>
          </p:nvPr>
        </p:nvSpPr>
        <p:spPr/>
        <p:txBody>
          <a:bodyPr>
            <a:normAutofit fontScale="92500" lnSpcReduction="10000"/>
          </a:bodyPr>
          <a:lstStyle/>
          <a:p>
            <a:r>
              <a:rPr lang="en-US" dirty="0" smtClean="0"/>
              <a:t>Pulmonary Metastases are More Common than Primary Lung Tumors</a:t>
            </a:r>
          </a:p>
          <a:p>
            <a:r>
              <a:rPr lang="en-US" dirty="0" smtClean="0"/>
              <a:t>Metastatic tumors in the lung are typically multiple and circumscribed. When large nodules are seen in the lungs </a:t>
            </a:r>
            <a:r>
              <a:rPr lang="en-US" dirty="0" err="1" smtClean="0"/>
              <a:t>radiologically</a:t>
            </a:r>
            <a:r>
              <a:rPr lang="en-US" dirty="0" smtClean="0"/>
              <a:t>, they are called cannon ball metastases . </a:t>
            </a:r>
          </a:p>
          <a:p>
            <a:r>
              <a:rPr lang="en-US" dirty="0" smtClean="0"/>
              <a:t>The common primary sites are the breast, stomach, pancreas, and colon.</a:t>
            </a:r>
            <a:endParaRPr lang="en-US" dirty="0"/>
          </a:p>
        </p:txBody>
      </p:sp>
      <p:pic>
        <p:nvPicPr>
          <p:cNvPr id="5" name="Content Placeholder 4"/>
          <p:cNvPicPr>
            <a:picLocks noGrp="1" noChangeAspect="1"/>
          </p:cNvPicPr>
          <p:nvPr>
            <p:ph sz="quarter" idx="2"/>
          </p:nvPr>
        </p:nvPicPr>
        <p:blipFill>
          <a:blip r:embed="rId2" cstate="print"/>
          <a:stretch>
            <a:fillRect/>
          </a:stretch>
        </p:blipFill>
        <p:spPr>
          <a:xfrm>
            <a:off x="4876800" y="1447800"/>
            <a:ext cx="4041775" cy="458067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chemeClr val="accent2">
                    <a:lumMod val="75000"/>
                  </a:schemeClr>
                </a:solidFill>
              </a:rPr>
              <a:t>Lung Tumors</a:t>
            </a:r>
            <a:endParaRPr lang="en-US" dirty="0">
              <a:solidFill>
                <a:schemeClr val="accent2">
                  <a:lumMod val="75000"/>
                </a:schemeClr>
              </a:solidFill>
            </a:endParaRPr>
          </a:p>
        </p:txBody>
      </p:sp>
      <p:sp>
        <p:nvSpPr>
          <p:cNvPr id="3" name="Content Placeholder 2"/>
          <p:cNvSpPr>
            <a:spLocks noGrp="1"/>
          </p:cNvSpPr>
          <p:nvPr>
            <p:ph sz="quarter" idx="1"/>
          </p:nvPr>
        </p:nvSpPr>
        <p:spPr>
          <a:xfrm>
            <a:off x="457200" y="1219200"/>
            <a:ext cx="8229600" cy="5638800"/>
          </a:xfrm>
        </p:spPr>
        <p:txBody>
          <a:bodyPr>
            <a:normAutofit fontScale="70000" lnSpcReduction="20000"/>
          </a:bodyPr>
          <a:lstStyle/>
          <a:p>
            <a:pPr marL="571500" indent="-571500">
              <a:buFont typeface="Wingdings" pitchFamily="2" charset="2"/>
              <a:buChar char="Ø"/>
            </a:pPr>
            <a:r>
              <a:rPr lang="en-US" b="1" dirty="0" smtClean="0"/>
              <a:t>Malignant epithelial tumors/ </a:t>
            </a:r>
            <a:r>
              <a:rPr lang="en-US" b="1" dirty="0" err="1" smtClean="0"/>
              <a:t>bronchogenic</a:t>
            </a:r>
            <a:r>
              <a:rPr lang="en-US" b="1" dirty="0" smtClean="0"/>
              <a:t> carcinoma</a:t>
            </a:r>
          </a:p>
          <a:p>
            <a:pPr marL="1635760" lvl="3" indent="-812800">
              <a:buNone/>
            </a:pPr>
            <a:r>
              <a:rPr lang="it-IT" sz="2600" b="1" dirty="0" smtClean="0"/>
              <a:t>  I. Non-Small Cell Lung Carcinoma (NSCC) </a:t>
            </a:r>
            <a:endParaRPr lang="it-IT" sz="2600" dirty="0" smtClean="0"/>
          </a:p>
          <a:p>
            <a:pPr marL="1910080" lvl="4" indent="-812800">
              <a:buNone/>
            </a:pPr>
            <a:r>
              <a:rPr lang="en-US" sz="2600" dirty="0" smtClean="0"/>
              <a:t>     1. </a:t>
            </a:r>
            <a:r>
              <a:rPr lang="en-US" sz="2600" dirty="0" err="1" smtClean="0"/>
              <a:t>Squamous</a:t>
            </a:r>
            <a:r>
              <a:rPr lang="en-US" sz="2600" dirty="0" smtClean="0"/>
              <a:t> cell carcinoma </a:t>
            </a:r>
          </a:p>
          <a:p>
            <a:pPr marL="1910080" lvl="4" indent="-812800">
              <a:buNone/>
            </a:pPr>
            <a:r>
              <a:rPr lang="en-US" sz="2600" dirty="0" smtClean="0"/>
              <a:t>     2. </a:t>
            </a:r>
            <a:r>
              <a:rPr lang="en-US" sz="2600" dirty="0" err="1" smtClean="0"/>
              <a:t>Adenocarcinoma</a:t>
            </a:r>
            <a:endParaRPr lang="en-US" sz="2600" dirty="0" smtClean="0"/>
          </a:p>
          <a:p>
            <a:pPr marL="1910080" lvl="4" indent="-812800">
              <a:buNone/>
            </a:pPr>
            <a:r>
              <a:rPr lang="en-US" sz="2600" dirty="0" smtClean="0"/>
              <a:t>     3. Large cell carcinoma</a:t>
            </a:r>
          </a:p>
          <a:p>
            <a:pPr marL="1635760" lvl="3" indent="-812800">
              <a:buNone/>
            </a:pPr>
            <a:r>
              <a:rPr lang="en-US" sz="2600" dirty="0" smtClean="0"/>
              <a:t> </a:t>
            </a:r>
            <a:r>
              <a:rPr lang="en-US" sz="2600" b="1" dirty="0" smtClean="0"/>
              <a:t>II.   Small cell lung carcinoma (SCC)</a:t>
            </a:r>
          </a:p>
          <a:p>
            <a:pPr marL="1635760" lvl="3" indent="-812800">
              <a:buNone/>
            </a:pPr>
            <a:r>
              <a:rPr lang="en-US" sz="2600" dirty="0" smtClean="0"/>
              <a:t> </a:t>
            </a:r>
            <a:r>
              <a:rPr lang="en-US" sz="2600" b="1" dirty="0" smtClean="0"/>
              <a:t>III.  Combine patterns </a:t>
            </a:r>
          </a:p>
          <a:p>
            <a:pPr marL="1635760" lvl="3" indent="-812800">
              <a:buNone/>
            </a:pPr>
            <a:r>
              <a:rPr lang="en-US" sz="2600" dirty="0" smtClean="0"/>
              <a:t> </a:t>
            </a:r>
            <a:r>
              <a:rPr lang="en-US" sz="2600" b="1" dirty="0" smtClean="0"/>
              <a:t>IV.  </a:t>
            </a:r>
            <a:r>
              <a:rPr lang="en-US" sz="2600" b="1" dirty="0" err="1" smtClean="0"/>
              <a:t>Carcinoid</a:t>
            </a:r>
            <a:r>
              <a:rPr lang="en-US" sz="2600" b="1" dirty="0" smtClean="0"/>
              <a:t> tumors</a:t>
            </a:r>
          </a:p>
          <a:p>
            <a:pPr marL="1635760" lvl="3" indent="-812800">
              <a:buNone/>
            </a:pPr>
            <a:r>
              <a:rPr lang="en-US" sz="2600" b="1" dirty="0" smtClean="0"/>
              <a:t>   V.  Others</a:t>
            </a:r>
          </a:p>
          <a:p>
            <a:pPr marL="571500" indent="-571500">
              <a:buFont typeface="Wingdings" pitchFamily="2" charset="2"/>
              <a:buChar char="Ø"/>
            </a:pPr>
            <a:r>
              <a:rPr lang="en-US" b="1" dirty="0" smtClean="0"/>
              <a:t>Malignant </a:t>
            </a:r>
            <a:r>
              <a:rPr lang="en-US" b="1" dirty="0" err="1" smtClean="0"/>
              <a:t>mesothelial</a:t>
            </a:r>
            <a:r>
              <a:rPr lang="en-US" b="1" dirty="0" smtClean="0"/>
              <a:t> tumors</a:t>
            </a:r>
          </a:p>
          <a:p>
            <a:pPr marL="1120140" lvl="2" indent="-571500">
              <a:buNone/>
            </a:pPr>
            <a:r>
              <a:rPr lang="en-US" sz="2600" dirty="0" smtClean="0"/>
              <a:t>          - Malignant </a:t>
            </a:r>
            <a:r>
              <a:rPr lang="en-US" sz="2600" dirty="0" err="1" smtClean="0"/>
              <a:t>mesothelioma</a:t>
            </a:r>
            <a:r>
              <a:rPr lang="en-US" sz="2600" dirty="0" smtClean="0"/>
              <a:t/>
            </a:r>
            <a:br>
              <a:rPr lang="en-US" sz="2600" dirty="0" smtClean="0"/>
            </a:br>
            <a:r>
              <a:rPr lang="en-US" sz="2600" dirty="0" smtClean="0"/>
              <a:t>   · Epithelial</a:t>
            </a:r>
            <a:br>
              <a:rPr lang="en-US" sz="2600" dirty="0" smtClean="0"/>
            </a:br>
            <a:r>
              <a:rPr lang="en-US" sz="2600" dirty="0" smtClean="0"/>
              <a:t>   · Fibrous (spindle cell)</a:t>
            </a:r>
            <a:br>
              <a:rPr lang="en-US" sz="2600" dirty="0" smtClean="0"/>
            </a:br>
            <a:r>
              <a:rPr lang="en-US" sz="2600" dirty="0" smtClean="0"/>
              <a:t>   · Biphasic</a:t>
            </a:r>
            <a:endParaRPr lang="en-US" sz="2600" b="1" dirty="0" smtClean="0"/>
          </a:p>
          <a:p>
            <a:pPr marL="571500" indent="-571500">
              <a:buFont typeface="Wingdings" pitchFamily="2" charset="2"/>
              <a:buChar char="Ø"/>
            </a:pPr>
            <a:r>
              <a:rPr lang="en-US" b="1" dirty="0" smtClean="0"/>
              <a:t>Miscellaneous malignant tumor </a:t>
            </a:r>
          </a:p>
          <a:p>
            <a:pPr marL="1120140" lvl="2" indent="-571500">
              <a:buNone/>
            </a:pPr>
            <a:r>
              <a:rPr lang="en-US" sz="2600" dirty="0" smtClean="0"/>
              <a:t>         - </a:t>
            </a:r>
            <a:r>
              <a:rPr lang="en-US" sz="2600" dirty="0" err="1" smtClean="0"/>
              <a:t>Carcinosarcoma</a:t>
            </a:r>
            <a:r>
              <a:rPr lang="en-US" sz="2600" dirty="0" smtClean="0"/>
              <a:t/>
            </a:r>
            <a:br>
              <a:rPr lang="en-US" sz="2600" dirty="0" smtClean="0"/>
            </a:br>
            <a:r>
              <a:rPr lang="en-US" sz="2600" dirty="0" smtClean="0"/>
              <a:t>- Pulmonary </a:t>
            </a:r>
            <a:r>
              <a:rPr lang="en-US" sz="2600" dirty="0" err="1" smtClean="0"/>
              <a:t>blastoma</a:t>
            </a:r>
            <a:r>
              <a:rPr lang="en-US" sz="2600" dirty="0" smtClean="0"/>
              <a:t/>
            </a:r>
            <a:br>
              <a:rPr lang="en-US" sz="2600" dirty="0" smtClean="0"/>
            </a:br>
            <a:r>
              <a:rPr lang="en-US" sz="2600" dirty="0" smtClean="0"/>
              <a:t>- Melanoma</a:t>
            </a:r>
            <a:br>
              <a:rPr lang="en-US" sz="2600" dirty="0" smtClean="0"/>
            </a:br>
            <a:r>
              <a:rPr lang="en-US" sz="2600" dirty="0" smtClean="0"/>
              <a:t>- Lymphoma</a:t>
            </a:r>
            <a:br>
              <a:rPr lang="en-US" sz="2600" dirty="0" smtClean="0"/>
            </a:br>
            <a:r>
              <a:rPr lang="en-US" sz="2600" dirty="0" smtClean="0"/>
              <a:t>- Others</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0"/>
            <a:ext cx="9144000" cy="914400"/>
          </a:xfrm>
        </p:spPr>
        <p:txBody>
          <a:bodyPr>
            <a:normAutofit fontScale="90000"/>
          </a:bodyPr>
          <a:lstStyle/>
          <a:p>
            <a:pPr marL="571500" indent="-571500"/>
            <a:r>
              <a:rPr lang="en-US" sz="2800" b="1" dirty="0" smtClean="0">
                <a:solidFill>
                  <a:schemeClr val="accent2">
                    <a:lumMod val="75000"/>
                  </a:schemeClr>
                </a:solidFill>
              </a:rPr>
              <a:t>Classification of Malignant epithelial tumors of lung</a:t>
            </a:r>
          </a:p>
        </p:txBody>
      </p:sp>
      <p:sp>
        <p:nvSpPr>
          <p:cNvPr id="70659" name="Rectangle 3"/>
          <p:cNvSpPr>
            <a:spLocks noGrp="1" noChangeArrowheads="1"/>
          </p:cNvSpPr>
          <p:nvPr>
            <p:ph sz="quarter" idx="1"/>
          </p:nvPr>
        </p:nvSpPr>
        <p:spPr>
          <a:xfrm>
            <a:off x="228600" y="1219200"/>
            <a:ext cx="9220200" cy="4419600"/>
          </a:xfrm>
        </p:spPr>
        <p:txBody>
          <a:bodyPr>
            <a:noAutofit/>
          </a:bodyPr>
          <a:lstStyle/>
          <a:p>
            <a:pPr marL="812800" indent="-812800" eaLnBrk="1" hangingPunct="1">
              <a:buFontTx/>
              <a:buNone/>
            </a:pPr>
            <a:r>
              <a:rPr lang="it-IT" sz="2000" b="1" dirty="0" smtClean="0"/>
              <a:t>I. Non-Small Cell Lung Carcinoma (NSCC) (70%-75%)</a:t>
            </a:r>
            <a:endParaRPr lang="it-IT" sz="2000" dirty="0" smtClean="0"/>
          </a:p>
          <a:p>
            <a:pPr marL="812800" indent="-812800" eaLnBrk="1" hangingPunct="1">
              <a:buFontTx/>
              <a:buNone/>
            </a:pPr>
            <a:r>
              <a:rPr lang="en-US" sz="2000" dirty="0" smtClean="0"/>
              <a:t>     1. </a:t>
            </a:r>
            <a:r>
              <a:rPr lang="en-US" sz="2000" dirty="0" err="1" smtClean="0"/>
              <a:t>Squamous</a:t>
            </a:r>
            <a:r>
              <a:rPr lang="en-US" sz="2000" dirty="0" smtClean="0"/>
              <a:t> cell carcinoma (25%-35%)</a:t>
            </a:r>
          </a:p>
          <a:p>
            <a:pPr marL="812800" indent="-812800" eaLnBrk="1" hangingPunct="1">
              <a:buFontTx/>
              <a:buNone/>
            </a:pPr>
            <a:r>
              <a:rPr lang="en-US" sz="2000" dirty="0" smtClean="0"/>
              <a:t>     2. </a:t>
            </a:r>
            <a:r>
              <a:rPr lang="en-US" sz="2000" dirty="0" err="1" smtClean="0"/>
              <a:t>Adenocarcinoma</a:t>
            </a:r>
            <a:r>
              <a:rPr lang="en-US" sz="2000" dirty="0" smtClean="0"/>
              <a:t>, including </a:t>
            </a:r>
            <a:r>
              <a:rPr lang="en-US" sz="2000" dirty="0" err="1" smtClean="0"/>
              <a:t>bronchioloalveolar</a:t>
            </a:r>
            <a:r>
              <a:rPr lang="en-US" sz="2000" dirty="0" smtClean="0"/>
              <a:t> carcinoma (30%-35%).</a:t>
            </a:r>
          </a:p>
          <a:p>
            <a:pPr marL="812800" indent="-812800" eaLnBrk="1" hangingPunct="1">
              <a:buFontTx/>
              <a:buNone/>
            </a:pPr>
            <a:r>
              <a:rPr lang="en-US" sz="2000" dirty="0" smtClean="0"/>
              <a:t>     3. Large cell carcinoma (10%-15%).</a:t>
            </a:r>
          </a:p>
          <a:p>
            <a:pPr marL="812800" indent="-812800" eaLnBrk="1" hangingPunct="1">
              <a:buFontTx/>
              <a:buNone/>
            </a:pPr>
            <a:r>
              <a:rPr lang="en-US" sz="2000" dirty="0" smtClean="0"/>
              <a:t> </a:t>
            </a:r>
            <a:r>
              <a:rPr lang="en-US" sz="2000" b="1" dirty="0" smtClean="0"/>
              <a:t>II.  Small cell lung carcinoma (SCC) (20%-25%).</a:t>
            </a:r>
          </a:p>
          <a:p>
            <a:pPr marL="812800" indent="-812800" eaLnBrk="1" hangingPunct="1">
              <a:buFontTx/>
              <a:buNone/>
            </a:pPr>
            <a:r>
              <a:rPr lang="en-US" sz="2000" dirty="0" smtClean="0"/>
              <a:t> </a:t>
            </a:r>
            <a:r>
              <a:rPr lang="en-US" sz="2000" b="1" dirty="0" smtClean="0"/>
              <a:t>III.  Combine patterns (5%-10%).</a:t>
            </a:r>
          </a:p>
          <a:p>
            <a:pPr marL="812800" indent="-812800" eaLnBrk="1" hangingPunct="1">
              <a:buFontTx/>
              <a:buNone/>
            </a:pPr>
            <a:r>
              <a:rPr lang="en-US" sz="2000" dirty="0" smtClean="0"/>
              <a:t>      - Most frequent patterns:</a:t>
            </a:r>
          </a:p>
          <a:p>
            <a:pPr marL="812800" indent="-812800" eaLnBrk="1" hangingPunct="1">
              <a:buFontTx/>
              <a:buNone/>
            </a:pPr>
            <a:r>
              <a:rPr lang="en-US" sz="2000" dirty="0" smtClean="0"/>
              <a:t>	-  Mixed squamous cell ca and adenocarcinoma.</a:t>
            </a:r>
          </a:p>
          <a:p>
            <a:pPr marL="812800" indent="-812800" eaLnBrk="1" hangingPunct="1">
              <a:buFontTx/>
              <a:buNone/>
            </a:pPr>
            <a:r>
              <a:rPr lang="en-US" sz="2000" dirty="0" smtClean="0"/>
              <a:t>	-  Mixed squamous cell ca and SCLC.</a:t>
            </a:r>
          </a:p>
          <a:p>
            <a:pPr marL="812800" indent="-812800" eaLnBrk="1" hangingPunct="1">
              <a:buFontTx/>
              <a:buNone/>
            </a:pPr>
            <a:r>
              <a:rPr lang="en-US" sz="2000" b="1" dirty="0" smtClean="0"/>
              <a:t>IV. </a:t>
            </a:r>
            <a:r>
              <a:rPr lang="en-US" sz="2000" b="1" dirty="0" err="1" smtClean="0"/>
              <a:t>Carcinoid</a:t>
            </a:r>
            <a:r>
              <a:rPr lang="en-US" sz="2000" b="1" dirty="0" smtClean="0"/>
              <a:t> tumors</a:t>
            </a:r>
          </a:p>
          <a:p>
            <a:pPr marL="812800" indent="-812800" eaLnBrk="1" hangingPunct="1">
              <a:buFontTx/>
              <a:buNone/>
            </a:pPr>
            <a:r>
              <a:rPr lang="en-US" sz="2000" b="1" dirty="0" smtClean="0"/>
              <a:t>V. Others</a:t>
            </a:r>
          </a:p>
          <a:p>
            <a:pPr marL="812800" indent="-812800" eaLnBrk="1" hangingPunct="1">
              <a:buFontTx/>
              <a:buNone/>
            </a:pPr>
            <a:r>
              <a:rPr lang="en-US" sz="2000" dirty="0" smtClean="0"/>
              <a:t>(NOTE: Both small cell carcinoma and </a:t>
            </a:r>
            <a:r>
              <a:rPr lang="en-US" sz="2000" dirty="0" err="1" smtClean="0"/>
              <a:t>carcinoids</a:t>
            </a:r>
            <a:r>
              <a:rPr lang="en-US" sz="2000" dirty="0" smtClean="0"/>
              <a:t> are </a:t>
            </a:r>
            <a:r>
              <a:rPr lang="en-US" sz="2000" dirty="0" err="1" smtClean="0"/>
              <a:t>neuroendocrine</a:t>
            </a:r>
            <a:endParaRPr lang="en-US" sz="2000" dirty="0" smtClean="0"/>
          </a:p>
          <a:p>
            <a:pPr marL="812800" indent="-812800" eaLnBrk="1" hangingPunct="1">
              <a:buFontTx/>
              <a:buNone/>
            </a:pPr>
            <a:r>
              <a:rPr lang="en-US" sz="2000" dirty="0" smtClean="0"/>
              <a:t>tumors as both arise from the </a:t>
            </a:r>
            <a:r>
              <a:rPr lang="en-US" sz="2000" dirty="0" err="1" smtClean="0"/>
              <a:t>neurendocrine</a:t>
            </a:r>
            <a:r>
              <a:rPr lang="en-US" sz="2000" dirty="0" smtClean="0"/>
              <a:t> cells normally present in the lung)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70659">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err="1" smtClean="0">
                <a:solidFill>
                  <a:schemeClr val="accent2">
                    <a:lumMod val="75000"/>
                  </a:schemeClr>
                </a:solidFill>
              </a:rPr>
              <a:t>Bronchogenic</a:t>
            </a:r>
            <a:r>
              <a:rPr lang="en-US" b="1" dirty="0" smtClean="0">
                <a:solidFill>
                  <a:schemeClr val="accent2">
                    <a:lumMod val="75000"/>
                  </a:schemeClr>
                </a:solidFill>
              </a:rPr>
              <a:t> carcinoma</a:t>
            </a:r>
            <a:endParaRPr lang="en-US" dirty="0">
              <a:solidFill>
                <a:schemeClr val="accent2">
                  <a:lumMod val="75000"/>
                </a:schemeClr>
              </a:solidFill>
            </a:endParaRPr>
          </a:p>
        </p:txBody>
      </p:sp>
      <p:sp>
        <p:nvSpPr>
          <p:cNvPr id="3" name="Content Placeholder 2"/>
          <p:cNvSpPr>
            <a:spLocks noGrp="1"/>
          </p:cNvSpPr>
          <p:nvPr>
            <p:ph sz="quarter" idx="1"/>
          </p:nvPr>
        </p:nvSpPr>
        <p:spPr>
          <a:xfrm>
            <a:off x="152400" y="1219200"/>
            <a:ext cx="8991600" cy="5181600"/>
          </a:xfrm>
        </p:spPr>
        <p:txBody>
          <a:bodyPr>
            <a:normAutofit/>
          </a:bodyPr>
          <a:lstStyle/>
          <a:p>
            <a:r>
              <a:rPr lang="en-US" sz="2300" dirty="0" smtClean="0">
                <a:latin typeface="Arial" panose="020B0604020202020204" pitchFamily="34" charset="0"/>
                <a:cs typeface="Arial" panose="020B0604020202020204" pitchFamily="34" charset="0"/>
              </a:rPr>
              <a:t>Bronchogenic carcinoma is a malignant neoplasm of the lung arising from the epithelium of the lung.</a:t>
            </a:r>
          </a:p>
          <a:p>
            <a:r>
              <a:rPr lang="en-US" sz="2300" dirty="0" smtClean="0">
                <a:latin typeface="Arial" panose="020B0604020202020204" pitchFamily="34" charset="0"/>
                <a:cs typeface="Arial" panose="020B0604020202020204" pitchFamily="34" charset="0"/>
              </a:rPr>
              <a:t>is a common cause of cancer death in both men and women. </a:t>
            </a:r>
          </a:p>
          <a:p>
            <a:r>
              <a:rPr lang="en-US" sz="2300" dirty="0" smtClean="0">
                <a:latin typeface="Arial" panose="020B0604020202020204" pitchFamily="34" charset="0"/>
                <a:cs typeface="Arial" panose="020B0604020202020204" pitchFamily="34" charset="0"/>
              </a:rPr>
              <a:t>Most patients are between 50 and 80 years old.</a:t>
            </a:r>
          </a:p>
          <a:p>
            <a:r>
              <a:rPr lang="en-US" sz="2300" dirty="0" smtClean="0">
                <a:latin typeface="Arial" panose="020B0604020202020204" pitchFamily="34" charset="0"/>
                <a:cs typeface="Arial" panose="020B0604020202020204" pitchFamily="34" charset="0"/>
              </a:rPr>
              <a:t>The former male predominance is decreasing, owing to increased smoking among women. </a:t>
            </a:r>
          </a:p>
          <a:p>
            <a:r>
              <a:rPr lang="en-US" sz="2300" dirty="0">
                <a:latin typeface="Arial" panose="020B0604020202020204" pitchFamily="34" charset="0"/>
                <a:cs typeface="Arial" panose="020B0604020202020204" pitchFamily="34" charset="0"/>
              </a:rPr>
              <a:t>For therapeutic purposes, bronchogenic carcinoma are classified into:</a:t>
            </a:r>
          </a:p>
          <a:p>
            <a:pPr marL="990600" lvl="1" indent="-533400">
              <a:buFontTx/>
              <a:buAutoNum type="arabicPeriod"/>
            </a:pPr>
            <a:r>
              <a:rPr lang="en-US" b="1" dirty="0">
                <a:solidFill>
                  <a:schemeClr val="tx1"/>
                </a:solidFill>
                <a:latin typeface="Arial" panose="020B0604020202020204" pitchFamily="34" charset="0"/>
                <a:cs typeface="Arial" panose="020B0604020202020204" pitchFamily="34" charset="0"/>
              </a:rPr>
              <a:t>Non- Small cell lung carcinoma (</a:t>
            </a:r>
            <a:r>
              <a:rPr lang="en-US" b="1" dirty="0" smtClean="0">
                <a:solidFill>
                  <a:schemeClr val="tx1"/>
                </a:solidFill>
                <a:latin typeface="Arial" panose="020B0604020202020204" pitchFamily="34" charset="0"/>
                <a:cs typeface="Arial" panose="020B0604020202020204" pitchFamily="34" charset="0"/>
              </a:rPr>
              <a:t>NSCC</a:t>
            </a:r>
            <a:r>
              <a:rPr lang="en-US" b="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which includes squamous cell, adenocarcinomas, and large-cell carcinomas.</a:t>
            </a:r>
          </a:p>
          <a:p>
            <a:pPr marL="990600" lvl="1" indent="-533400">
              <a:buFontTx/>
              <a:buAutoNum type="arabicPeriod"/>
            </a:pPr>
            <a:endParaRPr lang="en-US" dirty="0">
              <a:solidFill>
                <a:schemeClr val="tx1"/>
              </a:solidFill>
              <a:latin typeface="Arial" panose="020B0604020202020204" pitchFamily="34" charset="0"/>
              <a:cs typeface="Arial" panose="020B0604020202020204" pitchFamily="34" charset="0"/>
            </a:endParaRPr>
          </a:p>
          <a:p>
            <a:pPr marL="990600" lvl="1" indent="-533400">
              <a:buFontTx/>
              <a:buAutoNum type="arabicPeriod"/>
            </a:pPr>
            <a:r>
              <a:rPr lang="en-US" b="1" dirty="0">
                <a:solidFill>
                  <a:schemeClr val="tx1"/>
                </a:solidFill>
                <a:latin typeface="Arial" panose="020B0604020202020204" pitchFamily="34" charset="0"/>
                <a:cs typeface="Arial" panose="020B0604020202020204" pitchFamily="34" charset="0"/>
              </a:rPr>
              <a:t>Small cell lung carcinoma (</a:t>
            </a:r>
            <a:r>
              <a:rPr lang="en-US" b="1" dirty="0" smtClean="0">
                <a:solidFill>
                  <a:schemeClr val="tx1"/>
                </a:solidFill>
                <a:latin typeface="Arial" panose="020B0604020202020204" pitchFamily="34" charset="0"/>
                <a:cs typeface="Arial" panose="020B0604020202020204" pitchFamily="34" charset="0"/>
              </a:rPr>
              <a:t>SCC</a:t>
            </a:r>
            <a:r>
              <a:rPr lang="en-US" b="1" dirty="0">
                <a:solidFill>
                  <a:schemeClr val="tx1"/>
                </a:solidFill>
                <a:latin typeface="Arial" panose="020B0604020202020204" pitchFamily="34" charset="0"/>
                <a:cs typeface="Arial" panose="020B0604020202020204" pitchFamily="34" charset="0"/>
              </a:rPr>
              <a:t>) </a:t>
            </a:r>
          </a:p>
          <a:p>
            <a:endParaRPr lang="en-US" sz="2300" dirty="0" smtClean="0">
              <a:latin typeface="Arial" panose="020B0604020202020204" pitchFamily="34" charset="0"/>
              <a:cs typeface="Arial" panose="020B0604020202020204" pitchFamily="34" charset="0"/>
            </a:endParaRP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28600" y="1066800"/>
            <a:ext cx="8420846" cy="466244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err="1" smtClean="0">
                <a:solidFill>
                  <a:schemeClr val="accent2">
                    <a:lumMod val="75000"/>
                  </a:schemeClr>
                </a:solidFill>
              </a:rPr>
              <a:t>Bronchogenic</a:t>
            </a:r>
            <a:r>
              <a:rPr lang="en-US" b="1" dirty="0" smtClean="0">
                <a:solidFill>
                  <a:schemeClr val="accent2">
                    <a:lumMod val="75000"/>
                  </a:schemeClr>
                </a:solidFill>
              </a:rPr>
              <a:t> carcinoma</a:t>
            </a:r>
            <a:endParaRPr lang="en-US" dirty="0">
              <a:solidFill>
                <a:schemeClr val="accent2">
                  <a:lumMod val="75000"/>
                </a:schemeClr>
              </a:solidFill>
            </a:endParaRPr>
          </a:p>
        </p:txBody>
      </p:sp>
      <p:sp>
        <p:nvSpPr>
          <p:cNvPr id="3" name="Content Placeholder 2"/>
          <p:cNvSpPr>
            <a:spLocks noGrp="1"/>
          </p:cNvSpPr>
          <p:nvPr>
            <p:ph sz="quarter" idx="1"/>
          </p:nvPr>
        </p:nvSpPr>
        <p:spPr>
          <a:xfrm>
            <a:off x="152400" y="1219200"/>
            <a:ext cx="8991600" cy="5181600"/>
          </a:xfrm>
        </p:spPr>
        <p:txBody>
          <a:bodyPr>
            <a:normAutofit/>
          </a:bodyPr>
          <a:lstStyle/>
          <a:p>
            <a:r>
              <a:rPr lang="en-US" sz="2300" dirty="0" smtClean="0">
                <a:latin typeface="Arial" panose="020B0604020202020204" pitchFamily="34" charset="0"/>
                <a:cs typeface="Arial" panose="020B0604020202020204" pitchFamily="34" charset="0"/>
              </a:rPr>
              <a:t>It is important to differentiated NSCC from SCC because treatment are different.</a:t>
            </a:r>
          </a:p>
          <a:p>
            <a:r>
              <a:rPr lang="en-US" sz="2300" b="1" u="sng" dirty="0" smtClean="0">
                <a:latin typeface="Arial" panose="020B0604020202020204" pitchFamily="34" charset="0"/>
                <a:cs typeface="Arial" panose="020B0604020202020204" pitchFamily="34" charset="0"/>
              </a:rPr>
              <a:t>For NSCC therapy:</a:t>
            </a:r>
            <a:endParaRPr lang="en-US" sz="23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Surgical - offers the best chance for curing. </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Radiation - controls local disease. Radiation therapy is most commonly used to palliate symptoms. </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Chemotherapy – not </a:t>
            </a:r>
            <a:r>
              <a:rPr lang="en-US" dirty="0" smtClean="0">
                <a:solidFill>
                  <a:schemeClr val="tx1"/>
                </a:solidFill>
                <a:latin typeface="Arial" panose="020B0604020202020204" pitchFamily="34" charset="0"/>
                <a:cs typeface="Arial" panose="020B0604020202020204" pitchFamily="34" charset="0"/>
              </a:rPr>
              <a:t>effective.</a:t>
            </a:r>
          </a:p>
          <a:p>
            <a:r>
              <a:rPr lang="en-US" sz="2300" b="1" u="sng" dirty="0" smtClean="0">
                <a:latin typeface="Arial" panose="020B0604020202020204" pitchFamily="34" charset="0"/>
                <a:cs typeface="Arial" panose="020B0604020202020204" pitchFamily="34" charset="0"/>
              </a:rPr>
              <a:t>SCC </a:t>
            </a:r>
            <a:r>
              <a:rPr lang="en-US" sz="2300" b="1" u="sng" dirty="0">
                <a:latin typeface="Arial" panose="020B0604020202020204" pitchFamily="34" charset="0"/>
                <a:cs typeface="Arial" panose="020B0604020202020204" pitchFamily="34" charset="0"/>
              </a:rPr>
              <a:t>therapy</a:t>
            </a:r>
            <a:endParaRPr lang="en-US" sz="23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Chemotherapy is very effective because small cell carcinomas are highly responsive to chemotherapy</a:t>
            </a:r>
            <a:endParaRPr lang="en-US" dirty="0" smtClean="0">
              <a:solidFill>
                <a:schemeClr val="tx1"/>
              </a:solidFill>
              <a:latin typeface="Arial" panose="020B0604020202020204" pitchFamily="34" charset="0"/>
              <a:cs typeface="Arial" panose="020B0604020202020204" pitchFamily="34" charset="0"/>
            </a:endParaRPr>
          </a:p>
          <a:p>
            <a:endParaRPr lang="en-US" dirty="0" smtClean="0"/>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0"/>
            <a:ext cx="7772400" cy="838200"/>
          </a:xfrm>
        </p:spPr>
        <p:txBody>
          <a:bodyPr>
            <a:normAutofit fontScale="90000"/>
          </a:bodyPr>
          <a:lstStyle/>
          <a:p>
            <a:pPr eaLnBrk="1" hangingPunct="1"/>
            <a:r>
              <a:rPr lang="en-US" sz="3200" b="1" dirty="0" smtClean="0">
                <a:solidFill>
                  <a:schemeClr val="accent2">
                    <a:lumMod val="75000"/>
                  </a:schemeClr>
                </a:solidFill>
              </a:rPr>
              <a:t>Etiology of bronchogenic carcinoma</a:t>
            </a:r>
          </a:p>
        </p:txBody>
      </p:sp>
      <p:sp>
        <p:nvSpPr>
          <p:cNvPr id="66563" name="Rectangle 3"/>
          <p:cNvSpPr>
            <a:spLocks noGrp="1" noChangeArrowheads="1"/>
          </p:cNvSpPr>
          <p:nvPr>
            <p:ph sz="quarter" idx="1"/>
          </p:nvPr>
        </p:nvSpPr>
        <p:spPr>
          <a:xfrm>
            <a:off x="304800" y="1219200"/>
            <a:ext cx="8534400" cy="5181600"/>
          </a:xfrm>
        </p:spPr>
        <p:txBody>
          <a:bodyPr>
            <a:normAutofit fontScale="92500" lnSpcReduction="10000"/>
          </a:bodyPr>
          <a:lstStyle/>
          <a:p>
            <a:pPr marL="457200" indent="-457200" eaLnBrk="1" hangingPunct="1">
              <a:buNone/>
            </a:pPr>
            <a:r>
              <a:rPr lang="en-US" b="1" dirty="0" smtClean="0"/>
              <a:t>1. Tobacco smoking</a:t>
            </a:r>
            <a:r>
              <a:rPr lang="en-US" dirty="0" smtClean="0"/>
              <a:t>:</a:t>
            </a:r>
          </a:p>
          <a:p>
            <a:pPr marL="457200" indent="-457200"/>
            <a:r>
              <a:rPr lang="en-US" sz="2200" dirty="0" smtClean="0"/>
              <a:t>Some 85% of lung cancers occur in cigarette smokers. Most types are linked to cigarette smoking, but the strongest association is with </a:t>
            </a:r>
            <a:r>
              <a:rPr lang="en-US" sz="2200" dirty="0" err="1" smtClean="0"/>
              <a:t>squamous</a:t>
            </a:r>
            <a:r>
              <a:rPr lang="en-US" sz="2200" dirty="0" smtClean="0"/>
              <a:t> cell carcinoma and small cell carcinoma</a:t>
            </a:r>
          </a:p>
          <a:p>
            <a:pPr marL="457200" indent="-457200"/>
            <a:r>
              <a:rPr lang="en-US" sz="2200" dirty="0" smtClean="0"/>
              <a:t>The nonsmoker who develops cancer of the lung usually has an </a:t>
            </a:r>
            <a:r>
              <a:rPr lang="en-US" sz="2200" dirty="0" err="1" smtClean="0"/>
              <a:t>adenocarcinoma</a:t>
            </a:r>
            <a:r>
              <a:rPr lang="en-US" sz="2200" dirty="0" smtClean="0"/>
              <a:t>. </a:t>
            </a:r>
          </a:p>
          <a:p>
            <a:r>
              <a:rPr lang="en-US" sz="2200" dirty="0" smtClean="0"/>
              <a:t>is directly proportional to the number of cigarettes smoked daily and the number of years of smoking.</a:t>
            </a:r>
          </a:p>
          <a:p>
            <a:r>
              <a:rPr lang="en-US" sz="2200" dirty="0" smtClean="0"/>
              <a:t>The  risk is 20 to 40 times greater among habitual heavy smokers.</a:t>
            </a:r>
          </a:p>
          <a:p>
            <a:pPr eaLnBrk="1" hangingPunct="1"/>
            <a:r>
              <a:rPr lang="en-US" sz="2200" dirty="0" smtClean="0"/>
              <a:t>Cessation of cigarette smoking for at least 15 years brings the risk down.</a:t>
            </a:r>
          </a:p>
          <a:p>
            <a:pPr eaLnBrk="1" hangingPunct="1"/>
            <a:r>
              <a:rPr lang="en-US" sz="2200" dirty="0" smtClean="0"/>
              <a:t>Passive smoking increases the risk to approximately twice than non-smokers.</a:t>
            </a:r>
          </a:p>
          <a:p>
            <a:r>
              <a:rPr lang="en-US" sz="2200" dirty="0" smtClean="0"/>
              <a:t>cigarette smokers show various </a:t>
            </a:r>
            <a:r>
              <a:rPr lang="en-US" sz="2200" dirty="0" err="1" smtClean="0"/>
              <a:t>histologic</a:t>
            </a:r>
            <a:r>
              <a:rPr lang="en-US" sz="2200" dirty="0" smtClean="0"/>
              <a:t> changes, including </a:t>
            </a:r>
            <a:r>
              <a:rPr lang="en-US" sz="2200" dirty="0" err="1" smtClean="0"/>
              <a:t>squamous</a:t>
            </a:r>
            <a:r>
              <a:rPr lang="en-US" sz="2200" dirty="0" smtClean="0"/>
              <a:t> </a:t>
            </a:r>
            <a:r>
              <a:rPr lang="en-US" sz="2200" dirty="0" err="1" smtClean="0"/>
              <a:t>metaplasia</a:t>
            </a:r>
            <a:r>
              <a:rPr lang="en-US" sz="2200" dirty="0" smtClean="0"/>
              <a:t> of the respiratory epithelium which may progress to dysplasia, carcinoma in situ and ultimately invasive carcinoma.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6563">
                                            <p:txEl>
                                              <p:pRg st="1" end="1"/>
                                            </p:txEl>
                                          </p:spTgt>
                                        </p:tgtEl>
                                        <p:attrNameLst>
                                          <p:attrName>style.visibility</p:attrName>
                                        </p:attrNameLst>
                                      </p:cBhvr>
                                      <p:to>
                                        <p:strVal val="visible"/>
                                      </p:to>
                                    </p:set>
                                    <p:animEffect transition="in" filter="blinds(horizontal)">
                                      <p:cBhvr>
                                        <p:cTn id="7" dur="500"/>
                                        <p:tgtEl>
                                          <p:spTgt spid="665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6563">
                                            <p:txEl>
                                              <p:pRg st="2" end="2"/>
                                            </p:txEl>
                                          </p:spTgt>
                                        </p:tgtEl>
                                        <p:attrNameLst>
                                          <p:attrName>style.visibility</p:attrName>
                                        </p:attrNameLst>
                                      </p:cBhvr>
                                      <p:to>
                                        <p:strVal val="visible"/>
                                      </p:to>
                                    </p:set>
                                    <p:animEffect transition="in" filter="blinds(horizontal)">
                                      <p:cBhvr>
                                        <p:cTn id="12" dur="500"/>
                                        <p:tgtEl>
                                          <p:spTgt spid="665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6563">
                                            <p:txEl>
                                              <p:pRg st="3" end="3"/>
                                            </p:txEl>
                                          </p:spTgt>
                                        </p:tgtEl>
                                        <p:attrNameLst>
                                          <p:attrName>style.visibility</p:attrName>
                                        </p:attrNameLst>
                                      </p:cBhvr>
                                      <p:to>
                                        <p:strVal val="visible"/>
                                      </p:to>
                                    </p:set>
                                    <p:animEffect transition="in" filter="blinds(horizontal)">
                                      <p:cBhvr>
                                        <p:cTn id="17" dur="500"/>
                                        <p:tgtEl>
                                          <p:spTgt spid="6656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6563">
                                            <p:txEl>
                                              <p:pRg st="4" end="4"/>
                                            </p:txEl>
                                          </p:spTgt>
                                        </p:tgtEl>
                                        <p:attrNameLst>
                                          <p:attrName>style.visibility</p:attrName>
                                        </p:attrNameLst>
                                      </p:cBhvr>
                                      <p:to>
                                        <p:strVal val="visible"/>
                                      </p:to>
                                    </p:set>
                                    <p:animEffect transition="in" filter="blinds(horizontal)">
                                      <p:cBhvr>
                                        <p:cTn id="22" dur="500"/>
                                        <p:tgtEl>
                                          <p:spTgt spid="6656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6563">
                                            <p:txEl>
                                              <p:pRg st="5" end="5"/>
                                            </p:txEl>
                                          </p:spTgt>
                                        </p:tgtEl>
                                        <p:attrNameLst>
                                          <p:attrName>style.visibility</p:attrName>
                                        </p:attrNameLst>
                                      </p:cBhvr>
                                      <p:to>
                                        <p:strVal val="visible"/>
                                      </p:to>
                                    </p:set>
                                    <p:animEffect transition="in" filter="blinds(horizontal)">
                                      <p:cBhvr>
                                        <p:cTn id="27" dur="500"/>
                                        <p:tgtEl>
                                          <p:spTgt spid="6656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6563">
                                            <p:txEl>
                                              <p:pRg st="6" end="6"/>
                                            </p:txEl>
                                          </p:spTgt>
                                        </p:tgtEl>
                                        <p:attrNameLst>
                                          <p:attrName>style.visibility</p:attrName>
                                        </p:attrNameLst>
                                      </p:cBhvr>
                                      <p:to>
                                        <p:strVal val="visible"/>
                                      </p:to>
                                    </p:set>
                                    <p:animEffect transition="in" filter="blinds(horizontal)">
                                      <p:cBhvr>
                                        <p:cTn id="32" dur="500"/>
                                        <p:tgtEl>
                                          <p:spTgt spid="6656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6563">
                                            <p:txEl>
                                              <p:pRg st="7" end="7"/>
                                            </p:txEl>
                                          </p:spTgt>
                                        </p:tgtEl>
                                        <p:attrNameLst>
                                          <p:attrName>style.visibility</p:attrName>
                                        </p:attrNameLst>
                                      </p:cBhvr>
                                      <p:to>
                                        <p:strVal val="visible"/>
                                      </p:to>
                                    </p:set>
                                    <p:animEffect transition="in" filter="blinds(horizontal)">
                                      <p:cBhvr>
                                        <p:cTn id="37" dur="500"/>
                                        <p:tgtEl>
                                          <p:spTgt spid="665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3128</TotalTime>
  <Words>2325</Words>
  <Application>Microsoft Office PowerPoint</Application>
  <PresentationFormat>On-screen Show (4:3)</PresentationFormat>
  <Paragraphs>255</Paragraphs>
  <Slides>36</Slides>
  <Notes>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Origin</vt:lpstr>
      <vt:lpstr>Tumors of the Lung</vt:lpstr>
      <vt:lpstr>Lung Tumors</vt:lpstr>
      <vt:lpstr>Slide 3</vt:lpstr>
      <vt:lpstr>Lung Tumors</vt:lpstr>
      <vt:lpstr>Classification of Malignant epithelial tumors of lung</vt:lpstr>
      <vt:lpstr>    Bronchogenic carcinoma</vt:lpstr>
      <vt:lpstr>Slide 7</vt:lpstr>
      <vt:lpstr>    Bronchogenic carcinoma</vt:lpstr>
      <vt:lpstr>Etiology of bronchogenic carcinoma</vt:lpstr>
      <vt:lpstr>The Cancer Letter • Jan. 25, 2013</vt:lpstr>
      <vt:lpstr>Etiology of brochogenic carcinoma</vt:lpstr>
      <vt:lpstr>Precursor Lesions</vt:lpstr>
      <vt:lpstr>Squamous cell carcinoma (SCC)</vt:lpstr>
      <vt:lpstr>Squamous cell carcinoma (SCC)</vt:lpstr>
      <vt:lpstr>        Adenocarcinomas</vt:lpstr>
      <vt:lpstr>Adenocarcinoma Precursor Lesions</vt:lpstr>
      <vt:lpstr>Slide 17</vt:lpstr>
      <vt:lpstr>Adenocarcinoma in situ (formerly called bronchioloalveolar carcinoma) </vt:lpstr>
      <vt:lpstr>        Adenocarcinomas</vt:lpstr>
      <vt:lpstr>Adenocarcinoma</vt:lpstr>
      <vt:lpstr>Large Cell Carcinoma</vt:lpstr>
      <vt:lpstr>  Small cell carcinomas </vt:lpstr>
      <vt:lpstr>Eaton-Lambert syndrome</vt:lpstr>
      <vt:lpstr>Small cell carcinomas </vt:lpstr>
      <vt:lpstr>Slide 25</vt:lpstr>
      <vt:lpstr>Slide 26</vt:lpstr>
      <vt:lpstr>Clinical features and complications of bronchogenic carcinoma</vt:lpstr>
      <vt:lpstr>Clinical features: may also be manifest by the following</vt:lpstr>
      <vt:lpstr>Paraneoplastic syndrome</vt:lpstr>
      <vt:lpstr>Clinical features and complication of bronchogenic carcinoma</vt:lpstr>
      <vt:lpstr>bronchogenic carcinoma</vt:lpstr>
      <vt:lpstr>Slide 32</vt:lpstr>
      <vt:lpstr>Carcinoid tumor</vt:lpstr>
      <vt:lpstr>Morphology of typical carcinoid tuomors</vt:lpstr>
      <vt:lpstr>Mesothelioma</vt:lpstr>
      <vt:lpstr>Carcinoma metastatic to the lung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Tumors of the Lung and Upper Respiratory Tract</dc:title>
  <dc:creator>sufia</dc:creator>
  <cp:lastModifiedBy>Dr.Maha</cp:lastModifiedBy>
  <cp:revision>202</cp:revision>
  <dcterms:created xsi:type="dcterms:W3CDTF">2001-01-15T07:33:14Z</dcterms:created>
  <dcterms:modified xsi:type="dcterms:W3CDTF">2015-02-10T05:31:09Z</dcterms:modified>
</cp:coreProperties>
</file>