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2" r:id="rId1"/>
  </p:sldMasterIdLst>
  <p:notesMasterIdLst>
    <p:notesMasterId r:id="rId52"/>
  </p:notesMasterIdLst>
  <p:sldIdLst>
    <p:sldId id="390" r:id="rId2"/>
    <p:sldId id="456" r:id="rId3"/>
    <p:sldId id="301" r:id="rId4"/>
    <p:sldId id="522" r:id="rId5"/>
    <p:sldId id="294" r:id="rId6"/>
    <p:sldId id="398" r:id="rId7"/>
    <p:sldId id="525" r:id="rId8"/>
    <p:sldId id="526" r:id="rId9"/>
    <p:sldId id="528" r:id="rId10"/>
    <p:sldId id="392" r:id="rId11"/>
    <p:sldId id="426" r:id="rId12"/>
    <p:sldId id="402" r:id="rId13"/>
    <p:sldId id="475" r:id="rId14"/>
    <p:sldId id="473" r:id="rId15"/>
    <p:sldId id="469" r:id="rId16"/>
    <p:sldId id="470" r:id="rId17"/>
    <p:sldId id="471" r:id="rId18"/>
    <p:sldId id="496" r:id="rId19"/>
    <p:sldId id="476" r:id="rId20"/>
    <p:sldId id="479" r:id="rId21"/>
    <p:sldId id="524" r:id="rId22"/>
    <p:sldId id="483" r:id="rId23"/>
    <p:sldId id="482" r:id="rId24"/>
    <p:sldId id="481" r:id="rId25"/>
    <p:sldId id="457" r:id="rId26"/>
    <p:sldId id="547" r:id="rId27"/>
    <p:sldId id="458" r:id="rId28"/>
    <p:sldId id="460" r:id="rId29"/>
    <p:sldId id="495" r:id="rId30"/>
    <p:sldId id="463" r:id="rId31"/>
    <p:sldId id="465" r:id="rId32"/>
    <p:sldId id="391" r:id="rId33"/>
    <p:sldId id="377" r:id="rId34"/>
    <p:sldId id="365" r:id="rId35"/>
    <p:sldId id="409" r:id="rId36"/>
    <p:sldId id="371" r:id="rId37"/>
    <p:sldId id="372" r:id="rId38"/>
    <p:sldId id="410" r:id="rId39"/>
    <p:sldId id="325" r:id="rId40"/>
    <p:sldId id="453" r:id="rId41"/>
    <p:sldId id="406" r:id="rId42"/>
    <p:sldId id="262" r:id="rId43"/>
    <p:sldId id="316" r:id="rId44"/>
    <p:sldId id="497" r:id="rId45"/>
    <p:sldId id="498" r:id="rId46"/>
    <p:sldId id="499" r:id="rId47"/>
    <p:sldId id="500" r:id="rId48"/>
    <p:sldId id="501" r:id="rId49"/>
    <p:sldId id="503" r:id="rId50"/>
    <p:sldId id="5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44C"/>
    <a:srgbClr val="FE6802"/>
    <a:srgbClr val="000099"/>
    <a:srgbClr val="781D0E"/>
    <a:srgbClr val="4C216D"/>
    <a:srgbClr val="AF4701"/>
    <a:srgbClr val="C75101"/>
    <a:srgbClr val="E55D01"/>
    <a:srgbClr val="563C9E"/>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6" autoAdjust="0"/>
    <p:restoredTop sz="73357" autoAdjust="0"/>
  </p:normalViewPr>
  <p:slideViewPr>
    <p:cSldViewPr>
      <p:cViewPr varScale="1">
        <p:scale>
          <a:sx n="53" d="100"/>
          <a:sy n="53" d="100"/>
        </p:scale>
        <p:origin x="-70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D6296-B80C-4DC1-98CB-8DCED6749991}" type="datetimeFigureOut">
              <a:rPr lang="en-US" smtClean="0"/>
              <a:pPr/>
              <a:t>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8B85-B654-4E79-921D-109E6C6E7225}" type="slidenum">
              <a:rPr lang="en-US" smtClean="0"/>
              <a:pPr/>
              <a:t>‹#›</a:t>
            </a:fld>
            <a:endParaRPr lang="en-US"/>
          </a:p>
        </p:txBody>
      </p:sp>
    </p:spTree>
    <p:extLst>
      <p:ext uri="{BB962C8B-B14F-4D97-AF65-F5344CB8AC3E}">
        <p14:creationId xmlns="" xmlns:p14="http://schemas.microsoft.com/office/powerpoint/2010/main" val="221542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1</a:t>
            </a:fld>
            <a:endParaRPr lang="en-US"/>
          </a:p>
        </p:txBody>
      </p:sp>
    </p:spTree>
    <p:extLst>
      <p:ext uri="{BB962C8B-B14F-4D97-AF65-F5344CB8AC3E}">
        <p14:creationId xmlns="" xmlns:p14="http://schemas.microsoft.com/office/powerpoint/2010/main" val="409351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dirty="0" smtClean="0"/>
          </a:p>
        </p:txBody>
      </p:sp>
      <p:sp>
        <p:nvSpPr>
          <p:cNvPr id="4" name="Slide Number Placeholder 3"/>
          <p:cNvSpPr>
            <a:spLocks noGrp="1"/>
          </p:cNvSpPr>
          <p:nvPr>
            <p:ph type="sldNum" sz="quarter" idx="10"/>
          </p:nvPr>
        </p:nvSpPr>
        <p:spPr/>
        <p:txBody>
          <a:bodyPr/>
          <a:lstStyle/>
          <a:p>
            <a:fld id="{60FD8B85-B654-4E79-921D-109E6C6E7225}" type="slidenum">
              <a:rPr lang="en-US" smtClean="0"/>
              <a:pPr/>
              <a:t>39</a:t>
            </a:fld>
            <a:endParaRPr lang="en-US"/>
          </a:p>
        </p:txBody>
      </p:sp>
    </p:spTree>
    <p:extLst>
      <p:ext uri="{BB962C8B-B14F-4D97-AF65-F5344CB8AC3E}">
        <p14:creationId xmlns="" xmlns:p14="http://schemas.microsoft.com/office/powerpoint/2010/main" val="262174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75BB94-31EF-43D1-A7F2-148A2B0CEE28}" type="slidenum">
              <a:rPr lang="en-US">
                <a:solidFill>
                  <a:prstClr val="black"/>
                </a:solidFill>
              </a:rPr>
              <a:pPr fontAlgn="base">
                <a:spcBef>
                  <a:spcPct val="0"/>
                </a:spcBef>
                <a:spcAft>
                  <a:spcPct val="0"/>
                </a:spcAft>
              </a:pPr>
              <a:t>47</a:t>
            </a:fld>
            <a:endParaRPr lang="en-US">
              <a:solidFill>
                <a:prstClr val="black"/>
              </a:solidFill>
            </a:endParaRPr>
          </a:p>
        </p:txBody>
      </p:sp>
    </p:spTree>
    <p:extLst>
      <p:ext uri="{BB962C8B-B14F-4D97-AF65-F5344CB8AC3E}">
        <p14:creationId xmlns="" xmlns:p14="http://schemas.microsoft.com/office/powerpoint/2010/main" val="317389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2</a:t>
            </a:fld>
            <a:endParaRPr lang="en-US"/>
          </a:p>
        </p:txBody>
      </p:sp>
    </p:spTree>
    <p:extLst>
      <p:ext uri="{BB962C8B-B14F-4D97-AF65-F5344CB8AC3E}">
        <p14:creationId xmlns="" xmlns:p14="http://schemas.microsoft.com/office/powerpoint/2010/main" val="428782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6E532F0-D371-4A01-9E69-0FA156C28E0D}" type="slidenum">
              <a:rPr lang="en-US" smtClean="0">
                <a:latin typeface="Arial" pitchFamily="34" charset="0"/>
              </a:rPr>
              <a:pPr/>
              <a:t>3</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 xmlns:p14="http://schemas.microsoft.com/office/powerpoint/2010/main" val="345708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10</a:t>
            </a:fld>
            <a:endParaRPr lang="en-US"/>
          </a:p>
        </p:txBody>
      </p:sp>
    </p:spTree>
    <p:extLst>
      <p:ext uri="{BB962C8B-B14F-4D97-AF65-F5344CB8AC3E}">
        <p14:creationId xmlns="" xmlns:p14="http://schemas.microsoft.com/office/powerpoint/2010/main" val="213138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29847-ECF2-4F57-B422-03DA59232901}" type="slidenum">
              <a:rPr 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330999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bwMode="auto">
          <a:noFill/>
          <a:ln>
            <a:solidFill>
              <a:srgbClr val="000000"/>
            </a:solidFill>
            <a:miter lim="800000"/>
            <a:headEnd/>
            <a:tailEnd/>
          </a:ln>
        </p:spPr>
      </p:sp>
      <p:sp>
        <p:nvSpPr>
          <p:cNvPr id="453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3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3CF16A-D698-4D82-B4B2-5B51B2EBFD55}" type="slidenum">
              <a:rPr lang="en-US">
                <a:solidFill>
                  <a:prstClr val="black"/>
                </a:solidFill>
              </a:rPr>
              <a:pPr fontAlgn="base">
                <a:spcBef>
                  <a:spcPct val="0"/>
                </a:spcBef>
                <a:spcAft>
                  <a:spcPct val="0"/>
                </a:spcAft>
              </a:pPr>
              <a:t>16</a:t>
            </a:fld>
            <a:endParaRPr lang="en-US">
              <a:solidFill>
                <a:prstClr val="black"/>
              </a:solidFill>
            </a:endParaRPr>
          </a:p>
        </p:txBody>
      </p:sp>
    </p:spTree>
    <p:extLst>
      <p:ext uri="{BB962C8B-B14F-4D97-AF65-F5344CB8AC3E}">
        <p14:creationId xmlns="" xmlns:p14="http://schemas.microsoft.com/office/powerpoint/2010/main" val="196791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solidFill>
                  <a:prstClr val="black"/>
                </a:solidFill>
              </a:rPr>
              <a:t>Early</a:t>
            </a:r>
            <a:r>
              <a:rPr lang="en-US" b="1" i="1" dirty="0" smtClean="0">
                <a:solidFill>
                  <a:prstClr val="black"/>
                </a:solidFill>
              </a:rPr>
              <a:t> - </a:t>
            </a:r>
            <a:r>
              <a:rPr lang="en-US" b="1" i="1" dirty="0" err="1" smtClean="0">
                <a:solidFill>
                  <a:prstClr val="black"/>
                </a:solidFill>
              </a:rPr>
              <a:t>hypersecretion</a:t>
            </a:r>
            <a:r>
              <a:rPr lang="en-US" b="1" i="1" dirty="0" smtClean="0">
                <a:solidFill>
                  <a:prstClr val="black"/>
                </a:solidFill>
              </a:rPr>
              <a:t> of mucus in large airways with hypertrophy of </a:t>
            </a:r>
            <a:r>
              <a:rPr lang="en-US" b="1" i="1" dirty="0" err="1" smtClean="0">
                <a:solidFill>
                  <a:prstClr val="black"/>
                </a:solidFill>
              </a:rPr>
              <a:t>submucosal</a:t>
            </a:r>
            <a:r>
              <a:rPr lang="en-US" b="1" i="1" dirty="0" smtClean="0">
                <a:solidFill>
                  <a:prstClr val="black"/>
                </a:solidFill>
              </a:rPr>
              <a:t> glands in </a:t>
            </a:r>
            <a:r>
              <a:rPr lang="en-US" b="1" i="1" dirty="0" err="1" smtClean="0">
                <a:solidFill>
                  <a:prstClr val="black"/>
                </a:solidFill>
              </a:rPr>
              <a:t>tracheobronchial</a:t>
            </a:r>
            <a:r>
              <a:rPr lang="en-US" b="1" i="1" dirty="0" smtClean="0">
                <a:solidFill>
                  <a:prstClr val="black"/>
                </a:solidFill>
              </a:rPr>
              <a:t> tree . </a:t>
            </a:r>
            <a:r>
              <a:rPr lang="en-US" b="1" i="1" u="sng" dirty="0" smtClean="0">
                <a:solidFill>
                  <a:prstClr val="black"/>
                </a:solidFill>
              </a:rPr>
              <a:t>Later</a:t>
            </a:r>
            <a:r>
              <a:rPr lang="en-US" b="1" i="1" dirty="0" smtClean="0">
                <a:solidFill>
                  <a:prstClr val="black"/>
                </a:solidFill>
              </a:rPr>
              <a:t> - increase in goblet cells in small airways contributes to excessive mucus production and airway obstruction . </a:t>
            </a:r>
          </a:p>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solidFill>
                  <a:prstClr val="black"/>
                </a:solidFill>
              </a:rPr>
              <a:pPr/>
              <a:t>31</a:t>
            </a:fld>
            <a:endParaRPr lang="en-US">
              <a:solidFill>
                <a:prstClr val="black"/>
              </a:solidFill>
            </a:endParaRPr>
          </a:p>
        </p:txBody>
      </p:sp>
    </p:spTree>
    <p:extLst>
      <p:ext uri="{BB962C8B-B14F-4D97-AF65-F5344CB8AC3E}">
        <p14:creationId xmlns="" xmlns:p14="http://schemas.microsoft.com/office/powerpoint/2010/main" val="248277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37</a:t>
            </a:fld>
            <a:endParaRPr lang="en-US"/>
          </a:p>
        </p:txBody>
      </p:sp>
    </p:spTree>
    <p:extLst>
      <p:ext uri="{BB962C8B-B14F-4D97-AF65-F5344CB8AC3E}">
        <p14:creationId xmlns="" xmlns:p14="http://schemas.microsoft.com/office/powerpoint/2010/main" val="294619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86A034-FAAD-443A-9B0D-A20CCFB7B5DC}" type="datetimeFigureOut">
              <a:rPr lang="en-US" smtClean="0"/>
              <a:pPr/>
              <a:t>2/8/2015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3241892836"/>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86A034-FAAD-443A-9B0D-A20CCFB7B5DC}"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227060813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186A034-FAAD-443A-9B0D-A20CCFB7B5DC}" type="datetimeFigureOut">
              <a:rPr lang="en-US" smtClean="0"/>
              <a:pPr/>
              <a:t>2/8/2015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195550300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2186A034-FAAD-443A-9B0D-A20CCFB7B5DC}" type="datetimeFigureOut">
              <a:rPr lang="en-US" smtClean="0"/>
              <a:pPr/>
              <a:t>2/8/2015</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119602640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FAA133B-B006-4D7F-915A-CB4A8A0E254D}" type="slidenum">
              <a:rPr lang="en-US" smtClean="0"/>
              <a:pPr>
                <a:defRPr/>
              </a:pPr>
              <a:t>‹#›</a:t>
            </a:fld>
            <a:endParaRPr lang="en-US"/>
          </a:p>
        </p:txBody>
      </p:sp>
    </p:spTree>
    <p:extLst>
      <p:ext uri="{BB962C8B-B14F-4D97-AF65-F5344CB8AC3E}">
        <p14:creationId xmlns="" xmlns:p14="http://schemas.microsoft.com/office/powerpoint/2010/main" val="1491469125"/>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186A034-FAAD-443A-9B0D-A20CCFB7B5DC}" type="datetimeFigureOut">
              <a:rPr lang="en-US" smtClean="0"/>
              <a:pPr/>
              <a:t>2/8/2015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138831148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86A034-FAAD-443A-9B0D-A20CCFB7B5DC}"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28605627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86A034-FAAD-443A-9B0D-A20CCFB7B5DC}" type="datetimeFigureOut">
              <a:rPr lang="en-US" smtClean="0"/>
              <a:pPr/>
              <a:t>2/8/2015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74A2DA-F7EB-4D4C-8E4A-1347E3ABB78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 xmlns:p14="http://schemas.microsoft.com/office/powerpoint/2010/main" val="705988053"/>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186A034-FAAD-443A-9B0D-A20CCFB7B5DC}" type="datetimeFigureOut">
              <a:rPr lang="en-US" smtClean="0"/>
              <a:pPr/>
              <a:t>2/8/2015</a:t>
            </a:fld>
            <a:endParaRPr lang="en-US"/>
          </a:p>
        </p:txBody>
      </p:sp>
      <p:sp>
        <p:nvSpPr>
          <p:cNvPr id="10" name="Slide Number Placeholder 9"/>
          <p:cNvSpPr>
            <a:spLocks noGrp="1"/>
          </p:cNvSpPr>
          <p:nvPr>
            <p:ph type="sldNum" sz="quarter" idx="16"/>
          </p:nvPr>
        </p:nvSpPr>
        <p:spPr/>
        <p:txBody>
          <a:bodyPr rtlCol="0"/>
          <a:lstStyle/>
          <a:p>
            <a:fld id="{B174A2DA-F7EB-4D4C-8E4A-1347E3ABB78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 xmlns:p14="http://schemas.microsoft.com/office/powerpoint/2010/main" val="56989960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186A034-FAAD-443A-9B0D-A20CCFB7B5DC}" type="datetimeFigureOut">
              <a:rPr lang="en-US" smtClean="0"/>
              <a:pPr/>
              <a:t>2/8/2015</a:t>
            </a:fld>
            <a:endParaRPr lang="en-US"/>
          </a:p>
        </p:txBody>
      </p:sp>
      <p:sp>
        <p:nvSpPr>
          <p:cNvPr id="12" name="Slide Number Placeholder 11"/>
          <p:cNvSpPr>
            <a:spLocks noGrp="1"/>
          </p:cNvSpPr>
          <p:nvPr>
            <p:ph type="sldNum" sz="quarter" idx="16"/>
          </p:nvPr>
        </p:nvSpPr>
        <p:spPr/>
        <p:txBody>
          <a:bodyPr rtlCol="0"/>
          <a:lstStyle/>
          <a:p>
            <a:fld id="{B174A2DA-F7EB-4D4C-8E4A-1347E3ABB78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351097585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86A034-FAAD-443A-9B0D-A20CCFB7B5DC}" type="datetimeFigureOut">
              <a:rPr lang="en-US" smtClean="0"/>
              <a:pPr/>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304285758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6A034-FAAD-443A-9B0D-A20CCFB7B5DC}" type="datetimeFigureOut">
              <a:rPr lang="en-US" smtClean="0"/>
              <a:pPr/>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284220525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86A034-FAAD-443A-9B0D-A20CCFB7B5DC}"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74636569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186A034-FAAD-443A-9B0D-A20CCFB7B5DC}" type="datetimeFigureOut">
              <a:rPr lang="en-US" smtClean="0"/>
              <a:pPr/>
              <a:t>2/8/2015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74A2DA-F7EB-4D4C-8E4A-1347E3ABB78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 xmlns:p14="http://schemas.microsoft.com/office/powerpoint/2010/main" val="2745166476"/>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86A034-FAAD-443A-9B0D-A20CCFB7B5DC}" type="datetimeFigureOut">
              <a:rPr lang="en-US" smtClean="0"/>
              <a:pPr/>
              <a:t>2/8/2015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74A2DA-F7EB-4D4C-8E4A-1347E3ABB782}" type="slidenum">
              <a:rPr lang="en-US" smtClean="0"/>
              <a:pPr/>
              <a:t>‹#›</a:t>
            </a:fld>
            <a:endParaRPr lang="en-US"/>
          </a:p>
        </p:txBody>
      </p:sp>
    </p:spTree>
    <p:extLst>
      <p:ext uri="{BB962C8B-B14F-4D97-AF65-F5344CB8AC3E}">
        <p14:creationId xmlns="" xmlns:p14="http://schemas.microsoft.com/office/powerpoint/2010/main" val="205338990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ransition advClick="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Bronchiectasis.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sciencephoto.com/media/251778/enlarge"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6/66/Emphysema_low_mag.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library.med.utah.edu/WebPath/jpeg1/LUNG010.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3.bp.blogspot.com/-uTe4e_frFto/TcnubP9sLiI/AAAAAAAAA7Q/j16TOT2qaWk/s1600/Respiratory+-+Histology.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3728" y="3861048"/>
            <a:ext cx="5328592"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i="1" dirty="0">
                <a:solidFill>
                  <a:schemeClr val="bg1"/>
                </a:solidFill>
                <a:effectLst>
                  <a:outerShdw blurRad="38100" dist="38100" dir="2700000" algn="tl">
                    <a:srgbClr val="000000">
                      <a:alpha val="43137"/>
                    </a:srgbClr>
                  </a:outerShdw>
                </a:effectLst>
              </a:rPr>
              <a:t>Pathology </a:t>
            </a:r>
            <a:r>
              <a:rPr lang="en-US" sz="4000" b="1" i="1" dirty="0" smtClean="0">
                <a:solidFill>
                  <a:schemeClr val="bg1"/>
                </a:solidFill>
                <a:effectLst>
                  <a:outerShdw blurRad="38100" dist="38100" dir="2700000" algn="tl">
                    <a:srgbClr val="000000">
                      <a:alpha val="43137"/>
                    </a:srgbClr>
                  </a:outerShdw>
                </a:effectLst>
              </a:rPr>
              <a:t>Practical</a:t>
            </a:r>
            <a:endParaRPr lang="en-US" sz="4000" b="1" i="1"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1547664" y="1268760"/>
            <a:ext cx="6480720" cy="165618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RESPIRATORY SYSTEM</a:t>
            </a:r>
            <a:b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BLOCK</a:t>
            </a:r>
            <a:endParaRPr lang="en-US" sz="4000" dirty="0"/>
          </a:p>
        </p:txBody>
      </p:sp>
      <p:sp>
        <p:nvSpPr>
          <p:cNvPr id="8" name="TextBox 7"/>
          <p:cNvSpPr txBox="1"/>
          <p:nvPr/>
        </p:nvSpPr>
        <p:spPr>
          <a:xfrm>
            <a:off x="762000" y="6260068"/>
            <a:ext cx="1447800" cy="369332"/>
          </a:xfrm>
          <a:prstGeom prst="rect">
            <a:avLst/>
          </a:prstGeom>
          <a:noFill/>
        </p:spPr>
        <p:txBody>
          <a:bodyPr wrap="square" rtlCol="0">
            <a:spAutoFit/>
          </a:bodyPr>
          <a:lstStyle/>
          <a:p>
            <a:pPr algn="r"/>
            <a:r>
              <a:rPr lang="en-US" dirty="0" smtClean="0"/>
              <a:t>Prepared by:</a:t>
            </a:r>
            <a:endParaRPr lang="en-US" dirty="0"/>
          </a:p>
        </p:txBody>
      </p:sp>
      <p:sp>
        <p:nvSpPr>
          <p:cNvPr id="9" name="TextBox 8"/>
          <p:cNvSpPr txBox="1"/>
          <p:nvPr/>
        </p:nvSpPr>
        <p:spPr>
          <a:xfrm>
            <a:off x="2362200" y="6019800"/>
            <a:ext cx="1600200" cy="738664"/>
          </a:xfrm>
          <a:prstGeom prst="rect">
            <a:avLst/>
          </a:prstGeom>
          <a:noFill/>
        </p:spPr>
        <p:txBody>
          <a:bodyPr wrap="square" rtlCol="0">
            <a:spAutoFit/>
          </a:bodyPr>
          <a:lstStyle/>
          <a:p>
            <a:pPr marL="171450" indent="-171450">
              <a:buFont typeface="Arial" panose="020B0604020202020204" pitchFamily="34" charset="0"/>
              <a:buChar char="•"/>
            </a:pPr>
            <a:r>
              <a:rPr lang="en-US" sz="1050" b="1" i="1" dirty="0" smtClean="0"/>
              <a:t>Prof.  Ammar Al Rikabi</a:t>
            </a:r>
          </a:p>
          <a:p>
            <a:pPr marL="171450" indent="-171450">
              <a:buFont typeface="Arial" panose="020B0604020202020204" pitchFamily="34" charset="0"/>
              <a:buChar char="•"/>
            </a:pPr>
            <a:r>
              <a:rPr lang="en-US" sz="1050" b="1" i="1" dirty="0" smtClean="0"/>
              <a:t>Dr. Sayed Al Esawy</a:t>
            </a:r>
          </a:p>
          <a:p>
            <a:pPr marL="171450" indent="-171450">
              <a:buFont typeface="Arial" panose="020B0604020202020204" pitchFamily="34" charset="0"/>
              <a:buChar char="•"/>
            </a:pPr>
            <a:r>
              <a:rPr lang="en-US" sz="1050" b="1" i="1" dirty="0" smtClean="0"/>
              <a:t>Dr. Marie Mukhashin</a:t>
            </a:r>
          </a:p>
          <a:p>
            <a:pPr marL="171450" indent="-171450">
              <a:buFont typeface="Arial" panose="020B0604020202020204" pitchFamily="34" charset="0"/>
              <a:buChar char="•"/>
            </a:pPr>
            <a:r>
              <a:rPr lang="en-US" sz="1050" b="1" i="1" dirty="0" smtClean="0"/>
              <a:t>Dr. Shaesta Zaidi</a:t>
            </a:r>
          </a:p>
        </p:txBody>
      </p:sp>
      <p:sp>
        <p:nvSpPr>
          <p:cNvPr id="10" name="Rectangle 9"/>
          <p:cNvSpPr/>
          <p:nvPr/>
        </p:nvSpPr>
        <p:spPr>
          <a:xfrm>
            <a:off x="5486400" y="6494671"/>
            <a:ext cx="3724469" cy="276999"/>
          </a:xfrm>
          <a:prstGeom prst="rect">
            <a:avLst/>
          </a:prstGeom>
        </p:spPr>
        <p:txBody>
          <a:bodyPr wrap="square">
            <a:spAutoFit/>
          </a:bodyPr>
          <a:lstStyle/>
          <a:p>
            <a:r>
              <a:rPr lang="en-US" sz="1200" b="1" i="1" dirty="0"/>
              <a:t>Head of Pathology Department: Dr. Abdulmalik Al Sheikh</a:t>
            </a:r>
          </a:p>
        </p:txBody>
      </p:sp>
    </p:spTree>
    <p:extLst>
      <p:ext uri="{BB962C8B-B14F-4D97-AF65-F5344CB8AC3E}">
        <p14:creationId xmlns="" xmlns:p14="http://schemas.microsoft.com/office/powerpoint/2010/main" val="2097719379"/>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Asthm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1196753"/>
            <a:ext cx="4032448" cy="374441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611560" y="5157192"/>
            <a:ext cx="8136904" cy="1569660"/>
          </a:xfrm>
          <a:prstGeom prst="rect">
            <a:avLst/>
          </a:prstGeom>
        </p:spPr>
        <p:txBody>
          <a:bodyPr wrap="square">
            <a:spAutoFit/>
          </a:bodyPr>
          <a:lstStyle/>
          <a:p>
            <a:pPr algn="ctr"/>
            <a:r>
              <a:rPr lang="en-US" sz="2400" b="1" i="1" dirty="0" smtClean="0">
                <a:solidFill>
                  <a:srgbClr val="FF0000"/>
                </a:solidFill>
              </a:rPr>
              <a:t>Bronchial Asthma</a:t>
            </a:r>
            <a:r>
              <a:rPr lang="en-US" sz="2400" b="1" i="1" dirty="0" smtClean="0"/>
              <a:t>: Inflammation </a:t>
            </a:r>
            <a:r>
              <a:rPr lang="en-US" sz="2400" b="1" i="1" dirty="0"/>
              <a:t>of the airways causes airflow into and out of the lungs to be restricted. The muscles of the bronchial tree become tight and the lining of the air passages swells, reducing airflow and producing the characteristic wheezing sound</a:t>
            </a:r>
          </a:p>
        </p:txBody>
      </p:sp>
      <p:pic>
        <p:nvPicPr>
          <p:cNvPr id="3076" name="Picture 4" descr="Asthmatic bronchiole and normal bronchiol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9524" y="1196753"/>
            <a:ext cx="4364484" cy="37444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Arrow Connector 6"/>
          <p:cNvCxnSpPr/>
          <p:nvPr/>
        </p:nvCxnSpPr>
        <p:spPr>
          <a:xfrm flipH="1" flipV="1">
            <a:off x="4211960" y="2276872"/>
            <a:ext cx="1021559" cy="12241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604664" y="332656"/>
            <a:ext cx="5847656" cy="576064"/>
          </a:xfrm>
          <a:prstGeom prst="roundRect">
            <a:avLst/>
          </a:prstGeom>
          <a:solidFill>
            <a:srgbClr val="C75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BRONCHIAL ASTHMA  - Anatomy</a:t>
            </a:r>
            <a:endParaRPr lang="en-US" sz="2800" b="1" i="1" dirty="0">
              <a:effectLst>
                <a:outerShdw blurRad="38100" dist="38100" dir="2700000" algn="tl">
                  <a:srgbClr val="000000">
                    <a:alpha val="43137"/>
                  </a:srgbClr>
                </a:outerShdw>
              </a:effectLst>
            </a:endParaRPr>
          </a:p>
        </p:txBody>
      </p:sp>
      <p:cxnSp>
        <p:nvCxnSpPr>
          <p:cNvPr id="12" name="Straight Arrow Connector 11"/>
          <p:cNvCxnSpPr/>
          <p:nvPr/>
        </p:nvCxnSpPr>
        <p:spPr>
          <a:xfrm flipH="1">
            <a:off x="2339752" y="3789040"/>
            <a:ext cx="936104"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77859906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23528" y="5408056"/>
            <a:ext cx="8496944" cy="1477328"/>
          </a:xfrm>
          <a:prstGeom prst="rect">
            <a:avLst/>
          </a:prstGeom>
        </p:spPr>
        <p:txBody>
          <a:bodyPr wrap="square">
            <a:spAutoFit/>
          </a:bodyPr>
          <a:lstStyle/>
          <a:p>
            <a:pPr algn="ctr"/>
            <a:r>
              <a:rPr lang="en-US" b="1" i="1" dirty="0"/>
              <a:t>Between the bronchial cartilage at the right and the bronchial lumen filled with mucus at the left is a submucosa widened by smooth muscle hypertrophy, edema, and inflammation (mainly eosinophils). These are changes of bronchial asthma. The peripheral eosinophil count or the sputum eosinophils can be increased during an asthmatic attack.</a:t>
            </a:r>
          </a:p>
        </p:txBody>
      </p:sp>
      <p:pic>
        <p:nvPicPr>
          <p:cNvPr id="39938" name="Picture 2" descr="http://library.med.utah.edu/WebPath/jpeg1/LUNG18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908720"/>
            <a:ext cx="7992888" cy="4427327"/>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9" name="Rounded Rectangle 8"/>
          <p:cNvSpPr/>
          <p:nvPr/>
        </p:nvSpPr>
        <p:spPr>
          <a:xfrm>
            <a:off x="2195736" y="260648"/>
            <a:ext cx="4824536" cy="432048"/>
          </a:xfrm>
          <a:prstGeom prst="roundRect">
            <a:avLst/>
          </a:prstGeom>
          <a:solidFill>
            <a:srgbClr val="C75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BRONCHIAL ASTHMA - LPF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84044560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5715000"/>
            <a:ext cx="7650674" cy="990600"/>
          </a:xfrm>
        </p:spPr>
        <p:txBody>
          <a:bodyPr>
            <a:noAutofit/>
          </a:bodyPr>
          <a:lstStyle/>
          <a:p>
            <a:pPr algn="ctr"/>
            <a:r>
              <a:rPr lang="en-US" b="1" i="1" dirty="0" smtClean="0"/>
              <a:t>Changes </a:t>
            </a:r>
            <a:r>
              <a:rPr lang="en-US" b="1" i="1" dirty="0"/>
              <a:t>of bronchial </a:t>
            </a:r>
            <a:r>
              <a:rPr lang="en-US" b="1" i="1" dirty="0" smtClean="0"/>
              <a:t>asthma: </a:t>
            </a:r>
            <a:r>
              <a:rPr lang="en-US" b="1" i="1" dirty="0"/>
              <a:t>the numerous eosinophils are prominent from their bright red cytoplasmic granules in this case of bronchial </a:t>
            </a:r>
            <a:r>
              <a:rPr lang="en-US" b="1" i="1" dirty="0" smtClean="0"/>
              <a:t>asthma</a:t>
            </a:r>
          </a:p>
          <a:p>
            <a:pPr algn="ctr"/>
            <a:r>
              <a:rPr lang="en-US" sz="2400" b="1" i="1" dirty="0" smtClean="0">
                <a:solidFill>
                  <a:srgbClr val="FF0000"/>
                </a:solidFill>
              </a:rPr>
              <a:t>Mucous and edema are features seen in the bronchial wall</a:t>
            </a:r>
            <a:r>
              <a:rPr lang="en-US" b="1" i="1" dirty="0" smtClean="0"/>
              <a:t>.</a:t>
            </a:r>
          </a:p>
          <a:p>
            <a:pPr algn="ctr"/>
            <a:endParaRPr lang="en-US" b="1" i="1" dirty="0" smtClean="0"/>
          </a:p>
          <a:p>
            <a:pPr algn="ctr"/>
            <a:endParaRPr lang="en-US" b="1" i="1" dirty="0"/>
          </a:p>
        </p:txBody>
      </p:sp>
      <p:sp>
        <p:nvSpPr>
          <p:cNvPr id="11" name="Rounded Rectangle 10"/>
          <p:cNvSpPr/>
          <p:nvPr/>
        </p:nvSpPr>
        <p:spPr>
          <a:xfrm>
            <a:off x="2195736" y="332656"/>
            <a:ext cx="5112568" cy="432048"/>
          </a:xfrm>
          <a:prstGeom prst="roundRect">
            <a:avLst/>
          </a:prstGeom>
          <a:solidFill>
            <a:srgbClr val="C75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BRONCHIAL ASTHMA - HPF</a:t>
            </a:r>
            <a:endParaRPr lang="en-US" sz="2800" b="1" i="1" dirty="0">
              <a:effectLst>
                <a:outerShdw blurRad="38100" dist="38100" dir="2700000" algn="tl">
                  <a:srgbClr val="000000">
                    <a:alpha val="43137"/>
                  </a:srgbClr>
                </a:outerShdw>
              </a:effectLst>
            </a:endParaRPr>
          </a:p>
        </p:txBody>
      </p:sp>
      <p:pic>
        <p:nvPicPr>
          <p:cNvPr id="11270" name="Picture 6" descr="http://library.med.utah.edu/WebPath/jpeg1/LUNG18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838200"/>
            <a:ext cx="7650674" cy="4752528"/>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65698324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ar-SA" sz="4000" dirty="0" smtClean="0">
                <a:solidFill>
                  <a:srgbClr val="C00000"/>
                </a:solidFill>
              </a:rPr>
              <a:t> </a:t>
            </a:r>
            <a:endParaRPr lang="en-US" sz="4000" dirty="0">
              <a:solidFill>
                <a:srgbClr val="C00000"/>
              </a:solidFill>
            </a:endParaRPr>
          </a:p>
        </p:txBody>
      </p:sp>
      <p:sp>
        <p:nvSpPr>
          <p:cNvPr id="6" name="Rounded Rectangle 5"/>
          <p:cNvSpPr/>
          <p:nvPr/>
        </p:nvSpPr>
        <p:spPr>
          <a:xfrm>
            <a:off x="1547664" y="2888940"/>
            <a:ext cx="6192688"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smtClean="0">
                <a:solidFill>
                  <a:srgbClr val="000099"/>
                </a:solidFill>
                <a:effectLst>
                  <a:outerShdw blurRad="38100" dist="38100" dir="2700000" algn="tl">
                    <a:srgbClr val="000000">
                      <a:alpha val="43137"/>
                    </a:srgbClr>
                  </a:outerShdw>
                </a:effectLst>
              </a:rPr>
              <a:t>2. BRONCHIECTASIS</a:t>
            </a:r>
            <a:endParaRPr lang="en-US" sz="4000"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68317157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hidden="1"/>
          <p:cNvGraphicFramePr>
            <a:graphicFrameLocks noGrp="1"/>
          </p:cNvGraphicFramePr>
          <p:nvPr/>
        </p:nvGraphicFramePr>
        <p:xfrm>
          <a:off x="1331640" y="2276872"/>
          <a:ext cx="5410767" cy="4291828"/>
        </p:xfrm>
        <a:graphic>
          <a:graphicData uri="http://schemas.openxmlformats.org/drawingml/2006/table">
            <a:tbl>
              <a:tblPr/>
              <a:tblGrid>
                <a:gridCol w="3186074"/>
                <a:gridCol w="660731"/>
                <a:gridCol w="1377286"/>
                <a:gridCol w="186676"/>
              </a:tblGrid>
              <a:tr h="386665">
                <a:tc gridSpan="2">
                  <a:txBody>
                    <a:bodyPr/>
                    <a:lstStyle/>
                    <a:p>
                      <a:endParaRPr lang="en-US" sz="1500" dirty="0"/>
                    </a:p>
                  </a:txBody>
                  <a:tcPr marL="0" marR="0" marT="0" marB="0" anchor="ctr">
                    <a:lnL>
                      <a:noFill/>
                    </a:lnL>
                    <a:lnR>
                      <a:noFill/>
                    </a:lnR>
                    <a:lnT>
                      <a:noFill/>
                    </a:lnT>
                    <a:lnB>
                      <a:noFill/>
                    </a:lnB>
                  </a:tcPr>
                </a:tc>
                <a:tc hMerge="1">
                  <a:txBody>
                    <a:bodyPr/>
                    <a:lstStyle/>
                    <a:p>
                      <a:endParaRPr lang="en-US" sz="1500"/>
                    </a:p>
                  </a:txBody>
                  <a:tcPr marL="78154" marR="78154" marT="39077" marB="39077">
                    <a:lnL>
                      <a:noFill/>
                    </a:lnL>
                  </a:tcPr>
                </a:tc>
                <a:tc>
                  <a:txBody>
                    <a:bodyPr/>
                    <a:lstStyle/>
                    <a:p>
                      <a:endParaRPr lang="en-US" dirty="0"/>
                    </a:p>
                  </a:txBody>
                  <a:tcPr marL="78154" marR="78154" marT="39077" marB="39077">
                    <a:lnL>
                      <a:noFill/>
                    </a:lnL>
                  </a:tcPr>
                </a:tc>
                <a:tc>
                  <a:txBody>
                    <a:bodyPr/>
                    <a:lstStyle/>
                    <a:p>
                      <a:endParaRPr lang="en-US" sz="1500"/>
                    </a:p>
                  </a:txBody>
                  <a:tcPr marL="78154" marR="78154" marT="39077" marB="39077"/>
                </a:tc>
              </a:tr>
              <a:tr h="346528">
                <a:tc gridSpan="2">
                  <a:txBody>
                    <a:bodyPr/>
                    <a:lstStyle/>
                    <a:p>
                      <a:endParaRPr lang="en-US" sz="1500"/>
                    </a:p>
                  </a:txBody>
                  <a:tcPr marL="0" marR="0" marT="0" marB="0" anchor="ctr">
                    <a:lnL>
                      <a:noFill/>
                    </a:lnL>
                    <a:lnR>
                      <a:noFill/>
                    </a:lnR>
                    <a:lnT>
                      <a:noFill/>
                    </a:lnT>
                    <a:lnB>
                      <a:noFill/>
                    </a:lnB>
                  </a:tcPr>
                </a:tc>
                <a:tc hMerge="1">
                  <a:txBody>
                    <a:bodyPr/>
                    <a:lstStyle/>
                    <a:p>
                      <a:endParaRPr lang="en-US" sz="1500"/>
                    </a:p>
                  </a:txBody>
                  <a:tcPr marL="78154" marR="78154" marT="39077" marB="39077">
                    <a:lnL>
                      <a:noFill/>
                    </a:lnL>
                  </a:tcPr>
                </a:tc>
                <a:tc>
                  <a:txBody>
                    <a:bodyPr/>
                    <a:lstStyle/>
                    <a:p>
                      <a:endParaRPr lang="en-US"/>
                    </a:p>
                  </a:txBody>
                  <a:tcPr marL="78154" marR="78154" marT="39077" marB="39077">
                    <a:lnL>
                      <a:noFill/>
                    </a:lnL>
                  </a:tcPr>
                </a:tc>
                <a:tc>
                  <a:txBody>
                    <a:bodyPr/>
                    <a:lstStyle/>
                    <a:p>
                      <a:endParaRPr lang="en-US" sz="1500"/>
                    </a:p>
                  </a:txBody>
                  <a:tcPr marL="78154" marR="78154" marT="39077" marB="39077"/>
                </a:tc>
              </a:tr>
              <a:tr h="346528">
                <a:tc gridSpan="2">
                  <a:txBody>
                    <a:bodyPr/>
                    <a:lstStyle/>
                    <a:p>
                      <a:endParaRPr lang="en-US" sz="1500" dirty="0"/>
                    </a:p>
                  </a:txBody>
                  <a:tcPr marL="0" marR="0" marT="0" marB="0" anchor="ctr">
                    <a:lnL>
                      <a:noFill/>
                    </a:lnL>
                    <a:lnR>
                      <a:noFill/>
                    </a:lnR>
                    <a:lnT>
                      <a:noFill/>
                    </a:lnT>
                    <a:lnB>
                      <a:noFill/>
                    </a:lnB>
                  </a:tcPr>
                </a:tc>
                <a:tc hMerge="1">
                  <a:txBody>
                    <a:bodyPr/>
                    <a:lstStyle/>
                    <a:p>
                      <a:endParaRPr lang="en-US" sz="1500"/>
                    </a:p>
                  </a:txBody>
                  <a:tcPr marL="78154" marR="78154" marT="39077" marB="39077">
                    <a:lnL>
                      <a:noFill/>
                    </a:lnL>
                  </a:tcPr>
                </a:tc>
                <a:tc>
                  <a:txBody>
                    <a:bodyPr/>
                    <a:lstStyle/>
                    <a:p>
                      <a:endParaRPr lang="en-US"/>
                    </a:p>
                  </a:txBody>
                  <a:tcPr marL="78154" marR="78154" marT="39077" marB="39077">
                    <a:lnL>
                      <a:noFill/>
                    </a:lnL>
                  </a:tcPr>
                </a:tc>
                <a:tc>
                  <a:txBody>
                    <a:bodyPr/>
                    <a:lstStyle/>
                    <a:p>
                      <a:endParaRPr lang="en-US" sz="1500" dirty="0"/>
                    </a:p>
                  </a:txBody>
                  <a:tcPr marL="78154" marR="78154" marT="39077" marB="39077"/>
                </a:tc>
              </a:tr>
              <a:tr h="224743">
                <a:tc gridSpan="4">
                  <a:txBody>
                    <a:bodyPr/>
                    <a:lstStyle/>
                    <a:p>
                      <a:endParaRPr lang="en-US" sz="1500" dirty="0"/>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24743">
                <a:tc>
                  <a:txBody>
                    <a:bodyPr/>
                    <a:lstStyle/>
                    <a:p>
                      <a:endParaRPr lang="en-US" sz="1500"/>
                    </a:p>
                  </a:txBody>
                  <a:tcPr marL="0" marR="0" marT="0" marB="0" anchor="ctr">
                    <a:lnL>
                      <a:noFill/>
                    </a:lnL>
                    <a:lnR>
                      <a:noFill/>
                    </a:lnR>
                    <a:lnT>
                      <a:noFill/>
                    </a:lnT>
                    <a:lnB>
                      <a:noFill/>
                    </a:lnB>
                  </a:tcPr>
                </a:tc>
                <a:tc gridSpan="2">
                  <a:txBody>
                    <a:bodyPr/>
                    <a:lstStyle/>
                    <a:p>
                      <a:endParaRPr lang="en-US" sz="1500"/>
                    </a:p>
                  </a:txBody>
                  <a:tcPr marL="0" marR="0" marT="0" marB="0" anchor="ctr">
                    <a:lnL>
                      <a:noFill/>
                    </a:lnL>
                    <a:lnR>
                      <a:noFill/>
                    </a:lnR>
                    <a:lnT w="9525" cap="flat" cmpd="sng" algn="ctr">
                      <a:solidFill>
                        <a:srgbClr val="CCCCCC"/>
                      </a:solidFill>
                      <a:prstDash val="solid"/>
                      <a:round/>
                      <a:headEnd type="none" w="med" len="med"/>
                      <a:tailEnd type="none" w="med" len="med"/>
                    </a:lnT>
                    <a:lnB>
                      <a:noFill/>
                    </a:lnB>
                  </a:tcPr>
                </a:tc>
                <a:tc hMerge="1">
                  <a:txBody>
                    <a:bodyPr/>
                    <a:lstStyle/>
                    <a:p>
                      <a:endParaRPr lang="en-US"/>
                    </a:p>
                  </a:txBody>
                  <a:tcPr/>
                </a:tc>
                <a:tc>
                  <a:txBody>
                    <a:bodyPr/>
                    <a:lstStyle/>
                    <a:p>
                      <a:endParaRPr lang="en-US" sz="1500"/>
                    </a:p>
                  </a:txBody>
                  <a:tcPr marL="0" marR="0" marT="0" marB="0" anchor="ctr">
                    <a:lnL>
                      <a:noFill/>
                    </a:lnL>
                    <a:lnR>
                      <a:noFill/>
                    </a:lnR>
                    <a:lnT>
                      <a:noFill/>
                    </a:lnT>
                    <a:lnB>
                      <a:noFill/>
                    </a:lnB>
                  </a:tcPr>
                </a:tc>
              </a:tr>
              <a:tr h="224743">
                <a:tc gridSpan="4">
                  <a:txBody>
                    <a:bodyPr/>
                    <a:lstStyle/>
                    <a:p>
                      <a:endParaRPr lang="en-US" sz="1500"/>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78861">
                <a:tc>
                  <a:txBody>
                    <a:bodyPr/>
                    <a:lstStyle/>
                    <a:p>
                      <a:endParaRPr lang="en-US" sz="1500" dirty="0"/>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endParaRPr lang="en-US" sz="1500" dirty="0"/>
                    </a:p>
                  </a:txBody>
                  <a:tcPr marL="78154" marR="78154" marT="39077" marB="39077">
                    <a:lnL w="9525" cap="flat" cmpd="sng" algn="ctr">
                      <a:solidFill>
                        <a:srgbClr val="CCCCCC"/>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tc hMerge="1">
                  <a:txBody>
                    <a:bodyPr/>
                    <a:lstStyle/>
                    <a:p>
                      <a:endParaRPr lang="en-US"/>
                    </a:p>
                  </a:txBody>
                  <a:tcPr/>
                </a:tc>
                <a:tc hMerge="1">
                  <a:txBody>
                    <a:bodyPr/>
                    <a:lstStyle/>
                    <a:p>
                      <a:endParaRPr lang="en-US" sz="1500"/>
                    </a:p>
                  </a:txBody>
                  <a:tcPr marL="78154" marR="78154" marT="39077" marB="39077">
                    <a:lnT w="9525" cap="flat" cmpd="sng" algn="ctr">
                      <a:solidFill>
                        <a:srgbClr val="CCCCCC"/>
                      </a:solidFill>
                      <a:prstDash val="solid"/>
                      <a:round/>
                      <a:headEnd type="none" w="med" len="med"/>
                      <a:tailEnd type="none" w="med" len="med"/>
                    </a:lnT>
                  </a:tcPr>
                </a:tc>
              </a:tr>
              <a:tr h="301579">
                <a:tc>
                  <a:txBody>
                    <a:bodyPr/>
                    <a:lstStyle/>
                    <a:p>
                      <a:pPr algn="ctr"/>
                      <a:endParaRPr lang="en-US" sz="1500" dirty="0"/>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gridSpan="3">
                  <a:txBody>
                    <a:bodyPr/>
                    <a:lstStyle/>
                    <a:p>
                      <a:endParaRPr lang="en-US" sz="1500" dirty="0"/>
                    </a:p>
                  </a:txBody>
                  <a:tcPr marL="78154" marR="78154" marT="39077" marB="39077">
                    <a:lnL w="9525" cap="flat" cmpd="sng" algn="ctr">
                      <a:solidFill>
                        <a:srgbClr val="CCCCCC"/>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sz="1500"/>
                    </a:p>
                  </a:txBody>
                  <a:tcPr marL="78154" marR="78154" marT="39077" marB="39077"/>
                </a:tc>
              </a:tr>
              <a:tr h="1326012">
                <a:tc>
                  <a:txBody>
                    <a:bodyPr/>
                    <a:lstStyle/>
                    <a:p>
                      <a:r>
                        <a:rPr lang="en-US" sz="2000" dirty="0"/>
                        <a:t>In bronchiectasis, mucus production increases, the cilia are destroyed or damaged, and areas of the bronchial wall become chronically inflamed and are destroyed.</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endParaRPr lang="en-US" sz="1500" dirty="0"/>
                    </a:p>
                  </a:txBody>
                  <a:tcPr marL="78154" marR="78154" marT="39077" marB="39077">
                    <a:lnL w="9525"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sz="1500" dirty="0"/>
                    </a:p>
                  </a:txBody>
                  <a:tcPr marL="78154" marR="78154" marT="39077" marB="39077"/>
                </a:tc>
              </a:tr>
            </a:tbl>
          </a:graphicData>
        </a:graphic>
      </p:graphicFrame>
      <p:pic>
        <p:nvPicPr>
          <p:cNvPr id="75777" name="Picture 1" descr="http://www.merckmanuals.com/site_images/mm/s.gif"/>
          <p:cNvPicPr>
            <a:picLocks noChangeAspect="1" noChangeArrowheads="1"/>
          </p:cNvPicPr>
          <p:nvPr/>
        </p:nvPicPr>
        <p:blipFill>
          <a:blip r:embed="rId2"/>
          <a:srcRect/>
          <a:stretch>
            <a:fillRect/>
          </a:stretch>
        </p:blipFill>
        <p:spPr bwMode="auto">
          <a:xfrm>
            <a:off x="0" y="0"/>
            <a:ext cx="9525" cy="9525"/>
          </a:xfrm>
          <a:prstGeom prst="rect">
            <a:avLst/>
          </a:prstGeom>
          <a:noFill/>
        </p:spPr>
      </p:pic>
      <p:pic>
        <p:nvPicPr>
          <p:cNvPr id="75778" name="Picture 2" descr="http://www.merckmanuals.com/site_images/mm/s.gif"/>
          <p:cNvPicPr>
            <a:picLocks noChangeAspect="1" noChangeArrowheads="1"/>
          </p:cNvPicPr>
          <p:nvPr/>
        </p:nvPicPr>
        <p:blipFill>
          <a:blip r:embed="rId2"/>
          <a:srcRect/>
          <a:stretch>
            <a:fillRect/>
          </a:stretch>
        </p:blipFill>
        <p:spPr bwMode="auto">
          <a:xfrm>
            <a:off x="0" y="0"/>
            <a:ext cx="9525" cy="9525"/>
          </a:xfrm>
          <a:prstGeom prst="rect">
            <a:avLst/>
          </a:prstGeom>
          <a:noFill/>
        </p:spPr>
      </p:pic>
      <p:pic>
        <p:nvPicPr>
          <p:cNvPr id="75779" name="Picture 3" descr="http://www.merckmanuals.com/site_images/mm/s.gif"/>
          <p:cNvPicPr>
            <a:picLocks noChangeAspect="1" noChangeArrowheads="1"/>
          </p:cNvPicPr>
          <p:nvPr/>
        </p:nvPicPr>
        <p:blipFill>
          <a:blip r:embed="rId2"/>
          <a:srcRect/>
          <a:stretch>
            <a:fillRect/>
          </a:stretch>
        </p:blipFill>
        <p:spPr bwMode="auto">
          <a:xfrm>
            <a:off x="0" y="0"/>
            <a:ext cx="9525" cy="9525"/>
          </a:xfrm>
          <a:prstGeom prst="rect">
            <a:avLst/>
          </a:prstGeom>
          <a:noFill/>
        </p:spPr>
      </p:pic>
      <p:pic>
        <p:nvPicPr>
          <p:cNvPr id="75780" name="Picture 4" descr="Understanding Bronchiectasis"/>
          <p:cNvPicPr>
            <a:picLocks noChangeAspect="1" noChangeArrowheads="1"/>
          </p:cNvPicPr>
          <p:nvPr/>
        </p:nvPicPr>
        <p:blipFill>
          <a:blip r:embed="rId3" cstate="print"/>
          <a:srcRect/>
          <a:stretch>
            <a:fillRect/>
          </a:stretch>
        </p:blipFill>
        <p:spPr bwMode="auto">
          <a:xfrm>
            <a:off x="683568" y="1484784"/>
            <a:ext cx="7992888" cy="3240360"/>
          </a:xfrm>
          <a:prstGeom prst="rect">
            <a:avLst/>
          </a:prstGeom>
          <a:noFill/>
        </p:spPr>
      </p:pic>
      <p:sp>
        <p:nvSpPr>
          <p:cNvPr id="8" name="Subtitle 7"/>
          <p:cNvSpPr>
            <a:spLocks noGrp="1"/>
          </p:cNvSpPr>
          <p:nvPr>
            <p:ph type="subTitle" idx="1"/>
          </p:nvPr>
        </p:nvSpPr>
        <p:spPr>
          <a:xfrm>
            <a:off x="971600" y="5445224"/>
            <a:ext cx="7416824" cy="1126976"/>
          </a:xfrm>
        </p:spPr>
        <p:txBody>
          <a:bodyPr>
            <a:noAutofit/>
          </a:bodyPr>
          <a:lstStyle/>
          <a:p>
            <a:pPr algn="ctr"/>
            <a:r>
              <a:rPr lang="en-US" b="1" i="1" dirty="0" smtClean="0">
                <a:solidFill>
                  <a:schemeClr val="tx1"/>
                </a:solidFill>
              </a:rPr>
              <a:t>In Bronchiectasis, mucus production increases, the cilia are destroyed or damaged, and areas of the bronchial wall become chronically inflamed and are destroyed .</a:t>
            </a:r>
            <a:endParaRPr lang="en-US" b="1" i="1" dirty="0">
              <a:solidFill>
                <a:schemeClr val="tx1"/>
              </a:solidFill>
            </a:endParaRPr>
          </a:p>
        </p:txBody>
      </p:sp>
      <p:sp>
        <p:nvSpPr>
          <p:cNvPr id="9" name="Rounded Rectangle 8"/>
          <p:cNvSpPr/>
          <p:nvPr/>
        </p:nvSpPr>
        <p:spPr>
          <a:xfrm>
            <a:off x="827584" y="260648"/>
            <a:ext cx="7560840" cy="720080"/>
          </a:xfrm>
          <a:prstGeom prst="roundRect">
            <a:avLst/>
          </a:prstGeom>
          <a:solidFill>
            <a:srgbClr val="721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Diagram of Normal </a:t>
            </a:r>
            <a:r>
              <a:rPr lang="en-US" sz="2800" b="1" i="1" dirty="0">
                <a:effectLst>
                  <a:outerShdw blurRad="38100" dist="38100" dir="2700000" algn="tl">
                    <a:srgbClr val="000000">
                      <a:alpha val="43137"/>
                    </a:srgbClr>
                  </a:outerShdw>
                </a:effectLst>
              </a:rPr>
              <a:t>&amp; </a:t>
            </a:r>
            <a:r>
              <a:rPr lang="en-US" sz="2800" b="1" i="1" dirty="0" smtClean="0">
                <a:effectLst>
                  <a:outerShdw blurRad="38100" dist="38100" dir="2700000" algn="tl">
                    <a:srgbClr val="000000">
                      <a:alpha val="43137"/>
                    </a:srgbClr>
                  </a:outerShdw>
                </a:effectLst>
              </a:rPr>
              <a:t>Bronchiectatic Bronchus </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324239665"/>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upload.wikimedia.org/wikipedia/commons/thumb/8/8f/Bronchiectasis.jpg/220px-Bronchiectasis.jpg">
            <a:hlinkClick r:id="rId3"/>
          </p:cNvPr>
          <p:cNvPicPr>
            <a:picLocks noChangeAspect="1" noChangeArrowheads="1"/>
          </p:cNvPicPr>
          <p:nvPr/>
        </p:nvPicPr>
        <p:blipFill>
          <a:blip r:embed="rId4" cstate="print"/>
          <a:srcRect/>
          <a:stretch>
            <a:fillRect/>
          </a:stretch>
        </p:blipFill>
        <p:spPr bwMode="auto">
          <a:xfrm>
            <a:off x="395536" y="836712"/>
            <a:ext cx="4167100" cy="4792488"/>
          </a:xfrm>
          <a:prstGeom prst="rect">
            <a:avLst/>
          </a:prstGeom>
          <a:noFill/>
          <a:ln w="38100">
            <a:solidFill>
              <a:schemeClr val="tx1"/>
            </a:solidFill>
          </a:ln>
        </p:spPr>
      </p:pic>
      <p:sp>
        <p:nvSpPr>
          <p:cNvPr id="4" name="Rectangle 3"/>
          <p:cNvSpPr/>
          <p:nvPr/>
        </p:nvSpPr>
        <p:spPr>
          <a:xfrm>
            <a:off x="304800" y="5715000"/>
            <a:ext cx="8515672" cy="923330"/>
          </a:xfrm>
          <a:prstGeom prst="rect">
            <a:avLst/>
          </a:prstGeom>
        </p:spPr>
        <p:txBody>
          <a:bodyPr wrap="square">
            <a:spAutoFit/>
          </a:bodyPr>
          <a:lstStyle/>
          <a:p>
            <a:pPr algn="ctr"/>
            <a:r>
              <a:rPr lang="en-US" b="1" i="1" dirty="0" smtClean="0">
                <a:solidFill>
                  <a:prstClr val="black"/>
                </a:solidFill>
              </a:rPr>
              <a:t> Permanent dilatation of bronchi and bronchioles caused by destruction of muscle and elastic tissue resulting from or associated with chronic necrotizing </a:t>
            </a:r>
            <a:r>
              <a:rPr lang="en-US" b="1" i="1" dirty="0" smtClean="0">
                <a:solidFill>
                  <a:prstClr val="black"/>
                </a:solidFill>
              </a:rPr>
              <a:t>infection</a:t>
            </a:r>
          </a:p>
          <a:p>
            <a:pPr algn="ctr"/>
            <a:r>
              <a:rPr lang="en-US" b="1" i="1" dirty="0" smtClean="0">
                <a:solidFill>
                  <a:prstClr val="black"/>
                </a:solidFill>
              </a:rPr>
              <a:t> </a:t>
            </a:r>
            <a:r>
              <a:rPr lang="en-US" b="1" i="1" dirty="0" smtClean="0">
                <a:solidFill>
                  <a:prstClr val="black"/>
                </a:solidFill>
              </a:rPr>
              <a:t>-Markedly distended peripheral bronchi.</a:t>
            </a:r>
            <a:endParaRPr lang="en-US" b="1" i="1" dirty="0">
              <a:solidFill>
                <a:prstClr val="black"/>
              </a:solidFill>
            </a:endParaRPr>
          </a:p>
        </p:txBody>
      </p:sp>
      <p:sp>
        <p:nvSpPr>
          <p:cNvPr id="2" name="Rounded Rectangle 1"/>
          <p:cNvSpPr/>
          <p:nvPr/>
        </p:nvSpPr>
        <p:spPr>
          <a:xfrm>
            <a:off x="539552" y="260648"/>
            <a:ext cx="7992888" cy="432048"/>
          </a:xfrm>
          <a:prstGeom prst="roundRect">
            <a:avLst/>
          </a:prstGeom>
          <a:solidFill>
            <a:srgbClr val="721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Bronchiectasis – Gross pathology &amp; Colored X-ray</a:t>
            </a:r>
            <a:endParaRPr lang="en-US" sz="2800" b="1" i="1" dirty="0">
              <a:effectLst>
                <a:outerShdw blurRad="38100" dist="38100" dir="2700000" algn="tl">
                  <a:srgbClr val="000000">
                    <a:alpha val="43137"/>
                  </a:srgbClr>
                </a:outerShdw>
              </a:effectLst>
            </a:endParaRPr>
          </a:p>
        </p:txBody>
      </p:sp>
      <p:pic>
        <p:nvPicPr>
          <p:cNvPr id="81922" name="Picture 2" descr="Bronchiectasis, X-ray">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88024" y="857148"/>
            <a:ext cx="4032448" cy="4765235"/>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17135865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8482" name="Picture 1"/>
          <p:cNvPicPr>
            <a:picLocks noChangeAspect="1"/>
          </p:cNvPicPr>
          <p:nvPr/>
        </p:nvPicPr>
        <p:blipFill>
          <a:blip r:embed="rId3" cstate="print"/>
          <a:srcRect/>
          <a:stretch>
            <a:fillRect/>
          </a:stretch>
        </p:blipFill>
        <p:spPr bwMode="auto">
          <a:xfrm>
            <a:off x="4716016" y="786364"/>
            <a:ext cx="4104456" cy="5018900"/>
          </a:xfrm>
          <a:prstGeom prst="rect">
            <a:avLst/>
          </a:prstGeom>
          <a:noFill/>
          <a:ln w="9525">
            <a:noFill/>
            <a:miter lim="800000"/>
            <a:headEnd/>
            <a:tailEnd/>
          </a:ln>
        </p:spPr>
      </p:pic>
      <p:pic>
        <p:nvPicPr>
          <p:cNvPr id="3" name="Picture 2" descr="http://www.meddean.luc.edu/lumen/bbs/p/pulpathi/pulpath2.jpeg"/>
          <p:cNvPicPr>
            <a:picLocks noChangeAspect="1" noChangeArrowheads="1"/>
          </p:cNvPicPr>
          <p:nvPr/>
        </p:nvPicPr>
        <p:blipFill>
          <a:blip r:embed="rId4" cstate="print"/>
          <a:srcRect/>
          <a:stretch>
            <a:fillRect/>
          </a:stretch>
        </p:blipFill>
        <p:spPr bwMode="auto">
          <a:xfrm>
            <a:off x="323528" y="786364"/>
            <a:ext cx="4104456" cy="5018900"/>
          </a:xfrm>
          <a:prstGeom prst="rect">
            <a:avLst/>
          </a:prstGeom>
          <a:noFill/>
          <a:ln w="38100">
            <a:solidFill>
              <a:schemeClr val="tx1"/>
            </a:solidFill>
          </a:ln>
        </p:spPr>
      </p:pic>
      <p:cxnSp>
        <p:nvCxnSpPr>
          <p:cNvPr id="7" name="Straight Arrow Connector 6"/>
          <p:cNvCxnSpPr/>
          <p:nvPr/>
        </p:nvCxnSpPr>
        <p:spPr>
          <a:xfrm>
            <a:off x="1691680" y="1916832"/>
            <a:ext cx="785818" cy="9556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68154" y="1196752"/>
            <a:ext cx="0" cy="7858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94494" y="2636912"/>
            <a:ext cx="569794" cy="57606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97237" y="1268760"/>
            <a:ext cx="590987" cy="54784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604664" y="260648"/>
            <a:ext cx="5847656" cy="432048"/>
          </a:xfrm>
          <a:prstGeom prst="roundRect">
            <a:avLst/>
          </a:prstGeom>
          <a:solidFill>
            <a:srgbClr val="721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Bronchiectasis – Gross pathology</a:t>
            </a:r>
            <a:endParaRPr lang="en-US" sz="2800" b="1" i="1" dirty="0">
              <a:effectLst>
                <a:outerShdw blurRad="38100" dist="38100" dir="2700000" algn="tl">
                  <a:srgbClr val="000000">
                    <a:alpha val="43137"/>
                  </a:srgbClr>
                </a:outerShdw>
              </a:effectLst>
            </a:endParaRPr>
          </a:p>
        </p:txBody>
      </p:sp>
      <p:sp>
        <p:nvSpPr>
          <p:cNvPr id="148485" name="Rectangle 148484"/>
          <p:cNvSpPr/>
          <p:nvPr/>
        </p:nvSpPr>
        <p:spPr>
          <a:xfrm>
            <a:off x="323528" y="5889466"/>
            <a:ext cx="8496944" cy="646331"/>
          </a:xfrm>
          <a:prstGeom prst="rect">
            <a:avLst/>
          </a:prstGeom>
        </p:spPr>
        <p:txBody>
          <a:bodyPr wrap="square">
            <a:spAutoFit/>
          </a:bodyPr>
          <a:lstStyle/>
          <a:p>
            <a:pPr algn="ctr"/>
            <a:r>
              <a:rPr lang="en-US" b="1" i="1" dirty="0">
                <a:solidFill>
                  <a:prstClr val="black"/>
                </a:solidFill>
              </a:rPr>
              <a:t>Bronchiectasis occurs when there is obstruction or infection with inflammation and destruction of bronchi so that there is permanent dilation. </a:t>
            </a:r>
            <a:endParaRPr lang="en-US" i="1" dirty="0"/>
          </a:p>
        </p:txBody>
      </p:sp>
      <p:sp>
        <p:nvSpPr>
          <p:cNvPr id="14" name="TextBox 1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5" name="TextBox 14"/>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214676355"/>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11560" y="5517232"/>
            <a:ext cx="8208912" cy="1169936"/>
          </a:xfrm>
          <a:prstGeom prst="rect">
            <a:avLst/>
          </a:prstGeom>
        </p:spPr>
        <p:txBody>
          <a:bodyPr wrap="square">
            <a:spAutoFit/>
          </a:bodyPr>
          <a:lstStyle/>
          <a:p>
            <a:pPr algn="ctr">
              <a:lnSpc>
                <a:spcPts val="2100"/>
              </a:lnSpc>
            </a:pPr>
            <a:r>
              <a:rPr lang="en-US" b="1" i="1" dirty="0">
                <a:solidFill>
                  <a:prstClr val="black"/>
                </a:solidFill>
              </a:rPr>
              <a:t>Bronchiectasis is seen here. The repeated episodes of inflammation can result in scarring, which has resulted in fibrous adhesions between the lobes. Fibrous pleural adhesions are common in persons who have had past episodes of inflammation of the lung that involve the pleura. </a:t>
            </a:r>
          </a:p>
        </p:txBody>
      </p:sp>
      <p:pic>
        <p:nvPicPr>
          <p:cNvPr id="41986" name="Picture 2" descr="http://library.med.utah.edu/WebPath/jpeg1/LUNG13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980728"/>
            <a:ext cx="6480720" cy="4345613"/>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1763688" y="260648"/>
            <a:ext cx="5616624" cy="432048"/>
          </a:xfrm>
          <a:prstGeom prst="roundRect">
            <a:avLst/>
          </a:prstGeom>
          <a:solidFill>
            <a:srgbClr val="721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Bronchiectasis – Gross pathology</a:t>
            </a:r>
            <a:endParaRPr lang="en-US" sz="2800" b="1" i="1" dirty="0">
              <a:effectLst>
                <a:outerShdw blurRad="38100" dist="38100" dir="2700000" algn="tl">
                  <a:srgbClr val="000000">
                    <a:alpha val="43137"/>
                  </a:srgbClr>
                </a:outerShdw>
              </a:effectLst>
            </a:endParaRPr>
          </a:p>
        </p:txBody>
      </p:sp>
      <p:cxnSp>
        <p:nvCxnSpPr>
          <p:cNvPr id="6" name="Straight Arrow Connector 5"/>
          <p:cNvCxnSpPr/>
          <p:nvPr/>
        </p:nvCxnSpPr>
        <p:spPr>
          <a:xfrm flipH="1" flipV="1">
            <a:off x="4643440" y="4365104"/>
            <a:ext cx="576064" cy="504056"/>
          </a:xfrm>
          <a:prstGeom prst="straightConnector1">
            <a:avLst/>
          </a:prstGeom>
          <a:ln w="571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7848723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7826" name="Picture 2" descr="http://www.imagingpathways.health.wa.gov.au/includes/images/br_ect/bronchiectasis_he.jpg"/>
          <p:cNvPicPr>
            <a:picLocks noChangeAspect="1" noChangeArrowheads="1"/>
          </p:cNvPicPr>
          <p:nvPr/>
        </p:nvPicPr>
        <p:blipFill>
          <a:blip r:embed="rId2" cstate="print"/>
          <a:srcRect/>
          <a:stretch>
            <a:fillRect/>
          </a:stretch>
        </p:blipFill>
        <p:spPr bwMode="auto">
          <a:xfrm>
            <a:off x="611560" y="935707"/>
            <a:ext cx="7992888" cy="4953759"/>
          </a:xfrm>
          <a:prstGeom prst="rect">
            <a:avLst/>
          </a:prstGeom>
          <a:noFill/>
          <a:ln w="38100">
            <a:solidFill>
              <a:schemeClr val="tx1"/>
            </a:solidFill>
          </a:ln>
        </p:spPr>
      </p:pic>
      <p:sp>
        <p:nvSpPr>
          <p:cNvPr id="4" name="Rectangle 3"/>
          <p:cNvSpPr/>
          <p:nvPr/>
        </p:nvSpPr>
        <p:spPr>
          <a:xfrm>
            <a:off x="611560" y="6033482"/>
            <a:ext cx="7992888" cy="646331"/>
          </a:xfrm>
          <a:prstGeom prst="rect">
            <a:avLst/>
          </a:prstGeom>
        </p:spPr>
        <p:txBody>
          <a:bodyPr wrap="square">
            <a:spAutoFit/>
          </a:bodyPr>
          <a:lstStyle/>
          <a:p>
            <a:pPr algn="ctr"/>
            <a:r>
              <a:rPr lang="en-US" b="1" i="1" dirty="0" smtClean="0">
                <a:solidFill>
                  <a:prstClr val="black"/>
                </a:solidFill>
              </a:rPr>
              <a:t>Section of a dilated bronchus with florid acute on chronic inflammation of the bronchial wall and surrounding interstitial fibrosis. </a:t>
            </a:r>
            <a:endParaRPr lang="en-US" b="1" i="1" dirty="0">
              <a:solidFill>
                <a:prstClr val="black"/>
              </a:solidFill>
            </a:endParaRPr>
          </a:p>
        </p:txBody>
      </p:sp>
      <p:sp>
        <p:nvSpPr>
          <p:cNvPr id="5" name="Rounded Rectangle 4"/>
          <p:cNvSpPr/>
          <p:nvPr/>
        </p:nvSpPr>
        <p:spPr>
          <a:xfrm>
            <a:off x="2339752" y="260648"/>
            <a:ext cx="4896544" cy="531043"/>
          </a:xfrm>
          <a:prstGeom prst="roundRect">
            <a:avLst/>
          </a:prstGeom>
          <a:solidFill>
            <a:srgbClr val="721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Bronchiectasis – LPF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07485045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2483768" y="188640"/>
            <a:ext cx="4176464" cy="432048"/>
          </a:xfrm>
          <a:prstGeom prst="roundRect">
            <a:avLst/>
          </a:prstGeom>
          <a:solidFill>
            <a:srgbClr val="721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Bronchiectasis – HPF</a:t>
            </a:r>
            <a:endParaRPr lang="en-US" sz="2800" b="1" i="1" dirty="0">
              <a:effectLst>
                <a:outerShdw blurRad="38100" dist="38100" dir="2700000" algn="tl">
                  <a:srgbClr val="000000">
                    <a:alpha val="43137"/>
                  </a:srgbClr>
                </a:outerShdw>
              </a:effectLst>
            </a:endParaRPr>
          </a:p>
        </p:txBody>
      </p:sp>
      <p:pic>
        <p:nvPicPr>
          <p:cNvPr id="77826" name="Picture 2" descr="http://www.microscopyu.com/staticgallery/pathology/images/bronchiectasis10x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764704"/>
            <a:ext cx="8280920" cy="5052754"/>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67544" y="5889466"/>
            <a:ext cx="8280920" cy="646331"/>
          </a:xfrm>
          <a:prstGeom prst="rect">
            <a:avLst/>
          </a:prstGeom>
        </p:spPr>
        <p:txBody>
          <a:bodyPr wrap="square">
            <a:spAutoFit/>
          </a:bodyPr>
          <a:lstStyle/>
          <a:p>
            <a:pPr algn="ctr"/>
            <a:r>
              <a:rPr lang="en-US" b="1" i="1" dirty="0" smtClean="0"/>
              <a:t>Chronic </a:t>
            </a:r>
            <a:r>
              <a:rPr lang="en-US" b="1" i="1" dirty="0"/>
              <a:t>inflammation, ulceration of bronchial </a:t>
            </a:r>
            <a:r>
              <a:rPr lang="en-US" b="1" i="1" dirty="0" smtClean="0"/>
              <a:t>wall.  </a:t>
            </a:r>
            <a:r>
              <a:rPr lang="en-US" b="1" i="1" dirty="0"/>
              <a:t>Variable inflammation and fibrosis of </a:t>
            </a:r>
            <a:r>
              <a:rPr lang="en-US" b="1" i="1" dirty="0" smtClean="0"/>
              <a:t>alveoli</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31911580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39752" y="323282"/>
            <a:ext cx="4968552" cy="136815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b="1" i="1" dirty="0" smtClean="0">
                <a:solidFill>
                  <a:prstClr val="white"/>
                </a:solidFill>
                <a:effectLst>
                  <a:outerShdw blurRad="38100" dist="38100" dir="2700000" algn="tl">
                    <a:srgbClr val="000000">
                      <a:alpha val="43137"/>
                    </a:srgbClr>
                  </a:outerShdw>
                </a:effectLst>
              </a:rPr>
              <a:t>First Practical </a:t>
            </a:r>
          </a:p>
          <a:p>
            <a:pPr algn="ctr"/>
            <a:r>
              <a:rPr lang="en-US" sz="3600" b="1" i="1" dirty="0" smtClean="0">
                <a:solidFill>
                  <a:prstClr val="white"/>
                </a:solidFill>
                <a:effectLst>
                  <a:outerShdw blurRad="38100" dist="38100" dir="2700000" algn="tl">
                    <a:srgbClr val="000000">
                      <a:alpha val="43137"/>
                    </a:srgbClr>
                  </a:outerShdw>
                </a:effectLst>
              </a:rPr>
              <a:t>Session</a:t>
            </a:r>
            <a:endParaRPr lang="en-US" sz="3600" b="1" i="1" dirty="0">
              <a:solidFill>
                <a:prstClr val="white"/>
              </a:solidFill>
              <a:effectLst>
                <a:outerShdw blurRad="38100" dist="38100" dir="2700000" algn="tl">
                  <a:srgbClr val="000000">
                    <a:alpha val="43137"/>
                  </a:srgbClr>
                </a:outerShdw>
              </a:effectLst>
            </a:endParaRPr>
          </a:p>
        </p:txBody>
      </p:sp>
      <p:sp>
        <p:nvSpPr>
          <p:cNvPr id="7" name="Rounded Rectangle 6"/>
          <p:cNvSpPr/>
          <p:nvPr/>
        </p:nvSpPr>
        <p:spPr>
          <a:xfrm>
            <a:off x="1331640" y="1916832"/>
            <a:ext cx="7128792" cy="38164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itchFamily="34" charset="0"/>
              <a:buChar char="•"/>
            </a:pPr>
            <a:r>
              <a:rPr lang="en-US" sz="2800" b="1" dirty="0" err="1" smtClean="0">
                <a:effectLst>
                  <a:outerShdw blurRad="38100" dist="38100" dir="2700000" algn="tl">
                    <a:srgbClr val="000000">
                      <a:alpha val="43137"/>
                    </a:srgbClr>
                  </a:outerShdw>
                </a:effectLst>
              </a:rPr>
              <a:t>Bronchiectasis</a:t>
            </a:r>
            <a:endParaRPr lang="en-US" sz="2800" b="1" dirty="0" smtClean="0">
              <a:effectLst>
                <a:outerShdw blurRad="38100" dist="38100" dir="2700000" algn="tl">
                  <a:srgbClr val="000000">
                    <a:alpha val="43137"/>
                  </a:srgbClr>
                </a:outerShdw>
              </a:effectLst>
            </a:endParaRPr>
          </a:p>
          <a:p>
            <a:pPr>
              <a:buFont typeface="Arial" pitchFamily="34" charset="0"/>
              <a:buChar char="•"/>
            </a:pPr>
            <a:r>
              <a:rPr lang="en-US" sz="2800" b="1" dirty="0" smtClean="0">
                <a:effectLst>
                  <a:outerShdw blurRad="38100" dist="38100" dir="2700000" algn="tl">
                    <a:srgbClr val="000000">
                      <a:alpha val="43137"/>
                    </a:srgbClr>
                  </a:outerShdw>
                </a:effectLst>
              </a:rPr>
              <a:t>   Chronic Bronchitis</a:t>
            </a:r>
          </a:p>
          <a:p>
            <a:pPr>
              <a:buFont typeface="Arial" pitchFamily="34" charset="0"/>
              <a:buChar char="•"/>
            </a:pPr>
            <a:r>
              <a:rPr lang="en-US" sz="2800" b="1" dirty="0" smtClean="0">
                <a:effectLst>
                  <a:outerShdw blurRad="38100" dist="38100" dir="2700000" algn="tl">
                    <a:srgbClr val="000000">
                      <a:alpha val="43137"/>
                    </a:srgbClr>
                  </a:outerShdw>
                </a:effectLst>
              </a:rPr>
              <a:t>   Emphysema</a:t>
            </a:r>
          </a:p>
          <a:p>
            <a:pPr>
              <a:buFont typeface="Arial" pitchFamily="34" charset="0"/>
              <a:buChar char="•"/>
            </a:pPr>
            <a:r>
              <a:rPr lang="en-US" sz="2800" b="1" dirty="0" smtClean="0">
                <a:effectLst>
                  <a:outerShdw blurRad="38100" dist="38100" dir="2700000" algn="tl">
                    <a:srgbClr val="000000">
                      <a:alpha val="43137"/>
                    </a:srgbClr>
                  </a:outerShdw>
                </a:effectLst>
              </a:rPr>
              <a:t>   Lobar Pneumonia</a:t>
            </a:r>
          </a:p>
          <a:p>
            <a:pPr>
              <a:buFont typeface="Arial" pitchFamily="34" charset="0"/>
              <a:buChar char="•"/>
            </a:pPr>
            <a:r>
              <a:rPr lang="en-US" sz="2800" b="1" dirty="0" smtClean="0">
                <a:effectLst>
                  <a:outerShdw blurRad="38100" dist="38100" dir="2700000" algn="tl">
                    <a:srgbClr val="000000">
                      <a:alpha val="43137"/>
                    </a:srgbClr>
                  </a:outerShdw>
                </a:effectLst>
              </a:rPr>
              <a:t>   Bronchopneumonia</a:t>
            </a:r>
          </a:p>
          <a:p>
            <a:pPr>
              <a:buFont typeface="Arial" pitchFamily="34" charset="0"/>
              <a:buChar char="•"/>
            </a:pPr>
            <a:r>
              <a:rPr lang="en-US" sz="2800" b="1" dirty="0" smtClean="0">
                <a:effectLst>
                  <a:outerShdw blurRad="38100" dist="38100" dir="2700000" algn="tl">
                    <a:srgbClr val="000000">
                      <a:alpha val="43137"/>
                    </a:srgbClr>
                  </a:outerShdw>
                </a:effectLst>
              </a:rPr>
              <a:t>   Pulmonary Embolus &amp; Infarction</a:t>
            </a:r>
          </a:p>
          <a:p>
            <a:pPr algn="ctr"/>
            <a:endParaRPr lang="en-US" sz="2000" b="1" dirty="0">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832565725"/>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6599" y="2617666"/>
            <a:ext cx="6552728" cy="923330"/>
          </a:xfrm>
          <a:prstGeom prst="rect">
            <a:avLst/>
          </a:prstGeom>
          <a:ln>
            <a:solidFill>
              <a:schemeClr val="tx1"/>
            </a:solidFill>
          </a:ln>
        </p:spPr>
        <p:txBody>
          <a:bodyPr wrap="square">
            <a:spAutoFit/>
          </a:bodyPr>
          <a:lstStyle/>
          <a:p>
            <a:pPr algn="ctr"/>
            <a:r>
              <a:rPr lang="en-US" b="1" dirty="0" smtClean="0"/>
              <a:t>Chronic Obstructive Lung Disease</a:t>
            </a:r>
            <a:r>
              <a:rPr lang="en-US" dirty="0" smtClean="0"/>
              <a:t> (</a:t>
            </a:r>
            <a:r>
              <a:rPr lang="en-US" b="1" dirty="0" smtClean="0"/>
              <a:t>COLD</a:t>
            </a:r>
            <a:r>
              <a:rPr lang="en-US" dirty="0" smtClean="0"/>
              <a:t>),</a:t>
            </a:r>
          </a:p>
          <a:p>
            <a:pPr algn="ctr"/>
            <a:r>
              <a:rPr lang="en-US" b="1" dirty="0" smtClean="0"/>
              <a:t>Chronic Obstructive Airway Disease</a:t>
            </a:r>
            <a:r>
              <a:rPr lang="en-US" dirty="0" smtClean="0"/>
              <a:t> (</a:t>
            </a:r>
            <a:r>
              <a:rPr lang="en-US" b="1" dirty="0" smtClean="0"/>
              <a:t>COAD</a:t>
            </a:r>
            <a:r>
              <a:rPr lang="en-US" dirty="0" smtClean="0"/>
              <a:t>), </a:t>
            </a:r>
          </a:p>
          <a:p>
            <a:pPr algn="ctr"/>
            <a:r>
              <a:rPr lang="en-US" b="1" dirty="0" smtClean="0"/>
              <a:t>Chronic Obstructive Respiratory Disease</a:t>
            </a:r>
            <a:r>
              <a:rPr lang="en-US" dirty="0" smtClean="0"/>
              <a:t> (</a:t>
            </a:r>
            <a:r>
              <a:rPr lang="en-US" b="1" dirty="0" smtClean="0"/>
              <a:t>CORD)</a:t>
            </a:r>
            <a:endParaRPr lang="en-US" dirty="0" smtClean="0"/>
          </a:p>
        </p:txBody>
      </p:sp>
      <p:sp>
        <p:nvSpPr>
          <p:cNvPr id="9" name="Rounded Rectangle 8"/>
          <p:cNvSpPr/>
          <p:nvPr/>
        </p:nvSpPr>
        <p:spPr>
          <a:xfrm>
            <a:off x="1511660" y="130858"/>
            <a:ext cx="6408712" cy="201622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solidFill>
                  <a:srgbClr val="000099"/>
                </a:solidFill>
                <a:effectLst>
                  <a:outerShdw blurRad="38100" dist="38100" dir="2700000" algn="tl">
                    <a:srgbClr val="000000">
                      <a:alpha val="43137"/>
                    </a:srgbClr>
                  </a:outerShdw>
                </a:effectLst>
              </a:rPr>
              <a:t>Chronic Obstructive Pulmonary Diseases</a:t>
            </a:r>
            <a:r>
              <a:rPr lang="en-US" sz="3600" dirty="0" smtClean="0">
                <a:solidFill>
                  <a:srgbClr val="000099"/>
                </a:solidFill>
                <a:effectLst>
                  <a:outerShdw blurRad="38100" dist="38100" dir="2700000" algn="tl">
                    <a:srgbClr val="000000">
                      <a:alpha val="43137"/>
                    </a:srgbClr>
                  </a:outerShdw>
                </a:effectLst>
              </a:rPr>
              <a:t> </a:t>
            </a:r>
          </a:p>
          <a:p>
            <a:pPr algn="ctr"/>
            <a:r>
              <a:rPr lang="en-US" sz="3600" dirty="0" smtClean="0">
                <a:solidFill>
                  <a:srgbClr val="000099"/>
                </a:solidFill>
                <a:effectLst>
                  <a:outerShdw blurRad="38100" dist="38100" dir="2700000" algn="tl">
                    <a:srgbClr val="000000">
                      <a:alpha val="43137"/>
                    </a:srgbClr>
                  </a:outerShdw>
                </a:effectLst>
              </a:rPr>
              <a:t>(</a:t>
            </a:r>
            <a:r>
              <a:rPr lang="en-US" sz="3600" b="1" dirty="0" smtClean="0">
                <a:solidFill>
                  <a:srgbClr val="000099"/>
                </a:solidFill>
                <a:effectLst>
                  <a:outerShdw blurRad="38100" dist="38100" dir="2700000" algn="tl">
                    <a:srgbClr val="000000">
                      <a:alpha val="43137"/>
                    </a:srgbClr>
                  </a:outerShdw>
                </a:effectLst>
              </a:rPr>
              <a:t>COPD</a:t>
            </a:r>
            <a:r>
              <a:rPr lang="en-US" sz="3600" dirty="0" smtClean="0">
                <a:solidFill>
                  <a:srgbClr val="000099"/>
                </a:solidFill>
                <a:effectLst>
                  <a:outerShdw blurRad="38100" dist="38100" dir="2700000" algn="tl">
                    <a:srgbClr val="000000">
                      <a:alpha val="43137"/>
                    </a:srgbClr>
                  </a:outerShdw>
                </a:effectLst>
              </a:rPr>
              <a:t>) </a:t>
            </a:r>
            <a:endParaRPr lang="en-US" sz="3600" dirty="0">
              <a:solidFill>
                <a:srgbClr val="000099"/>
              </a:solidFill>
              <a:effectLst>
                <a:outerShdw blurRad="38100" dist="38100" dir="2700000" algn="tl">
                  <a:srgbClr val="000000">
                    <a:alpha val="43137"/>
                  </a:srgbClr>
                </a:outerShdw>
              </a:effectLst>
            </a:endParaRPr>
          </a:p>
        </p:txBody>
      </p:sp>
      <p:sp>
        <p:nvSpPr>
          <p:cNvPr id="10" name="Rectangle 9"/>
          <p:cNvSpPr/>
          <p:nvPr/>
        </p:nvSpPr>
        <p:spPr>
          <a:xfrm>
            <a:off x="2114651" y="3933056"/>
            <a:ext cx="5616624" cy="2000548"/>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dirty="0" smtClean="0">
                <a:solidFill>
                  <a:srgbClr val="000099"/>
                </a:solidFill>
                <a:effectLst>
                  <a:outerShdw blurRad="38100" dist="38100" dir="2700000" algn="tl">
                    <a:srgbClr val="000000">
                      <a:alpha val="43137"/>
                    </a:srgbClr>
                  </a:outerShdw>
                </a:effectLst>
              </a:rPr>
              <a:t>3. Chronic Bronchitis </a:t>
            </a:r>
          </a:p>
          <a:p>
            <a:pPr algn="ctr"/>
            <a:r>
              <a:rPr lang="en-US" sz="3200" b="1" dirty="0" smtClean="0">
                <a:solidFill>
                  <a:srgbClr val="000099"/>
                </a:solidFill>
                <a:effectLst>
                  <a:outerShdw blurRad="38100" dist="38100" dir="2700000" algn="tl">
                    <a:srgbClr val="000000">
                      <a:alpha val="43137"/>
                    </a:srgbClr>
                  </a:outerShdw>
                </a:effectLst>
              </a:rPr>
              <a:t>4.  Emphysema</a:t>
            </a:r>
            <a:r>
              <a:rPr lang="en-US" sz="2800" b="1" dirty="0" smtClean="0"/>
              <a:t>, </a:t>
            </a:r>
          </a:p>
          <a:p>
            <a:pPr algn="ctr"/>
            <a:r>
              <a:rPr lang="en-US" sz="2000" b="1" dirty="0" smtClean="0"/>
              <a:t>a pair of commonly co-existing diseases of the lungs in which the airways narrow over time.</a:t>
            </a:r>
            <a:endParaRPr lang="en-US" sz="2000" b="1" dirty="0"/>
          </a:p>
        </p:txBody>
      </p:sp>
      <p:sp>
        <p:nvSpPr>
          <p:cNvPr id="11" name="Rectangle 10"/>
          <p:cNvSpPr/>
          <p:nvPr/>
        </p:nvSpPr>
        <p:spPr>
          <a:xfrm>
            <a:off x="3856806" y="2208057"/>
            <a:ext cx="2132315" cy="400110"/>
          </a:xfrm>
          <a:prstGeom prst="rect">
            <a:avLst/>
          </a:prstGeom>
        </p:spPr>
        <p:txBody>
          <a:bodyPr wrap="none">
            <a:spAutoFit/>
          </a:bodyPr>
          <a:lstStyle/>
          <a:p>
            <a:pPr algn="ctr"/>
            <a:r>
              <a:rPr lang="en-US" sz="2000" b="1" dirty="0" smtClean="0">
                <a:solidFill>
                  <a:prstClr val="black"/>
                </a:solidFill>
              </a:rPr>
              <a:t>also known as </a:t>
            </a:r>
            <a:endParaRPr lang="en-US" sz="2000" b="1" dirty="0"/>
          </a:p>
        </p:txBody>
      </p:sp>
      <p:sp>
        <p:nvSpPr>
          <p:cNvPr id="13" name="Rectangle 12"/>
          <p:cNvSpPr/>
          <p:nvPr/>
        </p:nvSpPr>
        <p:spPr>
          <a:xfrm>
            <a:off x="4234999" y="3501008"/>
            <a:ext cx="1273105" cy="400110"/>
          </a:xfrm>
          <a:prstGeom prst="rect">
            <a:avLst/>
          </a:prstGeom>
        </p:spPr>
        <p:txBody>
          <a:bodyPr wrap="none">
            <a:spAutoFit/>
          </a:bodyPr>
          <a:lstStyle/>
          <a:p>
            <a:pPr lvl="0" algn="ctr"/>
            <a:r>
              <a:rPr lang="en-US" sz="2000" b="1" dirty="0" smtClean="0">
                <a:solidFill>
                  <a:prstClr val="black"/>
                </a:solidFill>
              </a:rPr>
              <a:t>Include:</a:t>
            </a: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69239037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75656" y="2780928"/>
            <a:ext cx="6264696"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i="1" cap="small" dirty="0" smtClean="0">
                <a:solidFill>
                  <a:srgbClr val="FFFF00"/>
                </a:solidFill>
                <a:effectLst>
                  <a:outerShdw blurRad="38100" dist="38100" dir="2700000" algn="tl">
                    <a:srgbClr val="000000">
                      <a:alpha val="43137"/>
                    </a:srgbClr>
                  </a:outerShdw>
                </a:effectLst>
              </a:rPr>
              <a:t>3. Chronic Bronchitis</a:t>
            </a:r>
            <a:endParaRPr lang="en-US" sz="4400"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69239037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123728" y="332656"/>
            <a:ext cx="5184576" cy="504056"/>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Normal </a:t>
            </a:r>
            <a:r>
              <a:rPr lang="en-US" sz="2800" b="1" i="1" dirty="0" err="1" smtClean="0">
                <a:effectLst>
                  <a:outerShdw blurRad="38100" dist="38100" dir="2700000" algn="tl">
                    <a:srgbClr val="000000">
                      <a:alpha val="43137"/>
                    </a:srgbClr>
                  </a:outerShdw>
                </a:effectLst>
              </a:rPr>
              <a:t>vs</a:t>
            </a:r>
            <a:r>
              <a:rPr lang="en-US" sz="2800" b="1" i="1" dirty="0" smtClean="0">
                <a:effectLst>
                  <a:outerShdw blurRad="38100" dist="38100" dir="2700000" algn="tl">
                    <a:srgbClr val="000000">
                      <a:alpha val="43137"/>
                    </a:srgbClr>
                  </a:outerShdw>
                </a:effectLst>
              </a:rPr>
              <a:t> Chronic bronchitis</a:t>
            </a:r>
            <a:endParaRPr lang="en-US" sz="2800" b="1" i="1" dirty="0">
              <a:effectLst>
                <a:outerShdw blurRad="38100" dist="38100" dir="2700000" algn="tl">
                  <a:srgbClr val="000000">
                    <a:alpha val="43137"/>
                  </a:srgbClr>
                </a:outerShdw>
              </a:effectLst>
            </a:endParaRPr>
          </a:p>
        </p:txBody>
      </p:sp>
      <p:pic>
        <p:nvPicPr>
          <p:cNvPr id="6" name="Picture 2" descr="http://t2.gstatic.com/images?q=tbn:ANd9GcSjB6K8c8axtvEJ3TwFZYHjODOhpL9aA8H3zcFln9G77B3H2jeH-g"/>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l="702" r="702"/>
          <a:stretch>
            <a:fillRect/>
          </a:stretch>
        </p:blipFill>
        <p:spPr bwMode="auto">
          <a:xfrm>
            <a:off x="1331640" y="998731"/>
            <a:ext cx="6696744" cy="4722467"/>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15556885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3528" y="5373216"/>
            <a:ext cx="8496944" cy="1296144"/>
          </a:xfrm>
        </p:spPr>
        <p:txBody>
          <a:bodyPr>
            <a:noAutofit/>
          </a:bodyPr>
          <a:lstStyle/>
          <a:p>
            <a:pPr algn="ctr">
              <a:lnSpc>
                <a:spcPts val="2000"/>
              </a:lnSpc>
            </a:pPr>
            <a:r>
              <a:rPr lang="en-US" sz="1800" b="1" i="1" dirty="0"/>
              <a:t>Inflammatory infiltrate in bronchial walls is composed of lymphocytes and plasma cells</a:t>
            </a:r>
            <a:r>
              <a:rPr lang="en-US" sz="1800" b="1" i="1" dirty="0" smtClean="0"/>
              <a:t>. In the </a:t>
            </a:r>
            <a:r>
              <a:rPr lang="en-US" sz="1800" b="1" i="1" dirty="0"/>
              <a:t>lumen </a:t>
            </a:r>
            <a:r>
              <a:rPr lang="en-US" sz="1800" b="1" i="1" dirty="0" smtClean="0"/>
              <a:t>desquamated </a:t>
            </a:r>
            <a:r>
              <a:rPr lang="en-US" sz="1800" b="1" i="1" dirty="0"/>
              <a:t>epithelial cells (catarrhal inflammation) </a:t>
            </a:r>
            <a:r>
              <a:rPr lang="en-US" sz="1800" b="1" i="1" dirty="0" smtClean="0"/>
              <a:t>.</a:t>
            </a:r>
          </a:p>
          <a:p>
            <a:pPr algn="ctr">
              <a:lnSpc>
                <a:spcPts val="2000"/>
              </a:lnSpc>
            </a:pPr>
            <a:r>
              <a:rPr lang="en-US" sz="1800" b="1" i="1" dirty="0" smtClean="0"/>
              <a:t>In </a:t>
            </a:r>
            <a:r>
              <a:rPr lang="en-US" sz="1800" b="1" i="1" dirty="0"/>
              <a:t>mucosa often occurs mataplasia of </a:t>
            </a:r>
            <a:r>
              <a:rPr lang="en-US" sz="1800" b="1" i="1" dirty="0" err="1" smtClean="0"/>
              <a:t>cilliated</a:t>
            </a:r>
            <a:r>
              <a:rPr lang="en-US" sz="1800" b="1" i="1" dirty="0" smtClean="0"/>
              <a:t> </a:t>
            </a:r>
            <a:r>
              <a:rPr lang="en-US" sz="1800" b="1" i="1" dirty="0"/>
              <a:t>epithelium into multilayered squamous epithelium</a:t>
            </a:r>
            <a:r>
              <a:rPr lang="en-US" sz="1800" b="1" i="1" dirty="0" smtClean="0"/>
              <a:t>. Goblet </a:t>
            </a:r>
            <a:r>
              <a:rPr lang="en-US" sz="1800" b="1" i="1" dirty="0"/>
              <a:t>cells are hyperplastic, hyperplastic are also the  </a:t>
            </a:r>
            <a:r>
              <a:rPr lang="en-US" sz="1800" b="1" i="1" dirty="0" err="1" smtClean="0"/>
              <a:t>sero</a:t>
            </a:r>
            <a:r>
              <a:rPr lang="en-US" sz="1800" b="1" i="1" dirty="0" smtClean="0"/>
              <a:t>-mucous </a:t>
            </a:r>
            <a:r>
              <a:rPr lang="en-US" sz="1800" b="1" i="1" dirty="0"/>
              <a:t>glands in the submucosal layer</a:t>
            </a:r>
            <a:r>
              <a:rPr lang="en-US" sz="1800" b="1" i="1" dirty="0" smtClean="0"/>
              <a:t>. </a:t>
            </a:r>
            <a:r>
              <a:rPr lang="en-US" sz="1800" b="1" i="1" dirty="0" smtClean="0"/>
              <a:t> </a:t>
            </a:r>
            <a:r>
              <a:rPr lang="en-US" sz="1800" b="1" i="1" dirty="0" err="1" smtClean="0"/>
              <a:t>Muscularis</a:t>
            </a:r>
            <a:r>
              <a:rPr lang="en-US" sz="1800" b="1" i="1" dirty="0" smtClean="0"/>
              <a:t> </a:t>
            </a:r>
            <a:r>
              <a:rPr lang="en-US" sz="1800" b="1" i="1" dirty="0"/>
              <a:t>mucosae  is </a:t>
            </a:r>
            <a:r>
              <a:rPr lang="en-US" sz="1800" b="1" i="1" dirty="0" smtClean="0"/>
              <a:t>hypertrophic</a:t>
            </a:r>
            <a:endParaRPr lang="en-US" sz="1800" b="1" i="1" dirty="0"/>
          </a:p>
        </p:txBody>
      </p:sp>
      <p:pic>
        <p:nvPicPr>
          <p:cNvPr id="102402" name="Picture 2" descr="http://myhealth-guide.org/wp-content/uploads/2011/06/45.jpg"/>
          <p:cNvPicPr>
            <a:picLocks noGrp="1" noChangeAspect="1" noChangeArrowheads="1"/>
          </p:cNvPicPr>
          <p:nvPr>
            <p:ph type="pic" idx="1"/>
          </p:nvPr>
        </p:nvPicPr>
        <p:blipFill>
          <a:blip r:embed="rId3" cstate="print">
            <a:extLst>
              <a:ext uri="{28A0092B-C50C-407E-A947-70E740481C1C}">
                <a14:useLocalDpi xmlns="" xmlns:a14="http://schemas.microsoft.com/office/drawing/2010/main" val="0"/>
              </a:ext>
            </a:extLst>
          </a:blip>
          <a:srcRect l="15337" r="15337"/>
          <a:stretch>
            <a:fillRect/>
          </a:stretch>
        </p:blipFill>
        <p:spPr bwMode="auto">
          <a:xfrm>
            <a:off x="1187624" y="764703"/>
            <a:ext cx="6827226" cy="4536505"/>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1979712" y="188640"/>
            <a:ext cx="511256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Chronic Bronchitis - LPF</a:t>
            </a:r>
            <a:endParaRPr lang="en-US" sz="2800" b="1" i="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20081090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1378" name="Picture 2" descr="http://library.med.utah.edu/WebPath/jpeg1/LUNG0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836712"/>
            <a:ext cx="7776864" cy="4704327"/>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23528" y="5623113"/>
            <a:ext cx="8496944" cy="861774"/>
          </a:xfrm>
          <a:prstGeom prst="rect">
            <a:avLst/>
          </a:prstGeom>
        </p:spPr>
        <p:txBody>
          <a:bodyPr wrap="square">
            <a:spAutoFit/>
          </a:bodyPr>
          <a:lstStyle/>
          <a:p>
            <a:pPr algn="ctr">
              <a:lnSpc>
                <a:spcPts val="2000"/>
              </a:lnSpc>
            </a:pPr>
            <a:r>
              <a:rPr lang="en-US" b="1" i="1" dirty="0" smtClean="0">
                <a:solidFill>
                  <a:prstClr val="black"/>
                </a:solidFill>
              </a:rPr>
              <a:t>● Chronic </a:t>
            </a:r>
            <a:r>
              <a:rPr lang="en-US" b="1" i="1" dirty="0">
                <a:solidFill>
                  <a:prstClr val="black"/>
                </a:solidFill>
              </a:rPr>
              <a:t>inflammatory infiltrates range from absent to </a:t>
            </a:r>
            <a:r>
              <a:rPr lang="en-US" b="1" i="1" dirty="0" smtClean="0">
                <a:solidFill>
                  <a:prstClr val="black"/>
                </a:solidFill>
              </a:rPr>
              <a:t>prominent.</a:t>
            </a:r>
            <a:endParaRPr lang="en-US" b="1" i="1" dirty="0">
              <a:solidFill>
                <a:prstClr val="black"/>
              </a:solidFill>
            </a:endParaRPr>
          </a:p>
          <a:p>
            <a:pPr algn="ctr">
              <a:lnSpc>
                <a:spcPts val="2000"/>
              </a:lnSpc>
            </a:pPr>
            <a:r>
              <a:rPr lang="en-US" b="1" i="1" dirty="0" smtClean="0">
                <a:solidFill>
                  <a:prstClr val="black"/>
                </a:solidFill>
              </a:rPr>
              <a:t>Increased </a:t>
            </a:r>
            <a:r>
              <a:rPr lang="en-US" b="1" i="1" dirty="0">
                <a:solidFill>
                  <a:prstClr val="black"/>
                </a:solidFill>
              </a:rPr>
              <a:t>percentage of bronchial wall is occupied by submucosal mucous glands, </a:t>
            </a:r>
            <a:r>
              <a:rPr lang="en-US" b="1" i="1" dirty="0" smtClean="0">
                <a:solidFill>
                  <a:prstClr val="black"/>
                </a:solidFill>
              </a:rPr>
              <a:t>(this </a:t>
            </a:r>
            <a:r>
              <a:rPr lang="en-US" b="1" i="1" dirty="0">
                <a:solidFill>
                  <a:prstClr val="black"/>
                </a:solidFill>
              </a:rPr>
              <a:t>directly correlates with sputum </a:t>
            </a:r>
            <a:r>
              <a:rPr lang="en-US" b="1" i="1" dirty="0" smtClean="0">
                <a:solidFill>
                  <a:prstClr val="black"/>
                </a:solidFill>
              </a:rPr>
              <a:t>production), </a:t>
            </a:r>
            <a:r>
              <a:rPr lang="en-US" b="1" i="1" dirty="0">
                <a:solidFill>
                  <a:prstClr val="black"/>
                </a:solidFill>
              </a:rPr>
              <a:t>variable dysplasia, </a:t>
            </a:r>
            <a:r>
              <a:rPr lang="en-US" b="1" i="1" dirty="0" err="1">
                <a:solidFill>
                  <a:prstClr val="black"/>
                </a:solidFill>
              </a:rPr>
              <a:t>squamous</a:t>
            </a:r>
            <a:r>
              <a:rPr lang="en-US" b="1" i="1" dirty="0">
                <a:solidFill>
                  <a:prstClr val="black"/>
                </a:solidFill>
              </a:rPr>
              <a:t> </a:t>
            </a:r>
            <a:r>
              <a:rPr lang="en-US" b="1" i="1" dirty="0" err="1" smtClean="0">
                <a:solidFill>
                  <a:prstClr val="black"/>
                </a:solidFill>
              </a:rPr>
              <a:t>metaplasia</a:t>
            </a:r>
            <a:r>
              <a:rPr lang="en-US" b="1" i="1" dirty="0" smtClean="0">
                <a:solidFill>
                  <a:prstClr val="black"/>
                </a:solidFill>
              </a:rPr>
              <a:t>.</a:t>
            </a:r>
            <a:endParaRPr lang="en-US" b="1" i="1" dirty="0">
              <a:solidFill>
                <a:prstClr val="black"/>
              </a:solidFill>
            </a:endParaRPr>
          </a:p>
        </p:txBody>
      </p:sp>
      <p:sp>
        <p:nvSpPr>
          <p:cNvPr id="7" name="Rounded Rectangle 6"/>
          <p:cNvSpPr/>
          <p:nvPr/>
        </p:nvSpPr>
        <p:spPr>
          <a:xfrm>
            <a:off x="1547664" y="188640"/>
            <a:ext cx="5832648" cy="504056"/>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Chronic Bronchitis - HPF</a:t>
            </a:r>
            <a:endParaRPr lang="en-US" sz="2800" b="1" i="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99558167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ar-SA" sz="4000" dirty="0" smtClean="0">
                <a:solidFill>
                  <a:srgbClr val="C00000"/>
                </a:solidFill>
              </a:rPr>
              <a:t> </a:t>
            </a:r>
            <a:endParaRPr lang="en-US" sz="4000" dirty="0">
              <a:solidFill>
                <a:srgbClr val="C00000"/>
              </a:solidFill>
            </a:endParaRPr>
          </a:p>
        </p:txBody>
      </p:sp>
      <p:sp>
        <p:nvSpPr>
          <p:cNvPr id="6" name="Rounded Rectangle 5"/>
          <p:cNvSpPr/>
          <p:nvPr/>
        </p:nvSpPr>
        <p:spPr>
          <a:xfrm>
            <a:off x="2267744" y="2708920"/>
            <a:ext cx="4896544"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i="1" dirty="0" smtClean="0">
                <a:solidFill>
                  <a:srgbClr val="FFFF00"/>
                </a:solidFill>
                <a:effectLst>
                  <a:outerShdw blurRad="38100" dist="38100" dir="2700000" algn="tl">
                    <a:srgbClr val="000000">
                      <a:alpha val="43137"/>
                    </a:srgbClr>
                  </a:outerShdw>
                </a:effectLst>
              </a:rPr>
              <a:t>4. EMPHYSEMA</a:t>
            </a:r>
            <a:endParaRPr lang="en-US" sz="4400" i="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4037659677"/>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819400" y="838200"/>
            <a:ext cx="3657600" cy="5029200"/>
          </a:xfrm>
          <a:prstGeom prst="rect">
            <a:avLst/>
          </a:prstGeom>
          <a:noFill/>
          <a:ln w="9525">
            <a:noFill/>
            <a:miter lim="800000"/>
            <a:headEnd/>
            <a:tailEnd/>
          </a:ln>
          <a:effectLst/>
        </p:spPr>
      </p:pic>
      <p:sp>
        <p:nvSpPr>
          <p:cNvPr id="5" name="Rounded Rectangle 4"/>
          <p:cNvSpPr/>
          <p:nvPr/>
        </p:nvSpPr>
        <p:spPr>
          <a:xfrm>
            <a:off x="1835696" y="188640"/>
            <a:ext cx="5472607" cy="576064"/>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Emphysema – Clinical Features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
        <p:nvSpPr>
          <p:cNvPr id="8" name="Rectangle 7"/>
          <p:cNvSpPr/>
          <p:nvPr/>
        </p:nvSpPr>
        <p:spPr>
          <a:xfrm>
            <a:off x="609600" y="5858470"/>
            <a:ext cx="7848600" cy="646331"/>
          </a:xfrm>
          <a:prstGeom prst="rect">
            <a:avLst/>
          </a:prstGeom>
        </p:spPr>
        <p:txBody>
          <a:bodyPr wrap="square">
            <a:spAutoFit/>
          </a:bodyPr>
          <a:lstStyle/>
          <a:p>
            <a:pPr algn="ctr"/>
            <a:r>
              <a:rPr lang="en-US" b="1" i="1" dirty="0" smtClean="0"/>
              <a:t> Emphysema patient (so-called pink puffers) exhibit dyspnea without significant hypoxemia and tend to be thin, to have hyperinflated lung fields </a:t>
            </a:r>
            <a:endParaRPr lang="en-US" b="1" i="1" dirty="0"/>
          </a:p>
        </p:txBody>
      </p:sp>
      <p:sp>
        <p:nvSpPr>
          <p:cNvPr id="11" name="TextBox 10"/>
          <p:cNvSpPr txBox="1"/>
          <p:nvPr/>
        </p:nvSpPr>
        <p:spPr>
          <a:xfrm>
            <a:off x="228600" y="1219200"/>
            <a:ext cx="2514600" cy="3693319"/>
          </a:xfrm>
          <a:prstGeom prst="rect">
            <a:avLst/>
          </a:prstGeom>
          <a:noFill/>
        </p:spPr>
        <p:txBody>
          <a:bodyPr wrap="square" rtlCol="0">
            <a:spAutoFit/>
          </a:bodyPr>
          <a:lstStyle/>
          <a:p>
            <a:r>
              <a:rPr lang="en-US" b="1" u="sng" dirty="0" smtClean="0"/>
              <a:t>Complications:</a:t>
            </a:r>
          </a:p>
          <a:p>
            <a:pPr>
              <a:buFont typeface="Arial" pitchFamily="34" charset="0"/>
              <a:buChar char="•"/>
            </a:pPr>
            <a:r>
              <a:rPr lang="en-US" dirty="0" smtClean="0"/>
              <a:t>Corpulmonale</a:t>
            </a:r>
          </a:p>
          <a:p>
            <a:pPr>
              <a:buFont typeface="Arial" pitchFamily="34" charset="0"/>
              <a:buChar char="•"/>
            </a:pPr>
            <a:r>
              <a:rPr lang="en-US" dirty="0" smtClean="0"/>
              <a:t>Congestive heart disease</a:t>
            </a:r>
          </a:p>
          <a:p>
            <a:pPr>
              <a:buFont typeface="Arial" pitchFamily="34" charset="0"/>
              <a:buChar char="•"/>
            </a:pPr>
            <a:r>
              <a:rPr lang="en-US" dirty="0" smtClean="0"/>
              <a:t>Pulmonary </a:t>
            </a:r>
            <a:r>
              <a:rPr lang="en-US" dirty="0" smtClean="0"/>
              <a:t>hypertension</a:t>
            </a:r>
          </a:p>
          <a:p>
            <a:endParaRPr lang="en-US" dirty="0" smtClean="0"/>
          </a:p>
          <a:p>
            <a:pPr>
              <a:buFont typeface="Arial" pitchFamily="34" charset="0"/>
              <a:buChar char="•"/>
            </a:pPr>
            <a:r>
              <a:rPr lang="en-US" dirty="0" smtClean="0"/>
              <a:t>Death due to:</a:t>
            </a:r>
          </a:p>
          <a:p>
            <a:pPr marL="342900" indent="-342900">
              <a:buFont typeface="+mj-lt"/>
              <a:buAutoNum type="arabicPeriod"/>
            </a:pPr>
            <a:r>
              <a:rPr lang="en-US" dirty="0" smtClean="0"/>
              <a:t>Respiratory acidosis and coma</a:t>
            </a:r>
          </a:p>
          <a:p>
            <a:pPr marL="342900" indent="-342900">
              <a:buFont typeface="+mj-lt"/>
              <a:buAutoNum type="arabicPeriod"/>
            </a:pPr>
            <a:r>
              <a:rPr lang="en-US" dirty="0" smtClean="0"/>
              <a:t>Right side heart failure</a:t>
            </a:r>
          </a:p>
          <a:p>
            <a:pPr marL="342900" indent="-342900">
              <a:buFont typeface="+mj-lt"/>
              <a:buAutoNum type="arabicPeriod"/>
            </a:pPr>
            <a:r>
              <a:rPr lang="en-US" dirty="0" smtClean="0"/>
              <a:t>Massive collapse due to Pneumothorax</a:t>
            </a:r>
            <a:endParaRPr lang="en-US" dirty="0"/>
          </a:p>
        </p:txBody>
      </p:sp>
      <p:sp>
        <p:nvSpPr>
          <p:cNvPr id="12" name="TextBox 11"/>
          <p:cNvSpPr txBox="1"/>
          <p:nvPr/>
        </p:nvSpPr>
        <p:spPr>
          <a:xfrm>
            <a:off x="6781800" y="1219200"/>
            <a:ext cx="2209800" cy="1938992"/>
          </a:xfrm>
          <a:prstGeom prst="rect">
            <a:avLst/>
          </a:prstGeom>
          <a:noFill/>
        </p:spPr>
        <p:txBody>
          <a:bodyPr wrap="square" rtlCol="0">
            <a:spAutoFit/>
          </a:bodyPr>
          <a:lstStyle/>
          <a:p>
            <a:r>
              <a:rPr lang="en-US" sz="2000" b="1" u="sng" dirty="0" smtClean="0"/>
              <a:t>Alpha 1- antitrypsin enzyme </a:t>
            </a:r>
            <a:r>
              <a:rPr lang="en-US" sz="2000" u="sng" dirty="0" smtClean="0"/>
              <a:t>deficie</a:t>
            </a:r>
            <a:r>
              <a:rPr lang="en-US" sz="2000" dirty="0" smtClean="0"/>
              <a:t>ncy in some patients is seen as a result of Emphysema </a:t>
            </a:r>
            <a:endParaRPr lang="en-US" sz="2000" dirty="0"/>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3528" y="5653697"/>
            <a:ext cx="8568952" cy="1477328"/>
          </a:xfrm>
          <a:prstGeom prst="rect">
            <a:avLst/>
          </a:prstGeom>
        </p:spPr>
        <p:txBody>
          <a:bodyPr wrap="square">
            <a:spAutoFit/>
          </a:bodyPr>
          <a:lstStyle/>
          <a:p>
            <a:pPr algn="ctr"/>
            <a:r>
              <a:rPr lang="en-US" b="1" i="1" dirty="0">
                <a:solidFill>
                  <a:prstClr val="black"/>
                </a:solidFill>
              </a:rPr>
              <a:t>The chest cavity is opened at autopsy to reveal numerous </a:t>
            </a:r>
            <a:r>
              <a:rPr lang="en-US" b="1" i="1" u="sng" dirty="0">
                <a:solidFill>
                  <a:srgbClr val="FF0000"/>
                </a:solidFill>
              </a:rPr>
              <a:t>large bullae</a:t>
            </a:r>
            <a:r>
              <a:rPr lang="en-US" b="1" i="1" dirty="0">
                <a:solidFill>
                  <a:prstClr val="black"/>
                </a:solidFill>
              </a:rPr>
              <a:t> apparent on the surface of the lungs in a patient dying with emphysema</a:t>
            </a:r>
            <a:r>
              <a:rPr lang="en-US" b="1" i="1" dirty="0" smtClean="0">
                <a:solidFill>
                  <a:prstClr val="black"/>
                </a:solidFill>
              </a:rPr>
              <a:t>.</a:t>
            </a:r>
          </a:p>
          <a:p>
            <a:pPr algn="ctr"/>
            <a:r>
              <a:rPr lang="en-US" b="1" i="1" dirty="0" smtClean="0">
                <a:solidFill>
                  <a:prstClr val="black"/>
                </a:solidFill>
              </a:rPr>
              <a:t> </a:t>
            </a:r>
            <a:r>
              <a:rPr lang="en-US" b="1" i="1" dirty="0" smtClean="0">
                <a:solidFill>
                  <a:prstClr val="black"/>
                </a:solidFill>
              </a:rPr>
              <a:t>Bullae </a:t>
            </a:r>
            <a:r>
              <a:rPr lang="en-US" b="1" i="1" dirty="0">
                <a:solidFill>
                  <a:prstClr val="black"/>
                </a:solidFill>
              </a:rPr>
              <a:t>are large dilated airspaces that bulge out from beneath the pleura</a:t>
            </a:r>
            <a:r>
              <a:rPr lang="en-US" b="1" i="1" dirty="0" smtClean="0">
                <a:solidFill>
                  <a:prstClr val="black"/>
                </a:solidFill>
              </a:rPr>
              <a:t>. </a:t>
            </a:r>
            <a:endParaRPr lang="en-US" b="1" i="1" dirty="0" smtClean="0">
              <a:solidFill>
                <a:prstClr val="black"/>
              </a:solidFill>
            </a:endParaRPr>
          </a:p>
          <a:p>
            <a:pPr algn="ctr"/>
            <a:r>
              <a:rPr lang="en-US" b="1" i="1" dirty="0" smtClean="0"/>
              <a:t>Bulla </a:t>
            </a:r>
            <a:r>
              <a:rPr lang="en-US" b="1" i="1" dirty="0" smtClean="0"/>
              <a:t>is defined as an emphysematous space larger than 1 cm. </a:t>
            </a:r>
          </a:p>
          <a:p>
            <a:pPr algn="ctr"/>
            <a:endParaRPr lang="en-US" b="1" i="1" dirty="0">
              <a:solidFill>
                <a:prstClr val="black"/>
              </a:solidFill>
            </a:endParaRPr>
          </a:p>
        </p:txBody>
      </p:sp>
      <p:pic>
        <p:nvPicPr>
          <p:cNvPr id="43010" name="Picture 2" descr="http://library.med.utah.edu/WebPath/jpeg1/LUNG05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908720"/>
            <a:ext cx="5472608" cy="4672969"/>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1835696" y="188640"/>
            <a:ext cx="5472607" cy="576064"/>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Emphysema – Gross Anatomy</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07244394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733256"/>
            <a:ext cx="8352928" cy="923330"/>
          </a:xfrm>
          <a:prstGeom prst="rect">
            <a:avLst/>
          </a:prstGeom>
        </p:spPr>
        <p:txBody>
          <a:bodyPr wrap="square">
            <a:spAutoFit/>
          </a:bodyPr>
          <a:lstStyle/>
          <a:p>
            <a:pPr algn="ctr"/>
            <a:r>
              <a:rPr lang="en-US" b="1" i="1" dirty="0" smtClean="0">
                <a:solidFill>
                  <a:prstClr val="black"/>
                </a:solidFill>
              </a:rPr>
              <a:t>Dilated </a:t>
            </a:r>
            <a:r>
              <a:rPr lang="en-US" b="1" i="1" dirty="0">
                <a:solidFill>
                  <a:prstClr val="black"/>
                </a:solidFill>
              </a:rPr>
              <a:t>airspaces </a:t>
            </a:r>
            <a:r>
              <a:rPr lang="en-US" b="1" i="1" dirty="0" smtClean="0">
                <a:solidFill>
                  <a:prstClr val="black"/>
                </a:solidFill>
              </a:rPr>
              <a:t>in emphysematous lung. </a:t>
            </a:r>
            <a:r>
              <a:rPr lang="en-US" b="1" i="1" dirty="0">
                <a:solidFill>
                  <a:prstClr val="black"/>
                </a:solidFill>
              </a:rPr>
              <a:t>Although there tends to be some scarring with time because of superimposed infections, the emphysematous process is one of loss of lung parenchyma, not fibrosis</a:t>
            </a:r>
          </a:p>
        </p:txBody>
      </p:sp>
      <p:pic>
        <p:nvPicPr>
          <p:cNvPr id="44034" name="Picture 2" descr="http://library.med.utah.edu/WebPath/jpeg1/LUNG05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980729"/>
            <a:ext cx="4248471" cy="4680520"/>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1979712" y="252051"/>
            <a:ext cx="5184576" cy="576064"/>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Emphysema – Gross pathology</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5052247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85720" y="5961474"/>
            <a:ext cx="8534752" cy="646331"/>
          </a:xfrm>
          <a:prstGeom prst="rect">
            <a:avLst/>
          </a:prstGeom>
        </p:spPr>
        <p:txBody>
          <a:bodyPr wrap="square">
            <a:spAutoFit/>
          </a:bodyPr>
          <a:lstStyle/>
          <a:p>
            <a:pPr algn="ctr"/>
            <a:r>
              <a:rPr lang="en-US" b="1" i="1" dirty="0">
                <a:solidFill>
                  <a:prstClr val="black"/>
                </a:solidFill>
              </a:rPr>
              <a:t>Centrilobular </a:t>
            </a:r>
            <a:r>
              <a:rPr lang="en-US" b="1" i="1" dirty="0" smtClean="0">
                <a:solidFill>
                  <a:prstClr val="black"/>
                </a:solidFill>
              </a:rPr>
              <a:t>emphysema : Fixed</a:t>
            </a:r>
            <a:r>
              <a:rPr lang="en-US" b="1" i="1" dirty="0">
                <a:solidFill>
                  <a:prstClr val="black"/>
                </a:solidFill>
              </a:rPr>
              <a:t>, cut surface </a:t>
            </a:r>
            <a:r>
              <a:rPr lang="en-US" b="1" i="1" dirty="0" smtClean="0">
                <a:solidFill>
                  <a:prstClr val="black"/>
                </a:solidFill>
              </a:rPr>
              <a:t>of a lung shows </a:t>
            </a:r>
            <a:r>
              <a:rPr lang="en-US" b="1" i="1" dirty="0">
                <a:solidFill>
                  <a:prstClr val="black"/>
                </a:solidFill>
              </a:rPr>
              <a:t>multiple cavities lined by heavy black carbon </a:t>
            </a:r>
            <a:r>
              <a:rPr lang="en-US" b="1" i="1" dirty="0" smtClean="0">
                <a:solidFill>
                  <a:prstClr val="black"/>
                </a:solidFill>
              </a:rPr>
              <a:t>deposits characteristic </a:t>
            </a:r>
            <a:r>
              <a:rPr lang="en-US" b="1" i="1" dirty="0">
                <a:solidFill>
                  <a:prstClr val="black"/>
                </a:solidFill>
              </a:rPr>
              <a:t>of </a:t>
            </a:r>
            <a:r>
              <a:rPr lang="en-US" b="1" i="1" dirty="0" smtClean="0">
                <a:solidFill>
                  <a:prstClr val="black"/>
                </a:solidFill>
              </a:rPr>
              <a:t>smoking. </a:t>
            </a:r>
            <a:endParaRPr lang="en-US" b="1" i="1" dirty="0">
              <a:solidFill>
                <a:prstClr val="black"/>
              </a:solidFill>
            </a:endParaRPr>
          </a:p>
        </p:txBody>
      </p:sp>
      <p:sp>
        <p:nvSpPr>
          <p:cNvPr id="5" name="Rounded Rectangle 4"/>
          <p:cNvSpPr/>
          <p:nvPr/>
        </p:nvSpPr>
        <p:spPr>
          <a:xfrm>
            <a:off x="945192" y="252051"/>
            <a:ext cx="7443232" cy="500459"/>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Centrilobular Emphysema – Gross pathology</a:t>
            </a:r>
            <a:endParaRPr lang="en-US" sz="2800" b="1"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908720"/>
            <a:ext cx="7776864" cy="48965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28470296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99792" y="260648"/>
            <a:ext cx="3744416" cy="576064"/>
          </a:xfrm>
          <a:solidFill>
            <a:schemeClr val="accent2"/>
          </a:solidFill>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2800" b="1" i="1" dirty="0" smtClean="0">
                <a:solidFill>
                  <a:schemeClr val="bg1"/>
                </a:solidFill>
                <a:effectLst>
                  <a:outerShdw blurRad="38100" dist="38100" dir="2700000" algn="tl">
                    <a:srgbClr val="000000">
                      <a:alpha val="43137"/>
                    </a:srgbClr>
                  </a:outerShdw>
                </a:effectLst>
              </a:rPr>
              <a:t>Lung Anatomy</a:t>
            </a:r>
          </a:p>
        </p:txBody>
      </p:sp>
      <p:sp>
        <p:nvSpPr>
          <p:cNvPr id="20" name="Rectangle 4"/>
          <p:cNvSpPr>
            <a:spLocks noGrp="1" noChangeArrowheads="1"/>
          </p:cNvSpPr>
          <p:nvPr>
            <p:ph type="body" sz="half" idx="1"/>
          </p:nvPr>
        </p:nvSpPr>
        <p:spPr>
          <a:xfrm>
            <a:off x="107504" y="2492897"/>
            <a:ext cx="2317036" cy="1440160"/>
          </a:xfrm>
        </p:spPr>
        <p:txBody>
          <a:bodyPr>
            <a:noAutofit/>
          </a:bodyPr>
          <a:lstStyle/>
          <a:p>
            <a:pPr eaLnBrk="1" hangingPunct="1">
              <a:lnSpc>
                <a:spcPct val="90000"/>
              </a:lnSpc>
            </a:pPr>
            <a:r>
              <a:rPr lang="en-GB" sz="2000" b="1" dirty="0" smtClean="0">
                <a:cs typeface="Arial" pitchFamily="34" charset="0"/>
              </a:rPr>
              <a:t>Cartilage is present to the level of proximal bronchioles.</a:t>
            </a:r>
          </a:p>
          <a:p>
            <a:pPr eaLnBrk="1" hangingPunct="1">
              <a:lnSpc>
                <a:spcPct val="90000"/>
              </a:lnSpc>
            </a:pPr>
            <a:r>
              <a:rPr lang="en-GB" sz="2000" b="1" dirty="0" smtClean="0">
                <a:cs typeface="Arial" pitchFamily="34" charset="0"/>
              </a:rPr>
              <a:t>Beyond terminal bronchiole gas exchange occurs.</a:t>
            </a:r>
          </a:p>
          <a:p>
            <a:pPr eaLnBrk="1" hangingPunct="1">
              <a:lnSpc>
                <a:spcPct val="90000"/>
              </a:lnSpc>
            </a:pPr>
            <a:r>
              <a:rPr lang="en-GB" sz="2000" b="1" dirty="0" smtClean="0">
                <a:cs typeface="Arial" pitchFamily="34" charset="0"/>
              </a:rPr>
              <a:t>The distal airspaces are kept open by elastic tension in alveolar walls.</a:t>
            </a:r>
            <a:endParaRPr lang="en-US" sz="2000" b="1" dirty="0" smtClean="0">
              <a:cs typeface="Arial" pitchFamily="34" charset="0"/>
            </a:endParaRPr>
          </a:p>
        </p:txBody>
      </p:sp>
      <p:pic>
        <p:nvPicPr>
          <p:cNvPr id="3" name="Picture 2"/>
          <p:cNvPicPr>
            <a:picLocks noChangeAspect="1"/>
          </p:cNvPicPr>
          <p:nvPr/>
        </p:nvPicPr>
        <p:blipFill>
          <a:blip r:embed="rId3" cstate="print"/>
          <a:stretch>
            <a:fillRect/>
          </a:stretch>
        </p:blipFill>
        <p:spPr>
          <a:xfrm>
            <a:off x="2699792" y="980728"/>
            <a:ext cx="6268423" cy="4638675"/>
          </a:xfrm>
          <a:prstGeom prst="rect">
            <a:avLst/>
          </a:prstGeom>
        </p:spPr>
      </p:pic>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9874" name="Picture 2" descr="File:Emphysema low mag.jpg">
            <a:hlinkClick r:id="rId2"/>
          </p:cNvPr>
          <p:cNvPicPr>
            <a:picLocks noChangeAspect="1" noChangeArrowheads="1"/>
          </p:cNvPicPr>
          <p:nvPr/>
        </p:nvPicPr>
        <p:blipFill>
          <a:blip r:embed="rId3" cstate="print"/>
          <a:srcRect/>
          <a:stretch>
            <a:fillRect/>
          </a:stretch>
        </p:blipFill>
        <p:spPr bwMode="auto">
          <a:xfrm>
            <a:off x="683568" y="1124744"/>
            <a:ext cx="7920880" cy="4536504"/>
          </a:xfrm>
          <a:prstGeom prst="rect">
            <a:avLst/>
          </a:prstGeom>
          <a:noFill/>
          <a:ln w="38100">
            <a:solidFill>
              <a:schemeClr val="tx1"/>
            </a:solidFill>
          </a:ln>
        </p:spPr>
      </p:pic>
      <p:sp>
        <p:nvSpPr>
          <p:cNvPr id="5" name="Rounded Rectangle 4"/>
          <p:cNvSpPr/>
          <p:nvPr/>
        </p:nvSpPr>
        <p:spPr>
          <a:xfrm>
            <a:off x="2123728" y="252051"/>
            <a:ext cx="4896544" cy="576064"/>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Panacinar Emphysema – LPF</a:t>
            </a:r>
            <a:endParaRPr lang="en-US" sz="2800" b="1" i="1" dirty="0">
              <a:effectLst>
                <a:outerShdw blurRad="38100" dist="38100" dir="2700000" algn="tl">
                  <a:srgbClr val="000000">
                    <a:alpha val="43137"/>
                  </a:srgbClr>
                </a:outerShdw>
              </a:effectLst>
            </a:endParaRPr>
          </a:p>
        </p:txBody>
      </p:sp>
      <p:sp>
        <p:nvSpPr>
          <p:cNvPr id="2" name="Rectangle 1"/>
          <p:cNvSpPr/>
          <p:nvPr/>
        </p:nvSpPr>
        <p:spPr>
          <a:xfrm>
            <a:off x="683568" y="5812845"/>
            <a:ext cx="7920880" cy="646331"/>
          </a:xfrm>
          <a:prstGeom prst="rect">
            <a:avLst/>
          </a:prstGeom>
        </p:spPr>
        <p:txBody>
          <a:bodyPr wrap="square">
            <a:spAutoFit/>
          </a:bodyPr>
          <a:lstStyle/>
          <a:p>
            <a:pPr algn="ctr"/>
            <a:r>
              <a:rPr lang="en-US" b="1" i="1" dirty="0"/>
              <a:t>Some of the alveolar septae are ruptured and the ruptured septa project with in air spaces on the form of spurs.</a:t>
            </a: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972095364"/>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5170" name="Picture 2" descr="http://www.biologyofhumanaging.com/slides/emp120e1.jpg"/>
          <p:cNvPicPr>
            <a:picLocks noChangeAspect="1" noChangeArrowheads="1"/>
          </p:cNvPicPr>
          <p:nvPr/>
        </p:nvPicPr>
        <p:blipFill>
          <a:blip r:embed="rId3" cstate="print"/>
          <a:srcRect/>
          <a:stretch>
            <a:fillRect/>
          </a:stretch>
        </p:blipFill>
        <p:spPr bwMode="auto">
          <a:xfrm>
            <a:off x="683568" y="1124744"/>
            <a:ext cx="7776864" cy="4777417"/>
          </a:xfrm>
          <a:prstGeom prst="rect">
            <a:avLst/>
          </a:prstGeom>
          <a:noFill/>
          <a:ln w="28575">
            <a:solidFill>
              <a:schemeClr val="tx1"/>
            </a:solidFill>
          </a:ln>
        </p:spPr>
      </p:pic>
      <p:sp>
        <p:nvSpPr>
          <p:cNvPr id="4" name="Rounded Rectangle 3"/>
          <p:cNvSpPr/>
          <p:nvPr/>
        </p:nvSpPr>
        <p:spPr>
          <a:xfrm>
            <a:off x="2195736" y="252051"/>
            <a:ext cx="4968552" cy="576064"/>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effectLst>
                  <a:outerShdw blurRad="38100" dist="38100" dir="2700000" algn="tl">
                    <a:srgbClr val="000000">
                      <a:alpha val="43137"/>
                    </a:srgbClr>
                  </a:outerShdw>
                </a:effectLst>
              </a:rPr>
              <a:t>Panacinar</a:t>
            </a:r>
            <a:r>
              <a:rPr lang="en-US" sz="2800" b="1" i="1" dirty="0" smtClean="0">
                <a:effectLst>
                  <a:outerShdw blurRad="38100" dist="38100" dir="2700000" algn="tl">
                    <a:srgbClr val="000000">
                      <a:alpha val="43137"/>
                    </a:srgbClr>
                  </a:outerShdw>
                </a:effectLst>
              </a:rPr>
              <a:t> Emphysema - HPF</a:t>
            </a:r>
            <a:endParaRPr lang="en-US" sz="2800" b="1" i="1" dirty="0">
              <a:effectLst>
                <a:outerShdw blurRad="38100" dist="38100" dir="2700000" algn="tl">
                  <a:srgbClr val="000000">
                    <a:alpha val="43137"/>
                  </a:srgbClr>
                </a:outerShdw>
              </a:effectLst>
            </a:endParaRPr>
          </a:p>
        </p:txBody>
      </p:sp>
      <p:sp>
        <p:nvSpPr>
          <p:cNvPr id="7" name="Rectangle 6"/>
          <p:cNvSpPr/>
          <p:nvPr/>
        </p:nvSpPr>
        <p:spPr>
          <a:xfrm>
            <a:off x="683568" y="5949280"/>
            <a:ext cx="7776864" cy="646331"/>
          </a:xfrm>
          <a:prstGeom prst="rect">
            <a:avLst/>
          </a:prstGeom>
        </p:spPr>
        <p:txBody>
          <a:bodyPr wrap="square">
            <a:spAutoFit/>
          </a:bodyPr>
          <a:lstStyle/>
          <a:p>
            <a:pPr algn="ctr"/>
            <a:r>
              <a:rPr lang="en-US" b="1" i="1" dirty="0" smtClean="0"/>
              <a:t>Destruction of tissue leaves emphysematous spaces with little surface area, few  capillaries, and large air spaces. Large vessel at lower left  </a:t>
            </a:r>
            <a:endParaRPr lang="en-US" b="1" i="1" dirty="0"/>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94778088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66715" y="908720"/>
            <a:ext cx="6480720" cy="15841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i="1" dirty="0" smtClean="0">
                <a:effectLst>
                  <a:outerShdw blurRad="38100" dist="38100" dir="2700000" algn="tl">
                    <a:srgbClr val="000000">
                      <a:alpha val="43137"/>
                    </a:srgbClr>
                  </a:outerShdw>
                </a:effectLst>
              </a:rPr>
              <a:t>LOWER RESPIRATORY TRACT INFECTIONS</a:t>
            </a:r>
            <a:endParaRPr lang="en-US" sz="3600" b="1" i="1" dirty="0">
              <a:effectLst>
                <a:outerShdw blurRad="38100" dist="38100" dir="2700000" algn="tl">
                  <a:srgbClr val="000000">
                    <a:alpha val="43137"/>
                  </a:srgbClr>
                </a:outerShdw>
              </a:effectLst>
            </a:endParaRPr>
          </a:p>
        </p:txBody>
      </p:sp>
      <p:sp>
        <p:nvSpPr>
          <p:cNvPr id="6" name="Rounded Rectangle 5"/>
          <p:cNvSpPr/>
          <p:nvPr/>
        </p:nvSpPr>
        <p:spPr>
          <a:xfrm>
            <a:off x="1547664" y="3573016"/>
            <a:ext cx="61926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000099"/>
                </a:solidFill>
                <a:effectLst>
                  <a:outerShdw blurRad="38100" dist="38100" dir="2700000" algn="tl">
                    <a:srgbClr val="000000">
                      <a:alpha val="43137"/>
                    </a:srgbClr>
                  </a:outerShdw>
                </a:effectLst>
              </a:rPr>
              <a:t>1. Lobar Pneumonia</a:t>
            </a:r>
            <a:r>
              <a:rPr lang="ar-SA" sz="4400" b="1" i="1" dirty="0" smtClean="0">
                <a:solidFill>
                  <a:srgbClr val="000099"/>
                </a:solidFill>
                <a:effectLst>
                  <a:outerShdw blurRad="38100" dist="38100" dir="2700000" algn="tl">
                    <a:srgbClr val="000000">
                      <a:alpha val="43137"/>
                    </a:srgbClr>
                  </a:outerShdw>
                </a:effectLst>
              </a:rPr>
              <a:t> </a:t>
            </a:r>
            <a:endParaRPr lang="en-US" sz="4400" b="1" i="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218812201"/>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907704" y="260648"/>
            <a:ext cx="5328592" cy="504056"/>
          </a:xfrm>
          <a:prstGeom prst="roundRect">
            <a:avLst/>
          </a:prstGeom>
          <a:solidFill>
            <a:srgbClr val="4C21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Lobar Pneumonia  -  Gross pathology</a:t>
            </a:r>
            <a:endParaRPr lang="en-US" sz="2400" b="1" i="1" dirty="0"/>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2" name="Picture 1"/>
          <p:cNvPicPr>
            <a:picLocks noChangeAspect="1"/>
          </p:cNvPicPr>
          <p:nvPr/>
        </p:nvPicPr>
        <p:blipFill>
          <a:blip r:embed="rId2" cstate="print"/>
          <a:stretch>
            <a:fillRect/>
          </a:stretch>
        </p:blipFill>
        <p:spPr>
          <a:xfrm>
            <a:off x="381000" y="990600"/>
            <a:ext cx="4257675" cy="5200228"/>
          </a:xfrm>
          <a:prstGeom prst="rect">
            <a:avLst/>
          </a:prstGeom>
        </p:spPr>
      </p:pic>
      <p:pic>
        <p:nvPicPr>
          <p:cNvPr id="9" name="Picture 1"/>
          <p:cNvPicPr>
            <a:picLocks noChangeAspect="1"/>
          </p:cNvPicPr>
          <p:nvPr/>
        </p:nvPicPr>
        <p:blipFill>
          <a:blip r:embed="rId3" cstate="print"/>
          <a:srcRect/>
          <a:stretch>
            <a:fillRect/>
          </a:stretch>
        </p:blipFill>
        <p:spPr bwMode="auto">
          <a:xfrm>
            <a:off x="4876800" y="990600"/>
            <a:ext cx="3867472" cy="5181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32" name="Picture 8" descr="http://library.med.utah.edu/WebPath/jpeg1/LUNG010.jpg">
            <a:hlinkClick r:id="rId2"/>
          </p:cNvPr>
          <p:cNvPicPr>
            <a:picLocks noChangeAspect="1" noChangeArrowheads="1"/>
          </p:cNvPicPr>
          <p:nvPr/>
        </p:nvPicPr>
        <p:blipFill>
          <a:blip r:embed="rId3" cstate="print"/>
          <a:srcRect/>
          <a:stretch>
            <a:fillRect/>
          </a:stretch>
        </p:blipFill>
        <p:spPr bwMode="auto">
          <a:xfrm>
            <a:off x="2195736" y="836712"/>
            <a:ext cx="4752528" cy="4976574"/>
          </a:xfrm>
          <a:prstGeom prst="rect">
            <a:avLst/>
          </a:prstGeom>
          <a:noFill/>
        </p:spPr>
      </p:pic>
      <p:sp>
        <p:nvSpPr>
          <p:cNvPr id="6" name="Rectangle 5"/>
          <p:cNvSpPr/>
          <p:nvPr/>
        </p:nvSpPr>
        <p:spPr>
          <a:xfrm>
            <a:off x="971600" y="5879013"/>
            <a:ext cx="7467600" cy="646331"/>
          </a:xfrm>
          <a:prstGeom prst="rect">
            <a:avLst/>
          </a:prstGeom>
        </p:spPr>
        <p:txBody>
          <a:bodyPr wrap="square">
            <a:spAutoFit/>
          </a:bodyPr>
          <a:lstStyle/>
          <a:p>
            <a:pPr algn="ctr"/>
            <a:r>
              <a:rPr lang="en-US" b="1" i="1" dirty="0" smtClean="0"/>
              <a:t>A closer view of the lobar pneumonia demonstrates the distinct difference between the upper lobe and the consolidated lower lobe.</a:t>
            </a:r>
            <a:endParaRPr lang="en-US" b="1" i="1" dirty="0"/>
          </a:p>
        </p:txBody>
      </p:sp>
      <p:sp>
        <p:nvSpPr>
          <p:cNvPr id="8" name="Rounded Rectangle 7"/>
          <p:cNvSpPr/>
          <p:nvPr/>
        </p:nvSpPr>
        <p:spPr>
          <a:xfrm>
            <a:off x="1763688" y="260648"/>
            <a:ext cx="5616624" cy="432048"/>
          </a:xfrm>
          <a:prstGeom prst="roundRect">
            <a:avLst/>
          </a:prstGeom>
          <a:solidFill>
            <a:srgbClr val="4C21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Lobar Pneumonia  -  Gross pathology</a:t>
            </a:r>
            <a:endParaRPr lang="en-US" sz="2400" b="1"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6" name="Picture 2" descr="http://1.bp.blogspot.com/-zpRzDoXeORM/TZSBYGluuII/AAAAAAAAAeA/_NKw6fMCAtI/s400/lobar_pneumonia_leukocytic_alveoliti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836712"/>
            <a:ext cx="8280920" cy="4765712"/>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331640" y="5589240"/>
            <a:ext cx="6336704" cy="1200329"/>
          </a:xfrm>
          <a:prstGeom prst="rect">
            <a:avLst/>
          </a:prstGeom>
        </p:spPr>
        <p:txBody>
          <a:bodyPr wrap="square">
            <a:spAutoFit/>
          </a:bodyPr>
          <a:lstStyle/>
          <a:p>
            <a:r>
              <a:rPr lang="en-US" b="1" i="1" dirty="0"/>
              <a:t>* Congestion (first 2 days)</a:t>
            </a:r>
          </a:p>
          <a:p>
            <a:r>
              <a:rPr lang="en-US" b="1" i="1" dirty="0"/>
              <a:t>* Red </a:t>
            </a:r>
            <a:r>
              <a:rPr lang="en-US" b="1" i="1" dirty="0" err="1"/>
              <a:t>hepatisation</a:t>
            </a:r>
            <a:r>
              <a:rPr lang="en-US" b="1" i="1" dirty="0"/>
              <a:t> (fibrinous alveolitis) (2nd to 4th day)</a:t>
            </a:r>
          </a:p>
          <a:p>
            <a:r>
              <a:rPr lang="en-US" b="1" i="1" dirty="0"/>
              <a:t>* Grey </a:t>
            </a:r>
            <a:r>
              <a:rPr lang="en-US" b="1" i="1" dirty="0" err="1"/>
              <a:t>hepatisation</a:t>
            </a:r>
            <a:r>
              <a:rPr lang="en-US" b="1" i="1" dirty="0"/>
              <a:t> (</a:t>
            </a:r>
            <a:r>
              <a:rPr lang="en-US" b="1" i="1" dirty="0" err="1"/>
              <a:t>leukocytic</a:t>
            </a:r>
            <a:r>
              <a:rPr lang="en-US" b="1" i="1" dirty="0"/>
              <a:t> alveolitis) (4th to 8th day)</a:t>
            </a:r>
          </a:p>
          <a:p>
            <a:r>
              <a:rPr lang="en-US" b="1" i="1" dirty="0"/>
              <a:t>* Resolution (after 8th day)</a:t>
            </a:r>
          </a:p>
        </p:txBody>
      </p:sp>
      <p:sp>
        <p:nvSpPr>
          <p:cNvPr id="5" name="Rounded Rectangle 4"/>
          <p:cNvSpPr/>
          <p:nvPr/>
        </p:nvSpPr>
        <p:spPr>
          <a:xfrm>
            <a:off x="1907704" y="260648"/>
            <a:ext cx="5328592" cy="432048"/>
          </a:xfrm>
          <a:prstGeom prst="roundRect">
            <a:avLst/>
          </a:prstGeom>
          <a:solidFill>
            <a:srgbClr val="4C21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Lobar Pneumonia   - Histopathology</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414902370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microscopyu.com/staticgallery/pathology/images/lobarpneumonia10x04.jpg"/>
          <p:cNvPicPr>
            <a:picLocks noChangeAspect="1" noChangeArrowheads="1"/>
          </p:cNvPicPr>
          <p:nvPr/>
        </p:nvPicPr>
        <p:blipFill>
          <a:blip r:embed="rId2" cstate="print"/>
          <a:srcRect/>
          <a:stretch>
            <a:fillRect/>
          </a:stretch>
        </p:blipFill>
        <p:spPr bwMode="auto">
          <a:xfrm>
            <a:off x="539552" y="908720"/>
            <a:ext cx="8136904" cy="4721085"/>
          </a:xfrm>
          <a:prstGeom prst="rect">
            <a:avLst/>
          </a:prstGeom>
          <a:noFill/>
          <a:ln w="28575">
            <a:solidFill>
              <a:schemeClr val="tx1"/>
            </a:solidFill>
          </a:ln>
        </p:spPr>
      </p:pic>
      <p:sp>
        <p:nvSpPr>
          <p:cNvPr id="3" name="TextBox 2"/>
          <p:cNvSpPr txBox="1">
            <a:spLocks noChangeArrowheads="1"/>
          </p:cNvSpPr>
          <p:nvPr/>
        </p:nvSpPr>
        <p:spPr bwMode="auto">
          <a:xfrm>
            <a:off x="899592" y="5797713"/>
            <a:ext cx="7704856" cy="646331"/>
          </a:xfrm>
          <a:prstGeom prst="rect">
            <a:avLst/>
          </a:prstGeom>
          <a:noFill/>
          <a:ln w="9525">
            <a:noFill/>
            <a:miter lim="800000"/>
            <a:headEnd/>
            <a:tailEnd/>
          </a:ln>
        </p:spPr>
        <p:txBody>
          <a:bodyPr wrap="square">
            <a:spAutoFit/>
          </a:bodyPr>
          <a:lstStyle/>
          <a:p>
            <a:pPr algn="ctr"/>
            <a:r>
              <a:rPr lang="en-US" b="1" i="1" dirty="0"/>
              <a:t>All the alveoli are filled with fibrinous exudate containing fibrin threads, polymorphs, macrophages and red cells</a:t>
            </a:r>
            <a:r>
              <a:rPr lang="en-US" b="1" i="1" dirty="0" smtClean="0"/>
              <a:t>. Alveolar </a:t>
            </a:r>
            <a:r>
              <a:rPr lang="en-US" b="1" i="1" dirty="0"/>
              <a:t>walls are congested. </a:t>
            </a:r>
          </a:p>
        </p:txBody>
      </p:sp>
      <p:sp>
        <p:nvSpPr>
          <p:cNvPr id="6" name="Rounded Rectangle 5"/>
          <p:cNvSpPr/>
          <p:nvPr/>
        </p:nvSpPr>
        <p:spPr>
          <a:xfrm>
            <a:off x="1907704" y="260648"/>
            <a:ext cx="5328592" cy="480164"/>
          </a:xfrm>
          <a:prstGeom prst="roundRect">
            <a:avLst/>
          </a:prstGeom>
          <a:solidFill>
            <a:srgbClr val="4C21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Lobar Pneumonia   - LPF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6738" name="Picture 2" descr="http://www.microscopyu.com/staticgallery/pathology/images/lobarpneumonia20x04.jpg"/>
          <p:cNvPicPr>
            <a:picLocks noChangeAspect="1" noChangeArrowheads="1"/>
          </p:cNvPicPr>
          <p:nvPr/>
        </p:nvPicPr>
        <p:blipFill>
          <a:blip r:embed="rId3" cstate="print"/>
          <a:srcRect/>
          <a:stretch>
            <a:fillRect/>
          </a:stretch>
        </p:blipFill>
        <p:spPr bwMode="auto">
          <a:xfrm>
            <a:off x="611560" y="980728"/>
            <a:ext cx="7992888" cy="5040560"/>
          </a:xfrm>
          <a:prstGeom prst="rect">
            <a:avLst/>
          </a:prstGeom>
          <a:noFill/>
          <a:ln w="38100">
            <a:solidFill>
              <a:schemeClr val="tx1"/>
            </a:solidFill>
          </a:ln>
        </p:spPr>
      </p:pic>
      <p:sp>
        <p:nvSpPr>
          <p:cNvPr id="2" name="Rounded Rectangle 1"/>
          <p:cNvSpPr/>
          <p:nvPr/>
        </p:nvSpPr>
        <p:spPr>
          <a:xfrm>
            <a:off x="950445" y="6225618"/>
            <a:ext cx="7128792" cy="3554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High power field of alveolar exudate and thickened alveolar wall</a:t>
            </a:r>
            <a:endParaRPr lang="en-US" b="1" i="1" dirty="0">
              <a:solidFill>
                <a:schemeClr val="tx1"/>
              </a:solidFill>
            </a:endParaRPr>
          </a:p>
        </p:txBody>
      </p:sp>
      <p:sp>
        <p:nvSpPr>
          <p:cNvPr id="6" name="Rounded Rectangle 5"/>
          <p:cNvSpPr/>
          <p:nvPr/>
        </p:nvSpPr>
        <p:spPr>
          <a:xfrm>
            <a:off x="1907704" y="260648"/>
            <a:ext cx="5328592" cy="515750"/>
          </a:xfrm>
          <a:prstGeom prst="roundRect">
            <a:avLst/>
          </a:prstGeom>
          <a:solidFill>
            <a:srgbClr val="4C21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Lobar Pneumonia   - HPF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1640" y="2708920"/>
            <a:ext cx="6696744"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i="1" dirty="0" smtClean="0">
                <a:solidFill>
                  <a:srgbClr val="000099"/>
                </a:solidFill>
                <a:effectLst>
                  <a:outerShdw blurRad="38100" dist="38100" dir="2700000" algn="tl">
                    <a:srgbClr val="000000">
                      <a:alpha val="43137"/>
                    </a:srgbClr>
                  </a:outerShdw>
                </a:effectLst>
              </a:rPr>
              <a:t>2. Bronchopneumonia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305789466"/>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7826" name="Picture 2" descr="http://2.bp.blogspot.com/_OwoEg7Db_AE/TTAiDMInj4I/AAAAAAAABfY/oPbnb7uKJlI/s320/Bronchopneumonia%2B3.png"/>
          <p:cNvPicPr>
            <a:picLocks noChangeAspect="1" noChangeArrowheads="1"/>
          </p:cNvPicPr>
          <p:nvPr/>
        </p:nvPicPr>
        <p:blipFill>
          <a:blip r:embed="rId3" cstate="print"/>
          <a:srcRect/>
          <a:stretch>
            <a:fillRect/>
          </a:stretch>
        </p:blipFill>
        <p:spPr bwMode="auto">
          <a:xfrm>
            <a:off x="395536" y="836711"/>
            <a:ext cx="4824536" cy="5632311"/>
          </a:xfrm>
          <a:prstGeom prst="rect">
            <a:avLst/>
          </a:prstGeom>
          <a:noFill/>
          <a:ln w="38100">
            <a:solidFill>
              <a:schemeClr val="tx1"/>
            </a:solidFill>
          </a:ln>
        </p:spPr>
      </p:pic>
      <p:sp>
        <p:nvSpPr>
          <p:cNvPr id="2" name="Rectangle 1"/>
          <p:cNvSpPr/>
          <p:nvPr/>
        </p:nvSpPr>
        <p:spPr>
          <a:xfrm>
            <a:off x="5364088" y="1312307"/>
            <a:ext cx="3456384" cy="2554545"/>
          </a:xfrm>
          <a:prstGeom prst="rect">
            <a:avLst/>
          </a:prstGeom>
          <a:ln w="38100">
            <a:noFill/>
          </a:ln>
        </p:spPr>
        <p:txBody>
          <a:bodyPr wrap="square">
            <a:spAutoFit/>
          </a:bodyPr>
          <a:lstStyle/>
          <a:p>
            <a:pPr marL="342900" indent="-342900">
              <a:buFont typeface="Arial" pitchFamily="34" charset="0"/>
              <a:buChar char="•"/>
            </a:pPr>
            <a:endParaRPr lang="en-US" sz="2000" b="1" i="1" dirty="0" smtClean="0"/>
          </a:p>
          <a:p>
            <a:pPr marL="342900" indent="-342900">
              <a:buFont typeface="Arial" pitchFamily="34" charset="0"/>
              <a:buChar char="•"/>
            </a:pPr>
            <a:r>
              <a:rPr lang="en-US" sz="2000" b="1" i="1" dirty="0" smtClean="0"/>
              <a:t>The </a:t>
            </a:r>
            <a:r>
              <a:rPr lang="en-US" sz="2000" b="1" i="1" dirty="0"/>
              <a:t>consolidated areas here very closely match the pattern of lung lobules (hence the term "lobular" pneumonia). </a:t>
            </a:r>
            <a:endParaRPr lang="en-US" sz="2000" b="1" i="1" dirty="0" smtClean="0"/>
          </a:p>
          <a:p>
            <a:pPr marL="342900" indent="-342900">
              <a:buFont typeface="Arial" pitchFamily="34" charset="0"/>
              <a:buChar char="•"/>
            </a:pPr>
            <a:endParaRPr lang="en-US" sz="2000" b="1" i="1" dirty="0" smtClean="0"/>
          </a:p>
          <a:p>
            <a:pPr marL="342900" indent="-342900">
              <a:buFont typeface="Arial" pitchFamily="34" charset="0"/>
              <a:buChar char="•"/>
            </a:pPr>
            <a:endParaRPr lang="en-US" sz="2000" b="1" i="1" dirty="0"/>
          </a:p>
        </p:txBody>
      </p:sp>
      <p:sp>
        <p:nvSpPr>
          <p:cNvPr id="5" name="Rounded Rectangle 4"/>
          <p:cNvSpPr/>
          <p:nvPr/>
        </p:nvSpPr>
        <p:spPr>
          <a:xfrm>
            <a:off x="1907704" y="116632"/>
            <a:ext cx="5688632" cy="57606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Bronchopneumonia – Gross pathology</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2866" name="Picture 2" descr="http://3.bp.blogspot.com/-uTe4e_frFto/TcnubP9sLiI/AAAAAAAAA7Q/j16TOT2qaWk/s1600/Respiratory+-+Histology.jpg">
            <a:hlinkClick r:id="rId2"/>
          </p:cNvPr>
          <p:cNvPicPr>
            <a:picLocks noChangeAspect="1" noChangeArrowheads="1"/>
          </p:cNvPicPr>
          <p:nvPr/>
        </p:nvPicPr>
        <p:blipFill>
          <a:blip r:embed="rId3" cstate="print"/>
          <a:srcRect/>
          <a:stretch>
            <a:fillRect/>
          </a:stretch>
        </p:blipFill>
        <p:spPr bwMode="auto">
          <a:xfrm>
            <a:off x="1835696" y="188640"/>
            <a:ext cx="6048672" cy="6408712"/>
          </a:xfrm>
          <a:prstGeom prst="rect">
            <a:avLst/>
          </a:prstGeom>
          <a:noFill/>
          <a:ln>
            <a:solidFill>
              <a:schemeClr val="tx1"/>
            </a:solidFill>
          </a:ln>
        </p:spPr>
      </p:pic>
      <p:sp>
        <p:nvSpPr>
          <p:cNvPr id="4" name="TextBox 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6" name="TextBox 5"/>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3730" name="Picture 2" descr="http://library.med.utah.edu/WebPath/jpeg1/LUNG0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836713"/>
            <a:ext cx="4536504" cy="4824536"/>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383799" y="5733256"/>
            <a:ext cx="6408712" cy="923330"/>
          </a:xfrm>
          <a:prstGeom prst="rect">
            <a:avLst/>
          </a:prstGeom>
        </p:spPr>
        <p:txBody>
          <a:bodyPr wrap="square">
            <a:spAutoFit/>
          </a:bodyPr>
          <a:lstStyle/>
          <a:p>
            <a:pPr algn="ctr"/>
            <a:r>
              <a:rPr lang="en-US" b="1" i="1" dirty="0"/>
              <a:t>This bronchopneumonia is more subtle, but there are areas of lighter tan consolidation. The hilum is seen at the lower </a:t>
            </a:r>
            <a:r>
              <a:rPr lang="en-US" b="1" i="1" dirty="0" smtClean="0"/>
              <a:t>left </a:t>
            </a:r>
            <a:r>
              <a:rPr lang="en-US" b="1" i="1" dirty="0"/>
              <a:t>with radiating pulmonary arteries and bronchi</a:t>
            </a:r>
          </a:p>
        </p:txBody>
      </p:sp>
      <p:sp>
        <p:nvSpPr>
          <p:cNvPr id="5" name="Rounded Rectangle 4"/>
          <p:cNvSpPr/>
          <p:nvPr/>
        </p:nvSpPr>
        <p:spPr>
          <a:xfrm>
            <a:off x="1907704" y="188640"/>
            <a:ext cx="5544616" cy="504058"/>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Bronchopneumonia – Cut section</a:t>
            </a:r>
            <a:endParaRPr lang="en-US" sz="2400" b="1" i="1" dirty="0">
              <a:effectLst>
                <a:outerShdw blurRad="38100" dist="38100" dir="2700000" algn="tl">
                  <a:srgbClr val="000000">
                    <a:alpha val="43137"/>
                  </a:srgbClr>
                </a:outerShdw>
              </a:effectLst>
            </a:endParaRPr>
          </a:p>
        </p:txBody>
      </p:sp>
      <p:cxnSp>
        <p:nvCxnSpPr>
          <p:cNvPr id="3" name="Straight Arrow Connector 2"/>
          <p:cNvCxnSpPr/>
          <p:nvPr/>
        </p:nvCxnSpPr>
        <p:spPr>
          <a:xfrm flipV="1">
            <a:off x="2771800" y="2492896"/>
            <a:ext cx="360040" cy="43204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55976" y="2060848"/>
            <a:ext cx="360040" cy="43204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92080" y="2983215"/>
            <a:ext cx="92772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3" name="TextBox 12"/>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395061228"/>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descr="http://1.bp.blogspot.com/-EEPPE1K3hNY/TZSCYMZuNdI/AAAAAAAAAeY/zPmoYnXHFOs/s400/bronchopneumonia_lobular_pneumon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836712"/>
            <a:ext cx="8424936" cy="4775348"/>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30160" y="5746030"/>
            <a:ext cx="8496944" cy="923330"/>
          </a:xfrm>
          <a:prstGeom prst="rect">
            <a:avLst/>
          </a:prstGeom>
        </p:spPr>
        <p:txBody>
          <a:bodyPr wrap="square">
            <a:spAutoFit/>
          </a:bodyPr>
          <a:lstStyle/>
          <a:p>
            <a:pPr algn="ctr"/>
            <a:r>
              <a:rPr lang="en-US" b="1" i="1" dirty="0"/>
              <a:t>Bronchopneumonia (Lobular pneumonia) is an acute exudative inflammation of the lungs </a:t>
            </a:r>
            <a:r>
              <a:rPr lang="en-US" b="1" i="1" dirty="0" smtClean="0"/>
              <a:t>characterized </a:t>
            </a:r>
            <a:r>
              <a:rPr lang="en-US" b="1" i="1" dirty="0"/>
              <a:t>by foci of consolidation surrounded by normal parenchyma. </a:t>
            </a:r>
            <a:endParaRPr lang="en-US" b="1" i="1" dirty="0" smtClean="0"/>
          </a:p>
          <a:p>
            <a:pPr algn="ctr"/>
            <a:r>
              <a:rPr lang="en-US" b="1" i="1" dirty="0" smtClean="0"/>
              <a:t>Usually</a:t>
            </a:r>
            <a:r>
              <a:rPr lang="en-US" b="1" i="1" dirty="0"/>
              <a:t>, bronchopneumonia affects one or more lobes and is bilateral.</a:t>
            </a:r>
          </a:p>
        </p:txBody>
      </p:sp>
      <p:sp>
        <p:nvSpPr>
          <p:cNvPr id="4" name="Rounded Rectangle 3"/>
          <p:cNvSpPr/>
          <p:nvPr/>
        </p:nvSpPr>
        <p:spPr>
          <a:xfrm>
            <a:off x="1907704" y="260648"/>
            <a:ext cx="5544616" cy="44209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Bronchopneumonia  –  Histopathology</a:t>
            </a:r>
            <a:endParaRPr lang="en-US" sz="24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904590956"/>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C:\Documents and Settings\Mr. Amer Shafie\Desktop\slides for practical classes\A 4       54\36 c.jpg"/>
          <p:cNvPicPr>
            <a:picLocks noChangeAspect="1" noChangeArrowheads="1"/>
          </p:cNvPicPr>
          <p:nvPr/>
        </p:nvPicPr>
        <p:blipFill>
          <a:blip r:embed="rId2" cstate="print"/>
          <a:srcRect/>
          <a:stretch>
            <a:fillRect/>
          </a:stretch>
        </p:blipFill>
        <p:spPr bwMode="auto">
          <a:xfrm>
            <a:off x="539552" y="836712"/>
            <a:ext cx="7920880" cy="4752528"/>
          </a:xfrm>
          <a:prstGeom prst="rect">
            <a:avLst/>
          </a:prstGeom>
          <a:noFill/>
          <a:ln w="28575">
            <a:solidFill>
              <a:schemeClr val="tx1"/>
            </a:solidFill>
          </a:ln>
        </p:spPr>
      </p:pic>
      <p:sp>
        <p:nvSpPr>
          <p:cNvPr id="4" name="Rectangle 3"/>
          <p:cNvSpPr/>
          <p:nvPr/>
        </p:nvSpPr>
        <p:spPr>
          <a:xfrm>
            <a:off x="35496" y="5613047"/>
            <a:ext cx="8892480" cy="1200329"/>
          </a:xfrm>
          <a:prstGeom prst="rect">
            <a:avLst/>
          </a:prstGeom>
        </p:spPr>
        <p:txBody>
          <a:bodyPr wrap="square">
            <a:spAutoFit/>
          </a:bodyPr>
          <a:lstStyle/>
          <a:p>
            <a:pPr algn="ctr"/>
            <a:r>
              <a:rPr lang="en-US" b="1" i="1" dirty="0"/>
              <a:t>Section of the lung shows foci of inflammatory consolidation surrounding bronchioles:</a:t>
            </a:r>
          </a:p>
          <a:p>
            <a:pPr algn="ctr"/>
            <a:r>
              <a:rPr lang="en-US" b="1" i="1" dirty="0"/>
              <a:t>Bronchioles are filled with an inflammatory purulent exudate and show ulceration of mucosa, focal inflammation and necrosis of </a:t>
            </a:r>
            <a:r>
              <a:rPr lang="en-US" b="1" i="1" dirty="0" smtClean="0"/>
              <a:t>walls . </a:t>
            </a:r>
            <a:r>
              <a:rPr lang="en-US" b="1" i="1" dirty="0"/>
              <a:t>Surrounding lung parenchyma shows congestion and edema</a:t>
            </a:r>
          </a:p>
        </p:txBody>
      </p:sp>
      <p:sp>
        <p:nvSpPr>
          <p:cNvPr id="7" name="Rounded Rectangle 6"/>
          <p:cNvSpPr/>
          <p:nvPr/>
        </p:nvSpPr>
        <p:spPr>
          <a:xfrm>
            <a:off x="1835696" y="116633"/>
            <a:ext cx="4752528" cy="504056"/>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Bronchopneumonia  – LPF</a:t>
            </a:r>
            <a:endParaRPr lang="en-US" sz="2800" b="1"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C:\Documents and Settings\Mr. Amer Shafie\My Documents\most related BOOKS\general books\lectures\M.D.presentation\PRACTICAL SESSIONS\slides for practical classes\A 4       54\36 E.jpg"/>
          <p:cNvPicPr>
            <a:picLocks noChangeAspect="1" noChangeArrowheads="1"/>
          </p:cNvPicPr>
          <p:nvPr/>
        </p:nvPicPr>
        <p:blipFill>
          <a:blip r:embed="rId2" cstate="print"/>
          <a:srcRect/>
          <a:stretch>
            <a:fillRect/>
          </a:stretch>
        </p:blipFill>
        <p:spPr bwMode="auto">
          <a:xfrm>
            <a:off x="285720" y="764704"/>
            <a:ext cx="8606760" cy="4752528"/>
          </a:xfrm>
          <a:prstGeom prst="rect">
            <a:avLst/>
          </a:prstGeom>
          <a:noFill/>
          <a:ln w="38100">
            <a:solidFill>
              <a:schemeClr val="tx1"/>
            </a:solidFill>
          </a:ln>
        </p:spPr>
      </p:pic>
      <p:sp>
        <p:nvSpPr>
          <p:cNvPr id="2" name="Rectangle 1"/>
          <p:cNvSpPr/>
          <p:nvPr/>
        </p:nvSpPr>
        <p:spPr>
          <a:xfrm>
            <a:off x="179512" y="5517232"/>
            <a:ext cx="8712968" cy="1200329"/>
          </a:xfrm>
          <a:prstGeom prst="rect">
            <a:avLst/>
          </a:prstGeom>
        </p:spPr>
        <p:txBody>
          <a:bodyPr wrap="square">
            <a:spAutoFit/>
          </a:bodyPr>
          <a:lstStyle/>
          <a:p>
            <a:pPr algn="ctr"/>
            <a:r>
              <a:rPr lang="en-US" b="1" i="1" dirty="0"/>
              <a:t>At high magnification, the alveolar exudate of mainly neutrophils is seen. The surrounding alveolar walls have capillaries that are dilated and filled with RBC's. Such an exudative process is typical for bacterial infection. This exudate gives rise to the productive cough of purulent yellow sputum seen with bacterial pneumonias</a:t>
            </a:r>
          </a:p>
        </p:txBody>
      </p:sp>
      <p:sp>
        <p:nvSpPr>
          <p:cNvPr id="4" name="Rounded Rectangle 3"/>
          <p:cNvSpPr/>
          <p:nvPr/>
        </p:nvSpPr>
        <p:spPr>
          <a:xfrm>
            <a:off x="1943708" y="188640"/>
            <a:ext cx="5184576" cy="432048"/>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Bronchopneumonia  –  MPF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1680" y="3617729"/>
            <a:ext cx="7272808" cy="646331"/>
          </a:xfrm>
          <a:prstGeom prst="rect">
            <a:avLst/>
          </a:prstGeom>
        </p:spPr>
        <p:txBody>
          <a:bodyPr wrap="square">
            <a:spAutoFit/>
          </a:bodyPr>
          <a:lstStyle/>
          <a:p>
            <a:pPr algn="ctr"/>
            <a:r>
              <a:rPr lang="en-US" sz="3600" b="1" dirty="0" smtClean="0">
                <a:solidFill>
                  <a:srgbClr val="A50021"/>
                </a:solidFill>
              </a:rPr>
              <a:t> </a:t>
            </a:r>
            <a:endParaRPr lang="en-US" sz="3600" b="1" dirty="0">
              <a:solidFill>
                <a:srgbClr val="A50021"/>
              </a:solidFill>
            </a:endParaRPr>
          </a:p>
        </p:txBody>
      </p:sp>
      <p:sp>
        <p:nvSpPr>
          <p:cNvPr id="9" name="Rounded Rectangle 8"/>
          <p:cNvSpPr/>
          <p:nvPr/>
        </p:nvSpPr>
        <p:spPr>
          <a:xfrm>
            <a:off x="1547664" y="2312493"/>
            <a:ext cx="6552728"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solidFill>
                  <a:schemeClr val="bg1"/>
                </a:solidFill>
                <a:effectLst>
                  <a:outerShdw blurRad="38100" dist="38100" dir="2700000" algn="tl">
                    <a:srgbClr val="000000">
                      <a:alpha val="43137"/>
                    </a:srgbClr>
                  </a:outerShdw>
                </a:effectLst>
              </a:rPr>
              <a:t>PULMONARY EMBOLUS AND INFARCTION</a:t>
            </a:r>
            <a:endParaRPr lang="en-US" sz="36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019639738"/>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15616" y="5725705"/>
            <a:ext cx="7272808" cy="923330"/>
          </a:xfrm>
          <a:prstGeom prst="rect">
            <a:avLst/>
          </a:prstGeom>
        </p:spPr>
        <p:txBody>
          <a:bodyPr wrap="square">
            <a:spAutoFit/>
          </a:bodyPr>
          <a:lstStyle/>
          <a:p>
            <a:pPr algn="ctr"/>
            <a:r>
              <a:rPr lang="en-US" b="1" i="1" dirty="0" smtClean="0">
                <a:solidFill>
                  <a:prstClr val="black"/>
                </a:solidFill>
              </a:rPr>
              <a:t>A </a:t>
            </a:r>
            <a:r>
              <a:rPr lang="en-US" b="1" i="1" dirty="0">
                <a:solidFill>
                  <a:prstClr val="black"/>
                </a:solidFill>
              </a:rPr>
              <a:t>large pulmonary </a:t>
            </a:r>
            <a:r>
              <a:rPr lang="en-US" b="1" i="1" dirty="0" smtClean="0">
                <a:solidFill>
                  <a:prstClr val="black"/>
                </a:solidFill>
              </a:rPr>
              <a:t>thromboembolus is seen </a:t>
            </a:r>
            <a:r>
              <a:rPr lang="en-US" b="1" i="1" dirty="0">
                <a:solidFill>
                  <a:prstClr val="black"/>
                </a:solidFill>
              </a:rPr>
              <a:t>in the pulmonary </a:t>
            </a:r>
            <a:endParaRPr lang="en-US" b="1" i="1" dirty="0" smtClean="0">
              <a:solidFill>
                <a:prstClr val="black"/>
              </a:solidFill>
            </a:endParaRPr>
          </a:p>
          <a:p>
            <a:pPr algn="ctr"/>
            <a:r>
              <a:rPr lang="en-US" b="1" i="1" dirty="0" smtClean="0">
                <a:solidFill>
                  <a:prstClr val="black"/>
                </a:solidFill>
              </a:rPr>
              <a:t>artery to </a:t>
            </a:r>
            <a:r>
              <a:rPr lang="en-US" b="1" i="1" dirty="0">
                <a:solidFill>
                  <a:prstClr val="black"/>
                </a:solidFill>
              </a:rPr>
              <a:t>the left </a:t>
            </a:r>
            <a:r>
              <a:rPr lang="en-US" b="1" i="1" dirty="0" smtClean="0">
                <a:solidFill>
                  <a:prstClr val="black"/>
                </a:solidFill>
              </a:rPr>
              <a:t>lung. </a:t>
            </a:r>
            <a:r>
              <a:rPr lang="en-US" b="1" i="1" dirty="0">
                <a:solidFill>
                  <a:prstClr val="black"/>
                </a:solidFill>
              </a:rPr>
              <a:t>Such thromboemboli typically originate </a:t>
            </a:r>
            <a:r>
              <a:rPr lang="en-US" b="1" i="1" dirty="0" smtClean="0">
                <a:solidFill>
                  <a:prstClr val="black"/>
                </a:solidFill>
              </a:rPr>
              <a:t>in</a:t>
            </a:r>
          </a:p>
          <a:p>
            <a:pPr algn="ctr"/>
            <a:r>
              <a:rPr lang="en-US" b="1" i="1" dirty="0" smtClean="0">
                <a:solidFill>
                  <a:prstClr val="black"/>
                </a:solidFill>
              </a:rPr>
              <a:t> </a:t>
            </a:r>
            <a:r>
              <a:rPr lang="en-US" b="1" i="1" dirty="0">
                <a:solidFill>
                  <a:prstClr val="black"/>
                </a:solidFill>
              </a:rPr>
              <a:t>the leg </a:t>
            </a:r>
            <a:r>
              <a:rPr lang="en-US" b="1" i="1" dirty="0" smtClean="0">
                <a:solidFill>
                  <a:prstClr val="black"/>
                </a:solidFill>
              </a:rPr>
              <a:t>veins </a:t>
            </a:r>
            <a:r>
              <a:rPr lang="en-US" b="1" i="1" dirty="0">
                <a:solidFill>
                  <a:prstClr val="black"/>
                </a:solidFill>
              </a:rPr>
              <a:t>or pelvic veins of persons who are immobilized</a:t>
            </a:r>
          </a:p>
        </p:txBody>
      </p:sp>
      <p:pic>
        <p:nvPicPr>
          <p:cNvPr id="45058" name="Picture 2" descr="http://library.med.utah.edu/WebPath/jpeg1/LUNG0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836712"/>
            <a:ext cx="4176464" cy="4787652"/>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1259632" y="188640"/>
            <a:ext cx="6696744" cy="531440"/>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Thromboembolism in the Lung – Gross</a:t>
            </a:r>
            <a:endParaRPr lang="en-US" sz="2800" b="1" i="1" dirty="0">
              <a:solidFill>
                <a:prstClr val="white"/>
              </a:solidFill>
              <a:effectLst>
                <a:outerShdw blurRad="38100" dist="38100" dir="2700000" algn="tl">
                  <a:srgbClr val="000000">
                    <a:alpha val="43137"/>
                  </a:srgbClr>
                </a:outerShdw>
              </a:effectLst>
            </a:endParaRPr>
          </a:p>
        </p:txBody>
      </p:sp>
      <p:sp>
        <p:nvSpPr>
          <p:cNvPr id="6" name="Down Arrow 5"/>
          <p:cNvSpPr/>
          <p:nvPr/>
        </p:nvSpPr>
        <p:spPr>
          <a:xfrm>
            <a:off x="4211960" y="1988840"/>
            <a:ext cx="216024" cy="576064"/>
          </a:xfrm>
          <a:prstGeom prst="down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390587832"/>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6082" name="Picture 2" descr="http://library.med.utah.edu/WebPath/jpeg1/LUNG06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764704"/>
            <a:ext cx="3996444" cy="4608512"/>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67544" y="5445224"/>
            <a:ext cx="7992888" cy="1200329"/>
          </a:xfrm>
          <a:prstGeom prst="rect">
            <a:avLst/>
          </a:prstGeom>
        </p:spPr>
        <p:txBody>
          <a:bodyPr wrap="square">
            <a:spAutoFit/>
          </a:bodyPr>
          <a:lstStyle/>
          <a:p>
            <a:pPr algn="ctr"/>
            <a:r>
              <a:rPr lang="en-US" b="1" i="1" dirty="0">
                <a:solidFill>
                  <a:prstClr val="black"/>
                </a:solidFill>
              </a:rPr>
              <a:t>Large thromboemboli can cause death. Medium sized thrombomboli </a:t>
            </a:r>
            <a:endParaRPr lang="en-US" b="1" i="1" dirty="0" smtClean="0">
              <a:solidFill>
                <a:prstClr val="black"/>
              </a:solidFill>
            </a:endParaRPr>
          </a:p>
          <a:p>
            <a:pPr algn="ctr"/>
            <a:r>
              <a:rPr lang="en-US" b="1" i="1" dirty="0" smtClean="0">
                <a:solidFill>
                  <a:prstClr val="black"/>
                </a:solidFill>
              </a:rPr>
              <a:t>(</a:t>
            </a:r>
            <a:r>
              <a:rPr lang="en-US" b="1" i="1" dirty="0">
                <a:solidFill>
                  <a:prstClr val="black"/>
                </a:solidFill>
              </a:rPr>
              <a:t>blocking a pulmonary artery to a lobule or set of lobules) can produce the lesion seen </a:t>
            </a:r>
            <a:r>
              <a:rPr lang="en-US" b="1" i="1" dirty="0" smtClean="0">
                <a:solidFill>
                  <a:prstClr val="black"/>
                </a:solidFill>
              </a:rPr>
              <a:t>here -a </a:t>
            </a:r>
            <a:r>
              <a:rPr lang="en-US" b="1" i="1" dirty="0">
                <a:solidFill>
                  <a:prstClr val="black"/>
                </a:solidFill>
              </a:rPr>
              <a:t>hemorrhagic pulmonary </a:t>
            </a:r>
            <a:r>
              <a:rPr lang="en-US" b="1" i="1" dirty="0" smtClean="0">
                <a:solidFill>
                  <a:prstClr val="black"/>
                </a:solidFill>
              </a:rPr>
              <a:t>infarction which </a:t>
            </a:r>
            <a:r>
              <a:rPr lang="en-US" b="1" i="1" dirty="0">
                <a:solidFill>
                  <a:prstClr val="black"/>
                </a:solidFill>
              </a:rPr>
              <a:t>is </a:t>
            </a:r>
            <a:r>
              <a:rPr lang="en-US" b="1" i="1" dirty="0" smtClean="0">
                <a:solidFill>
                  <a:prstClr val="black"/>
                </a:solidFill>
              </a:rPr>
              <a:t>a wedge-shaped </a:t>
            </a:r>
            <a:r>
              <a:rPr lang="en-US" b="1" i="1" dirty="0">
                <a:solidFill>
                  <a:prstClr val="black"/>
                </a:solidFill>
              </a:rPr>
              <a:t>and based on the pleura.</a:t>
            </a:r>
          </a:p>
        </p:txBody>
      </p:sp>
      <p:sp>
        <p:nvSpPr>
          <p:cNvPr id="4" name="Rounded Rectangle 3"/>
          <p:cNvSpPr/>
          <p:nvPr/>
        </p:nvSpPr>
        <p:spPr>
          <a:xfrm>
            <a:off x="1259632" y="188640"/>
            <a:ext cx="6696744" cy="432048"/>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Thromboembolism in the Lung – Gross</a:t>
            </a:r>
            <a:endParaRPr lang="en-US" sz="2800" b="1" i="1" dirty="0">
              <a:solidFill>
                <a:prstClr val="white"/>
              </a:solidFill>
              <a:effectLst>
                <a:outerShdw blurRad="38100" dist="38100" dir="2700000" algn="tl">
                  <a:srgbClr val="000000">
                    <a:alpha val="43137"/>
                  </a:srgbClr>
                </a:outerShdw>
              </a:effectLst>
            </a:endParaRPr>
          </a:p>
        </p:txBody>
      </p:sp>
      <p:pic>
        <p:nvPicPr>
          <p:cNvPr id="5" name="Picture 4" descr="http://library.med.utah.edu/WebPath/jpeg1/LUNG06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30220" y="764703"/>
            <a:ext cx="3846235" cy="4608513"/>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639467095"/>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8610" name="Picture 1"/>
          <p:cNvPicPr>
            <a:picLocks noChangeAspect="1"/>
          </p:cNvPicPr>
          <p:nvPr/>
        </p:nvPicPr>
        <p:blipFill>
          <a:blip r:embed="rId3" cstate="print"/>
          <a:srcRect/>
          <a:stretch>
            <a:fillRect/>
          </a:stretch>
        </p:blipFill>
        <p:spPr bwMode="auto">
          <a:xfrm>
            <a:off x="4283968" y="332656"/>
            <a:ext cx="4644008" cy="6120680"/>
          </a:xfrm>
          <a:prstGeom prst="rect">
            <a:avLst/>
          </a:prstGeom>
          <a:noFill/>
          <a:ln w="38100">
            <a:solidFill>
              <a:schemeClr val="tx1"/>
            </a:solidFill>
            <a:miter lim="800000"/>
            <a:headEnd/>
            <a:tailEnd/>
          </a:ln>
        </p:spPr>
      </p:pic>
      <p:sp>
        <p:nvSpPr>
          <p:cNvPr id="3" name="Rectangle 2"/>
          <p:cNvSpPr/>
          <p:nvPr/>
        </p:nvSpPr>
        <p:spPr>
          <a:xfrm>
            <a:off x="430560" y="1467305"/>
            <a:ext cx="3745240" cy="4832092"/>
          </a:xfrm>
          <a:prstGeom prst="rect">
            <a:avLst/>
          </a:prstGeom>
        </p:spPr>
        <p:txBody>
          <a:bodyPr wrap="square">
            <a:spAutoFit/>
          </a:bodyPr>
          <a:lstStyle/>
          <a:p>
            <a:pPr>
              <a:spcBef>
                <a:spcPct val="0"/>
              </a:spcBef>
            </a:pPr>
            <a:r>
              <a:rPr lang="en-US" sz="2800" b="1" i="1" dirty="0" smtClean="0">
                <a:solidFill>
                  <a:prstClr val="black"/>
                </a:solidFill>
              </a:rPr>
              <a:t>A Longitudinal transection of a lung showing a wedge shaped peripheral hemorrhagic infarction .</a:t>
            </a:r>
          </a:p>
          <a:p>
            <a:pPr>
              <a:spcBef>
                <a:spcPct val="0"/>
              </a:spcBef>
            </a:pPr>
            <a:r>
              <a:rPr lang="en-US" sz="2800" b="1" i="1" dirty="0" smtClean="0">
                <a:solidFill>
                  <a:prstClr val="black"/>
                </a:solidFill>
              </a:rPr>
              <a:t> </a:t>
            </a:r>
          </a:p>
          <a:p>
            <a:pPr>
              <a:spcBef>
                <a:spcPct val="0"/>
              </a:spcBef>
            </a:pPr>
            <a:r>
              <a:rPr lang="en-US" sz="2800" b="1" i="1" dirty="0" smtClean="0">
                <a:solidFill>
                  <a:prstClr val="black"/>
                </a:solidFill>
              </a:rPr>
              <a:t>A thrombus is seen in a major branch of pulmonary artery </a:t>
            </a:r>
          </a:p>
          <a:p>
            <a:pPr>
              <a:spcBef>
                <a:spcPct val="0"/>
              </a:spcBef>
            </a:pPr>
            <a:r>
              <a:rPr lang="en-US" sz="2800" b="1" i="1" dirty="0" smtClean="0">
                <a:solidFill>
                  <a:prstClr val="black"/>
                </a:solidFill>
              </a:rPr>
              <a:t>( arrow head ) </a:t>
            </a:r>
            <a:r>
              <a:rPr lang="en-US" b="1" i="1" dirty="0" smtClean="0">
                <a:solidFill>
                  <a:prstClr val="black"/>
                </a:solidFill>
              </a:rPr>
              <a:t>.</a:t>
            </a:r>
          </a:p>
        </p:txBody>
      </p:sp>
      <p:sp>
        <p:nvSpPr>
          <p:cNvPr id="5" name="Rounded Rectangle 4"/>
          <p:cNvSpPr/>
          <p:nvPr/>
        </p:nvSpPr>
        <p:spPr>
          <a:xfrm>
            <a:off x="179512" y="359078"/>
            <a:ext cx="3996288" cy="83767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solidFill>
                  <a:prstClr val="white"/>
                </a:solidFill>
                <a:effectLst>
                  <a:outerShdw blurRad="38100" dist="38100" dir="2700000" algn="tl">
                    <a:srgbClr val="000000">
                      <a:alpha val="43137"/>
                    </a:srgbClr>
                  </a:outerShdw>
                </a:effectLst>
              </a:rPr>
              <a:t>Pulmonary </a:t>
            </a:r>
            <a:r>
              <a:rPr lang="en-US" sz="2600" b="1" i="1" dirty="0">
                <a:solidFill>
                  <a:prstClr val="white"/>
                </a:solidFill>
                <a:effectLst>
                  <a:outerShdw blurRad="38100" dist="38100" dir="2700000" algn="tl">
                    <a:srgbClr val="000000">
                      <a:alpha val="43137"/>
                    </a:srgbClr>
                  </a:outerShdw>
                </a:effectLst>
              </a:rPr>
              <a:t>embolus </a:t>
            </a:r>
            <a:r>
              <a:rPr lang="en-US" sz="2600" b="1" i="1" dirty="0" smtClean="0">
                <a:solidFill>
                  <a:prstClr val="white"/>
                </a:solidFill>
                <a:effectLst>
                  <a:outerShdw blurRad="38100" dist="38100" dir="2700000" algn="tl">
                    <a:srgbClr val="000000">
                      <a:alpha val="43137"/>
                    </a:srgbClr>
                  </a:outerShdw>
                </a:effectLst>
              </a:rPr>
              <a:t>and</a:t>
            </a:r>
          </a:p>
          <a:p>
            <a:pPr algn="ctr"/>
            <a:r>
              <a:rPr lang="en-US" sz="2600" b="1" i="1" dirty="0" smtClean="0">
                <a:solidFill>
                  <a:prstClr val="white"/>
                </a:solidFill>
                <a:effectLst>
                  <a:outerShdw blurRad="38100" dist="38100" dir="2700000" algn="tl">
                    <a:srgbClr val="000000">
                      <a:alpha val="43137"/>
                    </a:srgbClr>
                  </a:outerShdw>
                </a:effectLst>
              </a:rPr>
              <a:t> infarction in the Lung</a:t>
            </a:r>
            <a:endParaRPr lang="en-US" sz="2600" b="1" i="1" dirty="0">
              <a:solidFill>
                <a:prstClr val="white"/>
              </a:solidFill>
              <a:effectLst>
                <a:outerShdw blurRad="38100" dist="38100" dir="2700000" algn="tl">
                  <a:srgbClr val="000000">
                    <a:alpha val="43137"/>
                  </a:srgbClr>
                </a:outerShdw>
              </a:effectLst>
            </a:endParaRPr>
          </a:p>
        </p:txBody>
      </p:sp>
      <p:sp>
        <p:nvSpPr>
          <p:cNvPr id="7" name="Left Arrow 6"/>
          <p:cNvSpPr/>
          <p:nvPr/>
        </p:nvSpPr>
        <p:spPr>
          <a:xfrm rot="14682526">
            <a:off x="6529969" y="2010211"/>
            <a:ext cx="740210" cy="300805"/>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373950863"/>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797713"/>
            <a:ext cx="8352928" cy="923330"/>
          </a:xfrm>
          <a:prstGeom prst="rect">
            <a:avLst/>
          </a:prstGeom>
        </p:spPr>
        <p:txBody>
          <a:bodyPr wrap="square">
            <a:spAutoFit/>
          </a:bodyPr>
          <a:lstStyle/>
          <a:p>
            <a:pPr algn="ctr"/>
            <a:r>
              <a:rPr lang="en-US" b="1" i="1" dirty="0" smtClean="0">
                <a:solidFill>
                  <a:prstClr val="black"/>
                </a:solidFill>
              </a:rPr>
              <a:t>Microscopic </a:t>
            </a:r>
            <a:r>
              <a:rPr lang="en-US" b="1" i="1" dirty="0">
                <a:solidFill>
                  <a:prstClr val="black"/>
                </a:solidFill>
              </a:rPr>
              <a:t>appearance of a pulmonary thromboembolus in a large pulmonary artery. There are interdigitating areas of pale pink and red that form the "lines of Zahn" characteristic for a thrombus.</a:t>
            </a:r>
          </a:p>
        </p:txBody>
      </p:sp>
      <p:pic>
        <p:nvPicPr>
          <p:cNvPr id="48130" name="Picture 2" descr="http://library.med.utah.edu/WebPath/jpeg1/LUNG06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836711"/>
            <a:ext cx="8208912" cy="4961001"/>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899592" y="260648"/>
            <a:ext cx="7344816" cy="432047"/>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Pulmonary </a:t>
            </a:r>
            <a:r>
              <a:rPr lang="en-US" sz="2800" b="1" i="1" dirty="0">
                <a:solidFill>
                  <a:prstClr val="white"/>
                </a:solidFill>
                <a:effectLst>
                  <a:outerShdw blurRad="38100" dist="38100" dir="2700000" algn="tl">
                    <a:srgbClr val="000000">
                      <a:alpha val="43137"/>
                    </a:srgbClr>
                  </a:outerShdw>
                </a:effectLst>
              </a:rPr>
              <a:t>artery </a:t>
            </a:r>
            <a:r>
              <a:rPr lang="en-US" sz="2800" b="1" i="1" dirty="0" smtClean="0">
                <a:solidFill>
                  <a:prstClr val="white"/>
                </a:solidFill>
                <a:effectLst>
                  <a:outerShdw blurRad="38100" dist="38100" dir="2700000" algn="tl">
                    <a:srgbClr val="000000">
                      <a:alpha val="43137"/>
                    </a:srgbClr>
                  </a:outerShdw>
                </a:effectLst>
              </a:rPr>
              <a:t>thromboembolus - LPF</a:t>
            </a:r>
            <a:endParaRPr lang="en-US" sz="2800"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38049251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0178" name="Picture 2" descr="http://library.med.utah.edu/WebPath/jpeg1/LUNG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836712"/>
            <a:ext cx="8352928" cy="4981326"/>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39552" y="5890046"/>
            <a:ext cx="8064896" cy="923330"/>
          </a:xfrm>
          <a:prstGeom prst="rect">
            <a:avLst/>
          </a:prstGeom>
        </p:spPr>
        <p:txBody>
          <a:bodyPr wrap="square">
            <a:spAutoFit/>
          </a:bodyPr>
          <a:lstStyle/>
          <a:p>
            <a:pPr algn="ctr"/>
            <a:r>
              <a:rPr lang="en-US" b="1" i="1" dirty="0" smtClean="0">
                <a:solidFill>
                  <a:prstClr val="black"/>
                </a:solidFill>
              </a:rPr>
              <a:t>A </a:t>
            </a:r>
            <a:r>
              <a:rPr lang="en-US" b="1" i="1" dirty="0">
                <a:solidFill>
                  <a:prstClr val="black"/>
                </a:solidFill>
              </a:rPr>
              <a:t>small peripheral </a:t>
            </a:r>
            <a:r>
              <a:rPr lang="en-US" b="1" i="1" dirty="0" smtClean="0">
                <a:solidFill>
                  <a:prstClr val="black"/>
                </a:solidFill>
              </a:rPr>
              <a:t>pulmonary </a:t>
            </a:r>
            <a:r>
              <a:rPr lang="en-US" b="1" i="1" dirty="0">
                <a:solidFill>
                  <a:prstClr val="black"/>
                </a:solidFill>
              </a:rPr>
              <a:t>artery thromboembolus. </a:t>
            </a:r>
            <a:r>
              <a:rPr lang="en-US" b="1" i="1" dirty="0" smtClean="0">
                <a:solidFill>
                  <a:prstClr val="black"/>
                </a:solidFill>
              </a:rPr>
              <a:t>If these small </a:t>
            </a:r>
            <a:r>
              <a:rPr lang="en-US" b="1" i="1" dirty="0">
                <a:solidFill>
                  <a:prstClr val="black"/>
                </a:solidFill>
              </a:rPr>
              <a:t>PE </a:t>
            </a:r>
            <a:r>
              <a:rPr lang="en-US" b="1" i="1" dirty="0" smtClean="0">
                <a:solidFill>
                  <a:prstClr val="black"/>
                </a:solidFill>
              </a:rPr>
              <a:t>are showered </a:t>
            </a:r>
            <a:r>
              <a:rPr lang="en-US" b="1" i="1" dirty="0">
                <a:solidFill>
                  <a:prstClr val="black"/>
                </a:solidFill>
              </a:rPr>
              <a:t>into the pulmonary circulation at once or over a period of </a:t>
            </a:r>
            <a:r>
              <a:rPr lang="en-US" b="1" i="1" dirty="0" smtClean="0">
                <a:solidFill>
                  <a:prstClr val="black"/>
                </a:solidFill>
              </a:rPr>
              <a:t>time will lead </a:t>
            </a:r>
            <a:r>
              <a:rPr lang="en-US" b="1" i="1" dirty="0">
                <a:solidFill>
                  <a:prstClr val="black"/>
                </a:solidFill>
              </a:rPr>
              <a:t>to pulmonary hypertension.</a:t>
            </a:r>
          </a:p>
        </p:txBody>
      </p:sp>
      <p:sp>
        <p:nvSpPr>
          <p:cNvPr id="3" name="Rounded Rectangle 2"/>
          <p:cNvSpPr/>
          <p:nvPr/>
        </p:nvSpPr>
        <p:spPr>
          <a:xfrm>
            <a:off x="755576" y="260648"/>
            <a:ext cx="7776864" cy="432047"/>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Small pulmonary </a:t>
            </a:r>
            <a:r>
              <a:rPr lang="en-US" sz="2800" b="1" i="1" dirty="0">
                <a:solidFill>
                  <a:prstClr val="white"/>
                </a:solidFill>
                <a:effectLst>
                  <a:outerShdw blurRad="38100" dist="38100" dir="2700000" algn="tl">
                    <a:srgbClr val="000000">
                      <a:alpha val="43137"/>
                    </a:srgbClr>
                  </a:outerShdw>
                </a:effectLst>
              </a:rPr>
              <a:t>artery </a:t>
            </a:r>
            <a:r>
              <a:rPr lang="en-US" sz="2800" b="1" i="1" dirty="0" smtClean="0">
                <a:solidFill>
                  <a:prstClr val="white"/>
                </a:solidFill>
                <a:effectLst>
                  <a:outerShdw blurRad="38100" dist="38100" dir="2700000" algn="tl">
                    <a:srgbClr val="000000">
                      <a:alpha val="43137"/>
                    </a:srgbClr>
                  </a:outerShdw>
                </a:effectLst>
              </a:rPr>
              <a:t>thromboembolus - HPF</a:t>
            </a:r>
            <a:endParaRPr lang="en-US" sz="2800"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35560638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5720" y="5733256"/>
            <a:ext cx="8606760" cy="857256"/>
          </a:xfrm>
        </p:spPr>
        <p:txBody>
          <a:bodyPr>
            <a:noAutofit/>
          </a:bodyPr>
          <a:lstStyle/>
          <a:p>
            <a:pPr algn="ctr"/>
            <a:r>
              <a:rPr lang="en-US" b="1" dirty="0" smtClean="0"/>
              <a:t>Microscopic section of normal lung showing terminal bronchiole (T) , respiratory bronchiole (R), alveolar duct (AD), alveolar sac (AS), and alveoli (A).</a:t>
            </a:r>
            <a:endParaRPr lang="en-US" b="1" dirty="0"/>
          </a:p>
        </p:txBody>
      </p:sp>
      <p:pic>
        <p:nvPicPr>
          <p:cNvPr id="1026" name="Picture 2" descr="http://www.meddean.luc.edu/lumen/bbs/p/pulpathi/pulpath8.jpeg"/>
          <p:cNvPicPr>
            <a:picLocks noGrp="1" noChangeAspect="1" noChangeArrowheads="1"/>
          </p:cNvPicPr>
          <p:nvPr>
            <p:ph type="pic" idx="1"/>
          </p:nvPr>
        </p:nvPicPr>
        <p:blipFill>
          <a:blip r:embed="rId2" cstate="print"/>
          <a:srcRect l="32081" r="32081"/>
          <a:stretch>
            <a:fillRect/>
          </a:stretch>
        </p:blipFill>
        <p:spPr bwMode="auto">
          <a:xfrm>
            <a:off x="611560" y="1120552"/>
            <a:ext cx="7584363" cy="4594448"/>
          </a:xfrm>
          <a:prstGeom prst="rect">
            <a:avLst/>
          </a:prstGeom>
          <a:noFill/>
          <a:ln w="28575">
            <a:solidFill>
              <a:schemeClr val="tx1"/>
            </a:solidFill>
          </a:ln>
        </p:spPr>
      </p:pic>
      <p:sp>
        <p:nvSpPr>
          <p:cNvPr id="6" name="TextBox 5"/>
          <p:cNvSpPr txBox="1"/>
          <p:nvPr/>
        </p:nvSpPr>
        <p:spPr>
          <a:xfrm>
            <a:off x="617317" y="2823801"/>
            <a:ext cx="428628" cy="461665"/>
          </a:xfrm>
          <a:prstGeom prst="rect">
            <a:avLst/>
          </a:prstGeom>
          <a:noFill/>
        </p:spPr>
        <p:txBody>
          <a:bodyPr wrap="square" rtlCol="0">
            <a:spAutoFit/>
          </a:bodyPr>
          <a:lstStyle/>
          <a:p>
            <a:r>
              <a:rPr lang="en-US" sz="2400" b="1" dirty="0" smtClean="0"/>
              <a:t>T</a:t>
            </a:r>
            <a:endParaRPr lang="en-US" sz="2400" b="1" dirty="0"/>
          </a:p>
        </p:txBody>
      </p:sp>
      <p:sp>
        <p:nvSpPr>
          <p:cNvPr id="7" name="TextBox 6"/>
          <p:cNvSpPr txBox="1"/>
          <p:nvPr/>
        </p:nvSpPr>
        <p:spPr>
          <a:xfrm>
            <a:off x="2524315" y="3212494"/>
            <a:ext cx="357790" cy="461665"/>
          </a:xfrm>
          <a:prstGeom prst="rect">
            <a:avLst/>
          </a:prstGeom>
          <a:noFill/>
        </p:spPr>
        <p:txBody>
          <a:bodyPr wrap="none" rtlCol="0">
            <a:spAutoFit/>
          </a:bodyPr>
          <a:lstStyle/>
          <a:p>
            <a:r>
              <a:rPr lang="en-US" sz="2400" b="1" dirty="0" smtClean="0"/>
              <a:t>R</a:t>
            </a:r>
            <a:endParaRPr lang="en-US" sz="2400" b="1" dirty="0"/>
          </a:p>
        </p:txBody>
      </p:sp>
      <p:sp>
        <p:nvSpPr>
          <p:cNvPr id="10" name="TextBox 9"/>
          <p:cNvSpPr txBox="1"/>
          <p:nvPr/>
        </p:nvSpPr>
        <p:spPr>
          <a:xfrm flipH="1">
            <a:off x="5076056" y="3279932"/>
            <a:ext cx="777267" cy="461665"/>
          </a:xfrm>
          <a:prstGeom prst="rect">
            <a:avLst/>
          </a:prstGeom>
          <a:noFill/>
        </p:spPr>
        <p:txBody>
          <a:bodyPr wrap="square" rtlCol="0">
            <a:spAutoFit/>
          </a:bodyPr>
          <a:lstStyle/>
          <a:p>
            <a:pPr algn="ctr"/>
            <a:r>
              <a:rPr lang="en-US" sz="2400" b="1" dirty="0" smtClean="0"/>
              <a:t>AD </a:t>
            </a:r>
            <a:endParaRPr lang="en-US" sz="2400" b="1" dirty="0"/>
          </a:p>
        </p:txBody>
      </p:sp>
      <p:sp>
        <p:nvSpPr>
          <p:cNvPr id="12" name="TextBox 11"/>
          <p:cNvSpPr txBox="1"/>
          <p:nvPr/>
        </p:nvSpPr>
        <p:spPr>
          <a:xfrm>
            <a:off x="7182007" y="3365541"/>
            <a:ext cx="624702" cy="461665"/>
          </a:xfrm>
          <a:prstGeom prst="rect">
            <a:avLst/>
          </a:prstGeom>
          <a:noFill/>
        </p:spPr>
        <p:txBody>
          <a:bodyPr wrap="square" rtlCol="0">
            <a:spAutoFit/>
          </a:bodyPr>
          <a:lstStyle/>
          <a:p>
            <a:pPr algn="ctr"/>
            <a:r>
              <a:rPr lang="en-US" sz="2400" b="1" dirty="0" smtClean="0"/>
              <a:t>AS</a:t>
            </a:r>
            <a:endParaRPr lang="en-US" sz="2400" b="1" dirty="0"/>
          </a:p>
        </p:txBody>
      </p:sp>
      <p:sp>
        <p:nvSpPr>
          <p:cNvPr id="13" name="TextBox 12"/>
          <p:cNvSpPr txBox="1"/>
          <p:nvPr/>
        </p:nvSpPr>
        <p:spPr>
          <a:xfrm>
            <a:off x="7628114" y="4530218"/>
            <a:ext cx="357190" cy="461665"/>
          </a:xfrm>
          <a:prstGeom prst="rect">
            <a:avLst/>
          </a:prstGeom>
          <a:noFill/>
        </p:spPr>
        <p:txBody>
          <a:bodyPr wrap="square" rtlCol="0">
            <a:spAutoFit/>
          </a:bodyPr>
          <a:lstStyle/>
          <a:p>
            <a:r>
              <a:rPr lang="en-US" sz="2400" b="1" dirty="0" smtClean="0"/>
              <a:t>A</a:t>
            </a:r>
            <a:endParaRPr lang="en-US" sz="2400" b="1" dirty="0"/>
          </a:p>
        </p:txBody>
      </p:sp>
      <p:sp>
        <p:nvSpPr>
          <p:cNvPr id="2" name="Rounded Rectangle 1"/>
          <p:cNvSpPr/>
          <p:nvPr/>
        </p:nvSpPr>
        <p:spPr>
          <a:xfrm>
            <a:off x="1946146" y="260648"/>
            <a:ext cx="5074126" cy="504056"/>
          </a:xfrm>
          <a:prstGeom prst="round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Normal Histology of the Lungs</a:t>
            </a:r>
            <a:endParaRPr lang="en-US" sz="2800" b="1" i="1" dirty="0">
              <a:effectLst>
                <a:outerShdw blurRad="38100" dist="38100" dir="2700000" algn="tl">
                  <a:srgbClr val="000000">
                    <a:alpha val="43137"/>
                  </a:srgbClr>
                </a:outerShdw>
              </a:effectLst>
            </a:endParaRPr>
          </a:p>
        </p:txBody>
      </p:sp>
      <p:sp>
        <p:nvSpPr>
          <p:cNvPr id="15" name="TextBox 1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6" name="TextBox 15"/>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51520" y="5589240"/>
            <a:ext cx="8640960" cy="1200329"/>
          </a:xfrm>
          <a:prstGeom prst="rect">
            <a:avLst/>
          </a:prstGeom>
        </p:spPr>
        <p:txBody>
          <a:bodyPr wrap="square">
            <a:spAutoFit/>
          </a:bodyPr>
          <a:lstStyle/>
          <a:p>
            <a:pPr algn="ctr"/>
            <a:r>
              <a:rPr lang="en-US" b="1" i="1" dirty="0">
                <a:solidFill>
                  <a:prstClr val="black"/>
                </a:solidFill>
              </a:rPr>
              <a:t>The rounded holes that appear in the vascular spaces here in the lung are fat emboli. Fat embolization syndrome occurs most often following trauma with fracture of long bones that releases fat globules into the circulation which are trapped in pulmonary capillaries</a:t>
            </a:r>
          </a:p>
        </p:txBody>
      </p:sp>
      <p:pic>
        <p:nvPicPr>
          <p:cNvPr id="69634" name="Picture 2" descr="http://library.med.utah.edu/WebPath/jpeg1/LUNG08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472" y="908720"/>
            <a:ext cx="8328992" cy="4680520"/>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3" name="Rounded Rectangle 2"/>
          <p:cNvSpPr/>
          <p:nvPr/>
        </p:nvSpPr>
        <p:spPr>
          <a:xfrm>
            <a:off x="1043608" y="188640"/>
            <a:ext cx="6912768" cy="504056"/>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white"/>
                </a:solidFill>
                <a:effectLst>
                  <a:outerShdw blurRad="38100" dist="38100" dir="2700000" algn="tl">
                    <a:srgbClr val="000000">
                      <a:alpha val="43137"/>
                    </a:srgbClr>
                  </a:outerShdw>
                </a:effectLst>
              </a:rPr>
              <a:t>Fat Embolism in the Lung - HPF</a:t>
            </a:r>
            <a:endParaRPr lang="en-US" sz="28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213779775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5589240"/>
            <a:ext cx="8136904" cy="1008112"/>
          </a:xfrm>
        </p:spPr>
        <p:txBody>
          <a:bodyPr>
            <a:normAutofit/>
          </a:bodyPr>
          <a:lstStyle/>
          <a:p>
            <a:pPr algn="ctr"/>
            <a:r>
              <a:rPr lang="en-US" sz="1800" b="1" i="1" dirty="0" smtClean="0">
                <a:solidFill>
                  <a:schemeClr val="tx1"/>
                </a:solidFill>
              </a:rPr>
              <a:t> </a:t>
            </a:r>
            <a:r>
              <a:rPr lang="en-US" sz="1800" b="1" i="1" dirty="0" smtClean="0">
                <a:solidFill>
                  <a:srgbClr val="FF0000"/>
                </a:solidFill>
              </a:rPr>
              <a:t>Normal Alveoli: </a:t>
            </a:r>
            <a:r>
              <a:rPr lang="en-US" sz="1800" b="1" i="1" dirty="0" smtClean="0">
                <a:solidFill>
                  <a:schemeClr val="tx1"/>
                </a:solidFill>
              </a:rPr>
              <a:t>These </a:t>
            </a:r>
            <a:r>
              <a:rPr lang="en-US" sz="1800" b="1" i="1" dirty="0">
                <a:solidFill>
                  <a:schemeClr val="tx1"/>
                </a:solidFill>
              </a:rPr>
              <a:t>oval-shaped alveoli expand with air during inspiration, have very thin epithelial walls and are surrounded by capillaries creating the respiratory membrane where gas exchange occurs between air and blood</a:t>
            </a:r>
          </a:p>
        </p:txBody>
      </p:sp>
      <p:pic>
        <p:nvPicPr>
          <p:cNvPr id="5122" name="Picture 2" descr="imag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908720"/>
            <a:ext cx="8136904" cy="475252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Rounded Rectangle 6"/>
          <p:cNvSpPr/>
          <p:nvPr/>
        </p:nvSpPr>
        <p:spPr>
          <a:xfrm>
            <a:off x="1187624" y="260648"/>
            <a:ext cx="6480720" cy="504056"/>
          </a:xfrm>
          <a:prstGeom prst="round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Normal Histology of the Lungs - Alveoli</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388549175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51520" y="1124744"/>
            <a:ext cx="8784976" cy="5262979"/>
          </a:xfrm>
          <a:prstGeom prst="rect">
            <a:avLst/>
          </a:prstGeom>
        </p:spPr>
        <p:txBody>
          <a:bodyPr wrap="square">
            <a:spAutoFit/>
          </a:bodyPr>
          <a:lstStyle/>
          <a:p>
            <a:pPr marL="287338" indent="-287338">
              <a:buAutoNum type="arabicPeriod"/>
            </a:pPr>
            <a:r>
              <a:rPr lang="en-US" sz="2400" b="1" dirty="0" smtClean="0">
                <a:solidFill>
                  <a:srgbClr val="990000"/>
                </a:solidFill>
              </a:rPr>
              <a:t>Inflammatory lung diseases: </a:t>
            </a:r>
          </a:p>
          <a:p>
            <a:pPr marL="457200" indent="-457200"/>
            <a:r>
              <a:rPr lang="en-US" sz="2000" b="1" dirty="0" smtClean="0">
                <a:solidFill>
                  <a:srgbClr val="990000"/>
                </a:solidFill>
              </a:rPr>
              <a:t>        </a:t>
            </a:r>
            <a:r>
              <a:rPr lang="en-US" sz="2000" dirty="0" smtClean="0"/>
              <a:t>(Asthma, cystic fibrosis, &amp; COPD)</a:t>
            </a:r>
            <a:endParaRPr lang="en-US" sz="2000" b="1" dirty="0" smtClean="0">
              <a:solidFill>
                <a:srgbClr val="990000"/>
              </a:solidFill>
            </a:endParaRPr>
          </a:p>
          <a:p>
            <a:r>
              <a:rPr lang="en-US" sz="2000" b="1" dirty="0" smtClean="0"/>
              <a:t>2. </a:t>
            </a:r>
            <a:r>
              <a:rPr lang="en-US" sz="2400" b="1" dirty="0" smtClean="0">
                <a:solidFill>
                  <a:srgbClr val="990000"/>
                </a:solidFill>
              </a:rPr>
              <a:t>Restrictive lung diseases: </a:t>
            </a:r>
            <a:endParaRPr lang="en-US" sz="2000" b="1" dirty="0" smtClean="0">
              <a:solidFill>
                <a:srgbClr val="990000"/>
              </a:solidFill>
            </a:endParaRPr>
          </a:p>
          <a:p>
            <a:r>
              <a:rPr lang="en-US" sz="2000" b="1" dirty="0" smtClean="0"/>
              <a:t>        </a:t>
            </a:r>
            <a:r>
              <a:rPr lang="en-US" sz="2000" b="1" u="sng" dirty="0" smtClean="0"/>
              <a:t>(Allergic Alveolitis) </a:t>
            </a:r>
          </a:p>
          <a:p>
            <a:r>
              <a:rPr lang="en-US" sz="2000" b="1" dirty="0" smtClean="0"/>
              <a:t>3. </a:t>
            </a:r>
            <a:r>
              <a:rPr lang="en-US" sz="2400" b="1" dirty="0" smtClean="0">
                <a:solidFill>
                  <a:srgbClr val="990000"/>
                </a:solidFill>
              </a:rPr>
              <a:t>Obstructive lung diseases :</a:t>
            </a:r>
          </a:p>
          <a:p>
            <a:pPr marL="234950" lvl="1"/>
            <a:r>
              <a:rPr lang="en-US" sz="2000" dirty="0" smtClean="0"/>
              <a:t>(</a:t>
            </a:r>
            <a:r>
              <a:rPr lang="en-US" sz="2000" b="1" u="sng" dirty="0" smtClean="0"/>
              <a:t>Bronchial Asthma</a:t>
            </a:r>
            <a:r>
              <a:rPr lang="en-US" sz="2000" dirty="0" smtClean="0"/>
              <a:t>, </a:t>
            </a:r>
            <a:r>
              <a:rPr lang="en-US" sz="2000" b="1" u="sng" dirty="0" smtClean="0"/>
              <a:t>Bronchiectasis</a:t>
            </a:r>
            <a:r>
              <a:rPr lang="en-US" sz="2000" dirty="0" smtClean="0"/>
              <a:t>, &amp; (</a:t>
            </a:r>
            <a:r>
              <a:rPr lang="en-US" sz="2000" b="1" dirty="0" smtClean="0"/>
              <a:t>COPD</a:t>
            </a:r>
            <a:r>
              <a:rPr lang="en-US" sz="2000" dirty="0" smtClean="0"/>
              <a:t>- </a:t>
            </a:r>
            <a:r>
              <a:rPr lang="en-US" sz="2000" b="1" u="sng" dirty="0" smtClean="0"/>
              <a:t>Ch. Bronchitis</a:t>
            </a:r>
            <a:r>
              <a:rPr lang="en-US" sz="2000" b="1" dirty="0" smtClean="0"/>
              <a:t> </a:t>
            </a:r>
            <a:r>
              <a:rPr lang="en-US" sz="2000" dirty="0" smtClean="0"/>
              <a:t>&amp; </a:t>
            </a:r>
            <a:r>
              <a:rPr lang="en-US" sz="2000" b="1" u="sng" dirty="0" smtClean="0"/>
              <a:t>Emphysema</a:t>
            </a:r>
            <a:r>
              <a:rPr lang="en-US" sz="2000" dirty="0" smtClean="0"/>
              <a:t> ))</a:t>
            </a:r>
            <a:endParaRPr lang="en-US" sz="2000" b="1" dirty="0" smtClean="0"/>
          </a:p>
          <a:p>
            <a:r>
              <a:rPr lang="en-US" sz="2000" b="1" dirty="0" smtClean="0"/>
              <a:t>4. </a:t>
            </a:r>
            <a:r>
              <a:rPr lang="en-US" sz="2400" b="1" dirty="0" smtClean="0">
                <a:solidFill>
                  <a:srgbClr val="990000"/>
                </a:solidFill>
              </a:rPr>
              <a:t>Respiratory tract infections: </a:t>
            </a:r>
            <a:endParaRPr lang="en-US" sz="2000" b="1" dirty="0" smtClean="0">
              <a:solidFill>
                <a:srgbClr val="990000"/>
              </a:solidFill>
            </a:endParaRPr>
          </a:p>
          <a:p>
            <a:pPr lvl="1">
              <a:buFontTx/>
              <a:buChar char="-"/>
            </a:pPr>
            <a:r>
              <a:rPr lang="en-US" sz="2000" b="1" dirty="0" smtClean="0"/>
              <a:t>Upper resp. tract infection </a:t>
            </a:r>
            <a:r>
              <a:rPr lang="en-US" sz="2000" dirty="0" smtClean="0"/>
              <a:t>(sinusitis, tonsillitis, otitis media, pharyngitis      </a:t>
            </a:r>
          </a:p>
          <a:p>
            <a:pPr lvl="1"/>
            <a:r>
              <a:rPr lang="en-US" sz="2000" dirty="0" smtClean="0"/>
              <a:t>&amp; laryngitis )</a:t>
            </a:r>
          </a:p>
          <a:p>
            <a:pPr lvl="1">
              <a:buFontTx/>
              <a:buChar char="-"/>
            </a:pPr>
            <a:r>
              <a:rPr lang="en-US" sz="2000" b="1" dirty="0" smtClean="0"/>
              <a:t>Lower resp. tract infection </a:t>
            </a:r>
            <a:r>
              <a:rPr lang="en-US" sz="2000" dirty="0" smtClean="0"/>
              <a:t>(</a:t>
            </a:r>
            <a:r>
              <a:rPr lang="en-US" sz="2000" b="1" u="sng" dirty="0" smtClean="0"/>
              <a:t>Pneumonia</a:t>
            </a:r>
            <a:r>
              <a:rPr lang="en-US" sz="2000" dirty="0" smtClean="0"/>
              <a:t> &amp; </a:t>
            </a:r>
            <a:r>
              <a:rPr lang="en-US" sz="2000" b="1" u="sng" dirty="0" smtClean="0"/>
              <a:t>Bronchopneumonia , T.B.</a:t>
            </a:r>
            <a:r>
              <a:rPr lang="en-US" sz="2000" dirty="0" smtClean="0"/>
              <a:t>)</a:t>
            </a:r>
          </a:p>
          <a:p>
            <a:pPr marL="0" lvl="1"/>
            <a:r>
              <a:rPr lang="en-US" sz="2000" b="1" dirty="0" smtClean="0"/>
              <a:t>5.</a:t>
            </a:r>
            <a:r>
              <a:rPr lang="en-US" sz="2400" b="1" dirty="0" smtClean="0">
                <a:solidFill>
                  <a:srgbClr val="990000"/>
                </a:solidFill>
              </a:rPr>
              <a:t>Malignant tumors</a:t>
            </a:r>
            <a:r>
              <a:rPr lang="en-US" sz="2000" b="1" dirty="0" smtClean="0"/>
              <a:t>(</a:t>
            </a:r>
            <a:r>
              <a:rPr lang="en-US" sz="2000" b="1" u="sng" dirty="0" err="1" smtClean="0"/>
              <a:t>SquamousCC</a:t>
            </a:r>
            <a:r>
              <a:rPr lang="en-US" sz="2000" dirty="0" smtClean="0"/>
              <a:t>, </a:t>
            </a:r>
            <a:r>
              <a:rPr lang="en-US" sz="2000" b="1" u="sng" dirty="0" smtClean="0"/>
              <a:t>adenocarcinoma</a:t>
            </a:r>
            <a:r>
              <a:rPr lang="en-US" sz="2000" dirty="0" smtClean="0"/>
              <a:t>, </a:t>
            </a:r>
            <a:r>
              <a:rPr lang="en-US" sz="2000" b="1" u="sng" dirty="0" smtClean="0"/>
              <a:t>Large CC </a:t>
            </a:r>
            <a:r>
              <a:rPr lang="en-US" sz="2000" dirty="0" smtClean="0"/>
              <a:t>&amp; </a:t>
            </a:r>
            <a:r>
              <a:rPr lang="en-US" sz="2000" b="1" u="sng" dirty="0" smtClean="0"/>
              <a:t>Small CC</a:t>
            </a:r>
            <a:r>
              <a:rPr lang="en-US" sz="2000" dirty="0" smtClean="0"/>
              <a:t>)</a:t>
            </a:r>
          </a:p>
          <a:p>
            <a:pPr marL="0" lvl="1"/>
            <a:r>
              <a:rPr lang="en-US" sz="2000" b="1" dirty="0" smtClean="0"/>
              <a:t>6. </a:t>
            </a:r>
            <a:r>
              <a:rPr lang="en-US" sz="2400" b="1" dirty="0" smtClean="0">
                <a:solidFill>
                  <a:srgbClr val="990000"/>
                </a:solidFill>
              </a:rPr>
              <a:t>Benign tumors </a:t>
            </a:r>
            <a:r>
              <a:rPr lang="en-US" sz="2000" dirty="0" smtClean="0"/>
              <a:t>(Pulmonary hamartoma, pulmonary sequestration)</a:t>
            </a:r>
          </a:p>
          <a:p>
            <a:r>
              <a:rPr lang="en-US" sz="2000" b="1" dirty="0" smtClean="0"/>
              <a:t>7. </a:t>
            </a:r>
            <a:r>
              <a:rPr lang="en-US" sz="2400" b="1" dirty="0" smtClean="0">
                <a:solidFill>
                  <a:srgbClr val="990000"/>
                </a:solidFill>
              </a:rPr>
              <a:t>Pleural cavity diseases </a:t>
            </a:r>
            <a:r>
              <a:rPr lang="en-US" sz="2000" dirty="0" smtClean="0"/>
              <a:t>( </a:t>
            </a:r>
            <a:r>
              <a:rPr lang="en-US" sz="2000" dirty="0" err="1" smtClean="0"/>
              <a:t>eg</a:t>
            </a:r>
            <a:r>
              <a:rPr lang="en-US" sz="2000" dirty="0" smtClean="0"/>
              <a:t>. Mesothelioma, effusion )</a:t>
            </a:r>
          </a:p>
          <a:p>
            <a:r>
              <a:rPr lang="en-US" sz="2000" b="1" dirty="0" smtClean="0"/>
              <a:t>8. </a:t>
            </a:r>
            <a:r>
              <a:rPr lang="en-US" sz="2400" b="1" dirty="0" smtClean="0">
                <a:solidFill>
                  <a:srgbClr val="990000"/>
                </a:solidFill>
              </a:rPr>
              <a:t>Pulmonary vascular diseases </a:t>
            </a:r>
            <a:r>
              <a:rPr lang="en-US" sz="2000" dirty="0" smtClean="0"/>
              <a:t>(Embolism, edema &amp; hypertension)</a:t>
            </a:r>
          </a:p>
          <a:p>
            <a:r>
              <a:rPr lang="en-US" sz="2000" b="1" dirty="0" smtClean="0"/>
              <a:t>9. </a:t>
            </a:r>
            <a:r>
              <a:rPr lang="en-US" sz="2400" b="1" dirty="0" smtClean="0">
                <a:solidFill>
                  <a:srgbClr val="990000"/>
                </a:solidFill>
              </a:rPr>
              <a:t>Neonatal diseases </a:t>
            </a:r>
            <a:r>
              <a:rPr lang="en-US" sz="2000" dirty="0" smtClean="0"/>
              <a:t>(pulmonary hyperplasia.)</a:t>
            </a:r>
          </a:p>
        </p:txBody>
      </p:sp>
      <p:sp>
        <p:nvSpPr>
          <p:cNvPr id="7" name="Rectangle 6"/>
          <p:cNvSpPr/>
          <p:nvPr/>
        </p:nvSpPr>
        <p:spPr>
          <a:xfrm>
            <a:off x="1331640" y="260648"/>
            <a:ext cx="6192688" cy="523220"/>
          </a:xfrm>
          <a:prstGeom prst="rect">
            <a:avLst/>
          </a:prstGeom>
          <a:solidFill>
            <a:srgbClr val="563C9E"/>
          </a:solidFill>
        </p:spPr>
        <p:txBody>
          <a:bodyPr wrap="square">
            <a:spAutoFit/>
          </a:bodyPr>
          <a:lstStyle/>
          <a:p>
            <a:pPr lvl="0" algn="ctr"/>
            <a:r>
              <a:rPr lang="en-US" sz="2800" b="1" i="1" dirty="0" smtClean="0">
                <a:solidFill>
                  <a:schemeClr val="bg1"/>
                </a:solidFill>
                <a:effectLst>
                  <a:outerShdw blurRad="38100" dist="38100" dir="2700000" algn="tl">
                    <a:srgbClr val="000000">
                      <a:alpha val="43137"/>
                    </a:srgbClr>
                  </a:outerShdw>
                </a:effectLst>
              </a:rPr>
              <a:t>Classification of Respiratory Diseases </a:t>
            </a: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159732" y="692696"/>
            <a:ext cx="5832648" cy="2088232"/>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smtClean="0">
                <a:solidFill>
                  <a:schemeClr val="bg1"/>
                </a:solidFill>
                <a:effectLst>
                  <a:outerShdw blurRad="38100" dist="38100" dir="2700000" algn="tl">
                    <a:srgbClr val="000000">
                      <a:alpha val="43137"/>
                    </a:srgbClr>
                  </a:outerShdw>
                </a:effectLst>
              </a:rPr>
              <a:t>OBSTRUCTIVE LUNG DISEASES</a:t>
            </a:r>
            <a:endParaRPr lang="en-US" sz="3600" b="1" i="1"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2267744" y="2924944"/>
            <a:ext cx="5616624" cy="28803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14350" indent="-514350">
              <a:buFont typeface="+mj-lt"/>
              <a:buAutoNum type="arabicPeriod"/>
            </a:pPr>
            <a:r>
              <a:rPr lang="en-US" sz="3200" b="1" dirty="0" smtClean="0">
                <a:effectLst>
                  <a:outerShdw blurRad="38100" dist="38100" dir="2700000" algn="tl">
                    <a:srgbClr val="000000">
                      <a:alpha val="43137"/>
                    </a:srgbClr>
                  </a:outerShdw>
                </a:effectLst>
              </a:rPr>
              <a:t>Bronchial Asthma</a:t>
            </a:r>
          </a:p>
          <a:p>
            <a:pPr marL="514350" indent="-514350">
              <a:buFont typeface="+mj-lt"/>
              <a:buAutoNum type="arabicPeriod"/>
            </a:pPr>
            <a:r>
              <a:rPr lang="en-US" sz="3200" b="1" dirty="0" smtClean="0">
                <a:effectLst>
                  <a:outerShdw blurRad="38100" dist="38100" dir="2700000" algn="tl">
                    <a:srgbClr val="000000">
                      <a:alpha val="43137"/>
                    </a:srgbClr>
                  </a:outerShdw>
                </a:effectLst>
              </a:rPr>
              <a:t>Bronchiectasis</a:t>
            </a:r>
          </a:p>
          <a:p>
            <a:pPr marL="514350" indent="-514350">
              <a:buFont typeface="+mj-lt"/>
              <a:buAutoNum type="arabicPeriod"/>
            </a:pPr>
            <a:r>
              <a:rPr lang="en-US" sz="3200" b="1" dirty="0" smtClean="0">
                <a:effectLst>
                  <a:outerShdw blurRad="38100" dist="38100" dir="2700000" algn="tl">
                    <a:srgbClr val="000000">
                      <a:alpha val="43137"/>
                    </a:srgbClr>
                  </a:outerShdw>
                </a:effectLst>
              </a:rPr>
              <a:t>COPD : </a:t>
            </a:r>
          </a:p>
          <a:p>
            <a:pPr marL="574675" indent="-574675"/>
            <a:r>
              <a:rPr lang="en-US" sz="3200" b="1" i="1" dirty="0" smtClean="0">
                <a:effectLst>
                  <a:outerShdw blurRad="38100" dist="38100" dir="2700000" algn="tl">
                    <a:srgbClr val="000000">
                      <a:alpha val="43137"/>
                    </a:srgbClr>
                  </a:outerShdw>
                </a:effectLst>
              </a:rPr>
              <a:t>      (Chronic Bronchitis &amp; Emphysema) </a:t>
            </a:r>
            <a:endParaRPr lang="en-US" sz="32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595858540"/>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3688" y="2708920"/>
            <a:ext cx="5544616"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solidFill>
                  <a:srgbClr val="000099"/>
                </a:solidFill>
                <a:effectLst>
                  <a:outerShdw blurRad="38100" dist="38100" dir="2700000" algn="tl">
                    <a:srgbClr val="000000">
                      <a:alpha val="43137"/>
                    </a:srgbClr>
                  </a:outerShdw>
                </a:effectLst>
              </a:rPr>
              <a:t>1.  BRONCHIAL ASTHMA</a:t>
            </a:r>
            <a:endParaRPr lang="en-US" sz="3600" b="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 xmlns:p14="http://schemas.microsoft.com/office/powerpoint/2010/main" val="1595858540"/>
      </p:ext>
    </p:extLst>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Musculoskeletal - Pathology Practical 2014-2015 - Presentation</Template>
  <TotalTime>3432</TotalTime>
  <Words>1978</Words>
  <Application>Microsoft Office PowerPoint</Application>
  <PresentationFormat>On-screen Show (4:3)</PresentationFormat>
  <Paragraphs>278</Paragraphs>
  <Slides>50</Slides>
  <Notes>11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Median</vt:lpstr>
      <vt:lpstr>Slide 1</vt:lpstr>
      <vt:lpstr>Slide 2</vt:lpstr>
      <vt:lpstr>Lung Anatomy</vt:lpstr>
      <vt:lpstr>Slide 4</vt:lpstr>
      <vt:lpstr>Slide 5</vt:lpstr>
      <vt:lpstr> Normal Alveoli: These oval-shaped alveoli expand with air during inspiration, have very thin epithelial walls and are surrounded by capillaries creating the respiratory membrane where gas exchange occurs between air and blood</vt:lpstr>
      <vt:lpstr>Slide 7</vt:lpstr>
      <vt:lpstr>Slide 8</vt:lpstr>
      <vt:lpstr>Slide 9</vt:lpstr>
      <vt:lpstr>Slide 10</vt:lpstr>
      <vt:lpstr>Slide 11</vt:lpstr>
      <vt:lpstr>Slide 12</vt:lpstr>
      <vt:lpstr> </vt:lpstr>
      <vt:lpstr>Slide 14</vt:lpstr>
      <vt:lpstr>Slide 15</vt:lpstr>
      <vt:lpstr>Slide 16</vt:lpstr>
      <vt:lpstr>Slide 17</vt:lpstr>
      <vt:lpstr>Slide 18</vt:lpstr>
      <vt:lpstr>Slide 19</vt:lpstr>
      <vt:lpstr>Slide 20</vt:lpstr>
      <vt:lpstr>Slide 21</vt:lpstr>
      <vt:lpstr>Slide 22</vt:lpstr>
      <vt:lpstr>Slide 23</vt:lpstr>
      <vt:lpstr>Slide 24</vt:lpstr>
      <vt:lpstr> </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practical block</dc:title>
  <dc:creator>Dr. Sayed Esawy</dc:creator>
  <cp:lastModifiedBy>DrShaesta</cp:lastModifiedBy>
  <cp:revision>236</cp:revision>
  <dcterms:created xsi:type="dcterms:W3CDTF">2010-01-09T06:42:34Z</dcterms:created>
  <dcterms:modified xsi:type="dcterms:W3CDTF">2015-02-08T12:16:27Z</dcterms:modified>
</cp:coreProperties>
</file>