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61" r:id="rId4"/>
    <p:sldId id="259" r:id="rId5"/>
    <p:sldId id="263" r:id="rId6"/>
    <p:sldId id="262" r:id="rId7"/>
    <p:sldId id="265" r:id="rId8"/>
    <p:sldId id="266" r:id="rId9"/>
    <p:sldId id="268" r:id="rId10"/>
    <p:sldId id="270" r:id="rId11"/>
    <p:sldId id="271" r:id="rId12"/>
    <p:sldId id="272" r:id="rId13"/>
    <p:sldId id="273" r:id="rId14"/>
    <p:sldId id="274" r:id="rId15"/>
    <p:sldId id="278" r:id="rId16"/>
    <p:sldId id="279" r:id="rId17"/>
    <p:sldId id="280" r:id="rId18"/>
    <p:sldId id="281" r:id="rId19"/>
    <p:sldId id="282" r:id="rId20"/>
    <p:sldId id="284" r:id="rId21"/>
    <p:sldId id="285" r:id="rId22"/>
    <p:sldId id="287" r:id="rId23"/>
    <p:sldId id="289" r:id="rId24"/>
    <p:sldId id="290" r:id="rId25"/>
    <p:sldId id="293" r:id="rId26"/>
    <p:sldId id="294"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F7DB7D-F733-4487-B5D8-884EA73541A3}" type="datetimeFigureOut">
              <a:rPr lang="en-US" smtClean="0"/>
              <a:pPr/>
              <a:t>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F62B39-1806-4670-92CC-3BC33E8C5F3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6488FA9D-8E7B-4D82-BDD9-01025BD85BD8}" type="slidenum">
              <a:rPr lang="en-US" smtClean="0"/>
              <a:pPr/>
              <a:t>12</a:t>
            </a:fld>
            <a:endParaRPr lang="en-US" smtClean="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417575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D8B85-B654-4E79-921D-109E6C6E7225}" type="slidenum">
              <a:rPr lang="en-US" smtClean="0"/>
              <a:pPr/>
              <a:t>21</a:t>
            </a:fld>
            <a:endParaRPr lang="en-US"/>
          </a:p>
        </p:txBody>
      </p:sp>
    </p:spTree>
    <p:extLst>
      <p:ext uri="{BB962C8B-B14F-4D97-AF65-F5344CB8AC3E}">
        <p14:creationId xmlns:p14="http://schemas.microsoft.com/office/powerpoint/2010/main" xmlns="" val="338876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D8B85-B654-4E79-921D-109E6C6E7225}" type="slidenum">
              <a:rPr lang="en-US" smtClean="0"/>
              <a:pPr/>
              <a:t>28</a:t>
            </a:fld>
            <a:endParaRPr lang="en-US"/>
          </a:p>
        </p:txBody>
      </p:sp>
    </p:spTree>
    <p:extLst>
      <p:ext uri="{BB962C8B-B14F-4D97-AF65-F5344CB8AC3E}">
        <p14:creationId xmlns:p14="http://schemas.microsoft.com/office/powerpoint/2010/main" xmlns="" val="2689431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p:spPr>
        <p:txBody>
          <a:bodyPr/>
          <a:lstStyle/>
          <a:p>
            <a:pPr eaLnBrk="1" hangingPunct="1"/>
            <a:endParaRPr lang="en-US" smtClean="0"/>
          </a:p>
        </p:txBody>
      </p:sp>
      <p:sp>
        <p:nvSpPr>
          <p:cNvPr id="246788" name="Slide Number Placeholder 3"/>
          <p:cNvSpPr>
            <a:spLocks noGrp="1"/>
          </p:cNvSpPr>
          <p:nvPr>
            <p:ph type="sldNum" sz="quarter" idx="5"/>
          </p:nvPr>
        </p:nvSpPr>
        <p:spPr>
          <a:noFill/>
        </p:spPr>
        <p:txBody>
          <a:bodyPr/>
          <a:lstStyle/>
          <a:p>
            <a:fld id="{2CB367A1-1A7B-409E-AF4A-3EC65F59C764}" type="slidenum">
              <a:rPr lang="en-US" smtClean="0"/>
              <a:pPr/>
              <a:t>30</a:t>
            </a:fld>
            <a:endParaRPr lang="en-US" smtClean="0"/>
          </a:p>
        </p:txBody>
      </p:sp>
    </p:spTree>
    <p:extLst>
      <p:ext uri="{BB962C8B-B14F-4D97-AF65-F5344CB8AC3E}">
        <p14:creationId xmlns:p14="http://schemas.microsoft.com/office/powerpoint/2010/main" xmlns="" val="3251187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D8B85-B654-4E79-921D-109E6C6E7225}" type="slidenum">
              <a:rPr lang="en-US" smtClean="0"/>
              <a:pPr/>
              <a:t>31</a:t>
            </a:fld>
            <a:endParaRPr lang="en-US"/>
          </a:p>
        </p:txBody>
      </p:sp>
    </p:spTree>
    <p:extLst>
      <p:ext uri="{BB962C8B-B14F-4D97-AF65-F5344CB8AC3E}">
        <p14:creationId xmlns:p14="http://schemas.microsoft.com/office/powerpoint/2010/main" xmlns="" val="1155016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2099CF-F2C1-40DE-A3BC-8DD8E63715AD}" type="slidenum">
              <a:rPr lang="en-US"/>
              <a:pPr/>
              <a:t>32</a:t>
            </a:fld>
            <a:endParaRPr lang="en-US"/>
          </a:p>
        </p:txBody>
      </p:sp>
      <p:sp>
        <p:nvSpPr>
          <p:cNvPr id="2754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5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xmlns="" val="3675826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BC1D1C-E6FE-4D8C-A4B8-A63379533BF7}"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0B762-4E19-4E58-9974-F72093DA8D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BC1D1C-E6FE-4D8C-A4B8-A63379533BF7}"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0B762-4E19-4E58-9974-F72093DA8D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BC1D1C-E6FE-4D8C-A4B8-A63379533BF7}"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0B762-4E19-4E58-9974-F72093DA8DB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r>
              <a:rPr lang="en-US" smtClean="0"/>
              <a:t>Click icon to add online image</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AFAA133B-B006-4D7F-915A-CB4A8A0E254D}" type="slidenum">
              <a:rPr lang="en-US" smtClean="0"/>
              <a:pPr>
                <a:defRPr/>
              </a:pPr>
              <a:t>‹#›</a:t>
            </a:fld>
            <a:endParaRPr lang="en-US"/>
          </a:p>
        </p:txBody>
      </p:sp>
    </p:spTree>
    <p:extLst>
      <p:ext uri="{BB962C8B-B14F-4D97-AF65-F5344CB8AC3E}">
        <p14:creationId xmlns:p14="http://schemas.microsoft.com/office/powerpoint/2010/main" xmlns="" val="1491469125"/>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BC1D1C-E6FE-4D8C-A4B8-A63379533BF7}"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0B762-4E19-4E58-9974-F72093DA8D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BC1D1C-E6FE-4D8C-A4B8-A63379533BF7}"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0B762-4E19-4E58-9974-F72093DA8D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BC1D1C-E6FE-4D8C-A4B8-A63379533BF7}" type="datetimeFigureOut">
              <a:rPr lang="en-US" smtClean="0"/>
              <a:pPr/>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0B762-4E19-4E58-9974-F72093DA8D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BC1D1C-E6FE-4D8C-A4B8-A63379533BF7}" type="datetimeFigureOut">
              <a:rPr lang="en-US" smtClean="0"/>
              <a:pPr/>
              <a:t>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E0B762-4E19-4E58-9974-F72093DA8D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BC1D1C-E6FE-4D8C-A4B8-A63379533BF7}" type="datetimeFigureOut">
              <a:rPr lang="en-US" smtClean="0"/>
              <a:pPr/>
              <a:t>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E0B762-4E19-4E58-9974-F72093DA8D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C1D1C-E6FE-4D8C-A4B8-A63379533BF7}" type="datetimeFigureOut">
              <a:rPr lang="en-US" smtClean="0"/>
              <a:pPr/>
              <a:t>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E0B762-4E19-4E58-9974-F72093DA8D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BC1D1C-E6FE-4D8C-A4B8-A63379533BF7}" type="datetimeFigureOut">
              <a:rPr lang="en-US" smtClean="0"/>
              <a:pPr/>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0B762-4E19-4E58-9974-F72093DA8D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BC1D1C-E6FE-4D8C-A4B8-A63379533BF7}" type="datetimeFigureOut">
              <a:rPr lang="en-US" smtClean="0"/>
              <a:pPr/>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0B762-4E19-4E58-9974-F72093DA8D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C1D1C-E6FE-4D8C-A4B8-A63379533BF7}" type="datetimeFigureOut">
              <a:rPr lang="en-US" smtClean="0"/>
              <a:pPr/>
              <a:t>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0B762-4E19-4E58-9974-F72093DA8D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8919" y="2060848"/>
            <a:ext cx="6660232" cy="2304256"/>
          </a:xfrm>
        </p:spPr>
        <p:txBody>
          <a:bodyPr>
            <a:noAutofit/>
          </a:bodyPr>
          <a:lstStyle/>
          <a:p>
            <a:pPr algn="l" rtl="0"/>
            <a:r>
              <a:rPr lang="en-US" sz="3600" b="1" i="1" dirty="0" smtClean="0">
                <a:solidFill>
                  <a:srgbClr val="C00000"/>
                </a:solidFill>
                <a:effectLst>
                  <a:outerShdw blurRad="38100" dist="38100" dir="2700000" algn="tl">
                    <a:srgbClr val="000000">
                      <a:alpha val="43137"/>
                    </a:srgbClr>
                  </a:outerShdw>
                </a:effectLst>
                <a:latin typeface="+mn-lt"/>
              </a:rPr>
              <a:t/>
            </a:r>
            <a:br>
              <a:rPr lang="en-US" sz="3600" b="1" i="1" dirty="0" smtClean="0">
                <a:solidFill>
                  <a:srgbClr val="C00000"/>
                </a:solidFill>
                <a:effectLst>
                  <a:outerShdw blurRad="38100" dist="38100" dir="2700000" algn="tl">
                    <a:srgbClr val="000000">
                      <a:alpha val="43137"/>
                    </a:srgbClr>
                  </a:outerShdw>
                </a:effectLst>
                <a:latin typeface="+mn-lt"/>
              </a:rPr>
            </a:br>
            <a:r>
              <a:rPr lang="en-US" sz="3600" b="1" i="1" dirty="0" smtClean="0">
                <a:solidFill>
                  <a:srgbClr val="C00000"/>
                </a:solidFill>
                <a:effectLst>
                  <a:outerShdw blurRad="38100" dist="38100" dir="2700000" algn="tl">
                    <a:srgbClr val="000000">
                      <a:alpha val="43137"/>
                    </a:srgbClr>
                  </a:outerShdw>
                </a:effectLst>
                <a:latin typeface="+mn-lt"/>
              </a:rPr>
              <a:t/>
            </a:r>
            <a:br>
              <a:rPr lang="en-US" sz="3600" b="1" i="1" dirty="0" smtClean="0">
                <a:solidFill>
                  <a:srgbClr val="C00000"/>
                </a:solidFill>
                <a:effectLst>
                  <a:outerShdw blurRad="38100" dist="38100" dir="2700000" algn="tl">
                    <a:srgbClr val="000000">
                      <a:alpha val="43137"/>
                    </a:srgbClr>
                  </a:outerShdw>
                </a:effectLst>
                <a:latin typeface="+mn-lt"/>
              </a:rPr>
            </a:br>
            <a:r>
              <a:rPr lang="en-US" sz="3600" b="1" i="1" dirty="0" smtClean="0">
                <a:solidFill>
                  <a:srgbClr val="C00000"/>
                </a:solidFill>
                <a:effectLst>
                  <a:outerShdw blurRad="38100" dist="38100" dir="2700000" algn="tl">
                    <a:srgbClr val="000000">
                      <a:alpha val="43137"/>
                    </a:srgbClr>
                  </a:outerShdw>
                </a:effectLst>
                <a:latin typeface="+mn-lt"/>
              </a:rPr>
              <a:t/>
            </a:r>
            <a:br>
              <a:rPr lang="en-US" sz="3600" b="1" i="1" dirty="0" smtClean="0">
                <a:solidFill>
                  <a:srgbClr val="C00000"/>
                </a:solidFill>
                <a:effectLst>
                  <a:outerShdw blurRad="38100" dist="38100" dir="2700000" algn="tl">
                    <a:srgbClr val="000000">
                      <a:alpha val="43137"/>
                    </a:srgbClr>
                  </a:outerShdw>
                </a:effectLst>
                <a:latin typeface="+mn-lt"/>
              </a:rPr>
            </a:br>
            <a:r>
              <a:rPr lang="en-US" sz="3600" b="1" i="1" dirty="0">
                <a:solidFill>
                  <a:srgbClr val="C00000"/>
                </a:solidFill>
                <a:effectLst>
                  <a:outerShdw blurRad="38100" dist="38100" dir="2700000" algn="tl">
                    <a:srgbClr val="000000">
                      <a:alpha val="43137"/>
                    </a:srgbClr>
                  </a:outerShdw>
                </a:effectLst>
                <a:latin typeface="+mn-lt"/>
              </a:rPr>
              <a:t/>
            </a:r>
            <a:br>
              <a:rPr lang="en-US" sz="3600" b="1" i="1" dirty="0">
                <a:solidFill>
                  <a:srgbClr val="C00000"/>
                </a:solidFill>
                <a:effectLst>
                  <a:outerShdw blurRad="38100" dist="38100" dir="2700000" algn="tl">
                    <a:srgbClr val="000000">
                      <a:alpha val="43137"/>
                    </a:srgbClr>
                  </a:outerShdw>
                </a:effectLst>
                <a:latin typeface="+mn-lt"/>
              </a:rPr>
            </a:br>
            <a:r>
              <a:rPr lang="en-US" sz="3600" b="1" i="1" dirty="0" smtClean="0">
                <a:solidFill>
                  <a:srgbClr val="000099"/>
                </a:solidFill>
                <a:effectLst>
                  <a:outerShdw blurRad="38100" dist="38100" dir="2700000" algn="tl">
                    <a:srgbClr val="000000">
                      <a:alpha val="43137"/>
                    </a:srgbClr>
                  </a:outerShdw>
                </a:effectLst>
                <a:latin typeface="+mn-lt"/>
              </a:rPr>
              <a:t>1. TUBERCULOSIS</a:t>
            </a:r>
            <a:br>
              <a:rPr lang="en-US" sz="3600" b="1" i="1" dirty="0" smtClean="0">
                <a:solidFill>
                  <a:srgbClr val="000099"/>
                </a:solidFill>
                <a:effectLst>
                  <a:outerShdw blurRad="38100" dist="38100" dir="2700000" algn="tl">
                    <a:srgbClr val="000000">
                      <a:alpha val="43137"/>
                    </a:srgbClr>
                  </a:outerShdw>
                </a:effectLst>
                <a:latin typeface="+mn-lt"/>
              </a:rPr>
            </a:br>
            <a:r>
              <a:rPr lang="en-US" sz="3600" b="1" i="1" dirty="0" smtClean="0">
                <a:solidFill>
                  <a:srgbClr val="C00000"/>
                </a:solidFill>
                <a:effectLst>
                  <a:outerShdw blurRad="38100" dist="38100" dir="2700000" algn="tl">
                    <a:srgbClr val="000000">
                      <a:alpha val="43137"/>
                    </a:srgbClr>
                  </a:outerShdw>
                </a:effectLst>
                <a:latin typeface="+mn-lt"/>
              </a:rPr>
              <a:t/>
            </a:r>
            <a:br>
              <a:rPr lang="en-US" sz="3600" b="1" i="1" dirty="0" smtClean="0">
                <a:solidFill>
                  <a:srgbClr val="C00000"/>
                </a:solidFill>
                <a:effectLst>
                  <a:outerShdw blurRad="38100" dist="38100" dir="2700000" algn="tl">
                    <a:srgbClr val="000000">
                      <a:alpha val="43137"/>
                    </a:srgbClr>
                  </a:outerShdw>
                </a:effectLst>
                <a:latin typeface="+mn-lt"/>
              </a:rPr>
            </a:br>
            <a:r>
              <a:rPr lang="en-US" sz="3600" b="1" i="1" dirty="0" smtClean="0">
                <a:solidFill>
                  <a:srgbClr val="660066"/>
                </a:solidFill>
                <a:effectLst>
                  <a:outerShdw blurRad="38100" dist="38100" dir="2700000" algn="tl">
                    <a:srgbClr val="000000">
                      <a:alpha val="43137"/>
                    </a:srgbClr>
                  </a:outerShdw>
                </a:effectLst>
                <a:latin typeface="+mn-lt"/>
              </a:rPr>
              <a:t>2. CANCER OF THE LUNG</a:t>
            </a:r>
            <a:endParaRPr lang="en-US" sz="3600" b="1" i="1" dirty="0">
              <a:solidFill>
                <a:srgbClr val="660066"/>
              </a:solidFill>
              <a:effectLst>
                <a:outerShdw blurRad="38100" dist="38100" dir="2700000" algn="tl">
                  <a:srgbClr val="000000">
                    <a:alpha val="43137"/>
                  </a:srgbClr>
                </a:outerShdw>
              </a:effectLst>
              <a:latin typeface="+mn-lt"/>
            </a:endParaRPr>
          </a:p>
        </p:txBody>
      </p:sp>
      <p:sp>
        <p:nvSpPr>
          <p:cNvPr id="3" name="Rounded Rectangle 2"/>
          <p:cNvSpPr/>
          <p:nvPr/>
        </p:nvSpPr>
        <p:spPr>
          <a:xfrm>
            <a:off x="2051720" y="578877"/>
            <a:ext cx="5184576" cy="93610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b="1" i="1" dirty="0" smtClean="0">
                <a:effectLst>
                  <a:outerShdw blurRad="38100" dist="38100" dir="2700000" algn="tl">
                    <a:srgbClr val="000000">
                      <a:alpha val="43137"/>
                    </a:srgbClr>
                  </a:outerShdw>
                </a:effectLst>
              </a:rPr>
              <a:t>SECOND PRACTICAL</a:t>
            </a:r>
            <a:endParaRPr lang="en-US" sz="4000" b="1" i="1" dirty="0">
              <a:effectLst>
                <a:outerShdw blurRad="38100" dist="38100" dir="2700000" algn="tl">
                  <a:srgbClr val="000000">
                    <a:alpha val="43137"/>
                  </a:srgbClr>
                </a:outerShdw>
              </a:effectLst>
            </a:endParaRPr>
          </a:p>
        </p:txBody>
      </p:sp>
      <p:sp>
        <p:nvSpPr>
          <p:cNvPr id="6" name="TextBox 5"/>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7" name="TextBox 6"/>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xmlns="" val="3005123033"/>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889466"/>
            <a:ext cx="8064896" cy="646331"/>
          </a:xfrm>
          <a:prstGeom prst="rect">
            <a:avLst/>
          </a:prstGeom>
        </p:spPr>
        <p:txBody>
          <a:bodyPr wrap="square">
            <a:spAutoFit/>
          </a:bodyPr>
          <a:lstStyle/>
          <a:p>
            <a:pPr algn="ctr"/>
            <a:r>
              <a:rPr lang="en-US" b="1" i="1" dirty="0" smtClean="0"/>
              <a:t>A </a:t>
            </a:r>
            <a:r>
              <a:rPr lang="en-US" b="1" i="1" dirty="0"/>
              <a:t>stain for </a:t>
            </a:r>
            <a:r>
              <a:rPr lang="en-US" b="1" i="1" dirty="0" smtClean="0">
                <a:solidFill>
                  <a:srgbClr val="000099"/>
                </a:solidFill>
              </a:rPr>
              <a:t>A</a:t>
            </a:r>
            <a:r>
              <a:rPr lang="en-US" b="1" i="1" dirty="0" smtClean="0"/>
              <a:t>cid </a:t>
            </a:r>
            <a:r>
              <a:rPr lang="en-US" b="1" i="1" dirty="0" smtClean="0">
                <a:solidFill>
                  <a:srgbClr val="000099"/>
                </a:solidFill>
              </a:rPr>
              <a:t>F</a:t>
            </a:r>
            <a:r>
              <a:rPr lang="en-US" b="1" i="1" dirty="0" smtClean="0"/>
              <a:t>ast </a:t>
            </a:r>
            <a:r>
              <a:rPr lang="en-US" b="1" i="1" dirty="0" smtClean="0">
                <a:solidFill>
                  <a:srgbClr val="000099"/>
                </a:solidFill>
              </a:rPr>
              <a:t>B</a:t>
            </a:r>
            <a:r>
              <a:rPr lang="en-US" b="1" i="1" dirty="0" smtClean="0"/>
              <a:t>acilli is </a:t>
            </a:r>
            <a:r>
              <a:rPr lang="en-US" b="1" i="1" dirty="0"/>
              <a:t>done (</a:t>
            </a:r>
            <a:r>
              <a:rPr lang="en-US" b="1" i="1" dirty="0">
                <a:solidFill>
                  <a:srgbClr val="000099"/>
                </a:solidFill>
              </a:rPr>
              <a:t>AFB</a:t>
            </a:r>
            <a:r>
              <a:rPr lang="en-US" b="1" i="1" dirty="0"/>
              <a:t> stain</a:t>
            </a:r>
            <a:r>
              <a:rPr lang="en-US" b="1" i="1" dirty="0" smtClean="0"/>
              <a:t>)</a:t>
            </a:r>
            <a:r>
              <a:rPr lang="en-US" b="1" i="1" dirty="0"/>
              <a:t> </a:t>
            </a:r>
            <a:r>
              <a:rPr lang="en-US" b="1" i="1" dirty="0" smtClean="0"/>
              <a:t>to </a:t>
            </a:r>
            <a:r>
              <a:rPr lang="en-US" b="1" i="1" dirty="0"/>
              <a:t>find the mycobacteria </a:t>
            </a:r>
            <a:r>
              <a:rPr lang="en-US" b="1" i="1" dirty="0" smtClean="0"/>
              <a:t>. </a:t>
            </a:r>
          </a:p>
          <a:p>
            <a:pPr algn="ctr"/>
            <a:r>
              <a:rPr lang="en-US" b="1" i="1" dirty="0" smtClean="0"/>
              <a:t>The </a:t>
            </a:r>
            <a:r>
              <a:rPr lang="en-US" b="1" i="1" dirty="0"/>
              <a:t>mycobacteria stain as red rods, as seen here at high magnification.</a:t>
            </a:r>
          </a:p>
        </p:txBody>
      </p:sp>
      <p:pic>
        <p:nvPicPr>
          <p:cNvPr id="36866" name="Picture 2" descr="http://library.med.utah.edu/WebPath/jpeg2/INFEC0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798033"/>
            <a:ext cx="8352928" cy="5007231"/>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
        <p:nvSpPr>
          <p:cNvPr id="4" name="Rounded Rectangle 3"/>
          <p:cNvSpPr/>
          <p:nvPr/>
        </p:nvSpPr>
        <p:spPr>
          <a:xfrm>
            <a:off x="611560" y="188640"/>
            <a:ext cx="7920880" cy="504056"/>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Acid Fast bacilli of Mycobacterium TB in the Lung </a:t>
            </a:r>
            <a:endParaRPr lang="en-US" sz="2800" b="1" i="1" dirty="0">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xmlns="" val="719483311"/>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5776" y="3429000"/>
            <a:ext cx="4752528" cy="864096"/>
          </a:xfrm>
        </p:spPr>
        <p:txBody>
          <a:bodyPr>
            <a:noAutofit/>
          </a:bodyPr>
          <a:lstStyle/>
          <a:p>
            <a:pPr algn="ctr"/>
            <a:r>
              <a:rPr lang="ar-SA" sz="4000" dirty="0" smtClean="0">
                <a:solidFill>
                  <a:srgbClr val="C00000"/>
                </a:solidFill>
              </a:rPr>
              <a:t> </a:t>
            </a:r>
            <a:endParaRPr lang="en-US" sz="4000" dirty="0">
              <a:solidFill>
                <a:srgbClr val="C00000"/>
              </a:solidFill>
            </a:endParaRPr>
          </a:p>
        </p:txBody>
      </p:sp>
      <p:sp>
        <p:nvSpPr>
          <p:cNvPr id="3" name="Rounded Rectangle 2"/>
          <p:cNvSpPr/>
          <p:nvPr/>
        </p:nvSpPr>
        <p:spPr>
          <a:xfrm>
            <a:off x="1601830" y="2842102"/>
            <a:ext cx="6408712" cy="1080120"/>
          </a:xfrm>
          <a:prstGeom prst="roundRect">
            <a:avLst/>
          </a:prstGeom>
          <a:solidFill>
            <a:srgbClr val="0070C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400" b="1" i="1" dirty="0" smtClean="0">
                <a:solidFill>
                  <a:prstClr val="white"/>
                </a:solidFill>
                <a:effectLst>
                  <a:outerShdw blurRad="38100" dist="38100" dir="2700000" algn="tl">
                    <a:srgbClr val="000000">
                      <a:alpha val="43137"/>
                    </a:srgbClr>
                  </a:outerShdw>
                </a:effectLst>
              </a:rPr>
              <a:t>LUNG CARCINOMA</a:t>
            </a:r>
            <a:endParaRPr lang="en-US" sz="4400" b="1" i="1" dirty="0">
              <a:solidFill>
                <a:prstClr val="white"/>
              </a:solidFill>
              <a:effectLst>
                <a:outerShdw blurRad="38100" dist="38100" dir="2700000" algn="tl">
                  <a:srgbClr val="000000">
                    <a:alpha val="43137"/>
                  </a:srgbClr>
                </a:outerShdw>
              </a:effectLst>
            </a:endParaRPr>
          </a:p>
        </p:txBody>
      </p:sp>
      <p:sp>
        <p:nvSpPr>
          <p:cNvPr id="6" name="TextBox 5"/>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7" name="TextBox 6"/>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xmlns="" val="3906276370"/>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187624" y="476672"/>
            <a:ext cx="6696744" cy="648072"/>
          </a:xfrm>
          <a:solidFill>
            <a:schemeClr val="accent2">
              <a:lumMod val="50000"/>
            </a:schemeClr>
          </a:solidFill>
        </p:spPr>
        <p:style>
          <a:lnRef idx="1">
            <a:schemeClr val="accent2"/>
          </a:lnRef>
          <a:fillRef idx="3">
            <a:schemeClr val="accent2"/>
          </a:fillRef>
          <a:effectRef idx="2">
            <a:schemeClr val="accent2"/>
          </a:effectRef>
          <a:fontRef idx="minor">
            <a:schemeClr val="lt1"/>
          </a:fontRef>
        </p:style>
        <p:txBody>
          <a:bodyPr>
            <a:normAutofit/>
          </a:bodyPr>
          <a:lstStyle/>
          <a:p>
            <a:pPr eaLnBrk="1" hangingPunct="1"/>
            <a:r>
              <a:rPr lang="en-US" sz="3200" b="1" i="1" dirty="0" smtClean="0">
                <a:solidFill>
                  <a:srgbClr val="FFFF00"/>
                </a:solidFill>
                <a:effectLst>
                  <a:outerShdw blurRad="38100" dist="38100" dir="2700000" algn="tl">
                    <a:srgbClr val="000000">
                      <a:alpha val="43137"/>
                    </a:srgbClr>
                  </a:outerShdw>
                </a:effectLst>
              </a:rPr>
              <a:t>TWO TYPES OF LUNG CARCINOMA</a:t>
            </a:r>
          </a:p>
        </p:txBody>
      </p:sp>
      <p:sp>
        <p:nvSpPr>
          <p:cNvPr id="110595" name="Rectangle 3"/>
          <p:cNvSpPr>
            <a:spLocks noGrp="1" noChangeArrowheads="1"/>
          </p:cNvSpPr>
          <p:nvPr>
            <p:ph sz="quarter" idx="1"/>
          </p:nvPr>
        </p:nvSpPr>
        <p:spPr>
          <a:xfrm>
            <a:off x="971600" y="1268760"/>
            <a:ext cx="7272808" cy="3384376"/>
          </a:xfrm>
        </p:spPr>
        <p:txBody>
          <a:bodyPr>
            <a:noAutofit/>
          </a:bodyPr>
          <a:lstStyle/>
          <a:p>
            <a:pPr marL="342900" lvl="1" indent="-342900">
              <a:buFont typeface="Arial" pitchFamily="34" charset="0"/>
              <a:buChar char="•"/>
            </a:pPr>
            <a:r>
              <a:rPr lang="en-US" sz="2800" b="1" dirty="0" smtClean="0">
                <a:solidFill>
                  <a:srgbClr val="990000"/>
                </a:solidFill>
                <a:effectLst>
                  <a:outerShdw blurRad="38100" dist="38100" dir="2700000" algn="tl">
                    <a:srgbClr val="000000">
                      <a:alpha val="43137"/>
                    </a:srgbClr>
                  </a:outerShdw>
                </a:effectLst>
              </a:rPr>
              <a:t>NON-SMALL CELL </a:t>
            </a:r>
            <a:r>
              <a:rPr lang="en-US" sz="2800" b="1" dirty="0">
                <a:solidFill>
                  <a:srgbClr val="990000"/>
                </a:solidFill>
                <a:effectLst>
                  <a:outerShdw blurRad="38100" dist="38100" dir="2700000" algn="tl">
                    <a:srgbClr val="000000">
                      <a:alpha val="43137"/>
                    </a:srgbClr>
                  </a:outerShdw>
                </a:effectLst>
              </a:rPr>
              <a:t>CARCINOMA</a:t>
            </a:r>
          </a:p>
          <a:p>
            <a:pPr marL="971550" lvl="1" indent="-514350" eaLnBrk="1" hangingPunct="1">
              <a:buFont typeface="+mj-lt"/>
              <a:buAutoNum type="arabicPeriod"/>
            </a:pPr>
            <a:r>
              <a:rPr lang="en-US" sz="2400" b="1" dirty="0" smtClean="0">
                <a:solidFill>
                  <a:srgbClr val="4C216D"/>
                </a:solidFill>
                <a:effectLst>
                  <a:outerShdw blurRad="38100" dist="38100" dir="2700000" algn="tl">
                    <a:srgbClr val="000000">
                      <a:alpha val="43137"/>
                    </a:srgbClr>
                  </a:outerShdw>
                </a:effectLst>
              </a:rPr>
              <a:t>SQUAMOUS CELL CARCINOMA</a:t>
            </a:r>
          </a:p>
          <a:p>
            <a:pPr marL="971550" lvl="1" indent="-514350" eaLnBrk="1" hangingPunct="1">
              <a:buFont typeface="+mj-lt"/>
              <a:buAutoNum type="arabicPeriod"/>
            </a:pPr>
            <a:r>
              <a:rPr lang="en-US" sz="2400" b="1" dirty="0" smtClean="0">
                <a:solidFill>
                  <a:srgbClr val="4C216D"/>
                </a:solidFill>
                <a:effectLst>
                  <a:outerShdw blurRad="38100" dist="38100" dir="2700000" algn="tl">
                    <a:srgbClr val="000000">
                      <a:alpha val="43137"/>
                    </a:srgbClr>
                  </a:outerShdw>
                </a:effectLst>
              </a:rPr>
              <a:t>ADENOCARCINOMA</a:t>
            </a:r>
          </a:p>
          <a:p>
            <a:pPr marL="971550" lvl="1" indent="-514350" eaLnBrk="1" hangingPunct="1">
              <a:buFont typeface="+mj-lt"/>
              <a:buAutoNum type="arabicPeriod"/>
            </a:pPr>
            <a:r>
              <a:rPr lang="en-US" sz="2400" b="1" dirty="0" smtClean="0">
                <a:solidFill>
                  <a:srgbClr val="4C216D"/>
                </a:solidFill>
                <a:effectLst>
                  <a:outerShdw blurRad="38100" dist="38100" dir="2700000" algn="tl">
                    <a:srgbClr val="000000">
                      <a:alpha val="43137"/>
                    </a:srgbClr>
                  </a:outerShdw>
                </a:effectLst>
              </a:rPr>
              <a:t>LARGE CELL CARCINOMA</a:t>
            </a:r>
          </a:p>
          <a:p>
            <a:pPr lvl="1" eaLnBrk="1" hangingPunct="1">
              <a:buFontTx/>
              <a:buNone/>
            </a:pPr>
            <a:endParaRPr lang="en-US" sz="1050" b="1" dirty="0" smtClean="0">
              <a:solidFill>
                <a:srgbClr val="CC00CC"/>
              </a:solidFill>
              <a:effectLst>
                <a:outerShdw blurRad="38100" dist="38100" dir="2700000" algn="tl">
                  <a:srgbClr val="000000">
                    <a:alpha val="43137"/>
                  </a:srgbClr>
                </a:outerShdw>
              </a:effectLst>
            </a:endParaRPr>
          </a:p>
          <a:p>
            <a:pPr eaLnBrk="1" hangingPunct="1"/>
            <a:r>
              <a:rPr lang="en-US" sz="2800" b="1" dirty="0" smtClean="0">
                <a:solidFill>
                  <a:srgbClr val="990000"/>
                </a:solidFill>
                <a:effectLst>
                  <a:outerShdw blurRad="38100" dist="38100" dir="2700000" algn="tl">
                    <a:srgbClr val="000000">
                      <a:alpha val="43137"/>
                    </a:srgbClr>
                  </a:outerShdw>
                </a:effectLst>
              </a:rPr>
              <a:t>SMALL CELL CARCINOMA</a:t>
            </a:r>
          </a:p>
          <a:p>
            <a:pPr eaLnBrk="1" hangingPunct="1">
              <a:buFontTx/>
              <a:buNone/>
            </a:pPr>
            <a:endParaRPr lang="en-US" sz="1800" b="1" dirty="0" smtClean="0">
              <a:solidFill>
                <a:srgbClr val="CC00CC"/>
              </a:solidFill>
              <a:effectLst>
                <a:outerShdw blurRad="38100" dist="38100" dir="2700000" algn="tl">
                  <a:srgbClr val="000000">
                    <a:alpha val="43137"/>
                  </a:srgbClr>
                </a:outerShdw>
              </a:effectLst>
            </a:endParaRPr>
          </a:p>
        </p:txBody>
      </p:sp>
      <p:sp>
        <p:nvSpPr>
          <p:cNvPr id="5" name="Rectangle 4"/>
          <p:cNvSpPr/>
          <p:nvPr/>
        </p:nvSpPr>
        <p:spPr>
          <a:xfrm>
            <a:off x="971600" y="4811668"/>
            <a:ext cx="7200800" cy="1569660"/>
          </a:xfrm>
          <a:prstGeom prst="rect">
            <a:avLst/>
          </a:prstGeom>
          <a:ln>
            <a:solidFill>
              <a:srgbClr val="C00000"/>
            </a:solidFill>
          </a:ln>
        </p:spPr>
        <p:txBody>
          <a:bodyPr wrap="square">
            <a:spAutoFit/>
          </a:bodyPr>
          <a:lstStyle/>
          <a:p>
            <a:pPr algn="ctr"/>
            <a:r>
              <a:rPr lang="en-US" sz="2400" b="1" dirty="0" smtClean="0"/>
              <a:t>The NON-small cell cancers behave and are treated similarly, the SMALL cell carcinomas are WORSE than the non-small cell carcinomas, but respond better to chemotherapy, often drastically!</a:t>
            </a:r>
          </a:p>
        </p:txBody>
      </p:sp>
      <p:sp>
        <p:nvSpPr>
          <p:cNvPr id="6" name="TextBox 5"/>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7" name="TextBox 6"/>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9552" y="2708920"/>
            <a:ext cx="8064896" cy="1008112"/>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effectLst>
                  <a:outerShdw blurRad="38100" dist="38100" dir="2700000" algn="tl">
                    <a:srgbClr val="000000">
                      <a:alpha val="43137"/>
                    </a:srgbClr>
                  </a:outerShdw>
                </a:effectLst>
              </a:rPr>
              <a:t>1. Squamous Cell Carcinoma </a:t>
            </a:r>
            <a:r>
              <a:rPr lang="en-US" sz="3600" b="1" dirty="0">
                <a:solidFill>
                  <a:srgbClr val="FFFF00"/>
                </a:solidFill>
                <a:effectLst>
                  <a:outerShdw blurRad="38100" dist="38100" dir="2700000" algn="tl">
                    <a:srgbClr val="000000">
                      <a:alpha val="43137"/>
                    </a:srgbClr>
                  </a:outerShdw>
                </a:effectLst>
              </a:rPr>
              <a:t>of the </a:t>
            </a:r>
            <a:r>
              <a:rPr lang="en-US" sz="3600" b="1" dirty="0" smtClean="0">
                <a:solidFill>
                  <a:srgbClr val="FFFF00"/>
                </a:solidFill>
                <a:effectLst>
                  <a:outerShdw blurRad="38100" dist="38100" dir="2700000" algn="tl">
                    <a:srgbClr val="000000">
                      <a:alpha val="43137"/>
                    </a:srgbClr>
                  </a:outerShdw>
                </a:effectLst>
              </a:rPr>
              <a:t>lung</a:t>
            </a:r>
            <a:endParaRPr lang="en-US" sz="36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501744" y="3933056"/>
            <a:ext cx="8318728" cy="1938992"/>
          </a:xfrm>
          <a:prstGeom prst="rect">
            <a:avLst/>
          </a:prstGeom>
          <a:ln>
            <a:solidFill>
              <a:schemeClr val="tx1"/>
            </a:solidFill>
          </a:ln>
        </p:spPr>
        <p:txBody>
          <a:bodyPr wrap="square">
            <a:spAutoFit/>
          </a:bodyPr>
          <a:lstStyle/>
          <a:p>
            <a:pPr>
              <a:buFont typeface="Arial" pitchFamily="34" charset="0"/>
              <a:buChar char="•"/>
            </a:pPr>
            <a:r>
              <a:rPr lang="en-US" sz="2400" b="1" dirty="0" smtClean="0"/>
              <a:t>  Most commonly found in men and correlated with smoking.</a:t>
            </a:r>
          </a:p>
          <a:p>
            <a:pPr marL="339725" indent="-339725">
              <a:buFont typeface="Arial" pitchFamily="34" charset="0"/>
              <a:buChar char="•"/>
            </a:pPr>
            <a:r>
              <a:rPr lang="en-US" sz="2400" b="1" dirty="0" smtClean="0"/>
              <a:t>Pathology: more differentiated, more cytoplasm, keratin whorls.</a:t>
            </a:r>
          </a:p>
          <a:p>
            <a:pPr>
              <a:buFont typeface="Arial" pitchFamily="34" charset="0"/>
              <a:buChar char="•"/>
            </a:pPr>
            <a:r>
              <a:rPr lang="en-US" sz="2400" b="1" dirty="0" smtClean="0"/>
              <a:t>Grading </a:t>
            </a:r>
            <a:r>
              <a:rPr lang="en-US" sz="2400" b="1" dirty="0" smtClean="0"/>
              <a:t>is based on the amount of keratin &amp; cytoplasm.</a:t>
            </a:r>
          </a:p>
          <a:p>
            <a:r>
              <a:rPr lang="en-US" sz="2400" b="1" dirty="0" smtClean="0"/>
              <a:t> </a:t>
            </a:r>
            <a:endParaRPr lang="en-US" sz="2400" b="1" dirty="0"/>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723" y="5589240"/>
            <a:ext cx="8280920" cy="923330"/>
          </a:xfrm>
          <a:prstGeom prst="rect">
            <a:avLst/>
          </a:prstGeom>
        </p:spPr>
        <p:txBody>
          <a:bodyPr wrap="square">
            <a:spAutoFit/>
          </a:bodyPr>
          <a:lstStyle/>
          <a:p>
            <a:pPr algn="ctr"/>
            <a:r>
              <a:rPr lang="en-US" b="1" i="1" dirty="0"/>
              <a:t>This is a squamous cell carcinoma of the lung that is arising centrally in the lung (as most squamous cell carcinomas do). It is obstructing the right main bronchus. The neoplasm is very firm and has a pale white to tan cut surface.</a:t>
            </a:r>
          </a:p>
        </p:txBody>
      </p:sp>
      <p:pic>
        <p:nvPicPr>
          <p:cNvPr id="6" name="Picture 2" descr="C:\Documents and Settings\Mr. Amer Shafie\My Documents\My Pictures\M1310689-Squamous_cell_carcinoma_lung_cancer-SPL.jpg"/>
          <p:cNvPicPr>
            <a:picLocks noChangeAspect="1" noChangeArrowheads="1"/>
          </p:cNvPicPr>
          <p:nvPr/>
        </p:nvPicPr>
        <p:blipFill>
          <a:blip r:embed="rId2" cstate="print"/>
          <a:srcRect/>
          <a:stretch>
            <a:fillRect/>
          </a:stretch>
        </p:blipFill>
        <p:spPr bwMode="auto">
          <a:xfrm>
            <a:off x="4788024" y="908721"/>
            <a:ext cx="3878619" cy="4608512"/>
          </a:xfrm>
          <a:prstGeom prst="rect">
            <a:avLst/>
          </a:prstGeom>
          <a:noFill/>
          <a:ln w="28575">
            <a:solidFill>
              <a:schemeClr val="tx1"/>
            </a:solidFill>
          </a:ln>
        </p:spPr>
      </p:pic>
      <p:sp>
        <p:nvSpPr>
          <p:cNvPr id="5" name="Rounded Rectangle 4"/>
          <p:cNvSpPr/>
          <p:nvPr/>
        </p:nvSpPr>
        <p:spPr>
          <a:xfrm>
            <a:off x="914400" y="260648"/>
            <a:ext cx="7467600" cy="504056"/>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Squamous Cell Carcinoma of the Lung - Gross</a:t>
            </a:r>
            <a:endParaRPr lang="en-US" sz="2800" b="1" i="1" dirty="0">
              <a:effectLst>
                <a:outerShdw blurRad="38100" dist="38100" dir="2700000" algn="tl">
                  <a:srgbClr val="000000">
                    <a:alpha val="43137"/>
                  </a:srgbClr>
                </a:outerShdw>
              </a:effectLst>
            </a:endParaRPr>
          </a:p>
        </p:txBody>
      </p:sp>
      <p:pic>
        <p:nvPicPr>
          <p:cNvPr id="7" name="Picture 1"/>
          <p:cNvPicPr>
            <a:picLocks noChangeAspect="1"/>
          </p:cNvPicPr>
          <p:nvPr/>
        </p:nvPicPr>
        <p:blipFill>
          <a:blip r:embed="rId3" cstate="print"/>
          <a:srcRect/>
          <a:stretch>
            <a:fillRect/>
          </a:stretch>
        </p:blipFill>
        <p:spPr bwMode="auto">
          <a:xfrm>
            <a:off x="467544" y="908720"/>
            <a:ext cx="4022951" cy="4680520"/>
          </a:xfrm>
          <a:prstGeom prst="rect">
            <a:avLst/>
          </a:prstGeom>
          <a:noFill/>
          <a:ln w="38100">
            <a:solidFill>
              <a:schemeClr val="tx1"/>
            </a:solidFill>
            <a:miter lim="800000"/>
            <a:headEnd/>
            <a:tailEnd/>
          </a:ln>
        </p:spPr>
      </p:pic>
      <p:sp>
        <p:nvSpPr>
          <p:cNvPr id="10" name="TextBox 9"/>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1" name="TextBox 10"/>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xmlns="" val="2883857374"/>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library.med.utah.edu/WebPath/jpeg1/NEO09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764704"/>
            <a:ext cx="8280920" cy="5012843"/>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23528" y="5805264"/>
            <a:ext cx="8208912" cy="1015663"/>
          </a:xfrm>
          <a:prstGeom prst="rect">
            <a:avLst/>
          </a:prstGeom>
        </p:spPr>
        <p:txBody>
          <a:bodyPr wrap="square">
            <a:spAutoFit/>
          </a:bodyPr>
          <a:lstStyle/>
          <a:p>
            <a:pPr algn="ctr"/>
            <a:r>
              <a:rPr lang="en-US" sz="2000" b="1" i="1" dirty="0"/>
              <a:t>In this squamous cell carcinoma at the </a:t>
            </a:r>
            <a:r>
              <a:rPr lang="en-US" sz="2000" b="1" i="1" dirty="0" smtClean="0"/>
              <a:t>upper </a:t>
            </a:r>
            <a:r>
              <a:rPr lang="en-US" sz="2000" b="1" i="1" dirty="0"/>
              <a:t>right</a:t>
            </a:r>
            <a:r>
              <a:rPr lang="en-US" sz="2000" b="1" i="1" dirty="0" smtClean="0"/>
              <a:t> is </a:t>
            </a:r>
            <a:r>
              <a:rPr lang="en-US" sz="2000" b="1" i="1" dirty="0"/>
              <a:t>a squamous eddy with a keratin pearl. At </a:t>
            </a:r>
            <a:r>
              <a:rPr lang="en-US" sz="2000" b="1" i="1" dirty="0" smtClean="0"/>
              <a:t>the left, </a:t>
            </a:r>
            <a:r>
              <a:rPr lang="en-US" sz="2000" b="1" i="1" dirty="0"/>
              <a:t>the tumor is less differentiated and several dark mitotic figures are seen</a:t>
            </a:r>
          </a:p>
        </p:txBody>
      </p:sp>
      <p:sp>
        <p:nvSpPr>
          <p:cNvPr id="7" name="Rounded Rectangle 6"/>
          <p:cNvSpPr/>
          <p:nvPr/>
        </p:nvSpPr>
        <p:spPr>
          <a:xfrm>
            <a:off x="899592" y="260648"/>
            <a:ext cx="7416824" cy="432048"/>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Squamous Cell Carcinoma of the Lung - HPF</a:t>
            </a:r>
            <a:endParaRPr lang="en-US" sz="2800" b="1" i="1" dirty="0">
              <a:effectLst>
                <a:outerShdw blurRad="38100" dist="38100" dir="2700000" algn="tl">
                  <a:srgbClr val="000000">
                    <a:alpha val="43137"/>
                  </a:srgbClr>
                </a:outerShdw>
              </a:effectLst>
            </a:endParaRPr>
          </a:p>
        </p:txBody>
      </p:sp>
      <p:sp>
        <p:nvSpPr>
          <p:cNvPr id="2" name="TextBox 1"/>
          <p:cNvSpPr txBox="1"/>
          <p:nvPr/>
        </p:nvSpPr>
        <p:spPr>
          <a:xfrm>
            <a:off x="513144" y="795537"/>
            <a:ext cx="432048" cy="523220"/>
          </a:xfrm>
          <a:prstGeom prst="rect">
            <a:avLst/>
          </a:prstGeom>
          <a:noFill/>
        </p:spPr>
        <p:txBody>
          <a:bodyPr wrap="square" rtlCol="0">
            <a:spAutoFit/>
          </a:bodyPr>
          <a:lstStyle/>
          <a:p>
            <a:r>
              <a:rPr lang="en-US" sz="2800" b="1" dirty="0" smtClean="0"/>
              <a:t>R</a:t>
            </a:r>
            <a:endParaRPr lang="en-US" sz="2800" b="1" dirty="0"/>
          </a:p>
        </p:txBody>
      </p:sp>
      <p:sp>
        <p:nvSpPr>
          <p:cNvPr id="9" name="TextBox 8"/>
          <p:cNvSpPr txBox="1"/>
          <p:nvPr/>
        </p:nvSpPr>
        <p:spPr>
          <a:xfrm>
            <a:off x="8293420" y="795537"/>
            <a:ext cx="432048" cy="523220"/>
          </a:xfrm>
          <a:prstGeom prst="rect">
            <a:avLst/>
          </a:prstGeom>
          <a:noFill/>
        </p:spPr>
        <p:txBody>
          <a:bodyPr wrap="square" rtlCol="0">
            <a:spAutoFit/>
          </a:bodyPr>
          <a:lstStyle/>
          <a:p>
            <a:r>
              <a:rPr lang="en-US" sz="2800" b="1" dirty="0" smtClean="0"/>
              <a:t>L</a:t>
            </a:r>
            <a:endParaRPr lang="en-US" sz="2800" b="1" dirty="0"/>
          </a:p>
        </p:txBody>
      </p:sp>
      <p:sp>
        <p:nvSpPr>
          <p:cNvPr id="11" name="TextBox 10"/>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2" name="TextBox 11"/>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roadinstitute.org/files/news/images/2012/Lung_squamous_carcinoma.jpg%20300dpi%20RG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842721"/>
            <a:ext cx="8208912" cy="5250575"/>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sp>
        <p:nvSpPr>
          <p:cNvPr id="6" name="Rounded Rectangle 5"/>
          <p:cNvSpPr/>
          <p:nvPr/>
        </p:nvSpPr>
        <p:spPr>
          <a:xfrm>
            <a:off x="899592" y="260648"/>
            <a:ext cx="7416824" cy="432048"/>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Squamous Cell Carcinoma of the Lung - HPF</a:t>
            </a:r>
            <a:endParaRPr lang="en-US" sz="2800" b="1" i="1" dirty="0">
              <a:effectLst>
                <a:outerShdw blurRad="38100" dist="38100" dir="2700000" algn="tl">
                  <a:srgbClr val="000000">
                    <a:alpha val="43137"/>
                  </a:srgbClr>
                </a:outerShdw>
              </a:effectLst>
            </a:endParaRPr>
          </a:p>
        </p:txBody>
      </p:sp>
      <p:sp>
        <p:nvSpPr>
          <p:cNvPr id="5" name="Rectangle 4"/>
          <p:cNvSpPr/>
          <p:nvPr/>
        </p:nvSpPr>
        <p:spPr>
          <a:xfrm>
            <a:off x="467544" y="6095037"/>
            <a:ext cx="8208912" cy="646331"/>
          </a:xfrm>
          <a:prstGeom prst="rect">
            <a:avLst/>
          </a:prstGeom>
        </p:spPr>
        <p:txBody>
          <a:bodyPr wrap="square">
            <a:spAutoFit/>
          </a:bodyPr>
          <a:lstStyle/>
          <a:p>
            <a:pPr marL="457200" indent="-457200" algn="ctr"/>
            <a:r>
              <a:rPr lang="en-US" dirty="0" smtClean="0">
                <a:latin typeface="Franklin Gothic Demi" pitchFamily="34" charset="0"/>
              </a:rPr>
              <a:t>Neoplastic squamous cells show pleomorphism, hyperchromatism, individual cell keratinization, mitoses and areas of necrosis.</a:t>
            </a:r>
            <a:endParaRPr lang="en-US" dirty="0">
              <a:latin typeface="Franklin Gothic Demi" pitchFamily="34" charset="0"/>
            </a:endParaRPr>
          </a:p>
        </p:txBody>
      </p:sp>
      <p:sp>
        <p:nvSpPr>
          <p:cNvPr id="9" name="TextBox 8"/>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0" name="TextBox 9"/>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xmlns="" val="2747134590"/>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949280"/>
            <a:ext cx="8424936" cy="707886"/>
          </a:xfrm>
          <a:prstGeom prst="rect">
            <a:avLst/>
          </a:prstGeom>
        </p:spPr>
        <p:txBody>
          <a:bodyPr wrap="square">
            <a:spAutoFit/>
          </a:bodyPr>
          <a:lstStyle/>
          <a:p>
            <a:pPr algn="ctr"/>
            <a:r>
              <a:rPr lang="en-US" sz="2000" b="1" i="1" dirty="0"/>
              <a:t>The pink cytoplasm with distinct cell borders and intercellular bridges characteristic for a squamous cell </a:t>
            </a:r>
            <a:r>
              <a:rPr lang="en-US" sz="2000" b="1" i="1" dirty="0" smtClean="0"/>
              <a:t>carcinoma of the lung</a:t>
            </a:r>
            <a:endParaRPr lang="en-US" sz="2000" b="1" i="1" dirty="0"/>
          </a:p>
        </p:txBody>
      </p:sp>
      <p:pic>
        <p:nvPicPr>
          <p:cNvPr id="55298" name="Picture 2" descr="http://library.med.utah.edu/WebPath/jpeg1/NEO09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836713"/>
            <a:ext cx="8280920" cy="5080636"/>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
        <p:nvSpPr>
          <p:cNvPr id="4" name="Rounded Rectangle 3"/>
          <p:cNvSpPr/>
          <p:nvPr/>
        </p:nvSpPr>
        <p:spPr>
          <a:xfrm>
            <a:off x="899592" y="260648"/>
            <a:ext cx="7416824" cy="432048"/>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Squamous Cell Carcinoma of the Lung - HPF</a:t>
            </a:r>
            <a:endParaRPr lang="en-US" sz="2800" b="1" i="1" dirty="0">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xmlns="" val="1504656998"/>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71600" y="2708920"/>
            <a:ext cx="7344816" cy="864096"/>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effectLst>
                  <a:outerShdw blurRad="38100" dist="38100" dir="2700000" algn="tl">
                    <a:srgbClr val="000000">
                      <a:alpha val="43137"/>
                    </a:srgbClr>
                  </a:outerShdw>
                </a:effectLst>
              </a:rPr>
              <a:t>2. Adenocarcinoma </a:t>
            </a:r>
            <a:r>
              <a:rPr lang="en-US" sz="3600" b="1" dirty="0">
                <a:solidFill>
                  <a:srgbClr val="FFFF00"/>
                </a:solidFill>
                <a:effectLst>
                  <a:outerShdw blurRad="38100" dist="38100" dir="2700000" algn="tl">
                    <a:srgbClr val="000000">
                      <a:alpha val="43137"/>
                    </a:srgbClr>
                  </a:outerShdw>
                </a:effectLst>
              </a:rPr>
              <a:t>of the lung</a:t>
            </a:r>
          </a:p>
        </p:txBody>
      </p:sp>
      <p:sp>
        <p:nvSpPr>
          <p:cNvPr id="4" name="Rectangle 3"/>
          <p:cNvSpPr/>
          <p:nvPr/>
        </p:nvSpPr>
        <p:spPr>
          <a:xfrm>
            <a:off x="611560" y="3906922"/>
            <a:ext cx="7920880" cy="2554545"/>
          </a:xfrm>
          <a:prstGeom prst="rect">
            <a:avLst/>
          </a:prstGeom>
          <a:ln w="28575">
            <a:solidFill>
              <a:schemeClr val="tx1"/>
            </a:solidFill>
          </a:ln>
        </p:spPr>
        <p:txBody>
          <a:bodyPr wrap="square">
            <a:spAutoFit/>
          </a:bodyPr>
          <a:lstStyle/>
          <a:p>
            <a:pPr marL="233363" indent="-233363">
              <a:buFont typeface="Arial" pitchFamily="34" charset="0"/>
              <a:buChar char="•"/>
            </a:pPr>
            <a:r>
              <a:rPr lang="en-US" sz="2000" b="1" dirty="0" smtClean="0"/>
              <a:t>The most common type of lung cancer, making up 30-40% of all cases. </a:t>
            </a:r>
          </a:p>
          <a:p>
            <a:pPr marL="233363" indent="-233363">
              <a:buFont typeface="Arial" pitchFamily="34" charset="0"/>
              <a:buChar char="•"/>
            </a:pPr>
            <a:r>
              <a:rPr lang="en-US" sz="2000" b="1" dirty="0" smtClean="0"/>
              <a:t>Glandular differentiation by tumor cells and 80% of those cells produce mucin. </a:t>
            </a:r>
          </a:p>
          <a:p>
            <a:pPr marL="169863" indent="-169863">
              <a:buFont typeface="Arial" pitchFamily="34" charset="0"/>
              <a:buChar char="•"/>
            </a:pPr>
            <a:r>
              <a:rPr lang="en-US" sz="2000" b="1" dirty="0" smtClean="0"/>
              <a:t>Not as strongly associated with a smoking history as compared to Squamous or  Small Cell Carcinomas</a:t>
            </a:r>
          </a:p>
          <a:p>
            <a:pPr>
              <a:buFont typeface="Arial" pitchFamily="34" charset="0"/>
              <a:buChar char="•"/>
            </a:pPr>
            <a:r>
              <a:rPr lang="en-US" sz="2000" b="1" dirty="0" smtClean="0"/>
              <a:t>  Adenocarcinoma in situ - called bronchoalveolar carcinoma</a:t>
            </a:r>
          </a:p>
          <a:p>
            <a:pPr>
              <a:buFont typeface="Arial" pitchFamily="34" charset="0"/>
              <a:buChar char="•"/>
            </a:pPr>
            <a:r>
              <a:rPr lang="en-US" sz="2000" b="1" dirty="0" smtClean="0"/>
              <a:t>  Early and distant metastases </a:t>
            </a:r>
            <a:endParaRPr lang="en-US" sz="2000" b="1" dirty="0"/>
          </a:p>
        </p:txBody>
      </p:sp>
      <p:sp>
        <p:nvSpPr>
          <p:cNvPr id="5" name="TextBox 4"/>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7" name="TextBox 6"/>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library.med.utah.edu/WebPath/jpeg1/LUNG07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836712"/>
            <a:ext cx="4032448" cy="4680520"/>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sp>
        <p:nvSpPr>
          <p:cNvPr id="5" name="Rounded Rectangle 4"/>
          <p:cNvSpPr/>
          <p:nvPr/>
        </p:nvSpPr>
        <p:spPr>
          <a:xfrm>
            <a:off x="1259632" y="260648"/>
            <a:ext cx="6552728" cy="432048"/>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Adenocarcinoma of the Lung – Gross</a:t>
            </a:r>
            <a:endParaRPr lang="en-US" sz="2800" b="1" i="1" dirty="0">
              <a:effectLst>
                <a:outerShdw blurRad="38100" dist="38100" dir="2700000" algn="tl">
                  <a:srgbClr val="000000">
                    <a:alpha val="43137"/>
                  </a:srgbClr>
                </a:outerShdw>
              </a:effectLst>
            </a:endParaRPr>
          </a:p>
        </p:txBody>
      </p:sp>
      <p:sp>
        <p:nvSpPr>
          <p:cNvPr id="2" name="Rectangle 1"/>
          <p:cNvSpPr/>
          <p:nvPr/>
        </p:nvSpPr>
        <p:spPr>
          <a:xfrm>
            <a:off x="251520" y="5517232"/>
            <a:ext cx="8712968" cy="1169936"/>
          </a:xfrm>
          <a:prstGeom prst="rect">
            <a:avLst/>
          </a:prstGeom>
        </p:spPr>
        <p:txBody>
          <a:bodyPr wrap="square">
            <a:spAutoFit/>
          </a:bodyPr>
          <a:lstStyle/>
          <a:p>
            <a:pPr algn="ctr">
              <a:lnSpc>
                <a:spcPts val="2100"/>
              </a:lnSpc>
            </a:pPr>
            <a:r>
              <a:rPr lang="en-US" b="1" i="1" dirty="0" smtClean="0"/>
              <a:t>A </a:t>
            </a:r>
            <a:r>
              <a:rPr lang="en-US" b="1" i="1" dirty="0"/>
              <a:t>peripheral adenocarcinoma of the lung. Adenocarcinomas and large cell anaplastic carcinomas tend to occur more peripherally in lung. Adenocarcinoma is the one cell type of primary lung tumor that occurs more often in non-smokers and in smokers who have quit.</a:t>
            </a:r>
          </a:p>
        </p:txBody>
      </p:sp>
      <p:pic>
        <p:nvPicPr>
          <p:cNvPr id="6" name="Picture 2" descr="no"/>
          <p:cNvPicPr>
            <a:picLocks noChangeAspect="1" noChangeArrowheads="1"/>
          </p:cNvPicPr>
          <p:nvPr/>
        </p:nvPicPr>
        <p:blipFill>
          <a:blip r:embed="rId3" cstate="print"/>
          <a:srcRect/>
          <a:stretch>
            <a:fillRect/>
          </a:stretch>
        </p:blipFill>
        <p:spPr bwMode="auto">
          <a:xfrm>
            <a:off x="4644009" y="836712"/>
            <a:ext cx="4104456" cy="4680519"/>
          </a:xfrm>
          <a:prstGeom prst="rect">
            <a:avLst/>
          </a:prstGeom>
          <a:noFill/>
          <a:ln w="38100">
            <a:solidFill>
              <a:schemeClr val="tx1"/>
            </a:solidFill>
            <a:miter lim="800000"/>
            <a:headEnd/>
            <a:tailEnd/>
          </a:ln>
        </p:spPr>
      </p:pic>
      <p:sp>
        <p:nvSpPr>
          <p:cNvPr id="9" name="TextBox 8"/>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0" name="TextBox 9"/>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5776" y="3429000"/>
            <a:ext cx="4752528" cy="864096"/>
          </a:xfrm>
        </p:spPr>
        <p:txBody>
          <a:bodyPr>
            <a:noAutofit/>
          </a:bodyPr>
          <a:lstStyle/>
          <a:p>
            <a:pPr algn="ctr"/>
            <a:r>
              <a:rPr lang="ar-SA" sz="4000" dirty="0" smtClean="0">
                <a:solidFill>
                  <a:srgbClr val="C00000"/>
                </a:solidFill>
              </a:rPr>
              <a:t> </a:t>
            </a:r>
            <a:endParaRPr lang="en-US" sz="4000" dirty="0">
              <a:solidFill>
                <a:srgbClr val="C00000"/>
              </a:solidFill>
            </a:endParaRPr>
          </a:p>
        </p:txBody>
      </p:sp>
      <p:sp>
        <p:nvSpPr>
          <p:cNvPr id="3" name="Rounded Rectangle 2"/>
          <p:cNvSpPr/>
          <p:nvPr/>
        </p:nvSpPr>
        <p:spPr>
          <a:xfrm>
            <a:off x="2627784" y="706048"/>
            <a:ext cx="4176464" cy="108012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400" b="1" i="1" dirty="0" smtClean="0">
                <a:solidFill>
                  <a:schemeClr val="bg1"/>
                </a:solidFill>
                <a:effectLst>
                  <a:outerShdw blurRad="38100" dist="38100" dir="2700000" algn="tl">
                    <a:srgbClr val="000000">
                      <a:alpha val="43137"/>
                    </a:srgbClr>
                  </a:outerShdw>
                </a:effectLst>
              </a:rPr>
              <a:t> TUBERCULOSIS</a:t>
            </a:r>
            <a:endParaRPr lang="en-US" sz="4400" b="1" i="1"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1475656" y="2204864"/>
            <a:ext cx="6264696" cy="304698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buFont typeface="Arial" pitchFamily="34" charset="0"/>
              <a:buChar char="•"/>
              <a:defRPr/>
            </a:pPr>
            <a:r>
              <a:rPr lang="en-US" sz="2400" b="1" dirty="0" smtClean="0">
                <a:effectLst>
                  <a:outerShdw blurRad="38100" dist="38100" dir="2700000" algn="tl">
                    <a:srgbClr val="000000">
                      <a:alpha val="43137"/>
                    </a:srgbClr>
                  </a:outerShdw>
                </a:effectLst>
              </a:rPr>
              <a:t> Epithelioid and giant cell Granuloma, </a:t>
            </a:r>
            <a:r>
              <a:rPr lang="en-US" sz="2400" b="1" dirty="0" err="1" smtClean="0">
                <a:effectLst>
                  <a:outerShdw blurRad="38100" dist="38100" dir="2700000" algn="tl">
                    <a:srgbClr val="000000">
                      <a:alpha val="43137"/>
                    </a:srgbClr>
                  </a:outerShdw>
                </a:effectLst>
              </a:rPr>
              <a:t>Ghon’s</a:t>
            </a:r>
            <a:r>
              <a:rPr lang="en-US" sz="2400" b="1" dirty="0" smtClean="0">
                <a:effectLst>
                  <a:outerShdw blurRad="38100" dist="38100" dir="2700000" algn="tl">
                    <a:srgbClr val="000000">
                      <a:alpha val="43137"/>
                    </a:srgbClr>
                  </a:outerShdw>
                </a:effectLst>
              </a:rPr>
              <a:t>       </a:t>
            </a:r>
          </a:p>
          <a:p>
            <a:pPr>
              <a:defRPr/>
            </a:pPr>
            <a:r>
              <a:rPr lang="en-US" sz="2400" b="1" dirty="0" smtClean="0">
                <a:effectLst>
                  <a:outerShdw blurRad="38100" dist="38100" dir="2700000" algn="tl">
                    <a:srgbClr val="000000">
                      <a:alpha val="43137"/>
                    </a:srgbClr>
                  </a:outerShdw>
                </a:effectLst>
              </a:rPr>
              <a:t>   complex or caseation is present</a:t>
            </a:r>
          </a:p>
          <a:p>
            <a:pPr>
              <a:buFont typeface="Arial" pitchFamily="34" charset="0"/>
              <a:buChar char="•"/>
              <a:defRPr/>
            </a:pPr>
            <a:r>
              <a:rPr lang="en-US" sz="2400" b="1" dirty="0" smtClean="0">
                <a:effectLst>
                  <a:outerShdw blurRad="38100" dist="38100" dir="2700000" algn="tl">
                    <a:srgbClr val="000000">
                      <a:alpha val="43137"/>
                    </a:srgbClr>
                  </a:outerShdw>
                </a:effectLst>
              </a:rPr>
              <a:t> Complications of TB are: </a:t>
            </a:r>
          </a:p>
          <a:p>
            <a:pPr>
              <a:defRPr/>
            </a:pPr>
            <a:r>
              <a:rPr lang="en-US" sz="2400" dirty="0" smtClean="0">
                <a:effectLst>
                  <a:outerShdw blurRad="38100" dist="38100" dir="2700000" algn="tl">
                    <a:srgbClr val="000000">
                      <a:alpha val="43137"/>
                    </a:srgbClr>
                  </a:outerShdw>
                </a:effectLst>
              </a:rPr>
              <a:t>   - Amyloidosis , </a:t>
            </a:r>
          </a:p>
          <a:p>
            <a:pPr>
              <a:defRPr/>
            </a:pPr>
            <a:r>
              <a:rPr lang="en-US" sz="2400" dirty="0" smtClean="0">
                <a:effectLst>
                  <a:outerShdw blurRad="38100" dist="38100" dir="2700000" algn="tl">
                    <a:srgbClr val="000000">
                      <a:alpha val="43137"/>
                    </a:srgbClr>
                  </a:outerShdw>
                </a:effectLst>
              </a:rPr>
              <a:t>   - Tuberculous pneumonia </a:t>
            </a:r>
          </a:p>
          <a:p>
            <a:pPr>
              <a:defRPr/>
            </a:pPr>
            <a:r>
              <a:rPr lang="en-US" sz="2400" dirty="0" smtClean="0">
                <a:effectLst>
                  <a:outerShdw blurRad="38100" dist="38100" dir="2700000" algn="tl">
                    <a:srgbClr val="000000">
                      <a:alpha val="43137"/>
                    </a:srgbClr>
                  </a:outerShdw>
                </a:effectLst>
              </a:rPr>
              <a:t>   -  Miliary tuberculosis </a:t>
            </a:r>
          </a:p>
          <a:p>
            <a:pPr>
              <a:defRPr/>
            </a:pPr>
            <a:r>
              <a:rPr lang="en-US" sz="2400" dirty="0" smtClean="0">
                <a:effectLst>
                  <a:outerShdw blurRad="38100" dist="38100" dir="2700000" algn="tl">
                    <a:srgbClr val="000000">
                      <a:alpha val="43137"/>
                    </a:srgbClr>
                  </a:outerShdw>
                </a:effectLst>
              </a:rPr>
              <a:t>   -  Tuberculous meningitis </a:t>
            </a:r>
          </a:p>
          <a:p>
            <a:pPr>
              <a:defRPr/>
            </a:pPr>
            <a:r>
              <a:rPr lang="en-US" sz="2400" dirty="0" smtClean="0">
                <a:effectLst>
                  <a:outerShdw blurRad="38100" dist="38100" dir="2700000" algn="tl">
                    <a:srgbClr val="000000">
                      <a:alpha val="43137"/>
                    </a:srgbClr>
                  </a:outerShdw>
                </a:effectLst>
              </a:rPr>
              <a:t>   -  Addison disease .</a:t>
            </a: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xmlns="" val="1238474037"/>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library.med.utah.edu/WebPath/jpeg1/LUNG12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836712"/>
            <a:ext cx="7772400" cy="4896544"/>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467544" y="5768729"/>
            <a:ext cx="7990656" cy="900246"/>
          </a:xfrm>
          <a:prstGeom prst="rect">
            <a:avLst/>
          </a:prstGeom>
        </p:spPr>
        <p:txBody>
          <a:bodyPr wrap="square">
            <a:spAutoFit/>
          </a:bodyPr>
          <a:lstStyle/>
          <a:p>
            <a:pPr algn="ctr">
              <a:lnSpc>
                <a:spcPts val="2100"/>
              </a:lnSpc>
            </a:pPr>
            <a:r>
              <a:rPr lang="en-US" b="1" i="1" dirty="0"/>
              <a:t>Microscopically, the </a:t>
            </a:r>
            <a:r>
              <a:rPr lang="en-US" b="1" i="1" dirty="0" smtClean="0">
                <a:solidFill>
                  <a:srgbClr val="FF0000"/>
                </a:solidFill>
              </a:rPr>
              <a:t>Adenocarcinoma in Situ ( </a:t>
            </a:r>
            <a:r>
              <a:rPr lang="en-US" b="1" i="1" dirty="0" smtClean="0"/>
              <a:t>Previously named </a:t>
            </a:r>
            <a:r>
              <a:rPr lang="en-US" b="1" i="1" dirty="0" err="1" smtClean="0">
                <a:solidFill>
                  <a:srgbClr val="FF0000"/>
                </a:solidFill>
              </a:rPr>
              <a:t>Bronchioloalveolar</a:t>
            </a:r>
            <a:r>
              <a:rPr lang="en-US" b="1" i="1" dirty="0" smtClean="0">
                <a:solidFill>
                  <a:srgbClr val="FF0000"/>
                </a:solidFill>
              </a:rPr>
              <a:t> Carcinoma)</a:t>
            </a:r>
            <a:r>
              <a:rPr lang="en-US" b="1" i="1" dirty="0" smtClean="0"/>
              <a:t>  </a:t>
            </a:r>
            <a:r>
              <a:rPr lang="en-US" b="1" i="1" dirty="0"/>
              <a:t>is composed of columnar cells that proliferate along the framework of alveolar septae. The cells are well-differentiated. </a:t>
            </a:r>
          </a:p>
        </p:txBody>
      </p:sp>
      <p:sp>
        <p:nvSpPr>
          <p:cNvPr id="4" name="Rounded Rectangle 3"/>
          <p:cNvSpPr/>
          <p:nvPr/>
        </p:nvSpPr>
        <p:spPr>
          <a:xfrm>
            <a:off x="1259632" y="260648"/>
            <a:ext cx="6552728" cy="432048"/>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rgbClr val="FFFF00"/>
                </a:solidFill>
                <a:effectLst>
                  <a:outerShdw blurRad="38100" dist="38100" dir="2700000" algn="tl">
                    <a:srgbClr val="000000">
                      <a:alpha val="43137"/>
                    </a:srgbClr>
                  </a:outerShdw>
                </a:effectLst>
              </a:rPr>
              <a:t>Adenocarcinoma of the Lung – LPF</a:t>
            </a:r>
            <a:endParaRPr lang="en-US" sz="2800" b="1" i="1"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xmlns="" val="1047434654"/>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WHO 33"/>
          <p:cNvPicPr>
            <a:picLocks noChangeAspect="1" noChangeArrowheads="1"/>
          </p:cNvPicPr>
          <p:nvPr/>
        </p:nvPicPr>
        <p:blipFill>
          <a:blip r:embed="rId3" cstate="print"/>
          <a:srcRect/>
          <a:stretch>
            <a:fillRect/>
          </a:stretch>
        </p:blipFill>
        <p:spPr bwMode="auto">
          <a:xfrm>
            <a:off x="609600" y="908720"/>
            <a:ext cx="7924800" cy="4824536"/>
          </a:xfrm>
          <a:prstGeom prst="rect">
            <a:avLst/>
          </a:prstGeom>
          <a:noFill/>
          <a:ln w="28575">
            <a:solidFill>
              <a:schemeClr val="tx1"/>
            </a:solidFill>
            <a:miter lim="800000"/>
            <a:headEnd/>
            <a:tailEnd/>
          </a:ln>
        </p:spPr>
      </p:pic>
      <p:sp>
        <p:nvSpPr>
          <p:cNvPr id="4" name="Rectangle 3"/>
          <p:cNvSpPr/>
          <p:nvPr/>
        </p:nvSpPr>
        <p:spPr>
          <a:xfrm>
            <a:off x="609600" y="5805264"/>
            <a:ext cx="7848600" cy="865365"/>
          </a:xfrm>
          <a:prstGeom prst="rect">
            <a:avLst/>
          </a:prstGeom>
        </p:spPr>
        <p:txBody>
          <a:bodyPr wrap="square">
            <a:spAutoFit/>
          </a:bodyPr>
          <a:lstStyle/>
          <a:p>
            <a:pPr algn="ctr">
              <a:lnSpc>
                <a:spcPts val="2000"/>
              </a:lnSpc>
            </a:pPr>
            <a:r>
              <a:rPr lang="en-US" b="1" i="1" dirty="0" smtClean="0"/>
              <a:t>Section of the tumor shows moderately differentiated malignant glands lined by pleomorphic and hyperchromatic malignant cells showing conspicuous nucleoli . Note the presence of tissue desmoplasia around the neoplastic glands . </a:t>
            </a:r>
            <a:endParaRPr lang="en-US" b="1" i="1" dirty="0"/>
          </a:p>
        </p:txBody>
      </p:sp>
      <p:sp>
        <p:nvSpPr>
          <p:cNvPr id="5" name="Rounded Rectangle 4"/>
          <p:cNvSpPr/>
          <p:nvPr/>
        </p:nvSpPr>
        <p:spPr>
          <a:xfrm>
            <a:off x="1259632" y="260648"/>
            <a:ext cx="6552728" cy="432048"/>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rgbClr val="FFFF00"/>
                </a:solidFill>
                <a:effectLst>
                  <a:outerShdw blurRad="38100" dist="38100" dir="2700000" algn="tl">
                    <a:srgbClr val="000000">
                      <a:alpha val="43137"/>
                    </a:srgbClr>
                  </a:outerShdw>
                </a:effectLst>
              </a:rPr>
              <a:t>Adenocarcinoma of the Lung – HPF</a:t>
            </a:r>
            <a:endParaRPr lang="en-US" sz="2800" b="1" i="1"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71600" y="2492896"/>
            <a:ext cx="7272808" cy="936104"/>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effectLst>
                  <a:outerShdw blurRad="38100" dist="38100" dir="2700000" algn="tl">
                    <a:srgbClr val="000000">
                      <a:alpha val="43137"/>
                    </a:srgbClr>
                  </a:outerShdw>
                </a:effectLst>
              </a:rPr>
              <a:t>3. Large Cell Carcinoma </a:t>
            </a:r>
            <a:r>
              <a:rPr lang="en-US" sz="3600" b="1" dirty="0">
                <a:solidFill>
                  <a:srgbClr val="FFFF00"/>
                </a:solidFill>
                <a:effectLst>
                  <a:outerShdw blurRad="38100" dist="38100" dir="2700000" algn="tl">
                    <a:srgbClr val="000000">
                      <a:alpha val="43137"/>
                    </a:srgbClr>
                  </a:outerShdw>
                </a:effectLst>
              </a:rPr>
              <a:t>of the lung</a:t>
            </a:r>
          </a:p>
        </p:txBody>
      </p:sp>
      <p:sp>
        <p:nvSpPr>
          <p:cNvPr id="4" name="Rectangle 3"/>
          <p:cNvSpPr/>
          <p:nvPr/>
        </p:nvSpPr>
        <p:spPr>
          <a:xfrm>
            <a:off x="1187624" y="3717032"/>
            <a:ext cx="6624736" cy="2246769"/>
          </a:xfrm>
          <a:prstGeom prst="rect">
            <a:avLst/>
          </a:prstGeom>
          <a:ln w="28575">
            <a:solidFill>
              <a:schemeClr val="tx1"/>
            </a:solidFill>
          </a:ln>
        </p:spPr>
        <p:txBody>
          <a:bodyPr wrap="square">
            <a:spAutoFit/>
          </a:bodyPr>
          <a:lstStyle/>
          <a:p>
            <a:pPr>
              <a:buFont typeface="Arial" pitchFamily="34" charset="0"/>
              <a:buChar char="•"/>
            </a:pPr>
            <a:r>
              <a:rPr lang="en-US" sz="2000" b="1" dirty="0" smtClean="0"/>
              <a:t>  Can be a neuroendocrine carcinoma. Probably represents       </a:t>
            </a:r>
          </a:p>
          <a:p>
            <a:r>
              <a:rPr lang="en-US" sz="2000" b="1" dirty="0" smtClean="0"/>
              <a:t>    undifferentiated SCC and adenocarcinomas.</a:t>
            </a:r>
          </a:p>
          <a:p>
            <a:pPr>
              <a:buFont typeface="Arial" pitchFamily="34" charset="0"/>
              <a:buChar char="•"/>
            </a:pPr>
            <a:r>
              <a:rPr lang="en-US" sz="2000" b="1" dirty="0" smtClean="0"/>
              <a:t>  Large nuclei, prominent nucleoli.</a:t>
            </a:r>
          </a:p>
          <a:p>
            <a:pPr>
              <a:buFont typeface="Arial" pitchFamily="34" charset="0"/>
              <a:buChar char="•"/>
            </a:pPr>
            <a:r>
              <a:rPr lang="en-US" sz="2000" b="1" dirty="0" smtClean="0"/>
              <a:t>  Variation in size and shape. </a:t>
            </a:r>
          </a:p>
          <a:p>
            <a:pPr>
              <a:buFont typeface="Arial" pitchFamily="34" charset="0"/>
              <a:buChar char="•"/>
            </a:pPr>
            <a:r>
              <a:rPr lang="en-US" sz="2000" b="1" dirty="0" smtClean="0"/>
              <a:t>  Nuclei normally do not touch due to more cytoplasm.</a:t>
            </a:r>
          </a:p>
          <a:p>
            <a:pPr>
              <a:buFont typeface="Arial" pitchFamily="34" charset="0"/>
              <a:buChar char="•"/>
            </a:pPr>
            <a:r>
              <a:rPr lang="en-US" sz="2000" b="1" dirty="0" smtClean="0"/>
              <a:t>  Moderate amount of cytoplasm.</a:t>
            </a:r>
          </a:p>
          <a:p>
            <a:pPr>
              <a:buFont typeface="Arial" pitchFamily="34" charset="0"/>
              <a:buChar char="•"/>
            </a:pPr>
            <a:r>
              <a:rPr lang="en-US" sz="2000" b="1" dirty="0" smtClean="0"/>
              <a:t>  Early and distant metastases, sometimes cavitating. </a:t>
            </a:r>
            <a:endParaRPr lang="en-US" sz="2000" b="1" dirty="0"/>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Picture 2" descr="http://4.bp.blogspot.com/-HzhwPkx2baM/TcPHasehzYI/AAAAAAAAA64/gHMI9X03f7s/s1600/Lung+-+LCC.jpg"/>
          <p:cNvPicPr>
            <a:picLocks noChangeAspect="1" noChangeArrowheads="1"/>
          </p:cNvPicPr>
          <p:nvPr/>
        </p:nvPicPr>
        <p:blipFill>
          <a:blip r:embed="rId2" cstate="print"/>
          <a:srcRect/>
          <a:stretch>
            <a:fillRect/>
          </a:stretch>
        </p:blipFill>
        <p:spPr bwMode="auto">
          <a:xfrm>
            <a:off x="2339752" y="1268760"/>
            <a:ext cx="4176464" cy="4824536"/>
          </a:xfrm>
          <a:prstGeom prst="rect">
            <a:avLst/>
          </a:prstGeom>
          <a:noFill/>
          <a:ln w="38100">
            <a:solidFill>
              <a:schemeClr val="tx1"/>
            </a:solidFill>
          </a:ln>
        </p:spPr>
      </p:pic>
      <p:sp>
        <p:nvSpPr>
          <p:cNvPr id="5" name="Rounded Rectangle 4"/>
          <p:cNvSpPr/>
          <p:nvPr/>
        </p:nvSpPr>
        <p:spPr>
          <a:xfrm>
            <a:off x="467544" y="260648"/>
            <a:ext cx="8424936" cy="576064"/>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Undifferentiated Large Cell Carcinoma of the Lung – Gross</a:t>
            </a:r>
            <a:endParaRPr lang="en-US" sz="2800" b="1" i="1" dirty="0">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971600" y="260648"/>
            <a:ext cx="7128792" cy="432048"/>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Large Cell Carcinoma of the Lung – HPF</a:t>
            </a:r>
            <a:endParaRPr lang="en-US" sz="2800" b="1" i="1" dirty="0">
              <a:effectLst>
                <a:outerShdw blurRad="38100" dist="38100" dir="2700000" algn="tl">
                  <a:srgbClr val="000000">
                    <a:alpha val="43137"/>
                  </a:srgbClr>
                </a:outerShdw>
              </a:effectLst>
            </a:endParaRPr>
          </a:p>
        </p:txBody>
      </p:sp>
      <p:pic>
        <p:nvPicPr>
          <p:cNvPr id="277506" name="Picture 2" descr="  Fig. 3E "/>
          <p:cNvPicPr>
            <a:picLocks noChangeAspect="1" noChangeArrowheads="1"/>
          </p:cNvPicPr>
          <p:nvPr/>
        </p:nvPicPr>
        <p:blipFill>
          <a:blip r:embed="rId2" cstate="print"/>
          <a:srcRect/>
          <a:stretch>
            <a:fillRect/>
          </a:stretch>
        </p:blipFill>
        <p:spPr bwMode="auto">
          <a:xfrm>
            <a:off x="395536" y="836712"/>
            <a:ext cx="8352928" cy="4896544"/>
          </a:xfrm>
          <a:prstGeom prst="rect">
            <a:avLst/>
          </a:prstGeom>
          <a:noFill/>
          <a:ln w="38100">
            <a:solidFill>
              <a:schemeClr val="tx1"/>
            </a:solidFill>
          </a:ln>
        </p:spPr>
      </p:pic>
      <p:sp>
        <p:nvSpPr>
          <p:cNvPr id="8" name="Rectangle 7"/>
          <p:cNvSpPr/>
          <p:nvPr/>
        </p:nvSpPr>
        <p:spPr>
          <a:xfrm>
            <a:off x="395536" y="5797713"/>
            <a:ext cx="8424936" cy="923330"/>
          </a:xfrm>
          <a:prstGeom prst="rect">
            <a:avLst/>
          </a:prstGeom>
        </p:spPr>
        <p:txBody>
          <a:bodyPr wrap="square">
            <a:spAutoFit/>
          </a:bodyPr>
          <a:lstStyle/>
          <a:p>
            <a:pPr algn="ctr"/>
            <a:r>
              <a:rPr lang="en-US" b="1" i="1" dirty="0" smtClean="0"/>
              <a:t>Pleomorphic carcinoma of lung (large cell and giant cell subtype). It shows mixed composition of large cell carcinoma and pleomorphic multinucleated giant cells (arrows). (H and E, ×200)</a:t>
            </a:r>
            <a:endParaRPr lang="en-US" b="1" i="1" dirty="0"/>
          </a:p>
        </p:txBody>
      </p:sp>
      <p:sp>
        <p:nvSpPr>
          <p:cNvPr id="10" name="TextBox 9"/>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1" name="TextBox 10"/>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xmlns="" val="3650632070"/>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38200" y="228600"/>
            <a:ext cx="7488832" cy="1008112"/>
          </a:xfrm>
          <a:prstGeom prst="round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rgbClr val="FFFF00"/>
                </a:solidFill>
                <a:effectLst>
                  <a:outerShdw blurRad="38100" dist="38100" dir="2700000" algn="tl">
                    <a:srgbClr val="000000">
                      <a:alpha val="43137"/>
                    </a:srgbClr>
                  </a:outerShdw>
                </a:effectLst>
              </a:rPr>
              <a:t>Small cell carcinoma of the lung</a:t>
            </a:r>
          </a:p>
        </p:txBody>
      </p:sp>
      <p:sp>
        <p:nvSpPr>
          <p:cNvPr id="7" name="TextBox 6"/>
          <p:cNvSpPr txBox="1"/>
          <p:nvPr/>
        </p:nvSpPr>
        <p:spPr>
          <a:xfrm>
            <a:off x="755576" y="3861048"/>
            <a:ext cx="7200800" cy="369332"/>
          </a:xfrm>
          <a:prstGeom prst="rect">
            <a:avLst/>
          </a:prstGeom>
          <a:noFill/>
        </p:spPr>
        <p:txBody>
          <a:bodyPr wrap="square" rtlCol="0">
            <a:spAutoFit/>
          </a:bodyPr>
          <a:lstStyle/>
          <a:p>
            <a:endParaRPr lang="en-US" dirty="0"/>
          </a:p>
        </p:txBody>
      </p:sp>
      <p:sp>
        <p:nvSpPr>
          <p:cNvPr id="10" name="Rectangle 9"/>
          <p:cNvSpPr/>
          <p:nvPr/>
        </p:nvSpPr>
        <p:spPr>
          <a:xfrm>
            <a:off x="609600" y="1371600"/>
            <a:ext cx="7992888" cy="4847481"/>
          </a:xfrm>
          <a:prstGeom prst="rect">
            <a:avLst/>
          </a:prstGeom>
          <a:ln w="38100">
            <a:solidFill>
              <a:schemeClr val="tx1"/>
            </a:solidFill>
          </a:ln>
        </p:spPr>
        <p:txBody>
          <a:bodyPr wrap="square">
            <a:spAutoFit/>
          </a:bodyPr>
          <a:lstStyle/>
          <a:p>
            <a:pPr lvl="0" fontAlgn="base">
              <a:spcBef>
                <a:spcPct val="0"/>
              </a:spcBef>
              <a:spcAft>
                <a:spcPct val="0"/>
              </a:spcAft>
              <a:buFontTx/>
              <a:buChar char="•"/>
            </a:pPr>
            <a:r>
              <a:rPr lang="en-US" sz="2000" b="1" dirty="0" smtClean="0">
                <a:solidFill>
                  <a:prstClr val="black"/>
                </a:solidFill>
                <a:latin typeface="Arial" charset="0"/>
                <a:cs typeface="Arial" charset="0"/>
              </a:rPr>
              <a:t>  Highly Malignant Tumor. </a:t>
            </a:r>
          </a:p>
          <a:p>
            <a:pPr lvl="0" fontAlgn="base">
              <a:spcBef>
                <a:spcPct val="0"/>
              </a:spcBef>
              <a:spcAft>
                <a:spcPct val="0"/>
              </a:spcAft>
              <a:buFontTx/>
              <a:buChar char="•"/>
            </a:pPr>
            <a:r>
              <a:rPr lang="en-US" sz="2000" b="1" dirty="0" smtClean="0">
                <a:solidFill>
                  <a:prstClr val="black"/>
                </a:solidFill>
                <a:latin typeface="Arial" charset="0"/>
                <a:cs typeface="Arial" charset="0"/>
              </a:rPr>
              <a:t>  Cells are small, with scant cytoplasm, ill-defined borders,        </a:t>
            </a:r>
          </a:p>
          <a:p>
            <a:pPr lvl="0" fontAlgn="base">
              <a:spcBef>
                <a:spcPct val="0"/>
              </a:spcBef>
              <a:spcAft>
                <a:spcPct val="0"/>
              </a:spcAft>
            </a:pPr>
            <a:r>
              <a:rPr lang="en-US" sz="2000" b="1" dirty="0" smtClean="0">
                <a:solidFill>
                  <a:prstClr val="black"/>
                </a:solidFill>
                <a:latin typeface="Arial" charset="0"/>
                <a:cs typeface="Arial" charset="0"/>
              </a:rPr>
              <a:t>    finely granular chromatin (salt &amp; pepper pattern) and absent      </a:t>
            </a:r>
          </a:p>
          <a:p>
            <a:pPr lvl="0" fontAlgn="base">
              <a:spcBef>
                <a:spcPct val="0"/>
              </a:spcBef>
              <a:spcAft>
                <a:spcPct val="0"/>
              </a:spcAft>
            </a:pPr>
            <a:r>
              <a:rPr lang="en-US" sz="2000" b="1" dirty="0" smtClean="0">
                <a:solidFill>
                  <a:prstClr val="black"/>
                </a:solidFill>
                <a:latin typeface="Arial" charset="0"/>
                <a:cs typeface="Arial" charset="0"/>
              </a:rPr>
              <a:t>    or inconspicious nucleoli. </a:t>
            </a:r>
          </a:p>
          <a:p>
            <a:pPr lvl="0" fontAlgn="base">
              <a:spcBef>
                <a:spcPct val="0"/>
              </a:spcBef>
              <a:spcAft>
                <a:spcPct val="0"/>
              </a:spcAft>
              <a:buFontTx/>
              <a:buChar char="•"/>
            </a:pPr>
            <a:r>
              <a:rPr lang="en-US" sz="2000" b="1" dirty="0" smtClean="0">
                <a:solidFill>
                  <a:prstClr val="black"/>
                </a:solidFill>
                <a:latin typeface="Arial" charset="0"/>
                <a:cs typeface="Arial" charset="0"/>
              </a:rPr>
              <a:t>   High mitotic count and often extensive necrosis. </a:t>
            </a:r>
            <a:r>
              <a:rPr lang="en-US" sz="2000" b="1" dirty="0" smtClean="0">
                <a:solidFill>
                  <a:prstClr val="black"/>
                </a:solidFill>
                <a:latin typeface="Arial" charset="0"/>
                <a:cs typeface="Arial" charset="0"/>
              </a:rPr>
              <a:t> </a:t>
            </a:r>
            <a:endParaRPr lang="en-US" sz="2000" b="1" dirty="0" smtClean="0">
              <a:solidFill>
                <a:prstClr val="black"/>
              </a:solidFill>
              <a:latin typeface="Arial" charset="0"/>
              <a:cs typeface="Arial" charset="0"/>
            </a:endParaRPr>
          </a:p>
          <a:p>
            <a:pPr lvl="0" fontAlgn="base">
              <a:spcBef>
                <a:spcPct val="0"/>
              </a:spcBef>
              <a:spcAft>
                <a:spcPct val="0"/>
              </a:spcAft>
              <a:buFontTx/>
              <a:buChar char="•"/>
            </a:pPr>
            <a:r>
              <a:rPr lang="en-US" sz="2000" b="1" dirty="0" smtClean="0">
                <a:solidFill>
                  <a:prstClr val="black"/>
                </a:solidFill>
                <a:latin typeface="Arial" charset="0"/>
                <a:cs typeface="Arial" charset="0"/>
              </a:rPr>
              <a:t>   Very strong relationship with smoking. </a:t>
            </a:r>
          </a:p>
          <a:p>
            <a:pPr lvl="0" fontAlgn="base">
              <a:spcBef>
                <a:spcPct val="0"/>
              </a:spcBef>
              <a:spcAft>
                <a:spcPct val="0"/>
              </a:spcAft>
              <a:buFontTx/>
              <a:buChar char="•"/>
            </a:pPr>
            <a:r>
              <a:rPr lang="en-US" sz="2000" b="1" dirty="0" smtClean="0">
                <a:solidFill>
                  <a:prstClr val="black"/>
                </a:solidFill>
                <a:latin typeface="Arial" charset="0"/>
                <a:cs typeface="Arial" charset="0"/>
              </a:rPr>
              <a:t>   Often lead to </a:t>
            </a:r>
            <a:r>
              <a:rPr lang="en-US" sz="2000" b="1" dirty="0" err="1" smtClean="0">
                <a:solidFill>
                  <a:srgbClr val="7030A0"/>
                </a:solidFill>
                <a:latin typeface="Arial" charset="0"/>
                <a:cs typeface="Arial" charset="0"/>
              </a:rPr>
              <a:t>paraneoplastic</a:t>
            </a:r>
            <a:r>
              <a:rPr lang="en-US" sz="2000" b="1" dirty="0" smtClean="0">
                <a:solidFill>
                  <a:srgbClr val="7030A0"/>
                </a:solidFill>
                <a:latin typeface="Arial" charset="0"/>
                <a:cs typeface="Arial" charset="0"/>
              </a:rPr>
              <a:t> syndromes </a:t>
            </a:r>
            <a:r>
              <a:rPr lang="en-US" sz="2000" b="1" dirty="0" smtClean="0">
                <a:solidFill>
                  <a:prstClr val="black"/>
                </a:solidFill>
                <a:latin typeface="Arial" charset="0"/>
                <a:cs typeface="Arial" charset="0"/>
              </a:rPr>
              <a:t>with hormones  </a:t>
            </a:r>
          </a:p>
          <a:p>
            <a:pPr lvl="0" fontAlgn="base">
              <a:spcBef>
                <a:spcPct val="0"/>
              </a:spcBef>
              <a:spcAft>
                <a:spcPct val="0"/>
              </a:spcAft>
            </a:pPr>
            <a:r>
              <a:rPr lang="en-US" sz="2000" b="1" dirty="0" smtClean="0">
                <a:solidFill>
                  <a:prstClr val="black"/>
                </a:solidFill>
                <a:latin typeface="Arial" charset="0"/>
                <a:cs typeface="Arial" charset="0"/>
              </a:rPr>
              <a:t>     elaborated include: </a:t>
            </a:r>
            <a:r>
              <a:rPr lang="en-US" sz="2000" b="1" dirty="0" err="1" smtClean="0">
                <a:solidFill>
                  <a:prstClr val="black"/>
                </a:solidFill>
                <a:latin typeface="Arial" charset="0"/>
                <a:cs typeface="Arial" charset="0"/>
              </a:rPr>
              <a:t>Antiduretic</a:t>
            </a:r>
            <a:r>
              <a:rPr lang="en-US" sz="2000" b="1" dirty="0" smtClean="0">
                <a:solidFill>
                  <a:prstClr val="black"/>
                </a:solidFill>
                <a:latin typeface="Arial" charset="0"/>
                <a:cs typeface="Arial" charset="0"/>
              </a:rPr>
              <a:t> hormone (ADH),   </a:t>
            </a:r>
          </a:p>
          <a:p>
            <a:pPr lvl="0" fontAlgn="base">
              <a:spcBef>
                <a:spcPct val="0"/>
              </a:spcBef>
              <a:spcAft>
                <a:spcPct val="0"/>
              </a:spcAft>
            </a:pPr>
            <a:r>
              <a:rPr lang="en-US" sz="2000" b="1" dirty="0" smtClean="0">
                <a:solidFill>
                  <a:prstClr val="black"/>
                </a:solidFill>
                <a:latin typeface="Arial" charset="0"/>
                <a:cs typeface="Arial" charset="0"/>
              </a:rPr>
              <a:t>     </a:t>
            </a:r>
            <a:r>
              <a:rPr lang="en-US" sz="2000" b="1" dirty="0" err="1" smtClean="0">
                <a:solidFill>
                  <a:prstClr val="black"/>
                </a:solidFill>
                <a:latin typeface="Arial" charset="0"/>
                <a:cs typeface="Arial" charset="0"/>
              </a:rPr>
              <a:t>Adrenocorticotropic</a:t>
            </a:r>
            <a:r>
              <a:rPr lang="en-US" sz="2000" b="1" dirty="0" smtClean="0">
                <a:solidFill>
                  <a:prstClr val="black"/>
                </a:solidFill>
                <a:latin typeface="Arial" charset="0"/>
                <a:cs typeface="Arial" charset="0"/>
              </a:rPr>
              <a:t> hormone (ACTH), </a:t>
            </a:r>
            <a:r>
              <a:rPr lang="en-US" sz="2000" b="1" dirty="0" err="1" smtClean="0">
                <a:solidFill>
                  <a:prstClr val="black"/>
                </a:solidFill>
                <a:latin typeface="Arial" charset="0"/>
                <a:cs typeface="Arial" charset="0"/>
              </a:rPr>
              <a:t>Parathormone</a:t>
            </a:r>
            <a:r>
              <a:rPr lang="en-US" sz="2000" b="1" dirty="0" smtClean="0">
                <a:solidFill>
                  <a:prstClr val="black"/>
                </a:solidFill>
                <a:latin typeface="Arial" charset="0"/>
                <a:cs typeface="Arial" charset="0"/>
              </a:rPr>
              <a:t>, </a:t>
            </a:r>
          </a:p>
          <a:p>
            <a:pPr lvl="0" fontAlgn="base">
              <a:spcBef>
                <a:spcPct val="0"/>
              </a:spcBef>
              <a:spcAft>
                <a:spcPct val="0"/>
              </a:spcAft>
            </a:pPr>
            <a:r>
              <a:rPr lang="en-US" sz="2000" b="1" dirty="0" smtClean="0">
                <a:solidFill>
                  <a:prstClr val="black"/>
                </a:solidFill>
                <a:latin typeface="Arial" charset="0"/>
                <a:cs typeface="Arial" charset="0"/>
              </a:rPr>
              <a:t>     </a:t>
            </a:r>
            <a:r>
              <a:rPr lang="en-US" sz="2000" b="1" dirty="0" err="1" smtClean="0">
                <a:solidFill>
                  <a:prstClr val="black"/>
                </a:solidFill>
                <a:latin typeface="Arial" charset="0"/>
                <a:cs typeface="Arial" charset="0"/>
              </a:rPr>
              <a:t>Calcitonin</a:t>
            </a:r>
            <a:r>
              <a:rPr lang="en-US" sz="2000" b="1" dirty="0" smtClean="0">
                <a:solidFill>
                  <a:prstClr val="black"/>
                </a:solidFill>
                <a:latin typeface="Arial" charset="0"/>
                <a:cs typeface="Arial" charset="0"/>
              </a:rPr>
              <a:t>, and </a:t>
            </a:r>
            <a:r>
              <a:rPr lang="en-US" sz="2000" b="1" dirty="0" err="1" smtClean="0">
                <a:solidFill>
                  <a:prstClr val="black"/>
                </a:solidFill>
                <a:latin typeface="Arial" charset="0"/>
                <a:cs typeface="Arial" charset="0"/>
              </a:rPr>
              <a:t>Gonadoropin</a:t>
            </a:r>
            <a:r>
              <a:rPr lang="en-US" sz="2000" b="1" dirty="0" smtClean="0">
                <a:solidFill>
                  <a:prstClr val="black"/>
                </a:solidFill>
                <a:latin typeface="Arial" charset="0"/>
                <a:cs typeface="Arial" charset="0"/>
              </a:rPr>
              <a:t>.</a:t>
            </a:r>
          </a:p>
          <a:p>
            <a:pPr lvl="0" fontAlgn="base">
              <a:spcBef>
                <a:spcPct val="0"/>
              </a:spcBef>
              <a:spcAft>
                <a:spcPct val="0"/>
              </a:spcAft>
              <a:buFont typeface="Arial" pitchFamily="34" charset="0"/>
              <a:buChar char="•"/>
            </a:pPr>
            <a:r>
              <a:rPr lang="en-US" sz="2000" b="1" dirty="0" smtClean="0">
                <a:solidFill>
                  <a:prstClr val="black"/>
                </a:solidFill>
                <a:latin typeface="Arial" charset="0"/>
                <a:cs typeface="Arial" charset="0"/>
              </a:rPr>
              <a:t>   Treatment of small cell carcinoma is </a:t>
            </a:r>
            <a:r>
              <a:rPr lang="en-US" sz="2000" b="1" dirty="0" smtClean="0">
                <a:solidFill>
                  <a:srgbClr val="FF0000"/>
                </a:solidFill>
                <a:latin typeface="Arial" charset="0"/>
                <a:cs typeface="Arial" charset="0"/>
              </a:rPr>
              <a:t>radiation therapy and  </a:t>
            </a:r>
          </a:p>
          <a:p>
            <a:pPr lvl="0" fontAlgn="base">
              <a:spcBef>
                <a:spcPct val="0"/>
              </a:spcBef>
              <a:spcAft>
                <a:spcPct val="0"/>
              </a:spcAft>
            </a:pPr>
            <a:r>
              <a:rPr lang="en-US" sz="2000" b="1" dirty="0" smtClean="0">
                <a:solidFill>
                  <a:srgbClr val="FF0000"/>
                </a:solidFill>
                <a:latin typeface="Arial" charset="0"/>
                <a:cs typeface="Arial" charset="0"/>
              </a:rPr>
              <a:t>     chemotherapy.</a:t>
            </a:r>
          </a:p>
          <a:p>
            <a:pPr lvl="0" fontAlgn="base">
              <a:spcBef>
                <a:spcPct val="0"/>
              </a:spcBef>
              <a:spcAft>
                <a:spcPct val="0"/>
              </a:spcAft>
              <a:buFont typeface="Arial" pitchFamily="34" charset="0"/>
              <a:buChar char="•"/>
            </a:pPr>
            <a:r>
              <a:rPr lang="en-US" sz="2000" b="1" dirty="0" smtClean="0">
                <a:solidFill>
                  <a:prstClr val="black"/>
                </a:solidFill>
                <a:latin typeface="Arial" charset="0"/>
                <a:cs typeface="Arial" charset="0"/>
              </a:rPr>
              <a:t>   </a:t>
            </a:r>
            <a:r>
              <a:rPr lang="en-US" sz="2000" b="1" dirty="0" smtClean="0">
                <a:solidFill>
                  <a:srgbClr val="00B050"/>
                </a:solidFill>
                <a:latin typeface="Arial" charset="0"/>
                <a:cs typeface="Arial" charset="0"/>
              </a:rPr>
              <a:t>The prognosis is bad </a:t>
            </a:r>
            <a:r>
              <a:rPr lang="en-US" sz="2000" b="1" dirty="0" smtClean="0">
                <a:solidFill>
                  <a:prstClr val="black"/>
                </a:solidFill>
                <a:latin typeface="Arial" charset="0"/>
                <a:cs typeface="Arial" charset="0"/>
              </a:rPr>
              <a:t>as most of the patients have distant </a:t>
            </a:r>
          </a:p>
          <a:p>
            <a:pPr lvl="0" fontAlgn="base">
              <a:spcBef>
                <a:spcPct val="0"/>
              </a:spcBef>
              <a:spcAft>
                <a:spcPct val="0"/>
              </a:spcAft>
            </a:pPr>
            <a:r>
              <a:rPr lang="en-US" sz="2000" b="1" dirty="0" smtClean="0">
                <a:solidFill>
                  <a:prstClr val="black"/>
                </a:solidFill>
                <a:latin typeface="Arial" charset="0"/>
                <a:cs typeface="Arial" charset="0"/>
              </a:rPr>
              <a:t>     metastasis at diagnosis and even with treatment the mean  </a:t>
            </a:r>
          </a:p>
          <a:p>
            <a:pPr lvl="0" fontAlgn="base">
              <a:spcBef>
                <a:spcPct val="0"/>
              </a:spcBef>
              <a:spcAft>
                <a:spcPct val="0"/>
              </a:spcAft>
            </a:pPr>
            <a:r>
              <a:rPr lang="en-US" sz="2000" b="1" dirty="0" smtClean="0">
                <a:solidFill>
                  <a:prstClr val="black"/>
                </a:solidFill>
                <a:latin typeface="Arial" charset="0"/>
                <a:cs typeface="Arial" charset="0"/>
              </a:rPr>
              <a:t>     survival is 1 year after diagnosis.</a:t>
            </a:r>
          </a:p>
          <a:p>
            <a:pPr lvl="0" fontAlgn="base">
              <a:spcBef>
                <a:spcPct val="0"/>
              </a:spcBef>
              <a:spcAft>
                <a:spcPct val="0"/>
              </a:spcAft>
              <a:buFontTx/>
              <a:buChar char="•"/>
            </a:pPr>
            <a:endParaRPr lang="en-US" sz="900" b="1" dirty="0" smtClean="0">
              <a:solidFill>
                <a:prstClr val="black"/>
              </a:solidFill>
              <a:latin typeface="Arial" charset="0"/>
              <a:cs typeface="Arial" charset="0"/>
            </a:endParaRPr>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5417929"/>
            <a:ext cx="8640960" cy="1200329"/>
          </a:xfrm>
          <a:prstGeom prst="rect">
            <a:avLst/>
          </a:prstGeom>
        </p:spPr>
        <p:txBody>
          <a:bodyPr wrap="square">
            <a:spAutoFit/>
          </a:bodyPr>
          <a:lstStyle/>
          <a:p>
            <a:pPr algn="ctr"/>
            <a:r>
              <a:rPr lang="en-US" b="1" i="1" dirty="0"/>
              <a:t>Arising centrally in this lung and spreading </a:t>
            </a:r>
            <a:r>
              <a:rPr lang="en-US" b="1" i="1" dirty="0" smtClean="0"/>
              <a:t>extensively. </a:t>
            </a:r>
          </a:p>
          <a:p>
            <a:pPr algn="ctr"/>
            <a:r>
              <a:rPr lang="en-US" b="1" i="1" dirty="0" smtClean="0"/>
              <a:t>The </a:t>
            </a:r>
            <a:r>
              <a:rPr lang="en-US" b="1" i="1" dirty="0"/>
              <a:t>cut surface of this tumor has a soft, lobulated, white to tan appearance. </a:t>
            </a:r>
            <a:endParaRPr lang="en-US" b="1" i="1" dirty="0" smtClean="0"/>
          </a:p>
          <a:p>
            <a:pPr algn="ctr"/>
            <a:r>
              <a:rPr lang="en-US" b="1" i="1" dirty="0" smtClean="0"/>
              <a:t>The </a:t>
            </a:r>
            <a:r>
              <a:rPr lang="en-US" b="1" i="1" dirty="0"/>
              <a:t>tumor seen here has caused obstruction of the main bronchus to left lung so that the distal lung is collapsed</a:t>
            </a:r>
          </a:p>
        </p:txBody>
      </p:sp>
      <p:pic>
        <p:nvPicPr>
          <p:cNvPr id="60418" name="Picture 2" descr="http://library.med.utah.edu/WebPath/jpeg1/LUNG07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7784" y="864979"/>
            <a:ext cx="3960440" cy="45529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ounded Rectangle 5"/>
          <p:cNvSpPr/>
          <p:nvPr/>
        </p:nvSpPr>
        <p:spPr>
          <a:xfrm>
            <a:off x="539552" y="188640"/>
            <a:ext cx="7992888" cy="57985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Small Cell Carcinoma of the Lung “Oat cell” – Gross</a:t>
            </a:r>
            <a:endParaRPr lang="en-US" sz="2800" b="1" i="1" dirty="0">
              <a:effectLst>
                <a:outerShdw blurRad="38100" dist="38100" dir="2700000" algn="tl">
                  <a:srgbClr val="000000">
                    <a:alpha val="43137"/>
                  </a:srgbClr>
                </a:outerShdw>
              </a:effectLst>
            </a:endParaRPr>
          </a:p>
        </p:txBody>
      </p:sp>
      <p:sp>
        <p:nvSpPr>
          <p:cNvPr id="9" name="TextBox 8"/>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0" name="TextBox 9"/>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xmlns="" val="3650632070"/>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5797713"/>
            <a:ext cx="7776864" cy="923330"/>
          </a:xfrm>
          <a:prstGeom prst="rect">
            <a:avLst/>
          </a:prstGeom>
        </p:spPr>
        <p:txBody>
          <a:bodyPr wrap="square">
            <a:spAutoFit/>
          </a:bodyPr>
          <a:lstStyle/>
          <a:p>
            <a:pPr algn="ctr"/>
            <a:r>
              <a:rPr lang="en-US" b="1" i="1" dirty="0"/>
              <a:t>This is the microscopic pattern of a small cell anaplastic (oat cell) carcinoma in which small dark blue cells with minimal cytoplasm are packed together in sheets.</a:t>
            </a:r>
          </a:p>
        </p:txBody>
      </p:sp>
      <p:pic>
        <p:nvPicPr>
          <p:cNvPr id="62466" name="Picture 2" descr="http://library.med.utah.edu/WebPath/jpeg1/LUNG07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836712"/>
            <a:ext cx="8280920" cy="4968552"/>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
        <p:nvSpPr>
          <p:cNvPr id="6" name="Rounded Rectangle 5"/>
          <p:cNvSpPr/>
          <p:nvPr/>
        </p:nvSpPr>
        <p:spPr>
          <a:xfrm>
            <a:off x="611560" y="260648"/>
            <a:ext cx="7992888" cy="43204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Small Cell Carcinoma of the Lung “Oat cell” – HPF</a:t>
            </a:r>
            <a:endParaRPr lang="en-US" sz="2800" b="1" i="1" dirty="0">
              <a:effectLst>
                <a:outerShdw blurRad="38100" dist="38100" dir="2700000" algn="tl">
                  <a:srgbClr val="000000">
                    <a:alpha val="43137"/>
                  </a:srgbClr>
                </a:outerShdw>
              </a:effectLst>
            </a:endParaRPr>
          </a:p>
        </p:txBody>
      </p:sp>
      <p:sp>
        <p:nvSpPr>
          <p:cNvPr id="9" name="TextBox 8"/>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0" name="TextBox 9"/>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xmlns="" val="1379549297"/>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WHO 26"/>
          <p:cNvPicPr>
            <a:picLocks noChangeAspect="1" noChangeArrowheads="1"/>
          </p:cNvPicPr>
          <p:nvPr/>
        </p:nvPicPr>
        <p:blipFill>
          <a:blip r:embed="rId3" cstate="print">
            <a:lum bright="-12000" contrast="6000"/>
          </a:blip>
          <a:srcRect/>
          <a:stretch>
            <a:fillRect/>
          </a:stretch>
        </p:blipFill>
        <p:spPr bwMode="auto">
          <a:xfrm>
            <a:off x="395536" y="908720"/>
            <a:ext cx="8352928" cy="4608512"/>
          </a:xfrm>
          <a:prstGeom prst="rect">
            <a:avLst/>
          </a:prstGeom>
          <a:noFill/>
          <a:ln w="38100">
            <a:solidFill>
              <a:schemeClr val="tx1"/>
            </a:solidFill>
            <a:miter lim="800000"/>
            <a:headEnd/>
            <a:tailEnd/>
          </a:ln>
        </p:spPr>
      </p:pic>
      <p:sp>
        <p:nvSpPr>
          <p:cNvPr id="32771" name="Text Box 3"/>
          <p:cNvSpPr txBox="1">
            <a:spLocks noChangeArrowheads="1"/>
          </p:cNvSpPr>
          <p:nvPr/>
        </p:nvSpPr>
        <p:spPr bwMode="auto">
          <a:xfrm>
            <a:off x="899592" y="212221"/>
            <a:ext cx="7659256" cy="523220"/>
          </a:xfrm>
          <a:prstGeom prst="rect">
            <a:avLst/>
          </a:prstGeom>
          <a:solidFill>
            <a:srgbClr val="7030A0"/>
          </a:solidFill>
          <a:ln w="9525">
            <a:noFill/>
            <a:miter lim="800000"/>
            <a:headEnd/>
            <a:tailEnd/>
          </a:ln>
        </p:spPr>
        <p:txBody>
          <a:bodyPr wrap="square">
            <a:spAutoFit/>
          </a:bodyPr>
          <a:lstStyle/>
          <a:p>
            <a:pPr algn="ctr"/>
            <a:r>
              <a:rPr lang="en-AU" sz="2800" b="1" i="1" dirty="0">
                <a:solidFill>
                  <a:schemeClr val="bg1"/>
                </a:solidFill>
                <a:effectLst>
                  <a:outerShdw blurRad="38100" dist="38100" dir="2700000" algn="tl">
                    <a:srgbClr val="000000">
                      <a:alpha val="43137"/>
                    </a:srgbClr>
                  </a:outerShdw>
                </a:effectLst>
              </a:rPr>
              <a:t>Small cell </a:t>
            </a:r>
            <a:r>
              <a:rPr lang="en-AU" sz="2800" b="1" i="1" dirty="0" smtClean="0">
                <a:solidFill>
                  <a:schemeClr val="bg1"/>
                </a:solidFill>
                <a:effectLst>
                  <a:outerShdw blurRad="38100" dist="38100" dir="2700000" algn="tl">
                    <a:srgbClr val="000000">
                      <a:alpha val="43137"/>
                    </a:srgbClr>
                  </a:outerShdw>
                </a:effectLst>
              </a:rPr>
              <a:t>carcinoma </a:t>
            </a:r>
            <a:r>
              <a:rPr lang="en-US" sz="2800" b="1" i="1" dirty="0">
                <a:solidFill>
                  <a:srgbClr val="FFFF00"/>
                </a:solidFill>
                <a:effectLst>
                  <a:outerShdw blurRad="38100" dist="38100" dir="2700000" algn="tl">
                    <a:srgbClr val="000000">
                      <a:alpha val="43137"/>
                    </a:srgbClr>
                  </a:outerShdw>
                </a:effectLst>
              </a:rPr>
              <a:t>“Oat cell</a:t>
            </a:r>
            <a:r>
              <a:rPr lang="en-US" sz="2800" b="1" i="1" dirty="0" smtClean="0">
                <a:solidFill>
                  <a:srgbClr val="FFFF00"/>
                </a:solidFill>
                <a:effectLst>
                  <a:outerShdw blurRad="38100" dist="38100" dir="2700000" algn="tl">
                    <a:srgbClr val="000000">
                      <a:alpha val="43137"/>
                    </a:srgbClr>
                  </a:outerShdw>
                </a:effectLst>
              </a:rPr>
              <a:t>” </a:t>
            </a:r>
            <a:r>
              <a:rPr lang="en-US" sz="2800" b="1" i="1" dirty="0" smtClean="0">
                <a:solidFill>
                  <a:schemeClr val="bg1"/>
                </a:solidFill>
                <a:effectLst>
                  <a:outerShdw blurRad="38100" dist="38100" dir="2700000" algn="tl">
                    <a:srgbClr val="000000">
                      <a:alpha val="43137"/>
                    </a:srgbClr>
                  </a:outerShdw>
                </a:effectLst>
              </a:rPr>
              <a:t>of the lung - HPF </a:t>
            </a:r>
            <a:endParaRPr lang="en-AU" sz="2800" b="1" i="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262050" y="5561945"/>
            <a:ext cx="8640960" cy="923330"/>
          </a:xfrm>
          <a:prstGeom prst="rect">
            <a:avLst/>
          </a:prstGeom>
        </p:spPr>
        <p:txBody>
          <a:bodyPr wrap="square">
            <a:spAutoFit/>
          </a:bodyPr>
          <a:lstStyle/>
          <a:p>
            <a:pPr algn="ctr"/>
            <a:r>
              <a:rPr lang="en-US" b="1" i="1" dirty="0" smtClean="0"/>
              <a:t>clusters </a:t>
            </a:r>
            <a:r>
              <a:rPr lang="en-US" b="1" i="1" dirty="0" smtClean="0"/>
              <a:t>of malignant cells which are </a:t>
            </a:r>
            <a:r>
              <a:rPr lang="en-US" b="1" i="1" dirty="0" smtClean="0">
                <a:solidFill>
                  <a:srgbClr val="002060"/>
                </a:solidFill>
              </a:rPr>
              <a:t>small , round , </a:t>
            </a:r>
            <a:r>
              <a:rPr lang="en-US" b="1" i="1" dirty="0" err="1" smtClean="0">
                <a:solidFill>
                  <a:srgbClr val="002060"/>
                </a:solidFill>
              </a:rPr>
              <a:t>ovale</a:t>
            </a:r>
            <a:r>
              <a:rPr lang="en-US" b="1" i="1" dirty="0" smtClean="0">
                <a:solidFill>
                  <a:srgbClr val="002060"/>
                </a:solidFill>
              </a:rPr>
              <a:t> , or spindle</a:t>
            </a:r>
            <a:r>
              <a:rPr lang="en-US" b="1" i="1" dirty="0" smtClean="0">
                <a:solidFill>
                  <a:srgbClr val="FF0000"/>
                </a:solidFill>
              </a:rPr>
              <a:t> shaped with prominent </a:t>
            </a:r>
            <a:r>
              <a:rPr lang="en-US" b="1" i="1" dirty="0" smtClean="0">
                <a:solidFill>
                  <a:srgbClr val="00B050"/>
                </a:solidFill>
              </a:rPr>
              <a:t>nuclear</a:t>
            </a:r>
            <a:r>
              <a:rPr lang="en-US" b="1" i="1" dirty="0" smtClean="0">
                <a:solidFill>
                  <a:srgbClr val="FF0000"/>
                </a:solidFill>
              </a:rPr>
              <a:t> molding , </a:t>
            </a:r>
            <a:r>
              <a:rPr lang="en-US" b="1" i="1" dirty="0" smtClean="0">
                <a:solidFill>
                  <a:srgbClr val="0070C0"/>
                </a:solidFill>
              </a:rPr>
              <a:t>finely granular nuclear chromatin </a:t>
            </a:r>
            <a:r>
              <a:rPr lang="en-US" b="1" i="1" dirty="0" smtClean="0">
                <a:solidFill>
                  <a:srgbClr val="FF0000"/>
                </a:solidFill>
              </a:rPr>
              <a:t>(salt and pepper pattern ) , high mitotic count and focal necrosis </a:t>
            </a:r>
            <a:endParaRPr lang="en-US" b="1" i="1" dirty="0">
              <a:solidFill>
                <a:srgbClr val="FF0000"/>
              </a:solidFill>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187624" y="2852936"/>
            <a:ext cx="7299216" cy="864096"/>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outerShdw blurRad="38100" dist="38100" dir="2700000" algn="tl">
                    <a:srgbClr val="000000">
                      <a:alpha val="43137"/>
                    </a:srgbClr>
                  </a:outerShdw>
                </a:effectLst>
              </a:rPr>
              <a:t>Metastatic tumours of the lung</a:t>
            </a:r>
          </a:p>
        </p:txBody>
      </p:sp>
      <p:sp>
        <p:nvSpPr>
          <p:cNvPr id="5" name="TextBox 4"/>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7" name="TextBox 6"/>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2" descr="ghon complex"/>
          <p:cNvPicPr>
            <a:picLocks noGrp="1" noChangeAspect="1" noChangeArrowheads="1"/>
          </p:cNvPicPr>
          <p:nvPr>
            <p:ph type="clipArt" sz="half" idx="2"/>
          </p:nvPr>
        </p:nvPicPr>
        <p:blipFill>
          <a:blip r:embed="rId2" cstate="print"/>
          <a:srcRect/>
          <a:stretch>
            <a:fillRect/>
          </a:stretch>
        </p:blipFill>
        <p:spPr>
          <a:xfrm>
            <a:off x="539552" y="836712"/>
            <a:ext cx="8208912" cy="4896545"/>
          </a:xfrm>
          <a:noFill/>
        </p:spPr>
      </p:pic>
      <p:sp>
        <p:nvSpPr>
          <p:cNvPr id="143364" name="AutoShape 4"/>
          <p:cNvSpPr>
            <a:spLocks noChangeArrowheads="1"/>
          </p:cNvSpPr>
          <p:nvPr/>
        </p:nvSpPr>
        <p:spPr bwMode="auto">
          <a:xfrm>
            <a:off x="1907704" y="2750713"/>
            <a:ext cx="685800" cy="457200"/>
          </a:xfrm>
          <a:prstGeom prst="rightArrow">
            <a:avLst>
              <a:gd name="adj1" fmla="val 50000"/>
              <a:gd name="adj2" fmla="val 37500"/>
            </a:avLst>
          </a:prstGeom>
          <a:solidFill>
            <a:srgbClr val="FFFF00"/>
          </a:solidFill>
          <a:ln w="9525">
            <a:solidFill>
              <a:schemeClr val="tx1"/>
            </a:solidFill>
            <a:miter lim="800000"/>
            <a:headEnd/>
            <a:tailEnd/>
          </a:ln>
        </p:spPr>
        <p:txBody>
          <a:bodyPr wrap="none" anchor="ctr"/>
          <a:lstStyle/>
          <a:p>
            <a:endParaRPr lang="ar-SA"/>
          </a:p>
        </p:txBody>
      </p:sp>
      <p:sp>
        <p:nvSpPr>
          <p:cNvPr id="143365" name="AutoShape 5"/>
          <p:cNvSpPr>
            <a:spLocks noChangeArrowheads="1"/>
          </p:cNvSpPr>
          <p:nvPr/>
        </p:nvSpPr>
        <p:spPr bwMode="auto">
          <a:xfrm>
            <a:off x="7812360" y="2857500"/>
            <a:ext cx="609600" cy="381000"/>
          </a:xfrm>
          <a:prstGeom prst="leftArrow">
            <a:avLst>
              <a:gd name="adj1" fmla="val 50000"/>
              <a:gd name="adj2" fmla="val 40000"/>
            </a:avLst>
          </a:prstGeom>
          <a:solidFill>
            <a:srgbClr val="FFFF00"/>
          </a:solidFill>
          <a:ln w="9525">
            <a:solidFill>
              <a:schemeClr val="tx1"/>
            </a:solidFill>
            <a:miter lim="800000"/>
            <a:headEnd/>
            <a:tailEnd/>
          </a:ln>
        </p:spPr>
        <p:txBody>
          <a:bodyPr wrap="none" anchor="ctr"/>
          <a:lstStyle/>
          <a:p>
            <a:endParaRPr lang="ar-SA"/>
          </a:p>
        </p:txBody>
      </p:sp>
      <p:sp>
        <p:nvSpPr>
          <p:cNvPr id="2" name="Rectangle 1"/>
          <p:cNvSpPr/>
          <p:nvPr/>
        </p:nvSpPr>
        <p:spPr>
          <a:xfrm>
            <a:off x="323528" y="5733256"/>
            <a:ext cx="8424936" cy="900631"/>
          </a:xfrm>
          <a:prstGeom prst="rect">
            <a:avLst/>
          </a:prstGeom>
        </p:spPr>
        <p:txBody>
          <a:bodyPr wrap="square">
            <a:spAutoFit/>
          </a:bodyPr>
          <a:lstStyle/>
          <a:p>
            <a:pPr algn="ctr">
              <a:lnSpc>
                <a:spcPts val="2100"/>
              </a:lnSpc>
            </a:pPr>
            <a:r>
              <a:rPr lang="en-US" b="1" i="1" dirty="0"/>
              <a:t>The </a:t>
            </a:r>
            <a:r>
              <a:rPr lang="en-US" b="1" i="1" dirty="0" smtClean="0"/>
              <a:t>Ghon’s </a:t>
            </a:r>
            <a:r>
              <a:rPr lang="en-US" b="1" i="1" dirty="0"/>
              <a:t>complex is seen here at closer range. Primary tuberculosis is the pattern seen with initial infection with tuberculosis in children. Reactivation, or secondary tuberculosis, is more typically seen in adults.</a:t>
            </a:r>
          </a:p>
        </p:txBody>
      </p:sp>
      <p:sp>
        <p:nvSpPr>
          <p:cNvPr id="3" name="Rounded Rectangle 2"/>
          <p:cNvSpPr/>
          <p:nvPr/>
        </p:nvSpPr>
        <p:spPr>
          <a:xfrm>
            <a:off x="611560" y="266067"/>
            <a:ext cx="7992888" cy="432048"/>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Pulmonary TB - Ghon’s Complex – Gross Pathology</a:t>
            </a:r>
            <a:endParaRPr lang="en-US" sz="2800" i="1" dirty="0">
              <a:effectLst>
                <a:outerShdw blurRad="38100" dist="38100" dir="2700000" algn="tl">
                  <a:srgbClr val="000000">
                    <a:alpha val="43137"/>
                  </a:srgbClr>
                </a:outerShdw>
              </a:effectLst>
            </a:endParaRPr>
          </a:p>
        </p:txBody>
      </p:sp>
      <p:sp>
        <p:nvSpPr>
          <p:cNvPr id="10" name="TextBox 9"/>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1" name="TextBox 10"/>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64"/>
                                        </p:tgtEl>
                                        <p:attrNameLst>
                                          <p:attrName>style.visibility</p:attrName>
                                        </p:attrNameLst>
                                      </p:cBhvr>
                                      <p:to>
                                        <p:strVal val="visible"/>
                                      </p:to>
                                    </p:set>
                                    <p:anim calcmode="lin" valueType="num">
                                      <p:cBhvr additive="base">
                                        <p:cTn id="7" dur="500" fill="hold"/>
                                        <p:tgtEl>
                                          <p:spTgt spid="143364"/>
                                        </p:tgtEl>
                                        <p:attrNameLst>
                                          <p:attrName>ppt_x</p:attrName>
                                        </p:attrNameLst>
                                      </p:cBhvr>
                                      <p:tavLst>
                                        <p:tav tm="0">
                                          <p:val>
                                            <p:strVal val="0-#ppt_w/2"/>
                                          </p:val>
                                        </p:tav>
                                        <p:tav tm="100000">
                                          <p:val>
                                            <p:strVal val="#ppt_x"/>
                                          </p:val>
                                        </p:tav>
                                      </p:tavLst>
                                    </p:anim>
                                    <p:anim calcmode="lin" valueType="num">
                                      <p:cBhvr additive="base">
                                        <p:cTn id="8" dur="500" fill="hold"/>
                                        <p:tgtEl>
                                          <p:spTgt spid="1433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65"/>
                                        </p:tgtEl>
                                        <p:attrNameLst>
                                          <p:attrName>style.visibility</p:attrName>
                                        </p:attrNameLst>
                                      </p:cBhvr>
                                      <p:to>
                                        <p:strVal val="visible"/>
                                      </p:to>
                                    </p:set>
                                    <p:anim calcmode="lin" valueType="num">
                                      <p:cBhvr additive="base">
                                        <p:cTn id="13" dur="500" fill="hold"/>
                                        <p:tgtEl>
                                          <p:spTgt spid="143365"/>
                                        </p:tgtEl>
                                        <p:attrNameLst>
                                          <p:attrName>ppt_x</p:attrName>
                                        </p:attrNameLst>
                                      </p:cBhvr>
                                      <p:tavLst>
                                        <p:tav tm="0">
                                          <p:val>
                                            <p:strVal val="0-#ppt_w/2"/>
                                          </p:val>
                                        </p:tav>
                                        <p:tav tm="100000">
                                          <p:val>
                                            <p:strVal val="#ppt_x"/>
                                          </p:val>
                                        </p:tav>
                                      </p:tavLst>
                                    </p:anim>
                                    <p:anim calcmode="lin" valueType="num">
                                      <p:cBhvr additive="base">
                                        <p:cTn id="14" dur="500" fill="hold"/>
                                        <p:tgtEl>
                                          <p:spTgt spid="1433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animBg="1"/>
      <p:bldP spid="14336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547664" y="620688"/>
            <a:ext cx="5976664" cy="720080"/>
          </a:xfrm>
          <a:solidFill>
            <a:srgbClr val="000099"/>
          </a:solidFill>
          <a:scene3d>
            <a:camera prst="orthographicFront"/>
            <a:lightRig rig="threePt" dir="t"/>
          </a:scene3d>
          <a:sp3d>
            <a:bevelT w="165100" prst="coolSlant"/>
          </a:sp3d>
        </p:spPr>
        <p:txBody>
          <a:bodyPr>
            <a:normAutofit fontScale="90000"/>
          </a:bodyPr>
          <a:lstStyle/>
          <a:p>
            <a:pPr eaLnBrk="1" hangingPunct="1"/>
            <a:r>
              <a:rPr lang="en-US" b="1" i="1" dirty="0" smtClean="0">
                <a:solidFill>
                  <a:srgbClr val="FFFF00"/>
                </a:solidFill>
                <a:effectLst>
                  <a:outerShdw blurRad="38100" dist="38100" dir="2700000" algn="tl">
                    <a:srgbClr val="000000">
                      <a:alpha val="43137"/>
                    </a:srgbClr>
                  </a:outerShdw>
                </a:effectLst>
              </a:rPr>
              <a:t>METASTATIC TUMORS</a:t>
            </a:r>
          </a:p>
        </p:txBody>
      </p:sp>
      <p:sp>
        <p:nvSpPr>
          <p:cNvPr id="2" name="Rounded Rectangle 1"/>
          <p:cNvSpPr/>
          <p:nvPr/>
        </p:nvSpPr>
        <p:spPr>
          <a:xfrm>
            <a:off x="827584" y="1772816"/>
            <a:ext cx="7344816" cy="34563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US" sz="2800" b="1" dirty="0">
                <a:solidFill>
                  <a:srgbClr val="000099"/>
                </a:solidFill>
              </a:rPr>
              <a:t>LUNG is the </a:t>
            </a:r>
            <a:r>
              <a:rPr lang="en-US" sz="2800" b="1" dirty="0">
                <a:solidFill>
                  <a:srgbClr val="FF0000"/>
                </a:solidFill>
              </a:rPr>
              <a:t>MOST COMMON</a:t>
            </a:r>
            <a:r>
              <a:rPr lang="en-US" sz="2800" b="1" dirty="0">
                <a:solidFill>
                  <a:srgbClr val="CC00CC"/>
                </a:solidFill>
              </a:rPr>
              <a:t> </a:t>
            </a:r>
            <a:r>
              <a:rPr lang="en-US" sz="2800" b="1" dirty="0">
                <a:solidFill>
                  <a:srgbClr val="000099"/>
                </a:solidFill>
              </a:rPr>
              <a:t>site for all metastatic tumors, regardless of </a:t>
            </a:r>
            <a:r>
              <a:rPr lang="en-US" sz="2800" b="1" dirty="0" smtClean="0">
                <a:solidFill>
                  <a:srgbClr val="000099"/>
                </a:solidFill>
              </a:rPr>
              <a:t>the site </a:t>
            </a:r>
            <a:r>
              <a:rPr lang="en-US" sz="2800" b="1" dirty="0">
                <a:solidFill>
                  <a:srgbClr val="000099"/>
                </a:solidFill>
              </a:rPr>
              <a:t>of </a:t>
            </a:r>
            <a:r>
              <a:rPr lang="en-US" sz="2800" b="1" dirty="0" smtClean="0">
                <a:solidFill>
                  <a:srgbClr val="000099"/>
                </a:solidFill>
              </a:rPr>
              <a:t>origin.</a:t>
            </a:r>
            <a:endParaRPr lang="en-US" sz="2800" b="1" dirty="0">
              <a:solidFill>
                <a:srgbClr val="000099"/>
              </a:solidFill>
            </a:endParaRPr>
          </a:p>
          <a:p>
            <a:pPr marL="457200" indent="-457200">
              <a:buFont typeface="Arial" pitchFamily="34" charset="0"/>
              <a:buChar char="•"/>
            </a:pPr>
            <a:endParaRPr lang="en-US" sz="2800" b="1" dirty="0">
              <a:solidFill>
                <a:srgbClr val="CC00CC"/>
              </a:solidFill>
            </a:endParaRPr>
          </a:p>
          <a:p>
            <a:pPr marL="457200" indent="-457200">
              <a:buFont typeface="Arial" pitchFamily="34" charset="0"/>
              <a:buChar char="•"/>
            </a:pPr>
            <a:r>
              <a:rPr lang="en-US" sz="2800" b="1" dirty="0">
                <a:solidFill>
                  <a:srgbClr val="000099"/>
                </a:solidFill>
              </a:rPr>
              <a:t>It is the site of </a:t>
            </a:r>
            <a:r>
              <a:rPr lang="en-US" sz="2800" b="1" dirty="0">
                <a:solidFill>
                  <a:srgbClr val="FF0000"/>
                </a:solidFill>
              </a:rPr>
              <a:t>FIRST CHOICE </a:t>
            </a:r>
            <a:r>
              <a:rPr lang="en-US" sz="2800" b="1" dirty="0">
                <a:solidFill>
                  <a:srgbClr val="000099"/>
                </a:solidFill>
              </a:rPr>
              <a:t>for metastatic sarcomas for purely anatomic </a:t>
            </a:r>
            <a:r>
              <a:rPr lang="en-US" sz="2800" b="1" dirty="0" smtClean="0">
                <a:solidFill>
                  <a:srgbClr val="000099"/>
                </a:solidFill>
              </a:rPr>
              <a:t>reasons </a:t>
            </a:r>
            <a:r>
              <a:rPr lang="en-US" sz="2800" b="1" dirty="0" smtClean="0">
                <a:solidFill>
                  <a:srgbClr val="CC00CC"/>
                </a:solidFill>
              </a:rPr>
              <a:t>!</a:t>
            </a:r>
            <a:endParaRPr lang="en-US" sz="2800" b="1" dirty="0">
              <a:solidFill>
                <a:srgbClr val="CC00CC"/>
              </a:solidFill>
            </a:endParaRPr>
          </a:p>
        </p:txBody>
      </p:sp>
      <p:sp>
        <p:nvSpPr>
          <p:cNvPr id="5" name="TextBox 4"/>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6" name="TextBox 5"/>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library.med.utah.edu/WebPath/jpeg1/LUNG07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764704"/>
            <a:ext cx="3960440" cy="43204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81268" y="5157192"/>
            <a:ext cx="4572000" cy="1477328"/>
          </a:xfrm>
          <a:prstGeom prst="rect">
            <a:avLst/>
          </a:prstGeom>
        </p:spPr>
        <p:txBody>
          <a:bodyPr>
            <a:spAutoFit/>
          </a:bodyPr>
          <a:lstStyle/>
          <a:p>
            <a:pPr algn="ctr"/>
            <a:r>
              <a:rPr lang="en-US" b="1" i="1" dirty="0"/>
              <a:t>Multiple variably-sized masses are seen in all lung fields. These tan-white nodules are characteristic for metastatic carcinoma. Metastases to the lungs are more common even than primary lung neoplasms</a:t>
            </a:r>
          </a:p>
        </p:txBody>
      </p:sp>
      <p:sp>
        <p:nvSpPr>
          <p:cNvPr id="5" name="Rectangle 4"/>
          <p:cNvSpPr/>
          <p:nvPr/>
        </p:nvSpPr>
        <p:spPr>
          <a:xfrm>
            <a:off x="4926360" y="5085184"/>
            <a:ext cx="3798168" cy="1015663"/>
          </a:xfrm>
          <a:prstGeom prst="rect">
            <a:avLst/>
          </a:prstGeom>
        </p:spPr>
        <p:txBody>
          <a:bodyPr wrap="square">
            <a:spAutoFit/>
          </a:bodyPr>
          <a:lstStyle/>
          <a:p>
            <a:pPr algn="ctr"/>
            <a:r>
              <a:rPr lang="en-US" sz="2000" b="1" i="1" dirty="0" smtClean="0"/>
              <a:t> Chest X-ray showing multiple cannon ball opacities in both lung fields. </a:t>
            </a:r>
            <a:endParaRPr lang="en-US" sz="2000" b="1" i="1" dirty="0">
              <a:solidFill>
                <a:srgbClr val="FF0000"/>
              </a:solidFill>
            </a:endParaRPr>
          </a:p>
        </p:txBody>
      </p:sp>
      <p:sp>
        <p:nvSpPr>
          <p:cNvPr id="8" name="Rounded Rectangle 7"/>
          <p:cNvSpPr/>
          <p:nvPr/>
        </p:nvSpPr>
        <p:spPr>
          <a:xfrm>
            <a:off x="611560" y="260648"/>
            <a:ext cx="7992888" cy="432048"/>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Metastatic Tumors of the Lung  – Gross  &amp; X-ray</a:t>
            </a:r>
            <a:endParaRPr lang="en-US" sz="2800" b="1" i="1" dirty="0">
              <a:effectLst>
                <a:outerShdw blurRad="38100" dist="38100" dir="2700000" algn="tl">
                  <a:srgbClr val="000000">
                    <a:alpha val="43137"/>
                  </a:srgbClr>
                </a:outerShdw>
              </a:effectLst>
            </a:endParaRPr>
          </a:p>
        </p:txBody>
      </p:sp>
      <p:sp>
        <p:nvSpPr>
          <p:cNvPr id="11" name="TextBox 10"/>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2" name="TextBox 11"/>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pic>
        <p:nvPicPr>
          <p:cNvPr id="13314" name="Picture 2" descr="http://images.radiopaedia.org/images/5635055/e1f7f9cadd361dc8f452ace31700fe.PNG"/>
          <p:cNvPicPr>
            <a:picLocks noChangeAspect="1" noChangeArrowheads="1"/>
          </p:cNvPicPr>
          <p:nvPr/>
        </p:nvPicPr>
        <p:blipFill>
          <a:blip r:embed="rId4" cstate="print"/>
          <a:srcRect/>
          <a:stretch>
            <a:fillRect/>
          </a:stretch>
        </p:blipFill>
        <p:spPr bwMode="auto">
          <a:xfrm>
            <a:off x="4648200" y="838200"/>
            <a:ext cx="4343400" cy="4162425"/>
          </a:xfrm>
          <a:prstGeom prst="rect">
            <a:avLst/>
          </a:prstGeom>
          <a:noFill/>
        </p:spPr>
      </p:pic>
    </p:spTree>
    <p:extLst>
      <p:ext uri="{BB962C8B-B14F-4D97-AF65-F5344CB8AC3E}">
        <p14:creationId xmlns:p14="http://schemas.microsoft.com/office/powerpoint/2010/main" xmlns="" val="422313583"/>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4" name="Picture 2" descr="LUNG079"/>
          <p:cNvPicPr>
            <a:picLocks noChangeAspect="1" noChangeArrowheads="1"/>
          </p:cNvPicPr>
          <p:nvPr/>
        </p:nvPicPr>
        <p:blipFill>
          <a:blip r:embed="rId3" cstate="print"/>
          <a:srcRect/>
          <a:stretch>
            <a:fillRect/>
          </a:stretch>
        </p:blipFill>
        <p:spPr bwMode="auto">
          <a:xfrm>
            <a:off x="457200" y="1066800"/>
            <a:ext cx="3797021" cy="4267200"/>
          </a:xfrm>
          <a:prstGeom prst="rect">
            <a:avLst/>
          </a:prstGeom>
          <a:noFill/>
        </p:spPr>
      </p:pic>
      <p:sp>
        <p:nvSpPr>
          <p:cNvPr id="2" name="Rectangle 1"/>
          <p:cNvSpPr/>
          <p:nvPr/>
        </p:nvSpPr>
        <p:spPr>
          <a:xfrm>
            <a:off x="457199" y="5486400"/>
            <a:ext cx="3810001" cy="646331"/>
          </a:xfrm>
          <a:prstGeom prst="rect">
            <a:avLst/>
          </a:prstGeom>
        </p:spPr>
        <p:txBody>
          <a:bodyPr wrap="square">
            <a:spAutoFit/>
          </a:bodyPr>
          <a:lstStyle/>
          <a:p>
            <a:pPr algn="ctr"/>
            <a:r>
              <a:rPr lang="en-US" b="1" i="1" dirty="0" smtClean="0"/>
              <a:t>Larger </a:t>
            </a:r>
            <a:r>
              <a:rPr lang="en-US" b="1" i="1" dirty="0"/>
              <a:t>but still variably-sized nodules of metastatic carcinoma in lung.</a:t>
            </a:r>
          </a:p>
        </p:txBody>
      </p:sp>
      <p:sp>
        <p:nvSpPr>
          <p:cNvPr id="3" name="Rectangle 2"/>
          <p:cNvSpPr/>
          <p:nvPr/>
        </p:nvSpPr>
        <p:spPr>
          <a:xfrm>
            <a:off x="4648200" y="5334000"/>
            <a:ext cx="4244280" cy="1200329"/>
          </a:xfrm>
          <a:prstGeom prst="rect">
            <a:avLst/>
          </a:prstGeom>
        </p:spPr>
        <p:txBody>
          <a:bodyPr wrap="square">
            <a:spAutoFit/>
          </a:bodyPr>
          <a:lstStyle/>
          <a:p>
            <a:pPr algn="ctr"/>
            <a:r>
              <a:rPr lang="en-US" b="1" i="1" dirty="0" smtClean="0"/>
              <a:t>CT Lung shows Cannonball  Metastases-large, hematogenously spread metastatic lesions in the lungs of varying sizes most often from colon, breast, renal, thyroid primaries</a:t>
            </a:r>
            <a:endParaRPr lang="en-US" b="1" i="1" dirty="0"/>
          </a:p>
        </p:txBody>
      </p:sp>
      <p:sp>
        <p:nvSpPr>
          <p:cNvPr id="8" name="Rounded Rectangle 7"/>
          <p:cNvSpPr/>
          <p:nvPr/>
        </p:nvSpPr>
        <p:spPr>
          <a:xfrm>
            <a:off x="611560" y="260648"/>
            <a:ext cx="7992888" cy="432048"/>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Metastatic Tumors of the Lung  – Gross  &amp; CT scan</a:t>
            </a:r>
            <a:endParaRPr lang="en-US" sz="2800" b="1" i="1" dirty="0">
              <a:effectLst>
                <a:outerShdw blurRad="38100" dist="38100" dir="2700000" algn="tl">
                  <a:srgbClr val="000000">
                    <a:alpha val="43137"/>
                  </a:srgbClr>
                </a:outerShdw>
              </a:effectLst>
            </a:endParaRPr>
          </a:p>
        </p:txBody>
      </p:sp>
      <p:sp>
        <p:nvSpPr>
          <p:cNvPr id="11" name="TextBox 10"/>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2" name="TextBox 11"/>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pic>
        <p:nvPicPr>
          <p:cNvPr id="11267" name="Picture 3"/>
          <p:cNvPicPr>
            <a:picLocks noChangeAspect="1" noChangeArrowheads="1"/>
          </p:cNvPicPr>
          <p:nvPr/>
        </p:nvPicPr>
        <p:blipFill>
          <a:blip r:embed="rId4" cstate="print"/>
          <a:srcRect/>
          <a:stretch>
            <a:fillRect/>
          </a:stretch>
        </p:blipFill>
        <p:spPr bwMode="auto">
          <a:xfrm>
            <a:off x="4371975" y="1066800"/>
            <a:ext cx="4619625" cy="4191000"/>
          </a:xfrm>
          <a:prstGeom prst="rect">
            <a:avLst/>
          </a:prstGeom>
          <a:noFill/>
          <a:ln w="9525">
            <a:noFill/>
            <a:miter lim="800000"/>
            <a:headEnd/>
            <a:tailEnd/>
          </a:ln>
          <a:effectLst/>
        </p:spPr>
      </p:pic>
    </p:spTree>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474" y="5877272"/>
            <a:ext cx="8712968" cy="646331"/>
          </a:xfrm>
          <a:prstGeom prst="rect">
            <a:avLst/>
          </a:prstGeom>
        </p:spPr>
        <p:txBody>
          <a:bodyPr wrap="square">
            <a:spAutoFit/>
          </a:bodyPr>
          <a:lstStyle/>
          <a:p>
            <a:pPr algn="ctr"/>
            <a:r>
              <a:rPr lang="en-US" b="1" i="1" dirty="0"/>
              <a:t>A nest of </a:t>
            </a:r>
            <a:r>
              <a:rPr lang="en-US" b="1" i="1" dirty="0">
                <a:solidFill>
                  <a:srgbClr val="FF0000"/>
                </a:solidFill>
                <a:effectLst>
                  <a:outerShdw blurRad="38100" dist="38100" dir="2700000" algn="tl">
                    <a:srgbClr val="000000">
                      <a:alpha val="43137"/>
                    </a:srgbClr>
                  </a:outerShdw>
                </a:effectLst>
              </a:rPr>
              <a:t>metastatic infiltrating ductal carcinoma from breast </a:t>
            </a:r>
            <a:r>
              <a:rPr lang="en-US" b="1" i="1" dirty="0"/>
              <a:t>is seen in a </a:t>
            </a:r>
            <a:r>
              <a:rPr lang="en-US" b="1" i="1" dirty="0">
                <a:solidFill>
                  <a:srgbClr val="00B050"/>
                </a:solidFill>
              </a:rPr>
              <a:t>dilated lymphatic channel </a:t>
            </a:r>
            <a:r>
              <a:rPr lang="en-US" b="1" i="1" dirty="0"/>
              <a:t>in the lung. Carcinomas often metastasize via lymphatics.</a:t>
            </a:r>
          </a:p>
        </p:txBody>
      </p:sp>
      <p:pic>
        <p:nvPicPr>
          <p:cNvPr id="65538" name="Picture 2" descr="http://library.med.utah.edu/WebPath/jpeg1/LUNG08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836711"/>
            <a:ext cx="8352928" cy="5040561"/>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
        <p:nvSpPr>
          <p:cNvPr id="4" name="Rounded Rectangle 3"/>
          <p:cNvSpPr/>
          <p:nvPr/>
        </p:nvSpPr>
        <p:spPr>
          <a:xfrm>
            <a:off x="1115616" y="190380"/>
            <a:ext cx="6999784" cy="490121"/>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Metastatic Tumors of the Lung  – LPF</a:t>
            </a:r>
            <a:endParaRPr lang="en-US" sz="2800" b="1" i="1" dirty="0">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xmlns="" val="300977230"/>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5561945"/>
            <a:ext cx="8424936" cy="923330"/>
          </a:xfrm>
          <a:prstGeom prst="rect">
            <a:avLst/>
          </a:prstGeom>
        </p:spPr>
        <p:txBody>
          <a:bodyPr wrap="square">
            <a:spAutoFit/>
          </a:bodyPr>
          <a:lstStyle/>
          <a:p>
            <a:pPr algn="ctr"/>
            <a:r>
              <a:rPr lang="en-US" b="1" i="1" dirty="0"/>
              <a:t>A focus of metastatic carcinoma from breast is seen on the pleural surface of the lung. Such pleural metastases may lead to pleural effusions, including hemorrhagic effusions, and pleural fluid cytology can often reveal the malignant cells</a:t>
            </a:r>
          </a:p>
        </p:txBody>
      </p:sp>
      <p:pic>
        <p:nvPicPr>
          <p:cNvPr id="66562" name="Picture 2" descr="http://library.med.utah.edu/WebPath/jpeg1/LUNG16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836712"/>
            <a:ext cx="8352928" cy="4725233"/>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
        <p:nvSpPr>
          <p:cNvPr id="5" name="Rounded Rectangle 4"/>
          <p:cNvSpPr/>
          <p:nvPr/>
        </p:nvSpPr>
        <p:spPr>
          <a:xfrm>
            <a:off x="1187624" y="260648"/>
            <a:ext cx="6624736" cy="418609"/>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Metastatic Tumors of the Lung  – LPF</a:t>
            </a:r>
            <a:endParaRPr lang="en-US" sz="2800" b="1" i="1" dirty="0">
              <a:effectLst>
                <a:outerShdw blurRad="38100" dist="38100" dir="2700000" algn="tl">
                  <a:srgbClr val="000000">
                    <a:alpha val="43137"/>
                  </a:srgbClr>
                </a:outerShdw>
              </a:effectLst>
            </a:endParaRPr>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43608" y="2708920"/>
            <a:ext cx="7128792" cy="1224136"/>
          </a:xfrm>
          <a:prstGeom prst="roundRect">
            <a:avLst/>
          </a:prstGeom>
          <a:solidFill>
            <a:srgbClr val="0070C0"/>
          </a:solidFill>
          <a:effectLst>
            <a:innerShdw blurRad="203200" dir="13500000">
              <a:srgbClr val="0070C0">
                <a:alpha val="80000"/>
              </a:srgbClr>
            </a:innerShdw>
          </a:effectLst>
          <a:scene3d>
            <a:camera prst="orthographicFront"/>
            <a:lightRig rig="freezing"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latin typeface="Arial Black" pitchFamily="34" charset="0"/>
              </a:rPr>
              <a:t>Mesothelioma of </a:t>
            </a:r>
            <a:r>
              <a:rPr lang="en-US" sz="3600" b="1" dirty="0">
                <a:solidFill>
                  <a:srgbClr val="FFFF00"/>
                </a:solidFill>
                <a:latin typeface="Arial Black" pitchFamily="34" charset="0"/>
              </a:rPr>
              <a:t>the lung</a:t>
            </a:r>
          </a:p>
        </p:txBody>
      </p:sp>
      <p:sp>
        <p:nvSpPr>
          <p:cNvPr id="4" name="TextBox 3"/>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7" name="TextBox 6"/>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818038"/>
            <a:ext cx="8208912" cy="923330"/>
          </a:xfrm>
          <a:prstGeom prst="rect">
            <a:avLst/>
          </a:prstGeom>
        </p:spPr>
        <p:txBody>
          <a:bodyPr wrap="square">
            <a:spAutoFit/>
          </a:bodyPr>
          <a:lstStyle/>
          <a:p>
            <a:pPr algn="ctr"/>
            <a:r>
              <a:rPr lang="en-US" b="1" i="1" dirty="0"/>
              <a:t>The dense white encircling tumor mass is arising from the visceral pleura and is a mesothelioma. These are big bulky tumors that can fill the chest cavity</a:t>
            </a:r>
            <a:r>
              <a:rPr lang="en-US" b="1" i="1" dirty="0" smtClean="0"/>
              <a:t>. The </a:t>
            </a:r>
            <a:r>
              <a:rPr lang="en-US" b="1" i="1" dirty="0"/>
              <a:t>risk factor for mesothelioma is asbestos exposure.</a:t>
            </a:r>
          </a:p>
        </p:txBody>
      </p:sp>
      <p:pic>
        <p:nvPicPr>
          <p:cNvPr id="67586" name="Picture 2" descr="http://library.med.utah.edu/WebPath/jpeg1/LUNG08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1760" y="868013"/>
            <a:ext cx="4680520" cy="4865243"/>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sp>
        <p:nvSpPr>
          <p:cNvPr id="4" name="Rounded Rectangle 3"/>
          <p:cNvSpPr/>
          <p:nvPr/>
        </p:nvSpPr>
        <p:spPr>
          <a:xfrm>
            <a:off x="1547664" y="260648"/>
            <a:ext cx="6192688" cy="432048"/>
          </a:xfrm>
          <a:prstGeom prst="roundRect">
            <a:avLst/>
          </a:prstGeom>
          <a:solidFill>
            <a:srgbClr val="781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Mesothelioma of the Lung  – Gross</a:t>
            </a:r>
            <a:endParaRPr lang="en-US" sz="2800" b="1" i="1" dirty="0">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xmlns="" val="3696961793"/>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3.amazonaws.com/meducation/attachments/media_files/previews/8922.jpg"/>
          <p:cNvPicPr>
            <a:picLocks noChangeAspect="1" noChangeArrowheads="1"/>
          </p:cNvPicPr>
          <p:nvPr/>
        </p:nvPicPr>
        <p:blipFill>
          <a:blip r:embed="rId2" cstate="print"/>
          <a:srcRect/>
          <a:stretch>
            <a:fillRect/>
          </a:stretch>
        </p:blipFill>
        <p:spPr bwMode="auto">
          <a:xfrm>
            <a:off x="611559" y="908720"/>
            <a:ext cx="7776865" cy="5040560"/>
          </a:xfrm>
          <a:prstGeom prst="rect">
            <a:avLst/>
          </a:prstGeom>
          <a:noFill/>
          <a:ln w="38100">
            <a:solidFill>
              <a:schemeClr val="tx1"/>
            </a:solidFill>
          </a:ln>
        </p:spPr>
      </p:pic>
      <p:sp>
        <p:nvSpPr>
          <p:cNvPr id="3" name="Rectangle 2"/>
          <p:cNvSpPr/>
          <p:nvPr/>
        </p:nvSpPr>
        <p:spPr>
          <a:xfrm>
            <a:off x="395536" y="6033482"/>
            <a:ext cx="8280920" cy="646331"/>
          </a:xfrm>
          <a:prstGeom prst="rect">
            <a:avLst/>
          </a:prstGeom>
        </p:spPr>
        <p:txBody>
          <a:bodyPr wrap="square">
            <a:spAutoFit/>
          </a:bodyPr>
          <a:lstStyle/>
          <a:p>
            <a:pPr algn="ctr"/>
            <a:r>
              <a:rPr lang="en-US" b="1" i="1" dirty="0" smtClean="0"/>
              <a:t>RESPIRATORY: Pleura: Mesothelioma: Gross natural color external view of lung with nodules of tumor on pleura</a:t>
            </a:r>
            <a:endParaRPr lang="en-US" b="1" i="1" dirty="0"/>
          </a:p>
        </p:txBody>
      </p:sp>
      <p:sp>
        <p:nvSpPr>
          <p:cNvPr id="4" name="Rounded Rectangle 3"/>
          <p:cNvSpPr/>
          <p:nvPr/>
        </p:nvSpPr>
        <p:spPr>
          <a:xfrm>
            <a:off x="1547664" y="260648"/>
            <a:ext cx="6192688" cy="432048"/>
          </a:xfrm>
          <a:prstGeom prst="roundRect">
            <a:avLst/>
          </a:prstGeom>
          <a:solidFill>
            <a:srgbClr val="781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Mesothelioma of the Lung  – Gross</a:t>
            </a:r>
            <a:endParaRPr lang="en-US" sz="2800" b="1" i="1" dirty="0">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5818038"/>
            <a:ext cx="8496944" cy="923330"/>
          </a:xfrm>
          <a:prstGeom prst="rect">
            <a:avLst/>
          </a:prstGeom>
        </p:spPr>
        <p:txBody>
          <a:bodyPr wrap="square">
            <a:spAutoFit/>
          </a:bodyPr>
          <a:lstStyle/>
          <a:p>
            <a:pPr algn="ctr"/>
            <a:r>
              <a:rPr lang="en-US" b="1" i="1" dirty="0"/>
              <a:t>Mesotheliomas have either spindle cells or plump rounded cells forming gland-like configurations, as seen here at high power microscopically. They are very difficult to diagnose </a:t>
            </a:r>
            <a:r>
              <a:rPr lang="en-US" b="1" i="1" dirty="0" err="1"/>
              <a:t>cytologically</a:t>
            </a:r>
            <a:r>
              <a:rPr lang="en-US" b="1" i="1" dirty="0"/>
              <a:t>.</a:t>
            </a:r>
          </a:p>
        </p:txBody>
      </p:sp>
      <p:sp>
        <p:nvSpPr>
          <p:cNvPr id="4" name="Rounded Rectangle 3"/>
          <p:cNvSpPr/>
          <p:nvPr/>
        </p:nvSpPr>
        <p:spPr>
          <a:xfrm>
            <a:off x="1547664" y="260648"/>
            <a:ext cx="6192688" cy="432048"/>
          </a:xfrm>
          <a:prstGeom prst="roundRect">
            <a:avLst/>
          </a:prstGeom>
          <a:solidFill>
            <a:srgbClr val="781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Mesothelioma of the Lung  – MPF</a:t>
            </a:r>
            <a:endParaRPr lang="en-US" sz="2800" b="1" i="1" dirty="0">
              <a:effectLst>
                <a:outerShdw blurRad="38100" dist="38100" dir="2700000" algn="tl">
                  <a:srgbClr val="000000">
                    <a:alpha val="43137"/>
                  </a:srgbClr>
                </a:outerShdw>
              </a:effectLst>
            </a:endParaRPr>
          </a:p>
        </p:txBody>
      </p:sp>
      <p:pic>
        <p:nvPicPr>
          <p:cNvPr id="15362" name="Picture 2" descr="8913"/>
          <p:cNvPicPr>
            <a:picLocks noChangeAspect="1" noChangeArrowheads="1"/>
          </p:cNvPicPr>
          <p:nvPr/>
        </p:nvPicPr>
        <p:blipFill>
          <a:blip r:embed="rId2" cstate="print"/>
          <a:srcRect/>
          <a:stretch>
            <a:fillRect/>
          </a:stretch>
        </p:blipFill>
        <p:spPr bwMode="auto">
          <a:xfrm>
            <a:off x="403040" y="913723"/>
            <a:ext cx="8345424" cy="4891541"/>
          </a:xfrm>
          <a:prstGeom prst="rect">
            <a:avLst/>
          </a:prstGeom>
          <a:noFill/>
          <a:ln w="38100">
            <a:solidFill>
              <a:schemeClr val="tx1"/>
            </a:solidFill>
          </a:ln>
        </p:spPr>
      </p:pic>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xmlns="" val="966896527"/>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3.amazonaws.com/meducation/files/high_quality/8910.jpg?AWSAccessKeyId=AKIAJFF4C3XTJLL3N63Q&amp;Expires=1358432644&amp;Signature=ih1Pa3hr5VeKQJD5IQD8x%2BCH2H0%3D"/>
          <p:cNvPicPr>
            <a:picLocks noChangeAspect="1" noChangeArrowheads="1"/>
          </p:cNvPicPr>
          <p:nvPr/>
        </p:nvPicPr>
        <p:blipFill>
          <a:blip r:embed="rId2" cstate="print"/>
          <a:srcRect/>
          <a:stretch>
            <a:fillRect/>
          </a:stretch>
        </p:blipFill>
        <p:spPr bwMode="auto">
          <a:xfrm>
            <a:off x="467544" y="836712"/>
            <a:ext cx="8208912" cy="5256584"/>
          </a:xfrm>
          <a:prstGeom prst="rect">
            <a:avLst/>
          </a:prstGeom>
          <a:noFill/>
          <a:ln w="38100">
            <a:solidFill>
              <a:schemeClr val="tx1"/>
            </a:solidFill>
          </a:ln>
        </p:spPr>
      </p:pic>
      <p:sp>
        <p:nvSpPr>
          <p:cNvPr id="3" name="Rounded Rectangle 2"/>
          <p:cNvSpPr/>
          <p:nvPr/>
        </p:nvSpPr>
        <p:spPr>
          <a:xfrm>
            <a:off x="1547664" y="260648"/>
            <a:ext cx="6192688" cy="432048"/>
          </a:xfrm>
          <a:prstGeom prst="roundRect">
            <a:avLst/>
          </a:prstGeom>
          <a:solidFill>
            <a:srgbClr val="781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Mesothelioma of the Lung  – HPF</a:t>
            </a:r>
            <a:endParaRPr lang="en-US" sz="2800" b="1" i="1" dirty="0">
              <a:effectLst>
                <a:outerShdw blurRad="38100" dist="38100" dir="2700000" algn="tl">
                  <a:srgbClr val="000000">
                    <a:alpha val="43137"/>
                  </a:srgbClr>
                </a:outerShdw>
              </a:effectLst>
            </a:endParaRPr>
          </a:p>
        </p:txBody>
      </p:sp>
      <p:sp>
        <p:nvSpPr>
          <p:cNvPr id="5" name="Rectangle 4"/>
          <p:cNvSpPr/>
          <p:nvPr/>
        </p:nvSpPr>
        <p:spPr>
          <a:xfrm>
            <a:off x="539552" y="6093296"/>
            <a:ext cx="8064896" cy="646331"/>
          </a:xfrm>
          <a:prstGeom prst="rect">
            <a:avLst/>
          </a:prstGeom>
        </p:spPr>
        <p:txBody>
          <a:bodyPr wrap="square">
            <a:spAutoFit/>
          </a:bodyPr>
          <a:lstStyle/>
          <a:p>
            <a:pPr algn="ctr"/>
            <a:r>
              <a:rPr lang="en-US" b="1" i="1" dirty="0" smtClean="0"/>
              <a:t>Mesothelioma: Micro epithelial pattern spindle cells or plump rounded cells forming gland-like configurations</a:t>
            </a:r>
            <a:endParaRPr lang="en-US" b="1" i="1" dirty="0"/>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731987"/>
            <a:ext cx="8136904" cy="865365"/>
          </a:xfrm>
          <a:prstGeom prst="rect">
            <a:avLst/>
          </a:prstGeom>
        </p:spPr>
        <p:txBody>
          <a:bodyPr wrap="square">
            <a:spAutoFit/>
          </a:bodyPr>
          <a:lstStyle/>
          <a:p>
            <a:pPr algn="ctr">
              <a:lnSpc>
                <a:spcPts val="2000"/>
              </a:lnSpc>
            </a:pPr>
            <a:r>
              <a:rPr lang="en-US" b="1" i="1" dirty="0"/>
              <a:t>On closer inspection, the granulomas have areas of caseous necrosis. </a:t>
            </a:r>
            <a:endParaRPr lang="en-US" b="1" i="1" dirty="0" smtClean="0"/>
          </a:p>
          <a:p>
            <a:pPr algn="ctr">
              <a:lnSpc>
                <a:spcPts val="2000"/>
              </a:lnSpc>
            </a:pPr>
            <a:r>
              <a:rPr lang="en-US" b="1" i="1" dirty="0" smtClean="0"/>
              <a:t>This </a:t>
            </a:r>
            <a:r>
              <a:rPr lang="en-US" b="1" i="1" dirty="0"/>
              <a:t>pattern of multiple </a:t>
            </a:r>
            <a:r>
              <a:rPr lang="en-US" b="1" i="1" dirty="0" smtClean="0"/>
              <a:t>caseating  </a:t>
            </a:r>
            <a:r>
              <a:rPr lang="en-US" b="1" i="1" dirty="0"/>
              <a:t>granulomas primarily in the </a:t>
            </a:r>
            <a:r>
              <a:rPr lang="en-US" b="1" i="1" dirty="0" smtClean="0"/>
              <a:t>upper</a:t>
            </a:r>
          </a:p>
          <a:p>
            <a:pPr algn="ctr">
              <a:lnSpc>
                <a:spcPts val="2000"/>
              </a:lnSpc>
            </a:pPr>
            <a:r>
              <a:rPr lang="en-US" b="1" i="1" dirty="0" smtClean="0"/>
              <a:t> </a:t>
            </a:r>
            <a:r>
              <a:rPr lang="en-US" b="1" i="1" dirty="0"/>
              <a:t>lobes is most characteristic of secondary (reactivation) tuberculosis</a:t>
            </a:r>
          </a:p>
        </p:txBody>
      </p:sp>
      <p:pic>
        <p:nvPicPr>
          <p:cNvPr id="31746" name="Picture 2" descr="http://library.med.utah.edu/WebPath/jpeg1/LUNG03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7784" y="836713"/>
            <a:ext cx="3816424" cy="4824535"/>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sp>
        <p:nvSpPr>
          <p:cNvPr id="4" name="Rounded Rectangle 3"/>
          <p:cNvSpPr/>
          <p:nvPr/>
        </p:nvSpPr>
        <p:spPr>
          <a:xfrm>
            <a:off x="1043608" y="188640"/>
            <a:ext cx="6984776" cy="499907"/>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Pulmonary TB – Caseous Necrosis – Gross</a:t>
            </a:r>
            <a:endParaRPr lang="en-US" sz="2800" i="1" dirty="0">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xmlns="" val="3558845812"/>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http://library.med.utah.edu/WebPath/jpeg1/LUNG039.jpg"/>
          <p:cNvPicPr>
            <a:picLocks noChangeAspect="1" noChangeArrowheads="1"/>
          </p:cNvPicPr>
          <p:nvPr/>
        </p:nvPicPr>
        <p:blipFill>
          <a:blip r:embed="rId2" cstate="print"/>
          <a:srcRect/>
          <a:stretch>
            <a:fillRect/>
          </a:stretch>
        </p:blipFill>
        <p:spPr bwMode="auto">
          <a:xfrm>
            <a:off x="990600" y="1066800"/>
            <a:ext cx="3276600" cy="4476751"/>
          </a:xfrm>
          <a:prstGeom prst="rect">
            <a:avLst/>
          </a:prstGeom>
          <a:noFill/>
        </p:spPr>
      </p:pic>
      <p:sp>
        <p:nvSpPr>
          <p:cNvPr id="5" name="Rounded Rectangle 4"/>
          <p:cNvSpPr/>
          <p:nvPr/>
        </p:nvSpPr>
        <p:spPr>
          <a:xfrm>
            <a:off x="1619672" y="260648"/>
            <a:ext cx="5688632" cy="504056"/>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Miliary TB of the Lungs – Cut section</a:t>
            </a:r>
            <a:endParaRPr lang="en-US" sz="2800" b="1" i="1" dirty="0">
              <a:effectLst>
                <a:outerShdw blurRad="38100" dist="38100" dir="2700000" algn="tl">
                  <a:srgbClr val="000000">
                    <a:alpha val="43137"/>
                  </a:srgbClr>
                </a:outerShdw>
              </a:effectLst>
            </a:endParaRPr>
          </a:p>
        </p:txBody>
      </p:sp>
      <p:sp>
        <p:nvSpPr>
          <p:cNvPr id="6" name="Rectangle 5"/>
          <p:cNvSpPr/>
          <p:nvPr/>
        </p:nvSpPr>
        <p:spPr>
          <a:xfrm>
            <a:off x="685800" y="5638800"/>
            <a:ext cx="8077200" cy="923330"/>
          </a:xfrm>
          <a:prstGeom prst="rect">
            <a:avLst/>
          </a:prstGeom>
        </p:spPr>
        <p:txBody>
          <a:bodyPr wrap="square">
            <a:spAutoFit/>
          </a:bodyPr>
          <a:lstStyle/>
          <a:p>
            <a:r>
              <a:rPr lang="en-US" b="1" i="1" dirty="0" smtClean="0"/>
              <a:t>This is a "</a:t>
            </a:r>
            <a:r>
              <a:rPr lang="en-US" b="1" i="1" dirty="0" err="1" smtClean="0"/>
              <a:t>miliary</a:t>
            </a:r>
            <a:r>
              <a:rPr lang="en-US" b="1" i="1" dirty="0" smtClean="0"/>
              <a:t>" pattern of </a:t>
            </a:r>
            <a:r>
              <a:rPr lang="en-US" b="1" i="1" dirty="0" err="1" smtClean="0"/>
              <a:t>granulomas</a:t>
            </a:r>
            <a:r>
              <a:rPr lang="en-US" b="1" i="1" dirty="0" smtClean="0"/>
              <a:t> because there are a multitude of small tan </a:t>
            </a:r>
            <a:r>
              <a:rPr lang="en-US" b="1" i="1" dirty="0" err="1" smtClean="0"/>
              <a:t>granulomas</a:t>
            </a:r>
            <a:r>
              <a:rPr lang="en-US" b="1" i="1" dirty="0" smtClean="0"/>
              <a:t>, about 2 to 4 mm in size, scattered throughout the lung parenchyma. The </a:t>
            </a:r>
            <a:r>
              <a:rPr lang="en-US" b="1" i="1" dirty="0" err="1" smtClean="0"/>
              <a:t>miliary</a:t>
            </a:r>
            <a:r>
              <a:rPr lang="en-US" b="1" i="1" dirty="0" smtClean="0"/>
              <a:t> pattern gets its name from the </a:t>
            </a:r>
            <a:r>
              <a:rPr lang="en-US" b="1" i="1" dirty="0" err="1" smtClean="0"/>
              <a:t>resemblence</a:t>
            </a:r>
            <a:r>
              <a:rPr lang="en-US" b="1" i="1" dirty="0" smtClean="0"/>
              <a:t> of the </a:t>
            </a:r>
            <a:r>
              <a:rPr lang="en-US" b="1" i="1" dirty="0" err="1" smtClean="0"/>
              <a:t>granulomas</a:t>
            </a:r>
            <a:r>
              <a:rPr lang="en-US" b="1" i="1" dirty="0" smtClean="0"/>
              <a:t> to millet seeds.</a:t>
            </a:r>
            <a:endParaRPr lang="en-US" b="1" i="1" dirty="0"/>
          </a:p>
        </p:txBody>
      </p:sp>
      <p:pic>
        <p:nvPicPr>
          <p:cNvPr id="163844" name="Picture 4" descr="http://library.med.utah.edu/WebPath/jpeg1/LUNG040.jpg"/>
          <p:cNvPicPr>
            <a:picLocks noChangeAspect="1" noChangeArrowheads="1"/>
          </p:cNvPicPr>
          <p:nvPr/>
        </p:nvPicPr>
        <p:blipFill>
          <a:blip r:embed="rId3" cstate="print"/>
          <a:srcRect/>
          <a:stretch>
            <a:fillRect/>
          </a:stretch>
        </p:blipFill>
        <p:spPr bwMode="auto">
          <a:xfrm>
            <a:off x="4572000" y="1066800"/>
            <a:ext cx="3962400" cy="4495800"/>
          </a:xfrm>
          <a:prstGeom prst="rect">
            <a:avLst/>
          </a:prstGeom>
          <a:noFill/>
        </p:spPr>
      </p:pic>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Picture 2" descr="http://farm8.staticflickr.com/7025/6564688133_973ab5677f_o.jpg"/>
          <p:cNvPicPr>
            <a:picLocks noChangeAspect="1" noChangeArrowheads="1"/>
          </p:cNvPicPr>
          <p:nvPr/>
        </p:nvPicPr>
        <p:blipFill>
          <a:blip r:embed="rId2" cstate="print"/>
          <a:srcRect/>
          <a:stretch>
            <a:fillRect/>
          </a:stretch>
        </p:blipFill>
        <p:spPr bwMode="auto">
          <a:xfrm>
            <a:off x="3635896" y="939477"/>
            <a:ext cx="5256584" cy="5441851"/>
          </a:xfrm>
          <a:prstGeom prst="rect">
            <a:avLst/>
          </a:prstGeom>
          <a:noFill/>
        </p:spPr>
      </p:pic>
      <p:sp>
        <p:nvSpPr>
          <p:cNvPr id="5" name="مستطيل 4"/>
          <p:cNvSpPr/>
          <p:nvPr/>
        </p:nvSpPr>
        <p:spPr>
          <a:xfrm>
            <a:off x="251520" y="939477"/>
            <a:ext cx="3384376" cy="5632311"/>
          </a:xfrm>
          <a:prstGeom prst="rect">
            <a:avLst/>
          </a:prstGeom>
        </p:spPr>
        <p:txBody>
          <a:bodyPr wrap="square">
            <a:spAutoFit/>
          </a:bodyPr>
          <a:lstStyle/>
          <a:p>
            <a:pPr marL="182880" indent="-182880">
              <a:buFont typeface="Arial" pitchFamily="34" charset="0"/>
              <a:buChar char="•"/>
            </a:pPr>
            <a:r>
              <a:rPr lang="en-GB" sz="2000" b="1" i="1" dirty="0" err="1">
                <a:solidFill>
                  <a:prstClr val="black"/>
                </a:solidFill>
              </a:rPr>
              <a:t>Miliary</a:t>
            </a:r>
            <a:r>
              <a:rPr lang="en-GB" sz="2000" b="1" i="1" dirty="0">
                <a:solidFill>
                  <a:prstClr val="black"/>
                </a:solidFill>
              </a:rPr>
              <a:t> </a:t>
            </a:r>
            <a:r>
              <a:rPr lang="en-GB" sz="2000" b="1" i="1" dirty="0" smtClean="0">
                <a:solidFill>
                  <a:prstClr val="black"/>
                </a:solidFill>
              </a:rPr>
              <a:t>TB </a:t>
            </a:r>
            <a:r>
              <a:rPr lang="en-GB" sz="2000" b="1" i="1" dirty="0">
                <a:solidFill>
                  <a:prstClr val="black"/>
                </a:solidFill>
              </a:rPr>
              <a:t>can occur when </a:t>
            </a:r>
            <a:r>
              <a:rPr lang="en-GB" sz="2000" b="1" i="1" dirty="0" smtClean="0">
                <a:solidFill>
                  <a:prstClr val="black"/>
                </a:solidFill>
              </a:rPr>
              <a:t>TB </a:t>
            </a:r>
            <a:r>
              <a:rPr lang="en-GB" sz="2000" b="1" i="1" dirty="0">
                <a:solidFill>
                  <a:prstClr val="black"/>
                </a:solidFill>
              </a:rPr>
              <a:t>lung lesions erode pulmonary veins or when </a:t>
            </a:r>
            <a:r>
              <a:rPr lang="en-GB" sz="2000" b="1" i="1" dirty="0" err="1" smtClean="0">
                <a:solidFill>
                  <a:prstClr val="black"/>
                </a:solidFill>
              </a:rPr>
              <a:t>extrapulmonary</a:t>
            </a:r>
            <a:r>
              <a:rPr lang="en-GB" sz="2000" b="1" i="1" dirty="0" smtClean="0">
                <a:solidFill>
                  <a:prstClr val="black"/>
                </a:solidFill>
              </a:rPr>
              <a:t> TB </a:t>
            </a:r>
            <a:r>
              <a:rPr lang="en-GB" sz="2000" b="1" i="1" dirty="0">
                <a:solidFill>
                  <a:prstClr val="black"/>
                </a:solidFill>
              </a:rPr>
              <a:t>lesions erode systemic veins</a:t>
            </a:r>
            <a:r>
              <a:rPr lang="en-GB" sz="2000" b="1" i="1" dirty="0" smtClean="0">
                <a:solidFill>
                  <a:prstClr val="black"/>
                </a:solidFill>
              </a:rPr>
              <a:t>. </a:t>
            </a:r>
          </a:p>
          <a:p>
            <a:pPr marL="182880" indent="-182880">
              <a:buFont typeface="Arial" pitchFamily="34" charset="0"/>
              <a:buChar char="•"/>
            </a:pPr>
            <a:endParaRPr lang="en-GB" sz="2000" b="1" i="1" dirty="0" smtClean="0">
              <a:solidFill>
                <a:prstClr val="black"/>
              </a:solidFill>
            </a:endParaRPr>
          </a:p>
          <a:p>
            <a:pPr marL="182880" indent="-182880">
              <a:buFont typeface="Arial" pitchFamily="34" charset="0"/>
              <a:buChar char="•"/>
            </a:pPr>
            <a:r>
              <a:rPr lang="en-GB" sz="2000" b="1" i="1" dirty="0" smtClean="0">
                <a:solidFill>
                  <a:prstClr val="black"/>
                </a:solidFill>
              </a:rPr>
              <a:t>This </a:t>
            </a:r>
            <a:r>
              <a:rPr lang="en-GB" sz="2000" b="1" i="1" dirty="0">
                <a:solidFill>
                  <a:prstClr val="black"/>
                </a:solidFill>
              </a:rPr>
              <a:t>results in </a:t>
            </a:r>
            <a:r>
              <a:rPr lang="en-GB" sz="2000" b="1" i="1" dirty="0" err="1">
                <a:solidFill>
                  <a:prstClr val="black"/>
                </a:solidFill>
              </a:rPr>
              <a:t>hematogenous</a:t>
            </a:r>
            <a:r>
              <a:rPr lang="en-GB" sz="2000" b="1" i="1" dirty="0">
                <a:solidFill>
                  <a:prstClr val="black"/>
                </a:solidFill>
              </a:rPr>
              <a:t> dissemination of tubercle bacilli producing myriads of 1-2 mm. lesions throughout the body in susceptible hosts. </a:t>
            </a:r>
            <a:endParaRPr lang="en-GB" sz="2000" b="1" i="1" dirty="0" smtClean="0">
              <a:solidFill>
                <a:prstClr val="black"/>
              </a:solidFill>
            </a:endParaRPr>
          </a:p>
          <a:p>
            <a:pPr marL="182880" indent="-182880">
              <a:buFont typeface="Arial" pitchFamily="34" charset="0"/>
              <a:buChar char="•"/>
            </a:pPr>
            <a:endParaRPr lang="en-GB" sz="2000" b="1" i="1" dirty="0" smtClean="0">
              <a:solidFill>
                <a:prstClr val="black"/>
              </a:solidFill>
            </a:endParaRPr>
          </a:p>
          <a:p>
            <a:pPr marL="182880" indent="-182880">
              <a:buFont typeface="Arial" pitchFamily="34" charset="0"/>
              <a:buChar char="•"/>
            </a:pPr>
            <a:r>
              <a:rPr lang="en-GB" sz="2000" b="1" i="1" dirty="0" err="1" smtClean="0">
                <a:solidFill>
                  <a:prstClr val="black"/>
                </a:solidFill>
              </a:rPr>
              <a:t>Miliary</a:t>
            </a:r>
            <a:r>
              <a:rPr lang="en-GB" sz="2000" b="1" i="1" dirty="0" smtClean="0">
                <a:solidFill>
                  <a:prstClr val="black"/>
                </a:solidFill>
              </a:rPr>
              <a:t> </a:t>
            </a:r>
            <a:r>
              <a:rPr lang="en-GB" sz="2000" b="1" i="1" dirty="0">
                <a:solidFill>
                  <a:prstClr val="black"/>
                </a:solidFill>
              </a:rPr>
              <a:t>spread limited to the </a:t>
            </a:r>
            <a:r>
              <a:rPr lang="en-GB" sz="2000" i="1" dirty="0">
                <a:solidFill>
                  <a:prstClr val="black"/>
                </a:solidFill>
              </a:rPr>
              <a:t>l</a:t>
            </a:r>
            <a:r>
              <a:rPr lang="en-GB" sz="2000" b="1" i="1" dirty="0">
                <a:solidFill>
                  <a:prstClr val="black"/>
                </a:solidFill>
              </a:rPr>
              <a:t>ungs can occur following erosion of pulmonary arteries by </a:t>
            </a:r>
            <a:r>
              <a:rPr lang="en-GB" sz="2000" b="1" i="1" dirty="0" smtClean="0">
                <a:solidFill>
                  <a:prstClr val="black"/>
                </a:solidFill>
              </a:rPr>
              <a:t>TB </a:t>
            </a:r>
            <a:r>
              <a:rPr lang="en-GB" sz="2000" b="1" i="1" dirty="0">
                <a:solidFill>
                  <a:prstClr val="black"/>
                </a:solidFill>
              </a:rPr>
              <a:t>lung lesions.</a:t>
            </a:r>
            <a:endParaRPr lang="ar-SA" sz="2000" b="1" i="1" dirty="0">
              <a:solidFill>
                <a:prstClr val="black"/>
              </a:solidFill>
            </a:endParaRPr>
          </a:p>
        </p:txBody>
      </p:sp>
      <p:sp>
        <p:nvSpPr>
          <p:cNvPr id="6" name="Rounded Rectangle 5"/>
          <p:cNvSpPr/>
          <p:nvPr/>
        </p:nvSpPr>
        <p:spPr>
          <a:xfrm>
            <a:off x="1619672" y="260648"/>
            <a:ext cx="5688632" cy="504056"/>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Miliary TB of the Lungs</a:t>
            </a:r>
            <a:endParaRPr lang="en-US" sz="2800" b="1" i="1" dirty="0">
              <a:effectLst>
                <a:outerShdw blurRad="38100" dist="38100" dir="2700000" algn="tl">
                  <a:srgbClr val="000000">
                    <a:alpha val="43137"/>
                  </a:srgbClr>
                </a:outerShdw>
              </a:effectLst>
            </a:endParaRPr>
          </a:p>
        </p:txBody>
      </p:sp>
      <p:cxnSp>
        <p:nvCxnSpPr>
          <p:cNvPr id="8" name="Straight Arrow Connector 7"/>
          <p:cNvCxnSpPr/>
          <p:nvPr/>
        </p:nvCxnSpPr>
        <p:spPr>
          <a:xfrm flipV="1">
            <a:off x="5004048" y="4437112"/>
            <a:ext cx="432048" cy="144016"/>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810308" y="2755060"/>
            <a:ext cx="432048" cy="670432"/>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676107" y="2276872"/>
            <a:ext cx="432048" cy="4096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7612011" y="3457159"/>
            <a:ext cx="432048" cy="406486"/>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5" name="TextBox 14"/>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xmlns="" val="3636415812"/>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library.med.utah.edu/WebPath/jpeg1/LUNG03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905389"/>
            <a:ext cx="8280920" cy="4798066"/>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07504" y="5805264"/>
            <a:ext cx="8784976" cy="646331"/>
          </a:xfrm>
          <a:prstGeom prst="rect">
            <a:avLst/>
          </a:prstGeom>
        </p:spPr>
        <p:txBody>
          <a:bodyPr wrap="square">
            <a:spAutoFit/>
          </a:bodyPr>
          <a:lstStyle/>
          <a:p>
            <a:pPr algn="ctr"/>
            <a:r>
              <a:rPr lang="en-US" b="1" i="1" dirty="0"/>
              <a:t>At low magnification, this </a:t>
            </a:r>
            <a:r>
              <a:rPr lang="en-US" b="1" i="1" dirty="0" smtClean="0"/>
              <a:t>micrograph </a:t>
            </a:r>
            <a:r>
              <a:rPr lang="en-US" b="1" i="1" dirty="0"/>
              <a:t>reveals multiple granulomas. Granulomatous disease by chest radiograph </a:t>
            </a:r>
            <a:r>
              <a:rPr lang="en-US" b="1" i="1" dirty="0" smtClean="0"/>
              <a:t>appear </a:t>
            </a:r>
            <a:r>
              <a:rPr lang="en-US" b="1" i="1" dirty="0"/>
              <a:t>as </a:t>
            </a:r>
            <a:r>
              <a:rPr lang="en-US" b="1" i="1" dirty="0" err="1"/>
              <a:t>reticulonodular</a:t>
            </a:r>
            <a:r>
              <a:rPr lang="en-US" b="1" i="1" dirty="0"/>
              <a:t> densities.</a:t>
            </a:r>
          </a:p>
        </p:txBody>
      </p:sp>
      <p:sp>
        <p:nvSpPr>
          <p:cNvPr id="7" name="Rounded Rectangle 6"/>
          <p:cNvSpPr/>
          <p:nvPr/>
        </p:nvSpPr>
        <p:spPr>
          <a:xfrm>
            <a:off x="1727684" y="260648"/>
            <a:ext cx="5688632" cy="504056"/>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effectLst>
                  <a:outerShdw blurRad="38100" dist="38100" dir="2700000" algn="tl">
                    <a:srgbClr val="000000">
                      <a:alpha val="43137"/>
                    </a:srgbClr>
                  </a:outerShdw>
                </a:effectLst>
              </a:rPr>
              <a:t>Tuberculous </a:t>
            </a:r>
            <a:r>
              <a:rPr lang="en-US" sz="2800" b="1" i="1" dirty="0" smtClean="0">
                <a:effectLst>
                  <a:outerShdw blurRad="38100" dist="38100" dir="2700000" algn="tl">
                    <a:srgbClr val="000000">
                      <a:alpha val="43137"/>
                    </a:srgbClr>
                  </a:outerShdw>
                </a:effectLst>
              </a:rPr>
              <a:t>Granulomas - LPF</a:t>
            </a:r>
            <a:endParaRPr lang="en-US" sz="2800" b="1" i="1" dirty="0">
              <a:effectLst>
                <a:outerShdw blurRad="38100" dist="38100" dir="2700000" algn="tl">
                  <a:srgbClr val="000000">
                    <a:alpha val="43137"/>
                  </a:srgbClr>
                </a:outerShdw>
              </a:effectLst>
            </a:endParaRPr>
          </a:p>
        </p:txBody>
      </p:sp>
      <p:sp>
        <p:nvSpPr>
          <p:cNvPr id="9" name="TextBox 8"/>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0" name="TextBox 9"/>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xmlns="" val="3476620844"/>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Picture 2" descr="TB1"/>
          <p:cNvPicPr>
            <a:picLocks noGrp="1" noChangeAspect="1" noChangeArrowheads="1"/>
          </p:cNvPicPr>
          <p:nvPr>
            <p:ph type="clipArt" sz="half" idx="2"/>
          </p:nvPr>
        </p:nvPicPr>
        <p:blipFill>
          <a:blip r:embed="rId2" cstate="print"/>
          <a:srcRect/>
          <a:stretch>
            <a:fillRect/>
          </a:stretch>
        </p:blipFill>
        <p:spPr>
          <a:xfrm>
            <a:off x="467544" y="836712"/>
            <a:ext cx="8280920" cy="4608512"/>
          </a:xfrm>
          <a:noFill/>
          <a:ln w="28575">
            <a:solidFill>
              <a:schemeClr val="tx1"/>
            </a:solidFill>
          </a:ln>
        </p:spPr>
      </p:pic>
      <p:sp>
        <p:nvSpPr>
          <p:cNvPr id="153604" name="AutoShape 4"/>
          <p:cNvSpPr>
            <a:spLocks noChangeArrowheads="1"/>
          </p:cNvSpPr>
          <p:nvPr/>
        </p:nvSpPr>
        <p:spPr bwMode="auto">
          <a:xfrm>
            <a:off x="3742184" y="2708920"/>
            <a:ext cx="469776" cy="357022"/>
          </a:xfrm>
          <a:prstGeom prst="rightArrow">
            <a:avLst>
              <a:gd name="adj1" fmla="val 50000"/>
              <a:gd name="adj2" fmla="val 37500"/>
            </a:avLst>
          </a:prstGeom>
          <a:solidFill>
            <a:srgbClr val="FF0000"/>
          </a:solidFill>
          <a:ln w="9525">
            <a:solidFill>
              <a:schemeClr val="hlink"/>
            </a:solidFill>
            <a:miter lim="800000"/>
            <a:headEnd/>
            <a:tailEnd/>
          </a:ln>
        </p:spPr>
        <p:txBody>
          <a:bodyPr wrap="none" anchor="ctr"/>
          <a:lstStyle/>
          <a:p>
            <a:endParaRPr lang="ar-SA"/>
          </a:p>
        </p:txBody>
      </p:sp>
      <p:sp>
        <p:nvSpPr>
          <p:cNvPr id="2" name="Rectangle 1"/>
          <p:cNvSpPr/>
          <p:nvPr/>
        </p:nvSpPr>
        <p:spPr>
          <a:xfrm>
            <a:off x="755576" y="5469031"/>
            <a:ext cx="7992888" cy="1200329"/>
          </a:xfrm>
          <a:prstGeom prst="rect">
            <a:avLst/>
          </a:prstGeom>
        </p:spPr>
        <p:txBody>
          <a:bodyPr wrap="square">
            <a:spAutoFit/>
          </a:bodyPr>
          <a:lstStyle/>
          <a:p>
            <a:pPr algn="ctr"/>
            <a:r>
              <a:rPr lang="en-US" b="1" i="1" dirty="0"/>
              <a:t>Well-defined granulomas are seen here. They have rounded outlines. The one toward the center of the photograph contains several </a:t>
            </a:r>
            <a:r>
              <a:rPr lang="en-US" b="1" i="1" dirty="0" smtClean="0"/>
              <a:t>Langhan’s </a:t>
            </a:r>
            <a:r>
              <a:rPr lang="en-US" b="1" i="1" dirty="0"/>
              <a:t>giant cells. Granulomas are composed of transformed macrophages called epithelioid cells along with lymphocytes, occasional PMN's, plasma cells, and fibroblasts</a:t>
            </a:r>
          </a:p>
        </p:txBody>
      </p:sp>
      <p:sp>
        <p:nvSpPr>
          <p:cNvPr id="9" name="Rounded Rectangle 8"/>
          <p:cNvSpPr/>
          <p:nvPr/>
        </p:nvSpPr>
        <p:spPr>
          <a:xfrm>
            <a:off x="1900683" y="188640"/>
            <a:ext cx="5688632" cy="504056"/>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effectLst>
                  <a:outerShdw blurRad="38100" dist="38100" dir="2700000" algn="tl">
                    <a:srgbClr val="000000">
                      <a:alpha val="43137"/>
                    </a:srgbClr>
                  </a:outerShdw>
                </a:effectLst>
              </a:rPr>
              <a:t>Tuberculous </a:t>
            </a:r>
            <a:r>
              <a:rPr lang="en-US" sz="2800" b="1" i="1" dirty="0" smtClean="0">
                <a:effectLst>
                  <a:outerShdw blurRad="38100" dist="38100" dir="2700000" algn="tl">
                    <a:srgbClr val="000000">
                      <a:alpha val="43137"/>
                    </a:srgbClr>
                  </a:outerShdw>
                </a:effectLst>
              </a:rPr>
              <a:t>Granulomas - HPF</a:t>
            </a:r>
            <a:endParaRPr lang="en-US" sz="2800" b="1" i="1" dirty="0">
              <a:effectLst>
                <a:outerShdw blurRad="38100" dist="38100" dir="2700000" algn="tl">
                  <a:srgbClr val="000000">
                    <a:alpha val="43137"/>
                  </a:srgbClr>
                </a:outerShdw>
              </a:effectLst>
            </a:endParaRPr>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1" name="TextBox 10"/>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04"/>
                                        </p:tgtEl>
                                        <p:attrNameLst>
                                          <p:attrName>style.visibility</p:attrName>
                                        </p:attrNameLst>
                                      </p:cBhvr>
                                      <p:to>
                                        <p:strVal val="visible"/>
                                      </p:to>
                                    </p:set>
                                    <p:anim calcmode="lin" valueType="num">
                                      <p:cBhvr additive="base">
                                        <p:cTn id="7" dur="500" fill="hold"/>
                                        <p:tgtEl>
                                          <p:spTgt spid="153604"/>
                                        </p:tgtEl>
                                        <p:attrNameLst>
                                          <p:attrName>ppt_x</p:attrName>
                                        </p:attrNameLst>
                                      </p:cBhvr>
                                      <p:tavLst>
                                        <p:tav tm="0">
                                          <p:val>
                                            <p:strVal val="0-#ppt_w/2"/>
                                          </p:val>
                                        </p:tav>
                                        <p:tav tm="100000">
                                          <p:val>
                                            <p:strVal val="#ppt_x"/>
                                          </p:val>
                                        </p:tav>
                                      </p:tavLst>
                                    </p:anim>
                                    <p:anim calcmode="lin" valueType="num">
                                      <p:cBhvr additive="base">
                                        <p:cTn id="8" dur="500" fill="hold"/>
                                        <p:tgtEl>
                                          <p:spTgt spid="1536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5445224"/>
            <a:ext cx="8496944" cy="1200329"/>
          </a:xfrm>
          <a:prstGeom prst="rect">
            <a:avLst/>
          </a:prstGeom>
        </p:spPr>
        <p:txBody>
          <a:bodyPr wrap="square">
            <a:spAutoFit/>
          </a:bodyPr>
          <a:lstStyle/>
          <a:p>
            <a:pPr algn="ctr"/>
            <a:r>
              <a:rPr lang="en-US" b="1" i="1" dirty="0"/>
              <a:t>The edge of a granuloma is shown here at high magnification. At the upper </a:t>
            </a:r>
            <a:r>
              <a:rPr lang="en-US" b="1" i="1" dirty="0" smtClean="0"/>
              <a:t>is </a:t>
            </a:r>
            <a:r>
              <a:rPr lang="en-US" b="1" i="1" dirty="0"/>
              <a:t>amorphous pink caseous material </a:t>
            </a:r>
            <a:r>
              <a:rPr lang="en-US" b="1" i="1" dirty="0" smtClean="0"/>
              <a:t>[1] composed </a:t>
            </a:r>
            <a:r>
              <a:rPr lang="en-US" b="1" i="1" dirty="0"/>
              <a:t>of the necrotic elements of the granuloma as well as the infectious organisms. This area is ringed by the inflammatory component </a:t>
            </a:r>
            <a:r>
              <a:rPr lang="en-US" b="1" i="1" dirty="0" smtClean="0"/>
              <a:t>[2] with </a:t>
            </a:r>
            <a:r>
              <a:rPr lang="en-US" b="1" i="1" dirty="0"/>
              <a:t>epithelioid cells, lymphocytes, and fibroblasts.</a:t>
            </a:r>
          </a:p>
        </p:txBody>
      </p:sp>
      <p:pic>
        <p:nvPicPr>
          <p:cNvPr id="35842" name="Picture 2" descr="http://library.med.utah.edu/WebPath/jpeg1/LUNG03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819871"/>
            <a:ext cx="8352928" cy="4625354"/>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6732240" y="1628800"/>
            <a:ext cx="2880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1</a:t>
            </a:r>
            <a:endParaRPr lang="en-US" sz="2000" b="1" dirty="0"/>
          </a:p>
        </p:txBody>
      </p:sp>
      <p:sp>
        <p:nvSpPr>
          <p:cNvPr id="11" name="Rectangle 10"/>
          <p:cNvSpPr/>
          <p:nvPr/>
        </p:nvSpPr>
        <p:spPr>
          <a:xfrm>
            <a:off x="6444208" y="3573016"/>
            <a:ext cx="2880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2</a:t>
            </a:r>
            <a:endParaRPr lang="en-US" sz="2000" b="1" dirty="0"/>
          </a:p>
        </p:txBody>
      </p:sp>
      <p:sp>
        <p:nvSpPr>
          <p:cNvPr id="13" name="Rounded Rectangle 12"/>
          <p:cNvSpPr/>
          <p:nvPr/>
        </p:nvSpPr>
        <p:spPr>
          <a:xfrm>
            <a:off x="1900683" y="188640"/>
            <a:ext cx="5688632" cy="504056"/>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Tuberculous </a:t>
            </a:r>
            <a:r>
              <a:rPr lang="en-US" sz="2800" b="1" i="1" dirty="0" smtClean="0">
                <a:effectLst>
                  <a:outerShdw blurRad="38100" dist="38100" dir="2700000" algn="tl">
                    <a:srgbClr val="000000">
                      <a:alpha val="43137"/>
                    </a:srgbClr>
                  </a:outerShdw>
                </a:effectLst>
              </a:rPr>
              <a:t>Granulomas - HPF</a:t>
            </a:r>
            <a:endParaRPr lang="en-US" sz="2800" b="1" i="1" dirty="0">
              <a:effectLst>
                <a:outerShdw blurRad="38100" dist="38100" dir="2700000" algn="tl">
                  <a:srgbClr val="000000">
                    <a:alpha val="43137"/>
                  </a:srgbClr>
                </a:outerShdw>
              </a:effectLst>
            </a:endParaRPr>
          </a:p>
        </p:txBody>
      </p:sp>
      <p:sp>
        <p:nvSpPr>
          <p:cNvPr id="10" name="TextBox 9"/>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2" name="TextBox 11"/>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xmlns="" val="854312965"/>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1838</Words>
  <Application>Microsoft Office PowerPoint</Application>
  <PresentationFormat>On-screen Show (4:3)</PresentationFormat>
  <Paragraphs>217</Paragraphs>
  <Slides>39</Slides>
  <Notes>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    1. TUBERCULOSIS  2. CANCER OF THE LUNG</vt:lpstr>
      <vt:lpstr> </vt:lpstr>
      <vt:lpstr>Slide 3</vt:lpstr>
      <vt:lpstr>Slide 4</vt:lpstr>
      <vt:lpstr>Slide 5</vt:lpstr>
      <vt:lpstr>Slide 6</vt:lpstr>
      <vt:lpstr>Slide 7</vt:lpstr>
      <vt:lpstr>Slide 8</vt:lpstr>
      <vt:lpstr>Slide 9</vt:lpstr>
      <vt:lpstr>Slide 10</vt:lpstr>
      <vt:lpstr> </vt:lpstr>
      <vt:lpstr>TWO TYPES OF LUNG CARCINOMA</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METASTATIC TUMORS</vt:lpstr>
      <vt:lpstr>Slide 31</vt:lpstr>
      <vt:lpstr>Slide 32</vt:lpstr>
      <vt:lpstr>Slide 33</vt:lpstr>
      <vt:lpstr>Slide 34</vt:lpstr>
      <vt:lpstr>Slide 35</vt:lpstr>
      <vt:lpstr>Slide 36</vt:lpstr>
      <vt:lpstr>Slide 37</vt:lpstr>
      <vt:lpstr>Slide 38</vt:lpstr>
      <vt:lpstr>Slide 39</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1. TUBERCULOSIS  2. CANCER OF THE LUNG</dc:title>
  <dc:creator>DrShaesta</dc:creator>
  <cp:lastModifiedBy>DrShaesta</cp:lastModifiedBy>
  <cp:revision>4</cp:revision>
  <dcterms:created xsi:type="dcterms:W3CDTF">2015-02-08T08:59:10Z</dcterms:created>
  <dcterms:modified xsi:type="dcterms:W3CDTF">2015-02-09T12:24:24Z</dcterms:modified>
</cp:coreProperties>
</file>