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354" r:id="rId2"/>
    <p:sldId id="389" r:id="rId3"/>
    <p:sldId id="382" r:id="rId4"/>
    <p:sldId id="391" r:id="rId5"/>
    <p:sldId id="390" r:id="rId6"/>
    <p:sldId id="383" r:id="rId7"/>
    <p:sldId id="339" r:id="rId8"/>
    <p:sldId id="348" r:id="rId9"/>
    <p:sldId id="258" r:id="rId10"/>
    <p:sldId id="392" r:id="rId11"/>
    <p:sldId id="408" r:id="rId12"/>
    <p:sldId id="409" r:id="rId13"/>
    <p:sldId id="404" r:id="rId14"/>
    <p:sldId id="405" r:id="rId15"/>
    <p:sldId id="406" r:id="rId16"/>
    <p:sldId id="407" r:id="rId17"/>
    <p:sldId id="410" r:id="rId18"/>
    <p:sldId id="411" r:id="rId19"/>
    <p:sldId id="380" r:id="rId20"/>
    <p:sldId id="401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5426"/>
    <a:srgbClr val="00FF00"/>
    <a:srgbClr val="006600"/>
    <a:srgbClr val="0000FF"/>
    <a:srgbClr val="4E00C0"/>
    <a:srgbClr val="EA00A2"/>
    <a:srgbClr val="5100C8"/>
    <a:srgbClr val="000099"/>
    <a:srgbClr val="CCFF33"/>
    <a:srgbClr val="00CC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6013" autoAdjust="0"/>
    <p:restoredTop sz="94660"/>
  </p:normalViewPr>
  <p:slideViewPr>
    <p:cSldViewPr>
      <p:cViewPr>
        <p:scale>
          <a:sx n="60" d="100"/>
          <a:sy n="60" d="100"/>
        </p:scale>
        <p:origin x="-780" y="-9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545AFD6D-EE79-4BF3-8CBD-6240C25E5308}" type="datetimeFigureOut">
              <a:rPr lang="en-GB"/>
              <a:pPr>
                <a:defRPr/>
              </a:pPr>
              <a:t>29/01/2015</a:t>
            </a:fld>
            <a:endParaRPr lang="en-GB"/>
          </a:p>
        </p:txBody>
      </p:sp>
      <p:sp>
        <p:nvSpPr>
          <p:cNvPr id="716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25F07715-80CB-4EC9-810D-C25E1FB85824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9502272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F07715-80CB-4EC9-810D-C25E1FB85824}" type="slidenum">
              <a:rPr lang="ar-SA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9718597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F07715-80CB-4EC9-810D-C25E1FB85824}" type="slidenum">
              <a:rPr lang="ar-SA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6403924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F07715-80CB-4EC9-810D-C25E1FB85824}" type="slidenum">
              <a:rPr lang="ar-SA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532372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1" name="Rounded Rectangle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2" name="Rounded Rectangle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7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64C172-C34E-4AED-A41F-6AE3F7E1F5B3}" type="datetimeFigureOut">
              <a:rPr lang="en-US"/>
              <a:pPr>
                <a:defRPr/>
              </a:pPr>
              <a:t>1/29/2015</a:t>
            </a:fld>
            <a:endParaRPr lang="en-MY"/>
          </a:p>
        </p:txBody>
      </p:sp>
      <p:sp>
        <p:nvSpPr>
          <p:cNvPr id="1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1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0A3EFC7-D1E3-45D5-9C45-F75FD2F9CEB1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DEF72-5B52-4623-835E-CBD64D0D1466}" type="datetimeFigureOut">
              <a:rPr lang="en-US"/>
              <a:pPr>
                <a:defRPr/>
              </a:pPr>
              <a:t>1/29/2015</a:t>
            </a:fld>
            <a:endParaRPr lang="en-MY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EE2B1-D147-497E-85D8-DCACBF449AE3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1C5D5-3F42-4429-9259-BCB5432176FC}" type="datetimeFigureOut">
              <a:rPr lang="en-US"/>
              <a:pPr>
                <a:defRPr/>
              </a:pPr>
              <a:t>1/29/2015</a:t>
            </a:fld>
            <a:endParaRPr lang="en-MY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4ED1A-289C-4193-9075-9934B53B27D9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B39A9-A652-4B2A-8F6D-0D2C5D8CA0A8}" type="datetimeFigureOut">
              <a:rPr lang="en-US"/>
              <a:pPr>
                <a:defRPr/>
              </a:pPr>
              <a:t>1/29/2015</a:t>
            </a:fld>
            <a:endParaRPr lang="en-MY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B4CEB-BBEF-4BCC-A3B5-D8F54A5893F8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A09C8-3EBB-433C-9EF7-8871775AE96E}" type="datetimeFigureOut">
              <a:rPr lang="en-US"/>
              <a:pPr>
                <a:defRPr/>
              </a:pPr>
              <a:t>1/29/2015</a:t>
            </a:fld>
            <a:endParaRPr lang="en-MY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E4169-4D9E-4C77-8350-580716938C58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B6BD2-CB60-44F0-9E45-4957373865ED}" type="datetimeFigureOut">
              <a:rPr lang="en-US"/>
              <a:pPr>
                <a:defRPr/>
              </a:pPr>
              <a:t>1/29/2015</a:t>
            </a:fld>
            <a:endParaRPr lang="en-MY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D5B66-8565-4AE2-8759-2613C3A05BC5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95D83-5BE5-441C-A25E-42B1B0AE7072}" type="datetimeFigureOut">
              <a:rPr lang="en-US"/>
              <a:pPr>
                <a:defRPr/>
              </a:pPr>
              <a:t>1/29/2015</a:t>
            </a:fld>
            <a:endParaRPr lang="en-MY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0881F-41E3-452C-83AE-D341AD34FA23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A9FF9BF-2B45-498A-9D8A-68C736394816}" type="datetimeFigureOut">
              <a:rPr lang="en-US"/>
              <a:pPr>
                <a:defRPr/>
              </a:pPr>
              <a:t>1/29/2015</a:t>
            </a:fld>
            <a:endParaRPr lang="en-MY"/>
          </a:p>
        </p:txBody>
      </p:sp>
      <p:sp>
        <p:nvSpPr>
          <p:cNvPr id="8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04EED-9392-4721-B539-C898B4FACB0B}" type="slidenum">
              <a:rPr lang="ar-SA"/>
              <a:pPr>
                <a:defRPr/>
              </a:pPr>
              <a:t>‹#›</a:t>
            </a:fld>
            <a:endParaRPr lang="en-MY"/>
          </a:p>
        </p:txBody>
      </p:sp>
      <p:sp>
        <p:nvSpPr>
          <p:cNvPr id="9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017BC9-59E8-444E-A8E7-E022EE083F2A}" type="datetimeFigureOut">
              <a:rPr lang="en-US"/>
              <a:pPr>
                <a:defRPr/>
              </a:pPr>
              <a:t>1/29/2015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E1741-64F7-499F-B19C-FB3B780B22DA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E93B4-C613-4F9C-89A9-56AA098C1239}" type="datetimeFigureOut">
              <a:rPr lang="en-US"/>
              <a:pPr>
                <a:defRPr/>
              </a:pPr>
              <a:t>1/29/2015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6BA48-CFC7-407C-BECB-A8F36EF4D797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A3F4A-DAB1-4005-BD9A-6946A3CC780A}" type="datetimeFigureOut">
              <a:rPr lang="en-US"/>
              <a:pPr>
                <a:defRPr/>
              </a:pPr>
              <a:t>1/29/2015</a:t>
            </a:fld>
            <a:endParaRPr lang="en-MY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245C0-DBB6-45EC-9FDD-D01569D0F9D8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3EBEC-DA77-469D-97B6-0F944DE52594}" type="datetimeFigureOut">
              <a:rPr lang="en-US"/>
              <a:pPr>
                <a:defRPr/>
              </a:pPr>
              <a:t>1/29/2015</a:t>
            </a:fld>
            <a:endParaRPr lang="en-MY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2377B-8A1A-4115-9004-9DB5A0219607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39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0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008ECD65-0298-4AFB-BD7E-D15124A0583B}" type="datetimeFigureOut">
              <a:rPr lang="en-US"/>
              <a:pPr>
                <a:defRPr/>
              </a:pPr>
              <a:t>1/29/2015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7A31EED-6CC9-4AE8-ACC0-98D0E4A99209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690" r:id="rId2"/>
    <p:sldLayoutId id="2147483691" r:id="rId3"/>
    <p:sldLayoutId id="2147483692" r:id="rId4"/>
    <p:sldLayoutId id="2147483700" r:id="rId5"/>
    <p:sldLayoutId id="2147483701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http://uk.wrs.yahoo.com/_ylt=A0WTf2zCvttM_ngAHqJWBQx./SIG=11rss40u9/EXP=1289498434/**http%3a/ardb.bjmu.edu.cn/image/cover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469461"/>
            <a:ext cx="4500594" cy="3388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681702" y="1628800"/>
            <a:ext cx="792274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itchFamily="66" charset="0"/>
              </a:rPr>
              <a:t>PHARMACOLOGY OF SNS</a:t>
            </a:r>
            <a:endParaRPr lang="en-US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357686" y="214290"/>
            <a:ext cx="4643470" cy="461665"/>
          </a:xfrm>
          <a:prstGeom prst="rect">
            <a:avLst/>
          </a:prstGeom>
          <a:gradFill flip="none" rotWithShape="1">
            <a:gsLst>
              <a:gs pos="0">
                <a:srgbClr val="FFE161">
                  <a:tint val="66000"/>
                  <a:satMod val="160000"/>
                </a:srgbClr>
              </a:gs>
              <a:gs pos="50000">
                <a:srgbClr val="CCFFFF"/>
              </a:gs>
              <a:gs pos="100000">
                <a:srgbClr val="CCFF33"/>
              </a:gs>
            </a:gsLst>
            <a:lin ang="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spc="70" dirty="0" smtClean="0">
                <a:latin typeface="Bernard MT Condensed" pitchFamily="18" charset="0"/>
              </a:rPr>
              <a:t>Direct Acting </a:t>
            </a:r>
            <a:r>
              <a:rPr lang="en-US" sz="2400" spc="70" dirty="0" err="1" smtClean="0">
                <a:latin typeface="Bernard MT Condensed" pitchFamily="18" charset="0"/>
              </a:rPr>
              <a:t>Sympathomimetics</a:t>
            </a:r>
            <a:endParaRPr lang="en-US" sz="2400" spc="70" dirty="0">
              <a:latin typeface="Bernard MT Condensed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406" y="188532"/>
            <a:ext cx="4143404" cy="523220"/>
          </a:xfrm>
          <a:prstGeom prst="rect">
            <a:avLst/>
          </a:prstGeom>
          <a:solidFill>
            <a:srgbClr val="CCFF33"/>
          </a:solidFill>
          <a:ln w="28575">
            <a:solidFill>
              <a:schemeClr val="tx1"/>
            </a:solidFill>
          </a:ln>
          <a:effectLst>
            <a:outerShdw blurRad="63500" dist="38100" dir="3000000" algn="t" rotWithShape="0">
              <a:srgbClr val="00FFFF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spc="70" dirty="0" smtClean="0">
                <a:latin typeface="Bernard MT Condensed" pitchFamily="18" charset="0"/>
              </a:rPr>
              <a:t>ADRENERGIC STIMULANTS</a:t>
            </a:r>
            <a:endParaRPr lang="en-US" sz="2800" spc="70" dirty="0">
              <a:latin typeface="Bernard MT Condensed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928926" y="764704"/>
            <a:ext cx="6079856" cy="461665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Arial Rounded MT Bold" pitchFamily="34" charset="0"/>
              </a:rPr>
              <a:t>NOREPINEPHRINE = NORADRENALINE</a:t>
            </a:r>
            <a:endParaRPr lang="en-US" sz="2400" dirty="0">
              <a:latin typeface="Arial Rounded MT Bold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85720" y="1156852"/>
            <a:ext cx="8215370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Naturally released from postganglionic adrenergic </a:t>
            </a:r>
            <a:r>
              <a:rPr lang="en-US" sz="2400" b="1" dirty="0" err="1" smtClean="0">
                <a:latin typeface="Arial Narrow" pitchFamily="34" charset="0"/>
              </a:rPr>
              <a:t>fibres</a:t>
            </a:r>
            <a:endParaRPr lang="en-US" sz="2400" b="1" dirty="0" smtClean="0">
              <a:latin typeface="Arial Narrow" pitchFamily="34" charset="0"/>
            </a:endParaRPr>
          </a:p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Not much used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400" b="1" dirty="0" smtClean="0">
                <a:latin typeface="Arial Narrow" pitchFamily="34" charset="0"/>
              </a:rPr>
              <a:t> severe vasoconstriction</a:t>
            </a:r>
          </a:p>
          <a:p>
            <a:pPr>
              <a:lnSpc>
                <a:spcPts val="2600"/>
              </a:lnSpc>
            </a:pP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Acts on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&gt;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1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85720" y="2153801"/>
            <a:ext cx="8215370" cy="42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Only administered IV  -  Not IM or Subcutaneous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400" b="1" u="sng" dirty="0" smtClean="0">
                <a:latin typeface="Arial Narrow" pitchFamily="34" charset="0"/>
                <a:sym typeface="Wingdings 3"/>
              </a:rPr>
              <a:t>necrosis</a:t>
            </a:r>
            <a:endParaRPr lang="en-US" sz="2400" b="1" u="sng" baseline="-25000" dirty="0" smtClean="0">
              <a:latin typeface="Arial Narrow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85720" y="2517596"/>
            <a:ext cx="8572528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It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 BP [ systolic &amp; diastolic]  reflex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bradycardia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200" b="1" i="1" dirty="0" smtClean="0">
                <a:latin typeface="Arial Narrow" pitchFamily="34" charset="0"/>
                <a:sym typeface="Wingdings 3"/>
              </a:rPr>
              <a:t>(</a:t>
            </a:r>
            <a:r>
              <a:rPr lang="en-US" sz="2200" b="1" i="1" dirty="0" err="1" smtClean="0">
                <a:latin typeface="Arial Narrow" pitchFamily="34" charset="0"/>
                <a:sym typeface="Wingdings 3"/>
              </a:rPr>
              <a:t>vagal</a:t>
            </a:r>
            <a:r>
              <a:rPr lang="en-US" sz="2200" b="1" i="1" dirty="0" smtClean="0">
                <a:latin typeface="Arial Narrow" pitchFamily="34" charset="0"/>
                <a:sym typeface="Wingdings 3"/>
              </a:rPr>
              <a:t> stimulation)		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14282" y="3356992"/>
            <a:ext cx="8572528" cy="1836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sz="2400" b="1" u="heavy" dirty="0" smtClean="0">
                <a:solidFill>
                  <a:srgbClr val="000099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Used systemically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;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hypotensive states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(</a:t>
            </a:r>
            <a:r>
              <a:rPr lang="en-US" sz="2200" b="1" i="1" dirty="0" smtClean="0">
                <a:latin typeface="Arial Narrow" pitchFamily="34" charset="0"/>
                <a:sym typeface="Wingdings 3"/>
              </a:rPr>
              <a:t>in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200" b="1" i="1" dirty="0" smtClean="0">
                <a:latin typeface="Arial Narrow" pitchFamily="34" charset="0"/>
                <a:sym typeface="Wingdings 3"/>
              </a:rPr>
              <a:t>spinal anesthesia,                    in septic shock, </a:t>
            </a:r>
            <a:r>
              <a:rPr lang="en-US" sz="2200" b="1" i="1" u="sng" dirty="0" smtClean="0">
                <a:latin typeface="Arial Narrow" pitchFamily="34" charset="0"/>
                <a:sym typeface="Wingdings 3"/>
              </a:rPr>
              <a:t>if  fluid replacement and </a:t>
            </a:r>
            <a:r>
              <a:rPr lang="en-US" sz="2200" b="1" i="1" u="sng" dirty="0" err="1" smtClean="0">
                <a:latin typeface="Arial Narrow" pitchFamily="34" charset="0"/>
                <a:sym typeface="Wingdings 3"/>
              </a:rPr>
              <a:t>inotropics</a:t>
            </a:r>
            <a:r>
              <a:rPr lang="en-US" sz="2200" b="1" i="1" u="sng" dirty="0" smtClean="0">
                <a:latin typeface="Arial Narrow" pitchFamily="34" charset="0"/>
                <a:sym typeface="Wingdings 3"/>
              </a:rPr>
              <a:t> fail) 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!!! </a:t>
            </a:r>
          </a:p>
          <a:p>
            <a:pPr>
              <a:lnSpc>
                <a:spcPts val="2600"/>
              </a:lnSpc>
              <a:spcBef>
                <a:spcPts val="600"/>
              </a:spcBef>
            </a:pPr>
            <a:r>
              <a:rPr lang="en-US" sz="2400" b="1" u="heavy" dirty="0" smtClean="0">
                <a:solidFill>
                  <a:srgbClr val="000099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Used topically</a:t>
            </a: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;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as a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local haemostatic</a:t>
            </a:r>
          </a:p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	             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with local anesthetic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!!!???</a:t>
            </a:r>
            <a:endParaRPr lang="en-US" sz="2400" b="1" dirty="0" smtClean="0">
              <a:solidFill>
                <a:srgbClr val="0000FF"/>
              </a:solidFill>
              <a:latin typeface="Arial Narrow" pitchFamily="34" charset="0"/>
              <a:sym typeface="Wingdings 3"/>
            </a:endParaRPr>
          </a:p>
          <a:p>
            <a:pPr>
              <a:lnSpc>
                <a:spcPts val="26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                          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85720" y="2924944"/>
            <a:ext cx="1500198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Bernard MT Condensed" pitchFamily="18" charset="0"/>
              </a:rPr>
              <a:t>Indications </a:t>
            </a:r>
            <a:endParaRPr lang="en-US" sz="22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pic>
        <p:nvPicPr>
          <p:cNvPr id="26" name="Picture 2" descr="http://comps.fotosearch.com/comp/LIF/LIF133/starting-intravenous-infusion_~E405036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0938" b="11718"/>
          <a:stretch>
            <a:fillRect/>
          </a:stretch>
        </p:blipFill>
        <p:spPr bwMode="auto">
          <a:xfrm>
            <a:off x="7265023" y="2897187"/>
            <a:ext cx="1677769" cy="1853798"/>
          </a:xfrm>
          <a:prstGeom prst="rect">
            <a:avLst/>
          </a:prstGeom>
          <a:noFill/>
        </p:spPr>
      </p:pic>
      <p:sp>
        <p:nvSpPr>
          <p:cNvPr id="27" name="Rectangle 26"/>
          <p:cNvSpPr/>
          <p:nvPr/>
        </p:nvSpPr>
        <p:spPr>
          <a:xfrm>
            <a:off x="142844" y="5013176"/>
            <a:ext cx="8572560" cy="1759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Synthetic; show no presynaptic uptake nor </a:t>
            </a:r>
          </a:p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breakdown by MOA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 longer action.</a:t>
            </a:r>
            <a:r>
              <a:rPr lang="en-US" sz="2400" b="1" dirty="0" smtClean="0">
                <a:latin typeface="Arial Narrow" pitchFamily="34" charset="0"/>
              </a:rPr>
              <a:t>   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Acts on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 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&gt;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&gt;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</a:p>
          <a:p>
            <a:pPr>
              <a:lnSpc>
                <a:spcPts val="2600"/>
              </a:lnSpc>
            </a:pPr>
            <a:r>
              <a:rPr lang="en-US" sz="2400" b="1" spc="-40" dirty="0" smtClean="0">
                <a:latin typeface="Arial Narrow" pitchFamily="34" charset="0"/>
                <a:sym typeface="Wingdings 3"/>
              </a:rPr>
              <a:t>10 times &gt; </a:t>
            </a:r>
            <a:r>
              <a:rPr lang="en-US" sz="2400" b="1" spc="-40" dirty="0" err="1" smtClean="0">
                <a:latin typeface="Arial Narrow" pitchFamily="34" charset="0"/>
                <a:sym typeface="Wingdings 3"/>
              </a:rPr>
              <a:t>broncho</a:t>
            </a:r>
            <a:r>
              <a:rPr lang="en-US" sz="2400" b="1" spc="-40" dirty="0" smtClean="0">
                <a:latin typeface="Arial Narrow" pitchFamily="34" charset="0"/>
                <a:sym typeface="Wingdings 3"/>
              </a:rPr>
              <a:t>-dilatation Was used by inhalation </a:t>
            </a:r>
            <a:r>
              <a:rPr lang="en-US" sz="2400" b="1" spc="-40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in acute asthma</a:t>
            </a:r>
          </a:p>
          <a:p>
            <a:pPr>
              <a:lnSpc>
                <a:spcPts val="2600"/>
              </a:lnSpc>
            </a:pP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Used in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cardiac arrest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but contraindicated in hyperthyroidism &amp; congestive heart failure [CHD]</a:t>
            </a:r>
            <a:r>
              <a:rPr lang="en-US" sz="2200" b="1" baseline="-25000" dirty="0" smtClean="0">
                <a:latin typeface="Arial Narrow" pitchFamily="34" charset="0"/>
              </a:rPr>
              <a:t> 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285720" y="4941168"/>
            <a:ext cx="8580186" cy="461665"/>
            <a:chOff x="285720" y="4941168"/>
            <a:chExt cx="8580186" cy="461665"/>
          </a:xfrm>
        </p:grpSpPr>
        <p:sp>
          <p:nvSpPr>
            <p:cNvPr id="29" name="Rectangle 28"/>
            <p:cNvSpPr/>
            <p:nvPr/>
          </p:nvSpPr>
          <p:spPr>
            <a:xfrm>
              <a:off x="6286512" y="4941168"/>
              <a:ext cx="2579394" cy="461665"/>
            </a:xfrm>
            <a:prstGeom prst="rect">
              <a:avLst/>
            </a:prstGeom>
            <a:solidFill>
              <a:srgbClr val="CCFFFF"/>
            </a:solidFill>
            <a:ln w="28575">
              <a:solidFill>
                <a:schemeClr val="tx1"/>
              </a:solidFill>
            </a:ln>
            <a:effectLst>
              <a:outerShdw blurRad="50800" dist="50800" dir="3000000" sx="99000" sy="99000" algn="t" rotWithShape="0">
                <a:srgbClr val="CCFF33"/>
              </a:outerShdw>
            </a:effectLst>
          </p:spPr>
          <p:txBody>
            <a:bodyPr wrap="square">
              <a:spAutoFit/>
            </a:bodyPr>
            <a:lstStyle/>
            <a:p>
              <a:r>
                <a:rPr lang="en-US" sz="2400" b="1" dirty="0" smtClean="0">
                  <a:latin typeface="Arial Rounded MT Bold" pitchFamily="34" charset="0"/>
                </a:rPr>
                <a:t>ISOPRENALINE</a:t>
              </a:r>
              <a:endParaRPr lang="en-US" sz="2400" b="1" dirty="0">
                <a:latin typeface="Arial Rounded MT Bold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285720" y="4941168"/>
              <a:ext cx="60864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5-Point Star 30"/>
          <p:cNvSpPr/>
          <p:nvPr/>
        </p:nvSpPr>
        <p:spPr>
          <a:xfrm>
            <a:off x="8280920" y="6021288"/>
            <a:ext cx="683568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1" dur="10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6" dur="10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2" dur="1000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18" presetClass="entr" presetSubtype="6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  <p:bldP spid="22" grpId="0"/>
      <p:bldP spid="23" grpId="0"/>
      <p:bldP spid="24" grpId="0" build="p"/>
      <p:bldP spid="25" grpId="0" animBg="1"/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357686" y="214290"/>
            <a:ext cx="4643470" cy="461665"/>
          </a:xfrm>
          <a:prstGeom prst="rect">
            <a:avLst/>
          </a:prstGeom>
          <a:gradFill flip="none" rotWithShape="1">
            <a:gsLst>
              <a:gs pos="0">
                <a:srgbClr val="FFE161">
                  <a:tint val="66000"/>
                  <a:satMod val="160000"/>
                </a:srgbClr>
              </a:gs>
              <a:gs pos="50000">
                <a:srgbClr val="CCFFFF"/>
              </a:gs>
              <a:gs pos="100000">
                <a:srgbClr val="CCFF33"/>
              </a:gs>
            </a:gsLst>
            <a:lin ang="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spc="70" dirty="0" smtClean="0">
                <a:latin typeface="Bernard MT Condensed" pitchFamily="18" charset="0"/>
              </a:rPr>
              <a:t>Direct Acting </a:t>
            </a:r>
            <a:r>
              <a:rPr lang="en-US" sz="2400" spc="70" dirty="0" err="1" smtClean="0">
                <a:latin typeface="Bernard MT Condensed" pitchFamily="18" charset="0"/>
              </a:rPr>
              <a:t>Sympathomimetics</a:t>
            </a:r>
            <a:endParaRPr lang="en-US" sz="2400" spc="70" dirty="0">
              <a:latin typeface="Bernard MT Condensed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5720" y="875113"/>
            <a:ext cx="1865014" cy="461665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Arial Rounded MT Bold" pitchFamily="34" charset="0"/>
              </a:rPr>
              <a:t>DOPAMINE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06" y="188532"/>
            <a:ext cx="4143404" cy="523220"/>
          </a:xfrm>
          <a:prstGeom prst="rect">
            <a:avLst/>
          </a:prstGeom>
          <a:solidFill>
            <a:srgbClr val="CCFF33"/>
          </a:solidFill>
          <a:ln w="28575">
            <a:solidFill>
              <a:schemeClr val="tx1"/>
            </a:solidFill>
          </a:ln>
          <a:effectLst>
            <a:outerShdw blurRad="63500" dist="38100" dir="3000000" algn="t" rotWithShape="0">
              <a:srgbClr val="00FFFF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spc="70" dirty="0" smtClean="0">
                <a:latin typeface="Bernard MT Condensed" pitchFamily="18" charset="0"/>
              </a:rPr>
              <a:t>ADRENERGIC STIMULANTS</a:t>
            </a:r>
            <a:endParaRPr lang="en-US" sz="2800" spc="70" dirty="0">
              <a:latin typeface="Bernard MT Condensed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4282" y="1479654"/>
            <a:ext cx="4572032" cy="232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Natural CNS transmitter. </a:t>
            </a:r>
          </a:p>
          <a:p>
            <a:pPr>
              <a:lnSpc>
                <a:spcPts val="2600"/>
              </a:lnSpc>
              <a:spcBef>
                <a:spcPts val="600"/>
              </a:spcBef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Released from postganglionic </a:t>
            </a:r>
          </a:p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   adrenergic </a:t>
            </a:r>
            <a:r>
              <a:rPr lang="en-US" sz="2400" b="1" dirty="0" err="1" smtClean="0">
                <a:latin typeface="Arial Narrow" pitchFamily="34" charset="0"/>
              </a:rPr>
              <a:t>fibres</a:t>
            </a:r>
            <a:r>
              <a:rPr lang="en-US" sz="2400" b="1" dirty="0" smtClean="0">
                <a:latin typeface="Arial Narrow" pitchFamily="34" charset="0"/>
              </a:rPr>
              <a:t> (&gt; renal vessels)</a:t>
            </a:r>
          </a:p>
          <a:p>
            <a:pPr>
              <a:lnSpc>
                <a:spcPts val="2600"/>
              </a:lnSpc>
              <a:spcBef>
                <a:spcPts val="600"/>
              </a:spcBef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Releases NE from postganglionic </a:t>
            </a:r>
            <a:br>
              <a:rPr lang="en-US" sz="2400" b="1" dirty="0" smtClean="0">
                <a:latin typeface="Arial Narrow" pitchFamily="34" charset="0"/>
              </a:rPr>
            </a:br>
            <a:r>
              <a:rPr lang="en-US" sz="2400" b="1" dirty="0" smtClean="0">
                <a:latin typeface="Arial Narrow" pitchFamily="34" charset="0"/>
              </a:rPr>
              <a:t>   adrenergic </a:t>
            </a:r>
            <a:r>
              <a:rPr lang="en-US" sz="2400" b="1" dirty="0" err="1" smtClean="0">
                <a:latin typeface="Arial Narrow" pitchFamily="34" charset="0"/>
              </a:rPr>
              <a:t>fibres</a:t>
            </a:r>
            <a:r>
              <a:rPr lang="en-US" sz="2400" b="1" dirty="0" smtClean="0">
                <a:latin typeface="Arial Narrow" pitchFamily="34" charset="0"/>
              </a:rPr>
              <a:t> </a:t>
            </a:r>
          </a:p>
          <a:p>
            <a:pPr>
              <a:lnSpc>
                <a:spcPts val="2600"/>
              </a:lnSpc>
              <a:spcBef>
                <a:spcPts val="600"/>
              </a:spcBef>
            </a:pP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  Acts on D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1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&gt;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1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&gt;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1</a:t>
            </a:r>
          </a:p>
        </p:txBody>
      </p:sp>
      <p:sp>
        <p:nvSpPr>
          <p:cNvPr id="20" name="5-Point Star 19"/>
          <p:cNvSpPr/>
          <p:nvPr/>
        </p:nvSpPr>
        <p:spPr>
          <a:xfrm>
            <a:off x="8500843" y="6209928"/>
            <a:ext cx="683568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3"/>
          <p:cNvGrpSpPr/>
          <p:nvPr/>
        </p:nvGrpSpPr>
        <p:grpSpPr>
          <a:xfrm>
            <a:off x="4643438" y="858239"/>
            <a:ext cx="4540973" cy="3466419"/>
            <a:chOff x="4357686" y="858239"/>
            <a:chExt cx="4826725" cy="4149287"/>
          </a:xfrm>
        </p:grpSpPr>
        <p:grpSp>
          <p:nvGrpSpPr>
            <p:cNvPr id="4" name="Group 16"/>
            <p:cNvGrpSpPr/>
            <p:nvPr/>
          </p:nvGrpSpPr>
          <p:grpSpPr>
            <a:xfrm>
              <a:off x="4357686" y="1135971"/>
              <a:ext cx="4826725" cy="3871555"/>
              <a:chOff x="-136735" y="3153096"/>
              <a:chExt cx="4564607" cy="3633490"/>
            </a:xfrm>
          </p:grpSpPr>
          <p:pic>
            <p:nvPicPr>
              <p:cNvPr id="1026" name="Picture 2" descr="C:\Users\Administrator\Pictures\Picture.jpg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3681"/>
              <a:stretch>
                <a:fillRect/>
              </a:stretch>
            </p:blipFill>
            <p:spPr bwMode="auto">
              <a:xfrm>
                <a:off x="0" y="3429000"/>
                <a:ext cx="3739448" cy="3357586"/>
              </a:xfrm>
              <a:prstGeom prst="rect">
                <a:avLst/>
              </a:prstGeom>
              <a:noFill/>
            </p:spPr>
          </p:pic>
          <p:sp>
            <p:nvSpPr>
              <p:cNvPr id="14" name="Rectangle 13"/>
              <p:cNvSpPr/>
              <p:nvPr/>
            </p:nvSpPr>
            <p:spPr>
              <a:xfrm>
                <a:off x="2791461" y="4009059"/>
                <a:ext cx="1636411" cy="7124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2600"/>
                  </a:lnSpc>
                </a:pPr>
                <a:r>
                  <a:rPr lang="en-US" sz="2000" b="1" dirty="0" smtClean="0">
                    <a:latin typeface="Arial Narrow" pitchFamily="34" charset="0"/>
                  </a:rPr>
                  <a:t>Vessels</a:t>
                </a:r>
                <a:r>
                  <a:rPr lang="en-US" sz="2000" b="1" dirty="0" smtClean="0">
                    <a:latin typeface="Symbol" pitchFamily="18" charset="2"/>
                  </a:rPr>
                  <a:t> a</a:t>
                </a:r>
                <a:r>
                  <a:rPr lang="en-US" sz="2000" b="1" baseline="-25000" dirty="0" smtClean="0">
                    <a:latin typeface="Arial Narrow" pitchFamily="34" charset="0"/>
                  </a:rPr>
                  <a:t>1 </a:t>
                </a:r>
                <a:r>
                  <a:rPr lang="en-US" b="1" dirty="0" smtClean="0">
                    <a:latin typeface="Arial Narrow" pitchFamily="34" charset="0"/>
                  </a:rPr>
                  <a:t>vasoconstriction</a:t>
                </a: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-136735" y="3153096"/>
                <a:ext cx="3575063" cy="3273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2000" b="1" dirty="0" smtClean="0">
                    <a:latin typeface="Arial Narrow" pitchFamily="34" charset="0"/>
                  </a:rPr>
                  <a:t>Kidney D</a:t>
                </a:r>
                <a:r>
                  <a:rPr lang="en-US" sz="2000" b="1" baseline="-25000" dirty="0" smtClean="0">
                    <a:latin typeface="Arial Narrow" pitchFamily="34" charset="0"/>
                  </a:rPr>
                  <a:t>1</a:t>
                </a:r>
                <a:r>
                  <a:rPr lang="en-US" sz="2000" b="1" dirty="0" smtClean="0">
                    <a:latin typeface="Arial Narrow" pitchFamily="34" charset="0"/>
                    <a:sym typeface="Wingdings 3"/>
                  </a:rPr>
                  <a:t> vasodilatation </a:t>
                </a:r>
              </a:p>
            </p:txBody>
          </p:sp>
        </p:grpSp>
        <p:sp>
          <p:nvSpPr>
            <p:cNvPr id="3" name="Rectangle 2"/>
            <p:cNvSpPr/>
            <p:nvPr/>
          </p:nvSpPr>
          <p:spPr>
            <a:xfrm>
              <a:off x="7189164" y="858239"/>
              <a:ext cx="1775324" cy="6052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b="1" dirty="0">
                  <a:latin typeface="Arial Narrow" pitchFamily="34" charset="0"/>
                </a:rPr>
                <a:t>Heart </a:t>
              </a:r>
              <a:r>
                <a:rPr lang="en-US" b="1" dirty="0">
                  <a:latin typeface="Arial Narrow" pitchFamily="34" charset="0"/>
                  <a:sym typeface="Wingdings 3"/>
                </a:rPr>
                <a:t> </a:t>
              </a:r>
              <a:r>
                <a:rPr lang="en-US" b="1" dirty="0">
                  <a:latin typeface="Symbol" pitchFamily="18" charset="2"/>
                </a:rPr>
                <a:t>b</a:t>
              </a:r>
              <a:r>
                <a:rPr lang="en-US" b="1" baseline="-25000" dirty="0">
                  <a:latin typeface="Arial Narrow" pitchFamily="34" charset="0"/>
                </a:rPr>
                <a:t>1</a:t>
              </a:r>
              <a:r>
                <a:rPr lang="en-US" b="1" dirty="0">
                  <a:latin typeface="Arial Narrow" pitchFamily="34" charset="0"/>
                  <a:sym typeface="Wingdings 3"/>
                </a:rPr>
                <a:t>  force  + diuresis</a:t>
              </a:r>
              <a:endParaRPr lang="en-US" b="1" baseline="-25000" dirty="0">
                <a:latin typeface="Arial Narrow" pitchFamily="34" charset="0"/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142843" y="4360455"/>
            <a:ext cx="7413629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On heart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</a:t>
            </a:r>
          </a:p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Inotropic</a:t>
            </a:r>
          </a:p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On BP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400" b="1" dirty="0" smtClean="0">
                <a:latin typeface="Arial Narrow" pitchFamily="34" charset="0"/>
              </a:rPr>
              <a:t> According to dose; </a:t>
            </a:r>
          </a:p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	first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 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D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1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</a:t>
            </a:r>
          </a:p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	then  due to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1</a:t>
            </a:r>
            <a:endParaRPr lang="en-US" sz="2400" b="1" dirty="0" smtClean="0">
              <a:latin typeface="Arial Narrow" pitchFamily="34" charset="0"/>
              <a:sym typeface="Wingdings 3"/>
            </a:endParaRPr>
          </a:p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	followed by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1 </a:t>
            </a:r>
            <a:r>
              <a:rPr lang="en-US" sz="2400" b="1" dirty="0" smtClean="0">
                <a:latin typeface="Arial Narrow" pitchFamily="34" charset="0"/>
              </a:rPr>
              <a:t>effect</a:t>
            </a:r>
            <a:endParaRPr lang="en-US" sz="2400" b="1" baseline="-25000" dirty="0" smtClean="0">
              <a:solidFill>
                <a:srgbClr val="FF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357686" y="214290"/>
            <a:ext cx="4643470" cy="461665"/>
          </a:xfrm>
          <a:prstGeom prst="rect">
            <a:avLst/>
          </a:prstGeom>
          <a:gradFill flip="none" rotWithShape="1">
            <a:gsLst>
              <a:gs pos="0">
                <a:srgbClr val="FFE161">
                  <a:tint val="66000"/>
                  <a:satMod val="160000"/>
                </a:srgbClr>
              </a:gs>
              <a:gs pos="50000">
                <a:srgbClr val="CCFFFF"/>
              </a:gs>
              <a:gs pos="100000">
                <a:srgbClr val="CCFF33"/>
              </a:gs>
            </a:gsLst>
            <a:lin ang="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spc="70" dirty="0" smtClean="0">
                <a:latin typeface="Bernard MT Condensed" pitchFamily="18" charset="0"/>
              </a:rPr>
              <a:t>Direct Acting </a:t>
            </a:r>
            <a:r>
              <a:rPr lang="en-US" sz="2400" spc="70" dirty="0" err="1" smtClean="0">
                <a:latin typeface="Bernard MT Condensed" pitchFamily="18" charset="0"/>
              </a:rPr>
              <a:t>Sympathomimetics</a:t>
            </a:r>
            <a:endParaRPr lang="en-US" sz="2400" spc="70" dirty="0">
              <a:latin typeface="Bernard MT Condensed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06" y="188532"/>
            <a:ext cx="4143404" cy="523220"/>
          </a:xfrm>
          <a:prstGeom prst="rect">
            <a:avLst/>
          </a:prstGeom>
          <a:solidFill>
            <a:srgbClr val="CCFF33"/>
          </a:solidFill>
          <a:ln w="28575">
            <a:solidFill>
              <a:schemeClr val="tx1"/>
            </a:solidFill>
          </a:ln>
          <a:effectLst>
            <a:outerShdw blurRad="63500" dist="38100" dir="3000000" algn="t" rotWithShape="0">
              <a:srgbClr val="00FFFF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spc="70" dirty="0" smtClean="0">
                <a:latin typeface="Bernard MT Condensed" pitchFamily="18" charset="0"/>
              </a:rPr>
              <a:t>ADRENERGIC STIMULANTS</a:t>
            </a:r>
            <a:endParaRPr lang="en-US" sz="2800" spc="70" dirty="0">
              <a:latin typeface="Bernard MT Condensed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4380" y="4480183"/>
            <a:ext cx="864609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It is the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drug of choice in treatment of SHOCK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400" b="1" dirty="0" smtClean="0">
                <a:latin typeface="Arial Narrow" pitchFamily="34" charset="0"/>
              </a:rPr>
              <a:t>septic, </a:t>
            </a:r>
            <a:br>
              <a:rPr lang="en-US" sz="2400" b="1" dirty="0" smtClean="0">
                <a:latin typeface="Arial Narrow" pitchFamily="34" charset="0"/>
              </a:rPr>
            </a:br>
            <a:r>
              <a:rPr lang="en-US" sz="2400" b="1" dirty="0" smtClean="0">
                <a:latin typeface="Arial Narrow" pitchFamily="34" charset="0"/>
              </a:rPr>
              <a:t>    </a:t>
            </a:r>
            <a:r>
              <a:rPr lang="en-US" sz="2400" b="1" dirty="0" err="1" smtClean="0">
                <a:latin typeface="Arial Narrow" pitchFamily="34" charset="0"/>
              </a:rPr>
              <a:t>hypovolaemic</a:t>
            </a:r>
            <a:r>
              <a:rPr lang="en-US" sz="2400" b="1" dirty="0" smtClean="0">
                <a:latin typeface="Arial Narrow" pitchFamily="34" charset="0"/>
              </a:rPr>
              <a:t> (after fluid replacement), cardiogenic</a:t>
            </a:r>
          </a:p>
          <a:p>
            <a:pPr>
              <a:lnSpc>
                <a:spcPts val="2800"/>
              </a:lnSpc>
            </a:pPr>
            <a:r>
              <a:rPr lang="en-US" sz="2400" b="1" dirty="0" smtClean="0">
                <a:latin typeface="Arial Narrow" pitchFamily="34" charset="0"/>
              </a:rPr>
              <a:t>    It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 BP &amp; CO (</a:t>
            </a:r>
            <a:r>
              <a:rPr lang="en-US" sz="2400" b="1" dirty="0" smtClean="0">
                <a:latin typeface="Symbol" pitchFamily="18" charset="2"/>
                <a:sym typeface="Wingdings 3"/>
              </a:rPr>
              <a:t>b</a:t>
            </a:r>
            <a:r>
              <a:rPr lang="en-US" sz="2400" b="1" baseline="-25000" dirty="0" smtClean="0">
                <a:latin typeface="Symbol" pitchFamily="18" charset="2"/>
                <a:sym typeface="Wingdings 3"/>
              </a:rPr>
              <a:t>1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), </a:t>
            </a:r>
            <a:r>
              <a:rPr lang="en-US" sz="24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  <a:sym typeface="Wingdings 3"/>
              </a:rPr>
              <a:t>without causing renal impairment</a:t>
            </a:r>
            <a:r>
              <a:rPr lang="en-US" sz="24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 (D</a:t>
            </a:r>
            <a:r>
              <a:rPr lang="en-US" sz="2400" b="1" u="heavy" baseline="-25000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1</a:t>
            </a:r>
            <a:r>
              <a:rPr lang="en-US" sz="24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)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42876" y="5805264"/>
            <a:ext cx="8858280" cy="42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Can be given in acute heart failure (HF) </a:t>
            </a:r>
            <a:r>
              <a:rPr lang="en-US" sz="24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but better </a:t>
            </a:r>
            <a:r>
              <a:rPr lang="en-US" sz="2400" b="1" u="heavy" dirty="0" err="1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dobutamine</a:t>
            </a:r>
            <a:r>
              <a:rPr lang="en-US" sz="24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22232" y="3212976"/>
            <a:ext cx="8858280" cy="42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Given </a:t>
            </a:r>
            <a:r>
              <a:rPr lang="en-US" sz="2400" b="1" dirty="0" err="1" smtClean="0">
                <a:latin typeface="Arial Narrow" pitchFamily="34" charset="0"/>
              </a:rPr>
              <a:t>parentrally</a:t>
            </a:r>
            <a:r>
              <a:rPr lang="en-US" sz="2400" b="1" dirty="0" smtClean="0">
                <a:latin typeface="Arial Narrow" pitchFamily="34" charset="0"/>
              </a:rPr>
              <a:t> by infusion 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63490" y="3861048"/>
            <a:ext cx="1500198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Bernard MT Condensed" pitchFamily="18" charset="0"/>
              </a:rPr>
              <a:t>Indications </a:t>
            </a:r>
            <a:endParaRPr lang="en-US" sz="22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984046" y="785794"/>
            <a:ext cx="2007890" cy="461665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Arial Rounded MT Bold" pitchFamily="34" charset="0"/>
              </a:rPr>
              <a:t>DOPAMINE</a:t>
            </a:r>
            <a:endParaRPr lang="en-US" sz="2400" dirty="0">
              <a:latin typeface="Arial Rounded MT Bold" pitchFamily="34" charset="0"/>
            </a:endParaRPr>
          </a:p>
        </p:txBody>
      </p:sp>
      <p:sp>
        <p:nvSpPr>
          <p:cNvPr id="13" name="5-Point Star 12"/>
          <p:cNvSpPr/>
          <p:nvPr/>
        </p:nvSpPr>
        <p:spPr>
          <a:xfrm>
            <a:off x="8280920" y="6021288"/>
            <a:ext cx="683568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752726" y="1196752"/>
            <a:ext cx="6759668" cy="1946707"/>
            <a:chOff x="752726" y="1361775"/>
            <a:chExt cx="6759668" cy="1946707"/>
          </a:xfrm>
        </p:grpSpPr>
        <p:pic>
          <p:nvPicPr>
            <p:cNvPr id="19" name="Picture 18" descr="heartrt.jpg (131376 bytes)"/>
            <p:cNvPicPr/>
            <p:nvPr/>
          </p:nvPicPr>
          <p:blipFill rotWithShape="1">
            <a:blip r:embed="rId3" cstate="print"/>
            <a:srcRect t="3605" r="7541" b="53793"/>
            <a:stretch/>
          </p:blipFill>
          <p:spPr bwMode="auto">
            <a:xfrm>
              <a:off x="752726" y="1416703"/>
              <a:ext cx="3531242" cy="18285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3" descr="heartrt.jpg (131376 bytes)"/>
            <p:cNvPicPr/>
            <p:nvPr/>
          </p:nvPicPr>
          <p:blipFill rotWithShape="1">
            <a:blip r:embed="rId3" cstate="print"/>
            <a:srcRect l="14860" t="51590"/>
            <a:stretch/>
          </p:blipFill>
          <p:spPr bwMode="auto">
            <a:xfrm>
              <a:off x="4211960" y="1361775"/>
              <a:ext cx="3300434" cy="19467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5" grpId="0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357686" y="214290"/>
            <a:ext cx="4643470" cy="461665"/>
          </a:xfrm>
          <a:prstGeom prst="rect">
            <a:avLst/>
          </a:prstGeom>
          <a:gradFill flip="none" rotWithShape="1">
            <a:gsLst>
              <a:gs pos="0">
                <a:srgbClr val="FFE161">
                  <a:tint val="66000"/>
                  <a:satMod val="160000"/>
                </a:srgbClr>
              </a:gs>
              <a:gs pos="50000">
                <a:srgbClr val="CCFFFF"/>
              </a:gs>
              <a:gs pos="100000">
                <a:srgbClr val="CCFF33"/>
              </a:gs>
            </a:gsLst>
            <a:lin ang="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spc="70" dirty="0" smtClean="0">
                <a:latin typeface="Bernard MT Condensed" pitchFamily="18" charset="0"/>
              </a:rPr>
              <a:t>Direct Acting </a:t>
            </a:r>
            <a:r>
              <a:rPr lang="en-US" sz="2400" spc="70" dirty="0" err="1" smtClean="0">
                <a:latin typeface="Bernard MT Condensed" pitchFamily="18" charset="0"/>
              </a:rPr>
              <a:t>Sympathomimetics</a:t>
            </a:r>
            <a:endParaRPr lang="en-US" sz="2400" spc="70" dirty="0">
              <a:latin typeface="Bernard MT Condensed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06" y="188532"/>
            <a:ext cx="4143404" cy="523220"/>
          </a:xfrm>
          <a:prstGeom prst="rect">
            <a:avLst/>
          </a:prstGeom>
          <a:solidFill>
            <a:srgbClr val="CCFF33"/>
          </a:solidFill>
          <a:ln w="28575">
            <a:solidFill>
              <a:schemeClr val="tx1"/>
            </a:solidFill>
          </a:ln>
          <a:effectLst>
            <a:outerShdw blurRad="63500" dist="38100" dir="3000000" algn="t" rotWithShape="0">
              <a:srgbClr val="00FFFF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spc="70" dirty="0" smtClean="0">
                <a:latin typeface="Bernard MT Condensed" pitchFamily="18" charset="0"/>
              </a:rPr>
              <a:t>ADRENERGIC STIMULANTS</a:t>
            </a:r>
            <a:endParaRPr lang="en-US" sz="2800" spc="70" dirty="0">
              <a:latin typeface="Bernard MT Condensed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715140" y="785794"/>
            <a:ext cx="2293642" cy="461665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Arial Rounded MT Bold" pitchFamily="34" charset="0"/>
              </a:rPr>
              <a:t>DOBUTAMINE</a:t>
            </a:r>
            <a:endParaRPr lang="en-US" sz="2400" dirty="0">
              <a:latin typeface="Arial Rounded MT Bold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42844" y="955164"/>
            <a:ext cx="8858280" cy="1426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Synthetic. Given IV. </a:t>
            </a:r>
          </a:p>
          <a:p>
            <a:pPr>
              <a:lnSpc>
                <a:spcPts val="2600"/>
              </a:lnSpc>
            </a:pP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Acts on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1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&gt;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2 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&gt; </a:t>
            </a:r>
            <a:r>
              <a:rPr lang="en-US" sz="2400" b="1" dirty="0">
                <a:solidFill>
                  <a:srgbClr val="FF0000"/>
                </a:solidFill>
                <a:latin typeface="Arial Narrow" pitchFamily="34" charset="0"/>
              </a:rPr>
              <a:t>&gt; &gt;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1</a:t>
            </a:r>
          </a:p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On heart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400" b="1" dirty="0" err="1" smtClean="0">
                <a:latin typeface="Arial Narrow" pitchFamily="34" charset="0"/>
              </a:rPr>
              <a:t>Inotropic</a:t>
            </a:r>
            <a:r>
              <a:rPr lang="en-US" sz="2400" b="1" dirty="0" smtClean="0">
                <a:latin typeface="Arial Narrow" pitchFamily="34" charset="0"/>
              </a:rPr>
              <a:t> with little </a:t>
            </a:r>
            <a:r>
              <a:rPr lang="en-US" sz="2400" b="1" dirty="0" err="1" smtClean="0">
                <a:latin typeface="Arial Narrow" pitchFamily="34" charset="0"/>
              </a:rPr>
              <a:t>chronotropic</a:t>
            </a:r>
            <a:r>
              <a:rPr lang="en-US" sz="2400" b="1" dirty="0" smtClean="0">
                <a:latin typeface="Arial Narrow" pitchFamily="34" charset="0"/>
              </a:rPr>
              <a:t> effect</a:t>
            </a:r>
          </a:p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On BP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Hardly any effect; </a:t>
            </a:r>
            <a:r>
              <a:rPr lang="en-US" sz="2400" b="1" dirty="0" smtClean="0">
                <a:latin typeface="Symbol" pitchFamily="18" charset="2"/>
              </a:rPr>
              <a:t>b</a:t>
            </a:r>
            <a:r>
              <a:rPr lang="en-US" sz="2400" b="1" baseline="-25000" dirty="0" smtClean="0">
                <a:latin typeface="Arial Narrow" pitchFamily="34" charset="0"/>
              </a:rPr>
              <a:t>1</a:t>
            </a:r>
            <a:r>
              <a:rPr lang="en-US" sz="2400" b="1" dirty="0" smtClean="0">
                <a:latin typeface="Arial Narrow" pitchFamily="34" charset="0"/>
              </a:rPr>
              <a:t> &amp; </a:t>
            </a:r>
            <a:r>
              <a:rPr lang="en-US" sz="2400" b="1" dirty="0" smtClean="0">
                <a:latin typeface="Symbol" pitchFamily="18" charset="2"/>
              </a:rPr>
              <a:t>b</a:t>
            </a:r>
            <a:r>
              <a:rPr lang="en-US" sz="2400" b="1" baseline="-25000" dirty="0" smtClean="0">
                <a:latin typeface="Arial Narrow" pitchFamily="34" charset="0"/>
              </a:rPr>
              <a:t>2 </a:t>
            </a:r>
            <a:r>
              <a:rPr lang="en-US" sz="2400" b="1" dirty="0" smtClean="0">
                <a:latin typeface="Arial Narrow" pitchFamily="34" charset="0"/>
              </a:rPr>
              <a:t>counterbalance + no </a:t>
            </a:r>
            <a:r>
              <a:rPr lang="en-US" sz="2400" b="1" dirty="0" smtClean="0">
                <a:latin typeface="Symbol" pitchFamily="18" charset="2"/>
              </a:rPr>
              <a:t>a</a:t>
            </a:r>
            <a:r>
              <a:rPr lang="en-US" sz="2400" b="1" baseline="-25000" dirty="0" smtClean="0">
                <a:latin typeface="Arial Narrow" pitchFamily="34" charset="0"/>
              </a:rPr>
              <a:t>1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endParaRPr lang="en-US" sz="2400" b="1" baseline="-25000" dirty="0" smtClean="0">
              <a:latin typeface="Arial Narrow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42844" y="3244711"/>
            <a:ext cx="885828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Given </a:t>
            </a:r>
            <a:r>
              <a:rPr lang="en-US" sz="2400" b="1" dirty="0" err="1" smtClean="0">
                <a:latin typeface="Arial Narrow" pitchFamily="34" charset="0"/>
              </a:rPr>
              <a:t>parentrally</a:t>
            </a:r>
            <a:r>
              <a:rPr lang="en-US" sz="2400" b="1" dirty="0" smtClean="0">
                <a:latin typeface="Arial Narrow" pitchFamily="34" charset="0"/>
              </a:rPr>
              <a:t> by infusion for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short term management of cardiac </a:t>
            </a:r>
            <a:b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</a:b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    </a:t>
            </a:r>
            <a:r>
              <a:rPr lang="en-US" sz="2400" b="1" dirty="0" err="1" smtClean="0">
                <a:solidFill>
                  <a:srgbClr val="0000FF"/>
                </a:solidFill>
                <a:latin typeface="Arial Narrow" pitchFamily="34" charset="0"/>
              </a:rPr>
              <a:t>decompensation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 </a:t>
            </a:r>
            <a:r>
              <a:rPr lang="en-US" sz="2400" b="1" dirty="0" smtClean="0">
                <a:latin typeface="Arial Narrow" pitchFamily="34" charset="0"/>
              </a:rPr>
              <a:t>after cardiac surgery, in acute heart failure [AHF]. </a:t>
            </a:r>
          </a:p>
          <a:p>
            <a:pPr>
              <a:lnSpc>
                <a:spcPts val="2600"/>
              </a:lnSpc>
              <a:spcBef>
                <a:spcPts val="600"/>
              </a:spcBef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It does not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 o</a:t>
            </a:r>
            <a:r>
              <a:rPr lang="en-US" sz="2400" b="1" dirty="0" smtClean="0">
                <a:latin typeface="Arial Narrow" pitchFamily="34" charset="0"/>
              </a:rPr>
              <a:t>xygen demand     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77318" y="1167509"/>
            <a:ext cx="1471620" cy="1855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/>
        </p:nvSpPr>
        <p:spPr>
          <a:xfrm>
            <a:off x="214282" y="2786058"/>
            <a:ext cx="1500198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Bernard MT Condensed" pitchFamily="18" charset="0"/>
              </a:rPr>
              <a:t>Indications </a:t>
            </a:r>
            <a:endParaRPr lang="en-US" sz="22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pic>
        <p:nvPicPr>
          <p:cNvPr id="30724" name="Picture 4" descr="http://l.thumbs.canstockphoto.com/canstock4418221.jpg"/>
          <p:cNvPicPr>
            <a:picLocks noChangeAspect="1" noChangeArrowheads="1"/>
          </p:cNvPicPr>
          <p:nvPr/>
        </p:nvPicPr>
        <p:blipFill>
          <a:blip r:embed="rId4" cstate="print"/>
          <a:srcRect l="18576" r="9771" b="6259"/>
          <a:stretch>
            <a:fillRect/>
          </a:stretch>
        </p:blipFill>
        <p:spPr bwMode="auto">
          <a:xfrm>
            <a:off x="5167627" y="4000504"/>
            <a:ext cx="2904835" cy="2636832"/>
          </a:xfrm>
          <a:prstGeom prst="rect">
            <a:avLst/>
          </a:prstGeom>
          <a:noFill/>
        </p:spPr>
      </p:pic>
      <p:pic>
        <p:nvPicPr>
          <p:cNvPr id="30726" name="Picture 6" descr="http://comps.fotosearch.com/comp/LIF/LIF134/type-intravenous-infusion_~E503024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249"/>
          <a:stretch>
            <a:fillRect/>
          </a:stretch>
        </p:blipFill>
        <p:spPr bwMode="auto">
          <a:xfrm flipH="1">
            <a:off x="7358082" y="4143380"/>
            <a:ext cx="1194197" cy="1214446"/>
          </a:xfrm>
          <a:prstGeom prst="rect">
            <a:avLst/>
          </a:prstGeom>
          <a:noFill/>
        </p:spPr>
      </p:pic>
      <p:sp>
        <p:nvSpPr>
          <p:cNvPr id="12" name="5-Point Star 11"/>
          <p:cNvSpPr/>
          <p:nvPr/>
        </p:nvSpPr>
        <p:spPr>
          <a:xfrm>
            <a:off x="8280920" y="6021288"/>
            <a:ext cx="683568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6" grpId="0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357686" y="214290"/>
            <a:ext cx="4643470" cy="461665"/>
          </a:xfrm>
          <a:prstGeom prst="rect">
            <a:avLst/>
          </a:prstGeom>
          <a:gradFill flip="none" rotWithShape="1">
            <a:gsLst>
              <a:gs pos="0">
                <a:srgbClr val="FFE161">
                  <a:tint val="66000"/>
                  <a:satMod val="160000"/>
                </a:srgbClr>
              </a:gs>
              <a:gs pos="50000">
                <a:srgbClr val="CCFFFF"/>
              </a:gs>
              <a:gs pos="100000">
                <a:srgbClr val="CCFF33"/>
              </a:gs>
            </a:gsLst>
            <a:lin ang="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spc="70" dirty="0" smtClean="0">
                <a:latin typeface="Bernard MT Condensed" pitchFamily="18" charset="0"/>
              </a:rPr>
              <a:t>Direct Acting </a:t>
            </a:r>
            <a:r>
              <a:rPr lang="en-US" sz="2400" spc="70" dirty="0" err="1" smtClean="0">
                <a:latin typeface="Bernard MT Condensed" pitchFamily="18" charset="0"/>
              </a:rPr>
              <a:t>Sympathomimetics</a:t>
            </a:r>
            <a:endParaRPr lang="en-US" sz="2400" spc="70" dirty="0">
              <a:latin typeface="Bernard MT Condensed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572264" y="785794"/>
            <a:ext cx="2436518" cy="400110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Arial Rounded MT Bold" pitchFamily="34" charset="0"/>
              </a:rPr>
              <a:t>PHENYLPHERINE</a:t>
            </a:r>
            <a:endParaRPr lang="en-US" sz="2000" dirty="0">
              <a:latin typeface="Arial Rounded MT Bold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06" y="188532"/>
            <a:ext cx="4143404" cy="523220"/>
          </a:xfrm>
          <a:prstGeom prst="rect">
            <a:avLst/>
          </a:prstGeom>
          <a:solidFill>
            <a:srgbClr val="CCFF33"/>
          </a:solidFill>
          <a:ln w="28575">
            <a:solidFill>
              <a:schemeClr val="tx1"/>
            </a:solidFill>
          </a:ln>
          <a:effectLst>
            <a:outerShdw blurRad="63500" dist="38100" dir="3000000" algn="t" rotWithShape="0">
              <a:srgbClr val="00FFFF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spc="70" dirty="0" smtClean="0">
                <a:latin typeface="Bernard MT Condensed" pitchFamily="18" charset="0"/>
              </a:rPr>
              <a:t>ADRENERGIC STIMULANTS</a:t>
            </a:r>
            <a:endParaRPr lang="en-US" sz="2800" spc="70" dirty="0">
              <a:latin typeface="Bernard MT Condensed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1406" y="857232"/>
            <a:ext cx="8858280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400" b="1" dirty="0" smtClean="0">
                <a:latin typeface="Arial Narrow" pitchFamily="34" charset="0"/>
              </a:rPr>
              <a:t>Synthetic </a:t>
            </a:r>
          </a:p>
          <a:p>
            <a:pPr>
              <a:lnSpc>
                <a:spcPts val="2500"/>
              </a:lnSpc>
            </a:pPr>
            <a:r>
              <a:rPr lang="en-US" sz="2400" b="1" dirty="0" smtClean="0">
                <a:latin typeface="Arial Narrow" pitchFamily="34" charset="0"/>
              </a:rPr>
              <a:t>Given orally &amp; has prolonged duration of action. </a:t>
            </a:r>
          </a:p>
          <a:p>
            <a:pPr>
              <a:lnSpc>
                <a:spcPts val="2500"/>
              </a:lnSpc>
            </a:pP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Acts as </a:t>
            </a:r>
            <a:r>
              <a:rPr lang="en-US" sz="2400" b="1" i="1" dirty="0" smtClean="0">
                <a:solidFill>
                  <a:srgbClr val="FF0000"/>
                </a:solidFill>
                <a:latin typeface="Arial Narrow" pitchFamily="34" charset="0"/>
              </a:rPr>
              <a:t>selective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1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1406" y="3552977"/>
            <a:ext cx="8858280" cy="17722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400" b="1" u="heavy" dirty="0" smtClean="0">
                <a:solidFill>
                  <a:srgbClr val="000099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Systemically;</a:t>
            </a:r>
            <a:r>
              <a:rPr lang="en-US" sz="2400" b="1" dirty="0" smtClean="0">
                <a:solidFill>
                  <a:srgbClr val="000099"/>
                </a:solidFill>
                <a:latin typeface="Arial Narrow" pitchFamily="34" charset="0"/>
              </a:rPr>
              <a:t> </a:t>
            </a:r>
            <a:r>
              <a:rPr lang="en-US" sz="2400" b="1" dirty="0" err="1" smtClean="0">
                <a:solidFill>
                  <a:srgbClr val="0000FF"/>
                </a:solidFill>
                <a:latin typeface="Arial Narrow" pitchFamily="34" charset="0"/>
              </a:rPr>
              <a:t>Pressor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 agent </a:t>
            </a:r>
            <a:r>
              <a:rPr lang="en-US" sz="2400" b="1" dirty="0" smtClean="0">
                <a:latin typeface="Arial Narrow" pitchFamily="34" charset="0"/>
              </a:rPr>
              <a:t>in </a:t>
            </a:r>
            <a:r>
              <a:rPr lang="en-US" sz="2400" b="1" dirty="0" err="1" smtClean="0">
                <a:latin typeface="Arial Narrow" pitchFamily="34" charset="0"/>
              </a:rPr>
              <a:t>hypotensive</a:t>
            </a:r>
            <a:r>
              <a:rPr lang="en-US" sz="2400" b="1" dirty="0" smtClean="0">
                <a:latin typeface="Arial Narrow" pitchFamily="34" charset="0"/>
              </a:rPr>
              <a:t> states. </a:t>
            </a:r>
            <a:r>
              <a:rPr lang="en-US" sz="2000" b="1" i="1" dirty="0" smtClean="0">
                <a:latin typeface="Arial Narrow" pitchFamily="34" charset="0"/>
              </a:rPr>
              <a:t>Infusion</a:t>
            </a:r>
            <a:endParaRPr lang="en-US" sz="2200" b="1" i="1" dirty="0" smtClean="0">
              <a:latin typeface="Arial Narrow" pitchFamily="34" charset="0"/>
            </a:endParaRPr>
          </a:p>
          <a:p>
            <a:pPr>
              <a:lnSpc>
                <a:spcPts val="2500"/>
              </a:lnSpc>
            </a:pPr>
            <a:r>
              <a:rPr lang="en-US" sz="2200" b="1" dirty="0" smtClean="0">
                <a:latin typeface="Arial Narrow" pitchFamily="34" charset="0"/>
              </a:rPr>
              <a:t>	                </a:t>
            </a:r>
            <a:r>
              <a:rPr lang="en-US" sz="2400" b="1" dirty="0" smtClean="0">
                <a:latin typeface="Arial Narrow" pitchFamily="34" charset="0"/>
              </a:rPr>
              <a:t>Terminate atrial tachycardia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000" b="1" i="1" dirty="0" smtClean="0">
                <a:latin typeface="Arial Narrow" pitchFamily="34" charset="0"/>
              </a:rPr>
              <a:t>(reflex bradycardia)</a:t>
            </a:r>
            <a:endParaRPr lang="en-US" sz="2200" b="1" i="1" dirty="0" smtClean="0">
              <a:latin typeface="Arial Narrow" pitchFamily="34" charset="0"/>
            </a:endParaRPr>
          </a:p>
          <a:p>
            <a:pPr>
              <a:lnSpc>
                <a:spcPts val="2500"/>
              </a:lnSpc>
            </a:pP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                              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Nasal decongestant</a:t>
            </a:r>
            <a:r>
              <a:rPr lang="en-US" sz="2200" b="1" dirty="0" smtClean="0">
                <a:latin typeface="Arial Narrow" pitchFamily="34" charset="0"/>
              </a:rPr>
              <a:t>. </a:t>
            </a:r>
            <a:r>
              <a:rPr lang="en-US" sz="2000" b="1" i="1" dirty="0" smtClean="0">
                <a:latin typeface="Arial Narrow" pitchFamily="34" charset="0"/>
              </a:rPr>
              <a:t>Oral</a:t>
            </a:r>
            <a:endParaRPr lang="en-US" sz="2200" b="1" i="1" dirty="0" smtClean="0">
              <a:latin typeface="Arial Narrow" pitchFamily="34" charset="0"/>
            </a:endParaRPr>
          </a:p>
          <a:p>
            <a:pPr>
              <a:lnSpc>
                <a:spcPts val="2500"/>
              </a:lnSpc>
              <a:spcBef>
                <a:spcPts val="600"/>
              </a:spcBef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400" b="1" u="heavy" dirty="0" smtClean="0">
                <a:solidFill>
                  <a:srgbClr val="000099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Topically;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Local Haemostatic, with Local anesthesia.</a:t>
            </a:r>
          </a:p>
          <a:p>
            <a:pPr>
              <a:lnSpc>
                <a:spcPts val="2500"/>
              </a:lnSpc>
            </a:pP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 	        Decongestant </a:t>
            </a:r>
            <a:r>
              <a:rPr lang="en-US" sz="2000" b="1" dirty="0" smtClean="0">
                <a:latin typeface="Arial Narrow" pitchFamily="34" charset="0"/>
              </a:rPr>
              <a:t>(</a:t>
            </a:r>
            <a:r>
              <a:rPr lang="en-US" sz="2000" b="1" i="1" dirty="0" smtClean="0">
                <a:latin typeface="Arial Narrow" pitchFamily="34" charset="0"/>
              </a:rPr>
              <a:t>nasal &amp; ocular)</a:t>
            </a:r>
            <a:endParaRPr lang="en-US" sz="2200" b="1" dirty="0" smtClean="0">
              <a:solidFill>
                <a:srgbClr val="0000FF"/>
              </a:solidFill>
              <a:latin typeface="Arial Narrow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143800" y="1857364"/>
            <a:ext cx="2000200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MY" sz="2200" b="1" dirty="0" smtClean="0">
                <a:solidFill>
                  <a:srgbClr val="000000"/>
                </a:solidFill>
                <a:latin typeface="Arial Narrow" pitchFamily="34" charset="0"/>
              </a:rPr>
              <a:t>Peaks in 20 min.</a:t>
            </a:r>
          </a:p>
          <a:p>
            <a:pPr algn="ctr">
              <a:lnSpc>
                <a:spcPts val="2200"/>
              </a:lnSpc>
            </a:pPr>
            <a:r>
              <a:rPr lang="en-MY" sz="2200" b="1" dirty="0" smtClean="0">
                <a:solidFill>
                  <a:srgbClr val="000000"/>
                </a:solidFill>
                <a:latin typeface="Arial Narrow" pitchFamily="34" charset="0"/>
              </a:rPr>
              <a:t>t</a:t>
            </a:r>
            <a:r>
              <a:rPr lang="en-MY" sz="2200" b="1" baseline="-25000" dirty="0" smtClean="0">
                <a:solidFill>
                  <a:srgbClr val="000000"/>
                </a:solidFill>
                <a:latin typeface="Arial Narrow" pitchFamily="34" charset="0"/>
              </a:rPr>
              <a:t>½</a:t>
            </a:r>
            <a:r>
              <a:rPr lang="en-MY" sz="2200" b="1" dirty="0" smtClean="0">
                <a:solidFill>
                  <a:srgbClr val="000000"/>
                </a:solidFill>
                <a:latin typeface="Arial Narrow" pitchFamily="34" charset="0"/>
              </a:rPr>
              <a:t> 30 min.</a:t>
            </a:r>
            <a:endParaRPr lang="en-US" sz="2200" b="1" dirty="0">
              <a:latin typeface="Arial Narrow" pitchFamily="34" charset="0"/>
            </a:endParaRPr>
          </a:p>
        </p:txBody>
      </p:sp>
      <p:grpSp>
        <p:nvGrpSpPr>
          <p:cNvPr id="2" name="Group 30"/>
          <p:cNvGrpSpPr/>
          <p:nvPr/>
        </p:nvGrpSpPr>
        <p:grpSpPr>
          <a:xfrm>
            <a:off x="7143800" y="2500307"/>
            <a:ext cx="2000200" cy="714380"/>
            <a:chOff x="7143800" y="2514747"/>
            <a:chExt cx="2000200" cy="1128567"/>
          </a:xfrm>
        </p:grpSpPr>
        <p:sp>
          <p:nvSpPr>
            <p:cNvPr id="27" name="Rectangle 26"/>
            <p:cNvSpPr/>
            <p:nvPr/>
          </p:nvSpPr>
          <p:spPr>
            <a:xfrm>
              <a:off x="7143800" y="3268853"/>
              <a:ext cx="2000200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sz="2200" b="1" dirty="0" smtClean="0">
                  <a:solidFill>
                    <a:srgbClr val="0000FF"/>
                  </a:solidFill>
                  <a:latin typeface="Arial Narrow" pitchFamily="34" charset="0"/>
                </a:rPr>
                <a:t>In Hypotension</a:t>
              </a:r>
              <a:endParaRPr lang="en-US" sz="2200" b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  <p:cxnSp>
          <p:nvCxnSpPr>
            <p:cNvPr id="29" name="Straight Arrow Connector 28"/>
            <p:cNvCxnSpPr>
              <a:stCxn id="26" idx="2"/>
              <a:endCxn id="27" idx="0"/>
            </p:cNvCxnSpPr>
            <p:nvPr/>
          </p:nvCxnSpPr>
          <p:spPr>
            <a:xfrm rot="5400000">
              <a:off x="7766451" y="2891403"/>
              <a:ext cx="754899" cy="158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33"/>
          <p:cNvGrpSpPr/>
          <p:nvPr/>
        </p:nvGrpSpPr>
        <p:grpSpPr>
          <a:xfrm>
            <a:off x="3143240" y="1500174"/>
            <a:ext cx="5847497" cy="369332"/>
            <a:chOff x="3143240" y="1500174"/>
            <a:chExt cx="5847497" cy="369332"/>
          </a:xfrm>
        </p:grpSpPr>
        <p:sp>
          <p:nvSpPr>
            <p:cNvPr id="25" name="Rectangle 24"/>
            <p:cNvSpPr/>
            <p:nvPr/>
          </p:nvSpPr>
          <p:spPr>
            <a:xfrm>
              <a:off x="7235128" y="1500174"/>
              <a:ext cx="1755609" cy="369332"/>
            </a:xfrm>
            <a:prstGeom prst="rect">
              <a:avLst/>
            </a:prstGeom>
            <a:solidFill>
              <a:srgbClr val="CCFFFF"/>
            </a:solidFill>
            <a:ln w="28575">
              <a:solidFill>
                <a:schemeClr val="tx1"/>
              </a:solidFill>
            </a:ln>
            <a:effectLst>
              <a:outerShdw blurRad="50800" dist="50800" dir="3000000" sx="99000" sy="99000" algn="t" rotWithShape="0">
                <a:srgbClr val="CCFF33"/>
              </a:outerShdw>
            </a:effectLst>
          </p:spPr>
          <p:txBody>
            <a:bodyPr wrap="square">
              <a:spAutoFit/>
            </a:bodyPr>
            <a:lstStyle/>
            <a:p>
              <a:pPr marL="171450" lvl="1" indent="-171450" defTabSz="844550">
                <a:lnSpc>
                  <a:spcPct val="90000"/>
                </a:lnSpc>
              </a:pPr>
              <a:r>
                <a:rPr lang="en-US" sz="2000" dirty="0" smtClean="0">
                  <a:latin typeface="Arial Rounded MT Bold" pitchFamily="34" charset="0"/>
                </a:rPr>
                <a:t>MIDODRINE </a:t>
              </a:r>
              <a:endParaRPr lang="en-MY" sz="2000" dirty="0" smtClean="0">
                <a:latin typeface="Arial Rounded MT Bold" pitchFamily="34" charset="0"/>
              </a:endParaRP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>
              <a:off x="3143240" y="1714488"/>
              <a:ext cx="3929090" cy="158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ctangle 23"/>
          <p:cNvSpPr/>
          <p:nvPr/>
        </p:nvSpPr>
        <p:spPr>
          <a:xfrm>
            <a:off x="142844" y="2052524"/>
            <a:ext cx="5214974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400" b="1" dirty="0" smtClean="0">
                <a:latin typeface="Arial Narrow" pitchFamily="34" charset="0"/>
              </a:rPr>
              <a:t>On heart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reflex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bradycardia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</a:t>
            </a:r>
            <a:endParaRPr lang="en-US" sz="2400" b="1" dirty="0" smtClean="0">
              <a:latin typeface="Arial Narrow" pitchFamily="34" charset="0"/>
            </a:endParaRPr>
          </a:p>
          <a:p>
            <a:pPr>
              <a:lnSpc>
                <a:spcPts val="2500"/>
              </a:lnSpc>
            </a:pPr>
            <a:r>
              <a:rPr lang="en-US" sz="2400" b="1" dirty="0" smtClean="0">
                <a:latin typeface="Arial Narrow" pitchFamily="34" charset="0"/>
              </a:rPr>
              <a:t>On BP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 due to vasoconstriction </a:t>
            </a:r>
            <a:r>
              <a:rPr lang="en-US" sz="2400" b="1" dirty="0" smtClean="0">
                <a:latin typeface="Arial Narrow" pitchFamily="34" charset="0"/>
              </a:rPr>
              <a:t>(</a:t>
            </a:r>
            <a:r>
              <a:rPr lang="en-US" sz="2400" b="1" dirty="0" smtClean="0">
                <a:latin typeface="Symbol" pitchFamily="18" charset="2"/>
              </a:rPr>
              <a:t>a</a:t>
            </a:r>
            <a:r>
              <a:rPr lang="en-US" sz="2400" b="1" baseline="-25000" dirty="0" smtClean="0">
                <a:latin typeface="Arial Narrow" pitchFamily="34" charset="0"/>
              </a:rPr>
              <a:t>1 </a:t>
            </a:r>
            <a:r>
              <a:rPr lang="en-US" sz="2400" b="1" dirty="0" smtClean="0">
                <a:latin typeface="Arial Narrow" pitchFamily="34" charset="0"/>
              </a:rPr>
              <a:t>)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14282" y="3074090"/>
            <a:ext cx="1500198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Bernard MT Condensed" pitchFamily="18" charset="0"/>
              </a:rPr>
              <a:t>Indications </a:t>
            </a:r>
            <a:endParaRPr lang="en-US" sz="22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17" name="5-Point Star 16"/>
          <p:cNvSpPr/>
          <p:nvPr/>
        </p:nvSpPr>
        <p:spPr>
          <a:xfrm>
            <a:off x="8215338" y="6000768"/>
            <a:ext cx="683568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/>
      <p:bldP spid="16" grpId="0" build="p"/>
      <p:bldP spid="26" grpId="0"/>
      <p:bldP spid="24" grpId="0"/>
      <p:bldP spid="2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357686" y="214290"/>
            <a:ext cx="4643470" cy="461665"/>
          </a:xfrm>
          <a:prstGeom prst="rect">
            <a:avLst/>
          </a:prstGeom>
          <a:gradFill flip="none" rotWithShape="1">
            <a:gsLst>
              <a:gs pos="0">
                <a:srgbClr val="FFE161">
                  <a:tint val="66000"/>
                  <a:satMod val="160000"/>
                </a:srgbClr>
              </a:gs>
              <a:gs pos="50000">
                <a:srgbClr val="CCFFFF"/>
              </a:gs>
              <a:gs pos="100000">
                <a:srgbClr val="CCFF33"/>
              </a:gs>
            </a:gsLst>
            <a:lin ang="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spc="70" dirty="0" smtClean="0">
                <a:latin typeface="Bernard MT Condensed" pitchFamily="18" charset="0"/>
              </a:rPr>
              <a:t>Direct Acting </a:t>
            </a:r>
            <a:r>
              <a:rPr lang="en-US" sz="2400" spc="70" dirty="0" err="1" smtClean="0">
                <a:latin typeface="Bernard MT Condensed" pitchFamily="18" charset="0"/>
              </a:rPr>
              <a:t>Sympathomimetics</a:t>
            </a:r>
            <a:endParaRPr lang="en-US" sz="2400" spc="70" dirty="0">
              <a:latin typeface="Bernard MT Condensed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06" y="188532"/>
            <a:ext cx="4143404" cy="523220"/>
          </a:xfrm>
          <a:prstGeom prst="rect">
            <a:avLst/>
          </a:prstGeom>
          <a:solidFill>
            <a:srgbClr val="CCFF33"/>
          </a:solidFill>
          <a:ln w="28575">
            <a:solidFill>
              <a:schemeClr val="tx1"/>
            </a:solidFill>
          </a:ln>
          <a:effectLst>
            <a:outerShdw blurRad="63500" dist="38100" dir="3000000" algn="t" rotWithShape="0">
              <a:srgbClr val="00FFFF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spc="70" dirty="0" smtClean="0">
                <a:latin typeface="Bernard MT Condensed" pitchFamily="18" charset="0"/>
              </a:rPr>
              <a:t>ADRENERGIC STIMULANTS</a:t>
            </a:r>
            <a:endParaRPr lang="en-US" sz="2800" spc="70" dirty="0">
              <a:latin typeface="Bernard MT Condensed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744902" y="1288597"/>
            <a:ext cx="2428892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Blip>
                <a:blip r:embed="rId2"/>
              </a:buBlip>
            </a:pPr>
            <a:r>
              <a:rPr lang="en-US" sz="2200" b="1" dirty="0" err="1" smtClean="0">
                <a:latin typeface="Arial Narrow" pitchFamily="34" charset="0"/>
              </a:rPr>
              <a:t>Phenylephrine</a:t>
            </a:r>
            <a:endParaRPr lang="en-US" sz="2200" b="1" dirty="0" smtClean="0">
              <a:latin typeface="Arial Narrow" pitchFamily="34" charset="0"/>
            </a:endParaRPr>
          </a:p>
          <a:p>
            <a:pPr>
              <a:lnSpc>
                <a:spcPts val="2600"/>
              </a:lnSpc>
              <a:buBlip>
                <a:blip r:embed="rId2"/>
              </a:buBlip>
            </a:pPr>
            <a:r>
              <a:rPr lang="en-US" sz="2200" b="1" dirty="0" err="1" smtClean="0">
                <a:latin typeface="Arial Narrow" pitchFamily="34" charset="0"/>
              </a:rPr>
              <a:t>Methoxamine</a:t>
            </a:r>
            <a:endParaRPr lang="en-US" sz="2200" b="1" dirty="0" smtClean="0">
              <a:latin typeface="Arial Narrow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572164" y="1256273"/>
            <a:ext cx="3786182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Blip>
                <a:blip r:embed="rId2"/>
              </a:buBlip>
            </a:pPr>
            <a:r>
              <a:rPr lang="en-US" sz="2200" b="1" dirty="0" err="1" smtClean="0">
                <a:latin typeface="Arial Narrow" pitchFamily="34" charset="0"/>
              </a:rPr>
              <a:t>Naphazoline</a:t>
            </a:r>
            <a:endParaRPr lang="en-US" sz="2200" b="1" dirty="0" smtClean="0">
              <a:latin typeface="Arial Narrow" pitchFamily="34" charset="0"/>
            </a:endParaRPr>
          </a:p>
          <a:p>
            <a:pPr>
              <a:lnSpc>
                <a:spcPts val="2600"/>
              </a:lnSpc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dirty="0" err="1" smtClean="0">
                <a:latin typeface="Arial Narrow" pitchFamily="34" charset="0"/>
              </a:rPr>
              <a:t>Oxymetazoline</a:t>
            </a:r>
            <a:r>
              <a:rPr lang="en-US" sz="2200" b="1" dirty="0" smtClean="0">
                <a:latin typeface="Arial Narrow" pitchFamily="34" charset="0"/>
              </a:rPr>
              <a:t> HCI (Afrin)</a:t>
            </a:r>
          </a:p>
          <a:p>
            <a:pPr>
              <a:lnSpc>
                <a:spcPts val="2600"/>
              </a:lnSpc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dirty="0" err="1" smtClean="0">
                <a:latin typeface="Arial Narrow" pitchFamily="34" charset="0"/>
              </a:rPr>
              <a:t>Xylometazoline</a:t>
            </a:r>
            <a:r>
              <a:rPr lang="en-US" sz="2200" b="1" dirty="0" smtClean="0">
                <a:latin typeface="Arial Narrow" pitchFamily="34" charset="0"/>
              </a:rPr>
              <a:t> HCI </a:t>
            </a:r>
            <a:r>
              <a:rPr lang="en-US" sz="22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(</a:t>
            </a:r>
            <a:r>
              <a:rPr lang="en-US" sz="2200" b="1" u="heavy" dirty="0" err="1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Otrivine</a:t>
            </a:r>
            <a:r>
              <a:rPr lang="en-US" sz="2200" b="1" dirty="0" smtClean="0">
                <a:latin typeface="Arial Narrow" pitchFamily="34" charset="0"/>
              </a:rPr>
              <a:t>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214678" y="857232"/>
            <a:ext cx="3714776" cy="461665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Bernard MT Condensed" pitchFamily="18" charset="0"/>
              </a:rPr>
              <a:t>Nasal &amp; Ocular Decongestants </a:t>
            </a:r>
            <a:endParaRPr lang="en-US" sz="24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21" name="Curved Left Arrow 20"/>
          <p:cNvSpPr/>
          <p:nvPr/>
        </p:nvSpPr>
        <p:spPr>
          <a:xfrm>
            <a:off x="4637634" y="1418476"/>
            <a:ext cx="500066" cy="714380"/>
          </a:xfrm>
          <a:prstGeom prst="curvedLeftArrow">
            <a:avLst/>
          </a:prstGeom>
          <a:gradFill flip="none" rotWithShape="1">
            <a:gsLst>
              <a:gs pos="16000">
                <a:srgbClr val="00FFFF">
                  <a:tint val="66000"/>
                  <a:satMod val="160000"/>
                </a:srgbClr>
              </a:gs>
              <a:gs pos="54000">
                <a:srgbClr val="0000FF"/>
              </a:gs>
              <a:gs pos="55000">
                <a:srgbClr val="FF0000">
                  <a:alpha val="7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Curved Left Arrow 21"/>
          <p:cNvSpPr/>
          <p:nvPr/>
        </p:nvSpPr>
        <p:spPr>
          <a:xfrm flipH="1">
            <a:off x="5143536" y="1418476"/>
            <a:ext cx="500066" cy="714380"/>
          </a:xfrm>
          <a:prstGeom prst="curvedLeftArrow">
            <a:avLst/>
          </a:prstGeom>
          <a:gradFill flip="none" rotWithShape="1">
            <a:gsLst>
              <a:gs pos="16000">
                <a:srgbClr val="00FFFF">
                  <a:tint val="66000"/>
                  <a:satMod val="160000"/>
                </a:srgbClr>
              </a:gs>
              <a:gs pos="54000">
                <a:srgbClr val="0000FF"/>
              </a:gs>
              <a:gs pos="55000">
                <a:srgbClr val="FF0000">
                  <a:alpha val="7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285720" y="2276872"/>
            <a:ext cx="5072066" cy="2088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Rectangle 27"/>
          <p:cNvSpPr/>
          <p:nvPr/>
        </p:nvSpPr>
        <p:spPr>
          <a:xfrm>
            <a:off x="214282" y="4581128"/>
            <a:ext cx="8858280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en-US" sz="2400" b="1" dirty="0" smtClean="0">
                <a:latin typeface="Arial Narrow" pitchFamily="34" charset="0"/>
              </a:rPr>
              <a:t>Synthetic, Given orally or as patch. </a:t>
            </a:r>
          </a:p>
          <a:p>
            <a:pPr>
              <a:lnSpc>
                <a:spcPts val="2700"/>
              </a:lnSpc>
            </a:pPr>
            <a:r>
              <a:rPr lang="en-US" sz="2400" b="1" i="1" dirty="0" smtClean="0">
                <a:solidFill>
                  <a:srgbClr val="FF0000"/>
                </a:solidFill>
                <a:latin typeface="Arial Narrow" pitchFamily="34" charset="0"/>
              </a:rPr>
              <a:t>Selective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 on presynaptic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2 </a:t>
            </a:r>
            <a:r>
              <a:rPr lang="en-US" sz="2400" b="1" dirty="0">
                <a:latin typeface="Arial Narrow" pitchFamily="34" charset="0"/>
                <a:sym typeface="Wingdings 3"/>
              </a:rPr>
              <a:t> </a:t>
            </a:r>
            <a:r>
              <a:rPr lang="en-US" sz="2800" b="1" dirty="0" smtClean="0">
                <a:latin typeface="Arial Narrow" pitchFamily="34" charset="0"/>
                <a:sym typeface="Wingdings 3"/>
              </a:rPr>
              <a:t> </a:t>
            </a:r>
            <a:r>
              <a:rPr lang="en-US" sz="2400" b="1" dirty="0" smtClean="0">
                <a:latin typeface="Arial Narrow" pitchFamily="34" charset="0"/>
              </a:rPr>
              <a:t>BP (</a:t>
            </a:r>
            <a:r>
              <a:rPr lang="en-US" sz="2000" b="1" i="1" dirty="0" smtClean="0">
                <a:latin typeface="Arial Narrow" pitchFamily="34" charset="0"/>
              </a:rPr>
              <a:t>at nucleus </a:t>
            </a:r>
            <a:r>
              <a:rPr lang="en-US" sz="2000" b="1" i="1" dirty="0" err="1" smtClean="0">
                <a:latin typeface="Arial Narrow" pitchFamily="34" charset="0"/>
              </a:rPr>
              <a:t>tractus</a:t>
            </a:r>
            <a:r>
              <a:rPr lang="en-US" sz="2000" b="1" i="1" dirty="0" smtClean="0">
                <a:latin typeface="Arial Narrow" pitchFamily="34" charset="0"/>
              </a:rPr>
              <a:t> </a:t>
            </a:r>
            <a:r>
              <a:rPr lang="en-US" sz="2000" b="1" i="1" dirty="0" err="1" smtClean="0">
                <a:latin typeface="Arial Narrow" pitchFamily="34" charset="0"/>
              </a:rPr>
              <a:t>solitarius</a:t>
            </a:r>
            <a:r>
              <a:rPr lang="en-US" sz="2000" b="1" i="1" dirty="0" smtClean="0">
                <a:latin typeface="Arial Narrow" pitchFamily="34" charset="0"/>
              </a:rPr>
              <a:t> to </a:t>
            </a:r>
            <a:r>
              <a:rPr lang="en-US" sz="2000" b="1" i="1" dirty="0" smtClean="0">
                <a:latin typeface="Arial Narrow" pitchFamily="34" charset="0"/>
                <a:sym typeface="Wingdings 3"/>
              </a:rPr>
              <a:t> sympathetic outflow) </a:t>
            </a:r>
            <a:r>
              <a:rPr lang="en-US" sz="2300" b="1" dirty="0" smtClean="0">
                <a:latin typeface="Arial Narrow" pitchFamily="34" charset="0"/>
              </a:rPr>
              <a:t> </a:t>
            </a:r>
            <a:r>
              <a:rPr lang="en-US" sz="23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300" b="1" i="1" dirty="0" smtClean="0">
                <a:latin typeface="Arial Narrow" pitchFamily="34" charset="0"/>
              </a:rPr>
              <a:t> </a:t>
            </a:r>
            <a:r>
              <a:rPr lang="en-US" sz="2300" b="1" dirty="0" smtClean="0">
                <a:solidFill>
                  <a:srgbClr val="0000FF"/>
                </a:solidFill>
                <a:latin typeface="Arial Narrow" pitchFamily="34" charset="0"/>
              </a:rPr>
              <a:t>Antihypertensive agent ???</a:t>
            </a:r>
            <a:endParaRPr lang="en-US" sz="2300" b="1" i="1" dirty="0" smtClean="0">
              <a:solidFill>
                <a:srgbClr val="0000FF"/>
              </a:solidFill>
              <a:latin typeface="Arial Narrow" pitchFamily="34" charset="0"/>
            </a:endParaRPr>
          </a:p>
        </p:txBody>
      </p:sp>
      <p:grpSp>
        <p:nvGrpSpPr>
          <p:cNvPr id="2" name="Group 29"/>
          <p:cNvGrpSpPr/>
          <p:nvPr/>
        </p:nvGrpSpPr>
        <p:grpSpPr>
          <a:xfrm>
            <a:off x="179512" y="6021288"/>
            <a:ext cx="8858280" cy="425758"/>
            <a:chOff x="285720" y="2500306"/>
            <a:chExt cx="8858280" cy="425758"/>
          </a:xfrm>
        </p:grpSpPr>
        <p:sp>
          <p:nvSpPr>
            <p:cNvPr id="32" name="Rectangle 31"/>
            <p:cNvSpPr/>
            <p:nvPr/>
          </p:nvSpPr>
          <p:spPr>
            <a:xfrm>
              <a:off x="1071538" y="2571744"/>
              <a:ext cx="1428760" cy="285752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285720" y="2500306"/>
              <a:ext cx="8858280" cy="4257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600"/>
                </a:lnSpc>
                <a:buBlip>
                  <a:blip r:embed="rId2"/>
                </a:buBlip>
              </a:pPr>
              <a:r>
                <a:rPr lang="en-US" sz="2200" b="1" i="1" dirty="0" smtClean="0">
                  <a:latin typeface="Arial Narrow" pitchFamily="34" charset="0"/>
                </a:rPr>
                <a:t>N.B.</a:t>
              </a:r>
              <a:r>
                <a:rPr lang="en-US" sz="2400" b="1" i="1" dirty="0" smtClean="0"/>
                <a:t> </a:t>
              </a:r>
              <a:r>
                <a:rPr lang="en-US" sz="2200" b="1" i="1" dirty="0" err="1" smtClean="0">
                  <a:latin typeface="Arial Narrow" pitchFamily="34" charset="0"/>
                </a:rPr>
                <a:t>Brimonidine</a:t>
              </a:r>
              <a:r>
                <a:rPr lang="en-US" sz="2200" b="1" i="1" dirty="0" smtClean="0">
                  <a:latin typeface="Arial Narrow" pitchFamily="34" charset="0"/>
                </a:rPr>
                <a:t>  </a:t>
              </a:r>
              <a:r>
                <a:rPr lang="en-US" sz="2000" b="1" i="1" dirty="0" smtClean="0">
                  <a:latin typeface="Arial Narrow" pitchFamily="34" charset="0"/>
                  <a:sym typeface="Wingdings 3"/>
                </a:rPr>
                <a:t> </a:t>
              </a:r>
              <a:r>
                <a:rPr lang="en-US" sz="2000" b="1" i="1" dirty="0" smtClean="0">
                  <a:latin typeface="Symbol" pitchFamily="18" charset="2"/>
                </a:rPr>
                <a:t>a</a:t>
              </a:r>
              <a:r>
                <a:rPr lang="en-US" sz="2000" b="1" i="1" baseline="-25000" dirty="0" smtClean="0">
                  <a:latin typeface="Arial Narrow" pitchFamily="34" charset="0"/>
                </a:rPr>
                <a:t>2 </a:t>
              </a:r>
              <a:r>
                <a:rPr lang="en-US" sz="2200" b="1" i="1" dirty="0" smtClean="0">
                  <a:latin typeface="Arial Narrow" pitchFamily="34" charset="0"/>
                </a:rPr>
                <a:t>agonist used in </a:t>
              </a:r>
              <a:r>
                <a:rPr lang="en-US" sz="2200" b="1" i="1" dirty="0" err="1" smtClean="0">
                  <a:solidFill>
                    <a:srgbClr val="0000FF"/>
                  </a:solidFill>
                  <a:latin typeface="Arial Narrow" pitchFamily="34" charset="0"/>
                </a:rPr>
                <a:t>glucoma</a:t>
              </a:r>
              <a:r>
                <a:rPr lang="en-US" sz="2200" b="1" i="1" dirty="0" smtClean="0">
                  <a:solidFill>
                    <a:srgbClr val="0000FF"/>
                  </a:solidFill>
                  <a:latin typeface="Arial Narrow" pitchFamily="34" charset="0"/>
                </a:rPr>
                <a:t> </a:t>
              </a:r>
            </a:p>
          </p:txBody>
        </p:sp>
      </p:grpSp>
      <p:cxnSp>
        <p:nvCxnSpPr>
          <p:cNvPr id="36" name="Straight Connector 35"/>
          <p:cNvCxnSpPr/>
          <p:nvPr/>
        </p:nvCxnSpPr>
        <p:spPr>
          <a:xfrm>
            <a:off x="0" y="4365104"/>
            <a:ext cx="9144000" cy="1588"/>
          </a:xfrm>
          <a:prstGeom prst="line">
            <a:avLst/>
          </a:prstGeom>
          <a:ln w="57150">
            <a:solidFill>
              <a:srgbClr val="00FF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5500695" y="2466181"/>
            <a:ext cx="33575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Arial Narrow" pitchFamily="34" charset="0"/>
              </a:rPr>
              <a:t>Used for treatment of nasal </a:t>
            </a:r>
            <a:r>
              <a:rPr lang="en-US" sz="2000" b="1" dirty="0" smtClean="0">
                <a:latin typeface="Arial Narrow" pitchFamily="34" charset="0"/>
              </a:rPr>
              <a:t>stuffiness</a:t>
            </a:r>
            <a:endParaRPr lang="en-US" sz="2000" b="1" dirty="0" smtClean="0">
              <a:latin typeface="Arial Narrow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14282" y="803778"/>
            <a:ext cx="2428892" cy="42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Blip>
                <a:blip r:embed="rId2"/>
              </a:buBlip>
            </a:pPr>
            <a:r>
              <a:rPr lang="en-US" sz="2200" b="1" u="heavy" dirty="0" smtClean="0">
                <a:uFill>
                  <a:solidFill>
                    <a:srgbClr val="00FF00"/>
                  </a:solidFill>
                </a:uFill>
                <a:latin typeface="Arial Narrow" pitchFamily="34" charset="0"/>
              </a:rPr>
              <a:t>Pseudoephedrine</a:t>
            </a:r>
            <a:r>
              <a:rPr lang="en-US" sz="2200" b="1" dirty="0" smtClean="0">
                <a:latin typeface="Arial Narrow" pitchFamily="34" charset="0"/>
              </a:rPr>
              <a:t> 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8280920" y="2276872"/>
            <a:ext cx="363046" cy="39491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5-Point Star 26"/>
          <p:cNvSpPr/>
          <p:nvPr/>
        </p:nvSpPr>
        <p:spPr>
          <a:xfrm>
            <a:off x="8280920" y="6021288"/>
            <a:ext cx="683568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269760" y="764704"/>
            <a:ext cx="2286016" cy="571504"/>
          </a:xfrm>
          <a:prstGeom prst="rect">
            <a:avLst/>
          </a:prstGeom>
          <a:noFill/>
          <a:ln w="28575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7286644" y="4149080"/>
            <a:ext cx="1722138" cy="400110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Arial Rounded MT Bold" pitchFamily="34" charset="0"/>
              </a:rPr>
              <a:t>CLONIDINE</a:t>
            </a:r>
            <a:endParaRPr lang="en-US" sz="2000" dirty="0">
              <a:latin typeface="Arial Rounded MT Bold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580112" y="3284984"/>
            <a:ext cx="33575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Arial Narrow" pitchFamily="34" charset="0"/>
              </a:rPr>
              <a:t>But </a:t>
            </a:r>
            <a:r>
              <a:rPr lang="en-US" sz="2000" b="1" dirty="0" smtClean="0">
                <a:latin typeface="Arial Narrow" pitchFamily="34" charset="0"/>
              </a:rPr>
              <a:t>can cause Rebound nasal stuffiness</a:t>
            </a:r>
            <a:endParaRPr lang="en-US" sz="20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5" grpId="0"/>
      <p:bldP spid="24" grpId="0" animBg="1"/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357686" y="214290"/>
            <a:ext cx="4643470" cy="461665"/>
          </a:xfrm>
          <a:prstGeom prst="rect">
            <a:avLst/>
          </a:prstGeom>
          <a:gradFill flip="none" rotWithShape="1">
            <a:gsLst>
              <a:gs pos="0">
                <a:srgbClr val="FFE161">
                  <a:tint val="66000"/>
                  <a:satMod val="160000"/>
                </a:srgbClr>
              </a:gs>
              <a:gs pos="50000">
                <a:srgbClr val="CCFFFF"/>
              </a:gs>
              <a:gs pos="100000">
                <a:srgbClr val="CCFF33"/>
              </a:gs>
            </a:gsLst>
            <a:lin ang="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spc="70" dirty="0" smtClean="0">
                <a:latin typeface="Bernard MT Condensed" pitchFamily="18" charset="0"/>
              </a:rPr>
              <a:t>Direct Acting </a:t>
            </a:r>
            <a:r>
              <a:rPr lang="en-US" sz="2400" spc="70" dirty="0" err="1" smtClean="0">
                <a:latin typeface="Bernard MT Condensed" pitchFamily="18" charset="0"/>
              </a:rPr>
              <a:t>Sympathomimetics</a:t>
            </a:r>
            <a:endParaRPr lang="en-US" sz="2400" spc="70" dirty="0">
              <a:latin typeface="Bernard MT Condensed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06" y="188532"/>
            <a:ext cx="4143404" cy="523220"/>
          </a:xfrm>
          <a:prstGeom prst="rect">
            <a:avLst/>
          </a:prstGeom>
          <a:solidFill>
            <a:srgbClr val="CCFF33"/>
          </a:solidFill>
          <a:ln w="28575">
            <a:solidFill>
              <a:schemeClr val="tx1"/>
            </a:solidFill>
          </a:ln>
          <a:effectLst>
            <a:outerShdw blurRad="63500" dist="38100" dir="3000000" algn="t" rotWithShape="0">
              <a:srgbClr val="00FFFF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spc="70" dirty="0" smtClean="0">
                <a:latin typeface="Bernard MT Condensed" pitchFamily="18" charset="0"/>
              </a:rPr>
              <a:t>ADRENERGIC STIMULANTS</a:t>
            </a:r>
            <a:endParaRPr lang="en-US" sz="2800" spc="70" dirty="0">
              <a:latin typeface="Bernard MT Condensed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955212" y="857232"/>
            <a:ext cx="2007890" cy="400110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Arial Rounded MT Bold" pitchFamily="34" charset="0"/>
              </a:rPr>
              <a:t>SALBUTAMOL</a:t>
            </a:r>
            <a:endParaRPr lang="en-US" sz="2000" dirty="0">
              <a:latin typeface="Arial Rounded MT Bold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14282" y="1000108"/>
            <a:ext cx="8858280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400" b="1" dirty="0" smtClean="0">
                <a:latin typeface="Arial Narrow" pitchFamily="34" charset="0"/>
              </a:rPr>
              <a:t>Synthetic. Given orally, by inhalation or </a:t>
            </a:r>
            <a:r>
              <a:rPr lang="en-US" sz="2400" b="1" dirty="0" err="1" smtClean="0">
                <a:latin typeface="Arial Narrow" pitchFamily="34" charset="0"/>
              </a:rPr>
              <a:t>parentral</a:t>
            </a:r>
            <a:r>
              <a:rPr lang="en-US" sz="2400" b="1" dirty="0" smtClean="0">
                <a:latin typeface="Arial Narrow" pitchFamily="34" charset="0"/>
              </a:rPr>
              <a:t>. </a:t>
            </a:r>
          </a:p>
          <a:p>
            <a:pPr>
              <a:lnSpc>
                <a:spcPts val="2500"/>
              </a:lnSpc>
            </a:pPr>
            <a:r>
              <a:rPr lang="en-US" sz="2400" b="1" i="1" dirty="0" smtClean="0">
                <a:solidFill>
                  <a:srgbClr val="FF0000"/>
                </a:solidFill>
                <a:latin typeface="Arial Narrow" pitchFamily="34" charset="0"/>
              </a:rPr>
              <a:t>Selective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on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2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 on bronchi. </a:t>
            </a:r>
          </a:p>
          <a:p>
            <a:pPr>
              <a:lnSpc>
                <a:spcPts val="2500"/>
              </a:lnSpc>
            </a:pPr>
            <a:r>
              <a:rPr lang="en-US" sz="2400" b="1" dirty="0" err="1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Bronchodilater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asthma &amp; chronic obstructive airway disease (COPD)</a:t>
            </a:r>
          </a:p>
        </p:txBody>
      </p:sp>
      <p:sp>
        <p:nvSpPr>
          <p:cNvPr id="29" name="Rectangle 28"/>
          <p:cNvSpPr/>
          <p:nvPr/>
        </p:nvSpPr>
        <p:spPr>
          <a:xfrm>
            <a:off x="0" y="2071678"/>
            <a:ext cx="9358346" cy="42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Blip>
                <a:blip r:embed="rId2"/>
              </a:buBlip>
            </a:pPr>
            <a:r>
              <a:rPr lang="en-US" sz="2000" b="1" i="1" dirty="0" smtClean="0">
                <a:latin typeface="Arial Narrow" pitchFamily="34" charset="0"/>
              </a:rPr>
              <a:t>N.B.</a:t>
            </a:r>
            <a:r>
              <a:rPr lang="en-US" sz="2000" b="1" i="1" dirty="0" smtClean="0"/>
              <a:t> </a:t>
            </a:r>
            <a:r>
              <a:rPr lang="en-US" sz="2400" b="1" dirty="0" err="1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Salmeterol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  &amp; </a:t>
            </a:r>
            <a:r>
              <a:rPr lang="en-US" sz="2400" b="1" dirty="0" err="1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Formoterol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 </a:t>
            </a:r>
            <a:r>
              <a:rPr lang="en-US" sz="2400" b="1" i="1" dirty="0" smtClean="0">
                <a:latin typeface="Arial Narrow" pitchFamily="34" charset="0"/>
              </a:rPr>
              <a:t>are longer </a:t>
            </a:r>
            <a:r>
              <a:rPr lang="en-US" sz="2400" b="1" i="1" dirty="0">
                <a:latin typeface="Arial Narrow" pitchFamily="34" charset="0"/>
              </a:rPr>
              <a:t>acting </a:t>
            </a:r>
            <a:r>
              <a:rPr lang="en-US" sz="2400" b="1" i="1" dirty="0" smtClean="0">
                <a:latin typeface="Arial Narrow" pitchFamily="34" charset="0"/>
              </a:rPr>
              <a:t>preparations</a:t>
            </a:r>
            <a:endParaRPr lang="en-US" sz="2400" b="1" dirty="0" smtClean="0">
              <a:solidFill>
                <a:srgbClr val="0000FF"/>
              </a:solidFill>
              <a:latin typeface="Arial Narrow" pitchFamily="34" charset="0"/>
              <a:sym typeface="Wingdings 3"/>
            </a:endParaRPr>
          </a:p>
        </p:txBody>
      </p:sp>
      <p:grpSp>
        <p:nvGrpSpPr>
          <p:cNvPr id="2" name="Group 20"/>
          <p:cNvGrpSpPr/>
          <p:nvPr/>
        </p:nvGrpSpPr>
        <p:grpSpPr>
          <a:xfrm>
            <a:off x="285720" y="2928934"/>
            <a:ext cx="8858280" cy="810478"/>
            <a:chOff x="285720" y="3000372"/>
            <a:chExt cx="8858280" cy="810478"/>
          </a:xfrm>
        </p:grpSpPr>
        <p:sp>
          <p:nvSpPr>
            <p:cNvPr id="28" name="Rectangle 27"/>
            <p:cNvSpPr/>
            <p:nvPr/>
          </p:nvSpPr>
          <p:spPr>
            <a:xfrm>
              <a:off x="285720" y="3429000"/>
              <a:ext cx="1785950" cy="357190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85720" y="3000372"/>
              <a:ext cx="8858280" cy="8104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2400" b="1" u="heavy" dirty="0" smtClean="0">
                  <a:uFill>
                    <a:solidFill>
                      <a:srgbClr val="FF0000"/>
                    </a:solidFill>
                  </a:uFill>
                  <a:latin typeface="Arial Narrow" pitchFamily="34" charset="0"/>
                </a:rPr>
                <a:t>Other selective </a:t>
              </a:r>
              <a:r>
                <a:rPr lang="en-US" sz="2400" b="1" u="heavy" dirty="0" smtClean="0">
                  <a:uFill>
                    <a:solidFill>
                      <a:srgbClr val="FF0000"/>
                    </a:solidFill>
                  </a:uFill>
                  <a:latin typeface="Symbol" pitchFamily="18" charset="2"/>
                </a:rPr>
                <a:t>b</a:t>
              </a:r>
              <a:r>
                <a:rPr lang="en-US" sz="2400" b="1" u="heavy" baseline="-25000" dirty="0" smtClean="0">
                  <a:uFill>
                    <a:solidFill>
                      <a:srgbClr val="FF0000"/>
                    </a:solidFill>
                  </a:uFill>
                  <a:latin typeface="Arial Narrow" pitchFamily="34" charset="0"/>
                </a:rPr>
                <a:t>2</a:t>
              </a:r>
              <a:r>
                <a:rPr lang="en-US" sz="2400" b="1" u="heavy" dirty="0" smtClean="0">
                  <a:uFill>
                    <a:solidFill>
                      <a:srgbClr val="FF0000"/>
                    </a:solidFill>
                  </a:uFill>
                  <a:latin typeface="Arial Narrow" pitchFamily="34" charset="0"/>
                  <a:sym typeface="Wingdings 3"/>
                </a:rPr>
                <a:t> agonists :</a:t>
              </a:r>
            </a:p>
            <a:p>
              <a:pPr>
                <a:lnSpc>
                  <a:spcPts val="2500"/>
                </a:lnSpc>
                <a:spcBef>
                  <a:spcPts val="600"/>
                </a:spcBef>
              </a:pPr>
              <a:r>
                <a:rPr lang="en-US" sz="2400" b="1" dirty="0" err="1" smtClean="0">
                  <a:uFill>
                    <a:solidFill>
                      <a:srgbClr val="FF0000"/>
                    </a:solidFill>
                  </a:uFill>
                  <a:latin typeface="Arial Rounded MT Bold" pitchFamily="34" charset="0"/>
                  <a:sym typeface="Wingdings 3"/>
                </a:rPr>
                <a:t>Terbutaline</a:t>
              </a:r>
              <a:r>
                <a:rPr lang="en-US" sz="2400" b="1" dirty="0" smtClean="0">
                  <a:uFill>
                    <a:solidFill>
                      <a:srgbClr val="FF0000"/>
                    </a:solidFill>
                  </a:uFill>
                  <a:latin typeface="Arial Rounded MT Bold" pitchFamily="34" charset="0"/>
                  <a:sym typeface="Wingdings 3"/>
                </a:rPr>
                <a:t>;  </a:t>
              </a:r>
              <a:r>
                <a:rPr lang="en-US" sz="2400" b="1" dirty="0" smtClean="0">
                  <a:solidFill>
                    <a:srgbClr val="0000FF"/>
                  </a:solidFill>
                  <a:uFill>
                    <a:solidFill>
                      <a:srgbClr val="FF0000"/>
                    </a:solidFill>
                  </a:uFill>
                  <a:latin typeface="Arial Narrow" pitchFamily="34" charset="0"/>
                  <a:sym typeface="Wingdings 3"/>
                </a:rPr>
                <a:t>Bronchodilator &amp;  </a:t>
              </a:r>
              <a:r>
                <a:rPr lang="en-US" sz="2400" b="1" dirty="0" err="1" smtClean="0">
                  <a:solidFill>
                    <a:srgbClr val="0000FF"/>
                  </a:solidFill>
                  <a:uFill>
                    <a:solidFill>
                      <a:srgbClr val="FF0000"/>
                    </a:solidFill>
                  </a:uFill>
                  <a:latin typeface="Arial Narrow" pitchFamily="34" charset="0"/>
                  <a:sym typeface="Wingdings 3"/>
                </a:rPr>
                <a:t>Tocolytic</a:t>
              </a:r>
              <a:endParaRPr lang="en-US" sz="2400" b="1" dirty="0" smtClean="0">
                <a:solidFill>
                  <a:srgbClr val="0000FF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endParaRPr>
            </a:p>
          </p:txBody>
        </p:sp>
      </p:grpSp>
      <p:pic>
        <p:nvPicPr>
          <p:cNvPr id="17" name="Picture 2" descr="Third Trimester">
            <a:hlinkClick r:id=""/>
          </p:cNvPr>
          <p:cNvPicPr>
            <a:picLocks noChangeAspect="1" noChangeArrowheads="1"/>
          </p:cNvPicPr>
          <p:nvPr/>
        </p:nvPicPr>
        <p:blipFill>
          <a:blip r:embed="rId3" cstate="print">
            <a:lum bright="-10000" contrast="20000"/>
          </a:blip>
          <a:srcRect l="7607" t="30657" r="51318" b="14598"/>
          <a:stretch>
            <a:fillRect/>
          </a:stretch>
        </p:blipFill>
        <p:spPr bwMode="auto">
          <a:xfrm flipH="1">
            <a:off x="5840739" y="3571876"/>
            <a:ext cx="2160285" cy="2000264"/>
          </a:xfrm>
          <a:prstGeom prst="rect">
            <a:avLst/>
          </a:prstGeom>
          <a:noFill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43" b="5857"/>
          <a:stretch>
            <a:fillRect/>
          </a:stretch>
        </p:blipFill>
        <p:spPr bwMode="auto">
          <a:xfrm>
            <a:off x="7517804" y="2758761"/>
            <a:ext cx="1500198" cy="1220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oup 19"/>
          <p:cNvGrpSpPr/>
          <p:nvPr/>
        </p:nvGrpSpPr>
        <p:grpSpPr>
          <a:xfrm>
            <a:off x="285720" y="5715016"/>
            <a:ext cx="8858280" cy="740138"/>
            <a:chOff x="285720" y="5832134"/>
            <a:chExt cx="8858280" cy="740138"/>
          </a:xfrm>
        </p:grpSpPr>
        <p:sp>
          <p:nvSpPr>
            <p:cNvPr id="31" name="Rectangle 30"/>
            <p:cNvSpPr/>
            <p:nvPr/>
          </p:nvSpPr>
          <p:spPr>
            <a:xfrm>
              <a:off x="285720" y="5832134"/>
              <a:ext cx="1500198" cy="357190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85720" y="5838738"/>
              <a:ext cx="8858280" cy="7335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</a:pPr>
              <a:r>
                <a:rPr lang="en-US" sz="2400" b="1" dirty="0" err="1" smtClean="0">
                  <a:uFill>
                    <a:solidFill>
                      <a:srgbClr val="FF0000"/>
                    </a:solidFill>
                  </a:uFill>
                  <a:latin typeface="Arial Rounded MT Bold" pitchFamily="34" charset="0"/>
                  <a:sym typeface="Wingdings 3"/>
                </a:rPr>
                <a:t>Ritodrine</a:t>
              </a:r>
              <a:r>
                <a:rPr lang="en-US" sz="2400" b="1" dirty="0" smtClean="0">
                  <a:uFill>
                    <a:solidFill>
                      <a:srgbClr val="FF0000"/>
                    </a:solidFill>
                  </a:uFill>
                  <a:latin typeface="Arial Rounded MT Bold" pitchFamily="34" charset="0"/>
                  <a:sym typeface="Wingdings 3"/>
                </a:rPr>
                <a:t>;  </a:t>
              </a:r>
              <a:r>
                <a:rPr lang="en-US" sz="2400" b="1" dirty="0" err="1" smtClean="0">
                  <a:solidFill>
                    <a:srgbClr val="0000FF"/>
                  </a:solidFill>
                  <a:uFill>
                    <a:solidFill>
                      <a:srgbClr val="FF0000"/>
                    </a:solidFill>
                  </a:uFill>
                  <a:latin typeface="Arial Narrow" pitchFamily="34" charset="0"/>
                  <a:sym typeface="Wingdings 3"/>
                </a:rPr>
                <a:t>Tocolytic</a:t>
              </a:r>
              <a:r>
                <a:rPr lang="en-US" sz="2400" b="1" dirty="0" smtClean="0">
                  <a:uFill>
                    <a:solidFill>
                      <a:srgbClr val="FF0000"/>
                    </a:solidFill>
                  </a:uFill>
                  <a:latin typeface="Arial Narrow" pitchFamily="34" charset="0"/>
                  <a:sym typeface="Wingdings 3"/>
                </a:rPr>
                <a:t> </a:t>
              </a:r>
              <a:r>
                <a:rPr lang="en-US" sz="2400" b="1" dirty="0" smtClean="0">
                  <a:latin typeface="Arial Narrow" pitchFamily="34" charset="0"/>
                  <a:sym typeface="Wingdings 3"/>
                </a:rPr>
                <a:t> </a:t>
              </a:r>
              <a:r>
                <a:rPr lang="en-US" sz="2400" b="1" dirty="0" smtClean="0">
                  <a:latin typeface="Arial Narrow" pitchFamily="34" charset="0"/>
                </a:rPr>
                <a:t>postpone premature </a:t>
              </a:r>
              <a:r>
                <a:rPr lang="en-US" sz="2400" b="1" dirty="0" err="1" smtClean="0">
                  <a:latin typeface="Arial Narrow" pitchFamily="34" charset="0"/>
                </a:rPr>
                <a:t>labour</a:t>
              </a:r>
              <a:r>
                <a:rPr lang="en-US" sz="2400" b="1" dirty="0" smtClean="0">
                  <a:latin typeface="Arial Narrow" pitchFamily="34" charset="0"/>
                </a:rPr>
                <a:t> </a:t>
              </a:r>
            </a:p>
            <a:p>
              <a:pPr>
                <a:lnSpc>
                  <a:spcPts val="2500"/>
                </a:lnSpc>
                <a:spcBef>
                  <a:spcPts val="0"/>
                </a:spcBef>
              </a:pPr>
              <a:r>
                <a:rPr lang="en-US" sz="2400" b="1" i="1" dirty="0" smtClean="0">
                  <a:latin typeface="Arial Narrow" pitchFamily="34" charset="0"/>
                </a:rPr>
                <a:t>(</a:t>
              </a:r>
              <a:r>
                <a:rPr lang="en-US" sz="2400" b="1" i="1" dirty="0" err="1" smtClean="0">
                  <a:latin typeface="Arial Narrow" pitchFamily="34" charset="0"/>
                </a:rPr>
                <a:t>labour</a:t>
              </a:r>
              <a:r>
                <a:rPr lang="en-US" sz="2400" b="1" i="1" dirty="0" smtClean="0">
                  <a:latin typeface="Arial Narrow" pitchFamily="34" charset="0"/>
                </a:rPr>
                <a:t> that begins before the 37</a:t>
              </a:r>
              <a:r>
                <a:rPr lang="en-US" sz="2400" b="1" i="1" baseline="30000" dirty="0" smtClean="0">
                  <a:latin typeface="Arial Narrow" pitchFamily="34" charset="0"/>
                </a:rPr>
                <a:t>th</a:t>
              </a:r>
              <a:r>
                <a:rPr lang="en-US" sz="2400" b="1" i="1" dirty="0" smtClean="0">
                  <a:latin typeface="Arial Narrow" pitchFamily="34" charset="0"/>
                </a:rPr>
                <a:t> week of gestation).</a:t>
              </a:r>
              <a:endParaRPr lang="en-US" sz="2400" b="1" dirty="0" smtClean="0">
                <a:uFill>
                  <a:solidFill>
                    <a:srgbClr val="FF0000"/>
                  </a:solidFill>
                </a:uFill>
                <a:latin typeface="Arial Rounded MT Bold" pitchFamily="34" charset="0"/>
                <a:sym typeface="Wingdings 3"/>
              </a:endParaRPr>
            </a:p>
          </p:txBody>
        </p:sp>
      </p:grpSp>
      <p:sp>
        <p:nvSpPr>
          <p:cNvPr id="18" name="5-Point Star 17"/>
          <p:cNvSpPr/>
          <p:nvPr/>
        </p:nvSpPr>
        <p:spPr>
          <a:xfrm>
            <a:off x="8280920" y="6021288"/>
            <a:ext cx="683568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8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40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07504" y="501825"/>
            <a:ext cx="8786842" cy="11989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4300"/>
              </a:lnSpc>
            </a:pPr>
            <a:r>
              <a:rPr lang="en-US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itchFamily="66" charset="0"/>
              </a:rPr>
              <a:t>ADRENERGICS STIMULANTS [AGONISTS]</a:t>
            </a:r>
            <a:endParaRPr lang="en-US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11560" y="1556792"/>
            <a:ext cx="878684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FF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Indirect </a:t>
            </a:r>
            <a:r>
              <a:rPr lang="en-US" sz="4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FF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Sympathomimetics</a:t>
            </a:r>
            <a:endParaRPr lang="en-US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FFFF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85720" y="2708920"/>
            <a:ext cx="7814672" cy="113107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en-US" sz="2300" b="1" dirty="0" smtClean="0">
                <a:latin typeface="Arial Narrow" pitchFamily="34" charset="0"/>
              </a:rPr>
              <a:t>It acts indirectly;</a:t>
            </a:r>
          </a:p>
          <a:p>
            <a:pPr>
              <a:lnSpc>
                <a:spcPts val="2700"/>
              </a:lnSpc>
            </a:pPr>
            <a:r>
              <a:rPr lang="en-MY" sz="2300" b="1" dirty="0" smtClean="0">
                <a:latin typeface="Arial Narrow" pitchFamily="34" charset="0"/>
              </a:rPr>
              <a:t>Release NE from adrenergic nerve endings </a:t>
            </a:r>
          </a:p>
          <a:p>
            <a:pPr>
              <a:lnSpc>
                <a:spcPts val="2700"/>
              </a:lnSpc>
            </a:pPr>
            <a:r>
              <a:rPr lang="en-US" sz="2300" b="1" dirty="0" smtClean="0">
                <a:latin typeface="Arial Narrow" pitchFamily="34" charset="0"/>
              </a:rPr>
              <a:t>Because it depletes vesicles of stored NE </a:t>
            </a:r>
            <a:r>
              <a:rPr lang="en-US" sz="23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400" b="1" dirty="0" err="1" smtClean="0">
                <a:solidFill>
                  <a:srgbClr val="4E00C0"/>
                </a:solidFill>
                <a:latin typeface="Arial Narrow" pitchFamily="34" charset="0"/>
                <a:sym typeface="Wingdings 3"/>
              </a:rPr>
              <a:t>tachyphylaxsis</a:t>
            </a:r>
            <a:endParaRPr lang="en-US" sz="2400" b="1" dirty="0" smtClean="0">
              <a:latin typeface="Arial Narrow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475068" y="2607295"/>
            <a:ext cx="2507956" cy="461665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Arial Rounded MT Bold" pitchFamily="34" charset="0"/>
              </a:rPr>
              <a:t>AMPHETAMINE</a:t>
            </a:r>
            <a:endParaRPr lang="en-US" sz="2400" dirty="0">
              <a:latin typeface="Arial Rounded MT Bold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79512" y="4894329"/>
            <a:ext cx="885828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3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 </a:t>
            </a:r>
            <a:r>
              <a:rPr lang="en-US" sz="2300" b="1" dirty="0" smtClean="0">
                <a:latin typeface="Arial Narrow" pitchFamily="34" charset="0"/>
              </a:rPr>
              <a:t>Weight </a:t>
            </a:r>
            <a:r>
              <a:rPr lang="en-US" sz="23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3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 </a:t>
            </a:r>
            <a:r>
              <a:rPr lang="en-US" sz="23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appetite </a:t>
            </a:r>
            <a:endParaRPr lang="en-US" sz="2300" b="1" i="1" dirty="0" smtClean="0">
              <a:latin typeface="Arial Narrow" pitchFamily="34" charset="0"/>
            </a:endParaRPr>
          </a:p>
          <a:p>
            <a:r>
              <a:rPr lang="en-US" sz="2300" b="1" dirty="0" smtClean="0">
                <a:latin typeface="Arial Narrow" pitchFamily="34" charset="0"/>
              </a:rPr>
              <a:t>                       </a:t>
            </a:r>
            <a:r>
              <a:rPr lang="en-US" sz="2300" b="1" dirty="0" smtClean="0">
                <a:latin typeface="Arial Narrow" pitchFamily="34" charset="0"/>
                <a:sym typeface="Wingdings 3"/>
              </a:rPr>
              <a:t> </a:t>
            </a:r>
            <a:r>
              <a:rPr lang="en-US" sz="2300" b="1" dirty="0" smtClean="0">
                <a:latin typeface="Arial Narrow" pitchFamily="34" charset="0"/>
              </a:rPr>
              <a:t>increase energy expenditure</a:t>
            </a:r>
            <a:r>
              <a:rPr lang="en-US" sz="2300" b="1" dirty="0" smtClean="0">
                <a:latin typeface="Arial Narrow" pitchFamily="34" charset="0"/>
                <a:sym typeface="Wingdings 3"/>
              </a:rPr>
              <a:t>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10653" y="5680362"/>
            <a:ext cx="8643998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300" b="1" dirty="0" smtClean="0">
                <a:latin typeface="Arial Narrow" pitchFamily="34" charset="0"/>
              </a:rPr>
              <a:t>No more used </a:t>
            </a:r>
            <a:r>
              <a:rPr lang="en-US" sz="23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300" b="1" dirty="0" smtClean="0">
                <a:solidFill>
                  <a:srgbClr val="4E00C0"/>
                </a:solidFill>
                <a:latin typeface="Arial Narrow" pitchFamily="34" charset="0"/>
              </a:rPr>
              <a:t>induces psychic &amp; physical dependence</a:t>
            </a:r>
            <a:endParaRPr lang="en-US" sz="2300" b="1" i="1" dirty="0" smtClean="0">
              <a:latin typeface="Arial Narrow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79512" y="4149891"/>
            <a:ext cx="8858280" cy="966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300" b="1" dirty="0" smtClean="0">
                <a:latin typeface="Arial Narrow" pitchFamily="34" charset="0"/>
              </a:rPr>
              <a:t> </a:t>
            </a:r>
            <a:r>
              <a:rPr lang="en-US" sz="2300" b="1" dirty="0" smtClean="0">
                <a:solidFill>
                  <a:srgbClr val="FF0000"/>
                </a:solidFill>
                <a:latin typeface="Arial Narrow" pitchFamily="34" charset="0"/>
              </a:rPr>
              <a:t>Acts on </a:t>
            </a:r>
            <a:r>
              <a:rPr lang="en-US" sz="23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300" b="1" dirty="0" smtClean="0">
                <a:solidFill>
                  <a:srgbClr val="FF0000"/>
                </a:solidFill>
                <a:latin typeface="Arial Narrow" pitchFamily="34" charset="0"/>
              </a:rPr>
              <a:t>&amp; </a:t>
            </a:r>
            <a:r>
              <a:rPr lang="en-US" sz="23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300" b="1" dirty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2300" b="1" dirty="0" smtClean="0">
                <a:latin typeface="Arial Narrow" pitchFamily="34" charset="0"/>
                <a:sym typeface="Wingdings 3"/>
              </a:rPr>
              <a:t>+ </a:t>
            </a:r>
            <a:r>
              <a:rPr lang="en-US" sz="23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CNS stimulant effects;</a:t>
            </a:r>
          </a:p>
          <a:p>
            <a:r>
              <a:rPr lang="en-US" sz="2400" b="1" dirty="0" smtClean="0">
                <a:solidFill>
                  <a:srgbClr val="0000FF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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euphoria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causes its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abuse…..</a:t>
            </a:r>
            <a:endParaRPr lang="en-US" sz="2400" b="1" dirty="0" smtClean="0">
              <a:solidFill>
                <a:srgbClr val="0000FF"/>
              </a:solidFill>
              <a:latin typeface="Arial Narrow" pitchFamily="34" charset="0"/>
            </a:endParaRPr>
          </a:p>
          <a:p>
            <a:endParaRPr lang="en-US" sz="1200" b="1" dirty="0" smtClean="0">
              <a:solidFill>
                <a:srgbClr val="0000FF"/>
              </a:solidFill>
              <a:uFill>
                <a:solidFill>
                  <a:srgbClr val="FF0000"/>
                </a:solidFill>
              </a:uFill>
              <a:latin typeface="Arial Narrow" pitchFamily="34" charset="0"/>
              <a:sym typeface="Wingdings 3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07504" y="501825"/>
            <a:ext cx="8786842" cy="11989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4300"/>
              </a:lnSpc>
            </a:pPr>
            <a:r>
              <a:rPr lang="en-US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itchFamily="66" charset="0"/>
              </a:rPr>
              <a:t>ADRENERGICS STIMULANTS [AGONISTS]</a:t>
            </a:r>
            <a:endParaRPr lang="en-US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28662" y="1556792"/>
            <a:ext cx="878684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8B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Dual </a:t>
            </a:r>
            <a:r>
              <a:rPr lang="en-US" sz="4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8B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Sympathomimetics</a:t>
            </a:r>
            <a:endParaRPr lang="en-US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FF8B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65232" y="2743760"/>
            <a:ext cx="7995200" cy="14773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en-US" sz="2300" b="1" dirty="0" smtClean="0">
                <a:latin typeface="Arial Narrow" pitchFamily="34" charset="0"/>
              </a:rPr>
              <a:t>Mixed sympathomimetic; </a:t>
            </a:r>
          </a:p>
          <a:p>
            <a:pPr>
              <a:lnSpc>
                <a:spcPts val="2700"/>
              </a:lnSpc>
            </a:pPr>
            <a:r>
              <a:rPr lang="en-US" sz="2300" b="1" dirty="0" smtClean="0">
                <a:latin typeface="Arial Narrow" pitchFamily="34" charset="0"/>
              </a:rPr>
              <a:t>Prolonged direct action on receptors </a:t>
            </a:r>
            <a:r>
              <a:rPr lang="en-US" sz="2300" b="1" dirty="0" smtClean="0">
                <a:solidFill>
                  <a:srgbClr val="4E00C0"/>
                </a:solidFill>
                <a:latin typeface="Arial Narrow" pitchFamily="34" charset="0"/>
                <a:sym typeface="Wingdings 3"/>
              </a:rPr>
              <a:t> receptor down regulation </a:t>
            </a:r>
          </a:p>
          <a:p>
            <a:pPr>
              <a:lnSpc>
                <a:spcPts val="2700"/>
              </a:lnSpc>
            </a:pPr>
            <a:r>
              <a:rPr lang="en-MY" sz="2300" b="1" dirty="0" smtClean="0">
                <a:latin typeface="Arial Narrow" pitchFamily="34" charset="0"/>
              </a:rPr>
              <a:t>Release NE from adrenergic nerve endings </a:t>
            </a:r>
            <a:r>
              <a:rPr lang="en-US" sz="2300" b="1" dirty="0" smtClean="0">
                <a:solidFill>
                  <a:srgbClr val="4E00C0"/>
                </a:solidFill>
                <a:latin typeface="Arial Narrow" pitchFamily="34" charset="0"/>
                <a:sym typeface="Wingdings 3"/>
              </a:rPr>
              <a:t>depletes stores</a:t>
            </a:r>
            <a:endParaRPr lang="en-MY" sz="2300" b="1" dirty="0" smtClean="0">
              <a:latin typeface="Arial Narrow" pitchFamily="34" charset="0"/>
            </a:endParaRPr>
          </a:p>
          <a:p>
            <a:pPr>
              <a:lnSpc>
                <a:spcPts val="2700"/>
              </a:lnSpc>
            </a:pPr>
            <a:r>
              <a:rPr lang="en-US" sz="23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300" b="1" dirty="0" err="1" smtClean="0">
                <a:solidFill>
                  <a:srgbClr val="4E00C0"/>
                </a:solidFill>
                <a:latin typeface="Arial Narrow" pitchFamily="34" charset="0"/>
                <a:sym typeface="Wingdings 3"/>
              </a:rPr>
              <a:t>tachyphylaxsis</a:t>
            </a:r>
            <a:endParaRPr lang="en-US" sz="2300" b="1" dirty="0" smtClean="0">
              <a:solidFill>
                <a:srgbClr val="4E00C0"/>
              </a:solidFill>
              <a:latin typeface="Arial Narrow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6248" y="4823137"/>
            <a:ext cx="8858280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300" b="1" dirty="0" smtClean="0">
                <a:latin typeface="Arial Narrow" pitchFamily="34" charset="0"/>
              </a:rPr>
              <a:t> </a:t>
            </a:r>
            <a:r>
              <a:rPr lang="en-US" sz="2300" b="1" dirty="0" smtClean="0">
                <a:solidFill>
                  <a:srgbClr val="FF0000"/>
                </a:solidFill>
                <a:latin typeface="Arial Narrow" pitchFamily="34" charset="0"/>
              </a:rPr>
              <a:t>Acts on </a:t>
            </a:r>
            <a:r>
              <a:rPr lang="en-US" sz="23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300" b="1" dirty="0" smtClean="0">
                <a:solidFill>
                  <a:srgbClr val="FF0000"/>
                </a:solidFill>
                <a:latin typeface="Arial Narrow" pitchFamily="34" charset="0"/>
              </a:rPr>
              <a:t>&amp; </a:t>
            </a:r>
            <a:r>
              <a:rPr lang="en-US" sz="23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300" b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endParaRPr lang="en-US" sz="2300" b="1" dirty="0" smtClean="0">
              <a:latin typeface="Arial Narrow" pitchFamily="34" charset="0"/>
              <a:sym typeface="Wingdings 3"/>
            </a:endParaRPr>
          </a:p>
          <a:p>
            <a:pPr>
              <a:lnSpc>
                <a:spcPts val="2500"/>
              </a:lnSpc>
            </a:pPr>
            <a:r>
              <a:rPr lang="en-US" sz="2300" b="1" dirty="0" smtClean="0">
                <a:latin typeface="Arial Narrow" pitchFamily="34" charset="0"/>
                <a:sym typeface="Wingdings 3"/>
              </a:rPr>
              <a:t>+ </a:t>
            </a:r>
            <a:r>
              <a:rPr lang="en-US" sz="23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&gt;</a:t>
            </a:r>
            <a:r>
              <a:rPr lang="en-US" sz="2300" b="1" dirty="0" smtClean="0">
                <a:latin typeface="Arial Narrow" pitchFamily="34" charset="0"/>
                <a:sym typeface="Wingdings 3"/>
              </a:rPr>
              <a:t> facilitate neuromuscular transmission &amp; retention of urine </a:t>
            </a:r>
          </a:p>
          <a:p>
            <a:pPr>
              <a:lnSpc>
                <a:spcPts val="2500"/>
              </a:lnSpc>
            </a:pPr>
            <a:r>
              <a:rPr lang="en-US" sz="2300" b="1" dirty="0" smtClean="0">
                <a:latin typeface="Arial Narrow" pitchFamily="34" charset="0"/>
                <a:sym typeface="Wingdings 3"/>
              </a:rPr>
              <a:t>+ has </a:t>
            </a:r>
            <a:r>
              <a:rPr lang="en-US" sz="23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CNS stimulant effects </a:t>
            </a:r>
            <a:r>
              <a:rPr lang="en-US" sz="2000" b="1" i="1" dirty="0" smtClean="0">
                <a:latin typeface="Arial Narrow" pitchFamily="34" charset="0"/>
                <a:sym typeface="Wingdings 3"/>
              </a:rPr>
              <a:t>less than amphetamine</a:t>
            </a:r>
            <a:endParaRPr lang="en-US" sz="2300" b="1" i="1" dirty="0" smtClean="0">
              <a:latin typeface="Arial Narrow" pitchFamily="34" charset="0"/>
              <a:sym typeface="Wingdings 3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66248" y="4384218"/>
            <a:ext cx="8643998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300" b="1" dirty="0" smtClean="0">
                <a:latin typeface="Arial Narrow" pitchFamily="34" charset="0"/>
              </a:rPr>
              <a:t>Absorbed orally, not destroyed  by MAO or COMT </a:t>
            </a:r>
            <a:r>
              <a:rPr lang="en-US" sz="2300" b="1" dirty="0" smtClean="0">
                <a:latin typeface="Arial Narrow" pitchFamily="34" charset="0"/>
                <a:sym typeface="Wingdings 3"/>
              </a:rPr>
              <a:t>  prolonged action </a:t>
            </a:r>
            <a:endParaRPr lang="en-US" sz="2300" b="1" i="1" dirty="0" smtClean="0">
              <a:latin typeface="Arial Narrow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04056" y="5896386"/>
            <a:ext cx="8643998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Abused by athletes and prohibited during games. </a:t>
            </a:r>
            <a:endParaRPr lang="en-US" sz="2200" b="1" i="1" dirty="0" smtClean="0">
              <a:latin typeface="Arial Narrow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835108" y="2348880"/>
            <a:ext cx="2129380" cy="461665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Arial Rounded MT Bold" pitchFamily="34" charset="0"/>
              </a:rPr>
              <a:t>EPHEDRINE</a:t>
            </a:r>
            <a:endParaRPr lang="en-US" sz="2400" dirty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14282" y="431802"/>
            <a:ext cx="8929718" cy="613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300"/>
              </a:spcBef>
            </a:pPr>
            <a:r>
              <a:rPr lang="en-US" sz="2400" dirty="0" smtClean="0">
                <a:solidFill>
                  <a:srgbClr val="5100C8"/>
                </a:solidFill>
                <a:latin typeface="Bernard MT Condensed" pitchFamily="18" charset="0"/>
              </a:rPr>
              <a:t>Agents specifically indicated for hypotension                         </a:t>
            </a:r>
          </a:p>
          <a:p>
            <a:pPr lvl="0">
              <a:spcBef>
                <a:spcPts val="300"/>
              </a:spcBef>
            </a:pPr>
            <a:r>
              <a:rPr lang="en-US" sz="2400" dirty="0" err="1" smtClean="0">
                <a:solidFill>
                  <a:srgbClr val="0000FF"/>
                </a:solidFill>
                <a:latin typeface="Arial Narrow" pitchFamily="34" charset="0"/>
              </a:rPr>
              <a:t>Midodrine</a:t>
            </a:r>
            <a:r>
              <a:rPr lang="en-US" sz="2400" dirty="0" smtClean="0">
                <a:latin typeface="Arial Narrow" pitchFamily="34" charset="0"/>
              </a:rPr>
              <a:t>, </a:t>
            </a:r>
            <a:r>
              <a:rPr lang="en-US" sz="2400" dirty="0" err="1" smtClean="0">
                <a:latin typeface="Arial Narrow" pitchFamily="34" charset="0"/>
              </a:rPr>
              <a:t>Phenylephrine</a:t>
            </a:r>
            <a:r>
              <a:rPr lang="en-US" sz="2400" dirty="0" smtClean="0">
                <a:latin typeface="Arial Narrow" pitchFamily="34" charset="0"/>
              </a:rPr>
              <a:t>, </a:t>
            </a:r>
            <a:r>
              <a:rPr lang="en-US" sz="2400" dirty="0" err="1" smtClean="0">
                <a:latin typeface="Arial Narrow" pitchFamily="34" charset="0"/>
              </a:rPr>
              <a:t>Norepinephrine</a:t>
            </a:r>
            <a:r>
              <a:rPr lang="en-US" sz="2400" dirty="0" smtClean="0">
                <a:latin typeface="Arial Narrow" pitchFamily="34" charset="0"/>
              </a:rPr>
              <a:t>, </a:t>
            </a:r>
            <a:r>
              <a:rPr lang="en-US" sz="2400" dirty="0" err="1" smtClean="0">
                <a:latin typeface="Arial Narrow" pitchFamily="34" charset="0"/>
              </a:rPr>
              <a:t>Phenylpropanolamine</a:t>
            </a:r>
            <a:endParaRPr lang="en-MY" sz="2400" dirty="0" smtClean="0">
              <a:latin typeface="Arial Narrow" pitchFamily="34" charset="0"/>
            </a:endParaRPr>
          </a:p>
          <a:p>
            <a:pPr>
              <a:spcBef>
                <a:spcPts val="300"/>
              </a:spcBef>
            </a:pPr>
            <a:r>
              <a:rPr lang="en-US" sz="2400" dirty="0" smtClean="0">
                <a:solidFill>
                  <a:srgbClr val="5100C8"/>
                </a:solidFill>
                <a:latin typeface="Bernard MT Condensed" pitchFamily="18" charset="0"/>
              </a:rPr>
              <a:t>Agents specifically indicated for </a:t>
            </a:r>
            <a:r>
              <a:rPr lang="en-US" sz="2400" dirty="0" err="1" smtClean="0">
                <a:solidFill>
                  <a:srgbClr val="5100C8"/>
                </a:solidFill>
                <a:latin typeface="Bernard MT Condensed" pitchFamily="18" charset="0"/>
              </a:rPr>
              <a:t>cardiogenic</a:t>
            </a:r>
            <a:r>
              <a:rPr lang="en-US" sz="2400" dirty="0" smtClean="0">
                <a:solidFill>
                  <a:srgbClr val="5100C8"/>
                </a:solidFill>
                <a:latin typeface="Bernard MT Condensed" pitchFamily="18" charset="0"/>
              </a:rPr>
              <a:t> </a:t>
            </a:r>
            <a:r>
              <a:rPr lang="en-US" sz="2400" dirty="0" err="1" smtClean="0">
                <a:solidFill>
                  <a:srgbClr val="5100C8"/>
                </a:solidFill>
                <a:latin typeface="Bernard MT Condensed" pitchFamily="18" charset="0"/>
              </a:rPr>
              <a:t>shock</a:t>
            </a:r>
            <a:r>
              <a:rPr lang="en-US" sz="2400" dirty="0" err="1" smtClean="0">
                <a:solidFill>
                  <a:srgbClr val="5100C8"/>
                </a:solidFill>
                <a:latin typeface="Bernard MT Condensed" pitchFamily="18" charset="0"/>
                <a:sym typeface="Wingdings 3"/>
              </a:rPr>
              <a:t>AHF</a:t>
            </a:r>
            <a:r>
              <a:rPr lang="en-US" sz="2400" dirty="0" smtClean="0">
                <a:solidFill>
                  <a:srgbClr val="5100C8"/>
                </a:solidFill>
                <a:latin typeface="Bernard MT Condensed" pitchFamily="18" charset="0"/>
              </a:rPr>
              <a:t>           </a:t>
            </a:r>
          </a:p>
          <a:p>
            <a:pPr>
              <a:spcBef>
                <a:spcPts val="300"/>
              </a:spcBef>
            </a:pPr>
            <a:r>
              <a:rPr lang="en-US" sz="2400" dirty="0" err="1" smtClean="0">
                <a:solidFill>
                  <a:srgbClr val="0000FF"/>
                </a:solidFill>
                <a:latin typeface="Arial Narrow" pitchFamily="34" charset="0"/>
              </a:rPr>
              <a:t>Dobutamine</a:t>
            </a:r>
            <a:r>
              <a:rPr lang="en-US" sz="2400" dirty="0" smtClean="0">
                <a:solidFill>
                  <a:srgbClr val="0000FF"/>
                </a:solidFill>
                <a:latin typeface="Arial Narrow" pitchFamily="34" charset="0"/>
              </a:rPr>
              <a:t>,</a:t>
            </a:r>
            <a:r>
              <a:rPr lang="en-US" sz="2400" dirty="0" smtClean="0">
                <a:latin typeface="Arial Narrow" pitchFamily="34" charset="0"/>
              </a:rPr>
              <a:t> Dopamine, Epinephrine</a:t>
            </a:r>
          </a:p>
          <a:p>
            <a:pPr>
              <a:spcBef>
                <a:spcPts val="300"/>
              </a:spcBef>
            </a:pPr>
            <a:r>
              <a:rPr lang="en-US" sz="2400" dirty="0" smtClean="0">
                <a:solidFill>
                  <a:srgbClr val="5100C8"/>
                </a:solidFill>
                <a:latin typeface="Bernard MT Condensed" pitchFamily="18" charset="0"/>
              </a:rPr>
              <a:t>Agents specifically indicated for shock</a:t>
            </a:r>
          </a:p>
          <a:p>
            <a:pPr>
              <a:spcBef>
                <a:spcPts val="300"/>
              </a:spcBef>
            </a:pPr>
            <a:r>
              <a:rPr lang="en-US" sz="2400" dirty="0" smtClean="0">
                <a:solidFill>
                  <a:srgbClr val="0000FF"/>
                </a:solidFill>
                <a:latin typeface="Arial Narrow" pitchFamily="34" charset="0"/>
              </a:rPr>
              <a:t>Dopamine,</a:t>
            </a:r>
            <a:r>
              <a:rPr lang="en-US" sz="2400" dirty="0" smtClean="0">
                <a:latin typeface="Arial Narrow" pitchFamily="34" charset="0"/>
              </a:rPr>
              <a:t> </a:t>
            </a:r>
            <a:r>
              <a:rPr lang="en-US" sz="2400" dirty="0" err="1" smtClean="0">
                <a:latin typeface="Arial Narrow" pitchFamily="34" charset="0"/>
              </a:rPr>
              <a:t>Norepinephrine</a:t>
            </a:r>
            <a:endParaRPr lang="en-US" sz="2400" dirty="0" smtClean="0">
              <a:latin typeface="Bernard MT Condensed" pitchFamily="18" charset="0"/>
            </a:endParaRPr>
          </a:p>
          <a:p>
            <a:pPr marL="0" lvl="1">
              <a:spcBef>
                <a:spcPts val="300"/>
              </a:spcBef>
            </a:pPr>
            <a:r>
              <a:rPr lang="en-US" sz="2400" dirty="0" smtClean="0">
                <a:solidFill>
                  <a:srgbClr val="5100C8"/>
                </a:solidFill>
                <a:latin typeface="Bernard MT Condensed" pitchFamily="18" charset="0"/>
              </a:rPr>
              <a:t>Agents specifically indicated for cardiac arrest                          </a:t>
            </a:r>
            <a:r>
              <a:rPr lang="en-US" sz="2400" dirty="0" err="1" smtClean="0">
                <a:solidFill>
                  <a:srgbClr val="0000FF"/>
                </a:solidFill>
                <a:latin typeface="Arial Narrow" pitchFamily="34" charset="0"/>
              </a:rPr>
              <a:t>Dobutamine</a:t>
            </a:r>
            <a:r>
              <a:rPr lang="en-US" sz="2400" dirty="0" smtClean="0">
                <a:solidFill>
                  <a:srgbClr val="0000FF"/>
                </a:solidFill>
                <a:latin typeface="Arial Narrow" pitchFamily="34" charset="0"/>
              </a:rPr>
              <a:t>,</a:t>
            </a:r>
            <a:r>
              <a:rPr lang="en-US" sz="2400" dirty="0" smtClean="0">
                <a:latin typeface="Arial Narrow" pitchFamily="34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Arial Narrow" pitchFamily="34" charset="0"/>
              </a:rPr>
              <a:t>Epinephrine,</a:t>
            </a:r>
            <a:r>
              <a:rPr lang="en-US" sz="2400" dirty="0" smtClean="0">
                <a:latin typeface="Arial Narrow" pitchFamily="34" charset="0"/>
              </a:rPr>
              <a:t> </a:t>
            </a:r>
            <a:r>
              <a:rPr lang="en-US" sz="2400" dirty="0" err="1" smtClean="0">
                <a:latin typeface="Arial Narrow" pitchFamily="34" charset="0"/>
              </a:rPr>
              <a:t>Norepinephrine</a:t>
            </a:r>
            <a:endParaRPr lang="en-US" sz="2400" dirty="0" smtClean="0">
              <a:latin typeface="Bernard MT Condensed" pitchFamily="18" charset="0"/>
            </a:endParaRPr>
          </a:p>
          <a:p>
            <a:pPr>
              <a:spcBef>
                <a:spcPts val="300"/>
              </a:spcBef>
            </a:pPr>
            <a:r>
              <a:rPr lang="en-US" sz="2400" dirty="0" smtClean="0">
                <a:solidFill>
                  <a:srgbClr val="5100C8"/>
                </a:solidFill>
                <a:latin typeface="Bernard MT Condensed" pitchFamily="18" charset="0"/>
              </a:rPr>
              <a:t>Agents specifically indicated for bronchial asthma             </a:t>
            </a:r>
          </a:p>
          <a:p>
            <a:pPr>
              <a:spcBef>
                <a:spcPts val="300"/>
              </a:spcBef>
            </a:pPr>
            <a:r>
              <a:rPr lang="en-US" sz="2400" dirty="0" err="1" smtClean="0">
                <a:solidFill>
                  <a:srgbClr val="0000FF"/>
                </a:solidFill>
                <a:latin typeface="Arial Narrow" pitchFamily="34" charset="0"/>
              </a:rPr>
              <a:t>Salbutamol</a:t>
            </a:r>
            <a:r>
              <a:rPr lang="en-US" sz="2400" dirty="0" smtClean="0">
                <a:solidFill>
                  <a:srgbClr val="0000FF"/>
                </a:solidFill>
                <a:latin typeface="Arial Narrow" pitchFamily="34" charset="0"/>
              </a:rPr>
              <a:t>, </a:t>
            </a:r>
            <a:r>
              <a:rPr lang="en-US" sz="2400" dirty="0" err="1" smtClean="0">
                <a:solidFill>
                  <a:srgbClr val="0000FF"/>
                </a:solidFill>
                <a:latin typeface="Arial Narrow" pitchFamily="34" charset="0"/>
              </a:rPr>
              <a:t>Salmeterol</a:t>
            </a:r>
            <a:r>
              <a:rPr lang="en-US" sz="2400" dirty="0" smtClean="0">
                <a:solidFill>
                  <a:srgbClr val="0000FF"/>
                </a:solidFill>
                <a:latin typeface="Arial Narrow" pitchFamily="34" charset="0"/>
              </a:rPr>
              <a:t>, </a:t>
            </a:r>
            <a:r>
              <a:rPr lang="en-US" sz="2400" dirty="0" err="1" smtClean="0">
                <a:solidFill>
                  <a:srgbClr val="0000FF"/>
                </a:solidFill>
                <a:latin typeface="Arial Narrow" pitchFamily="34" charset="0"/>
              </a:rPr>
              <a:t>Formoterol</a:t>
            </a:r>
            <a:r>
              <a:rPr lang="en-US" sz="2400" dirty="0" smtClean="0">
                <a:solidFill>
                  <a:srgbClr val="0000FF"/>
                </a:solidFill>
                <a:latin typeface="Arial Narrow" pitchFamily="34" charset="0"/>
              </a:rPr>
              <a:t>, </a:t>
            </a:r>
            <a:r>
              <a:rPr lang="en-US" sz="2400" dirty="0" err="1" smtClean="0">
                <a:latin typeface="Arial Narrow" pitchFamily="34" charset="0"/>
              </a:rPr>
              <a:t>Terbutaline</a:t>
            </a:r>
            <a:r>
              <a:rPr lang="en-US" sz="2400" dirty="0" smtClean="0">
                <a:latin typeface="Arial Narrow" pitchFamily="34" charset="0"/>
              </a:rPr>
              <a:t>, </a:t>
            </a:r>
            <a:r>
              <a:rPr lang="en-US" sz="2400" dirty="0" err="1" smtClean="0">
                <a:latin typeface="Arial Narrow" pitchFamily="34" charset="0"/>
              </a:rPr>
              <a:t>Isoprenaline</a:t>
            </a:r>
            <a:endParaRPr lang="en-US" sz="2400" dirty="0" smtClean="0">
              <a:latin typeface="Arial Narrow" pitchFamily="34" charset="0"/>
            </a:endParaRPr>
          </a:p>
          <a:p>
            <a:pPr>
              <a:spcBef>
                <a:spcPts val="300"/>
              </a:spcBef>
            </a:pPr>
            <a:r>
              <a:rPr lang="en-US" sz="2400" dirty="0" smtClean="0">
                <a:solidFill>
                  <a:srgbClr val="5100C8"/>
                </a:solidFill>
                <a:latin typeface="Bernard MT Condensed" pitchFamily="18" charset="0"/>
              </a:rPr>
              <a:t>Agents specifically indicated for premature </a:t>
            </a:r>
            <a:r>
              <a:rPr lang="en-US" sz="2400" dirty="0" err="1" smtClean="0">
                <a:solidFill>
                  <a:srgbClr val="5100C8"/>
                </a:solidFill>
                <a:latin typeface="Bernard MT Condensed" pitchFamily="18" charset="0"/>
              </a:rPr>
              <a:t>labour</a:t>
            </a:r>
            <a:r>
              <a:rPr lang="en-US" sz="2400" dirty="0" smtClean="0">
                <a:solidFill>
                  <a:srgbClr val="5100C8"/>
                </a:solidFill>
                <a:latin typeface="Bernard MT Condensed" pitchFamily="18" charset="0"/>
              </a:rPr>
              <a:t>                 </a:t>
            </a:r>
          </a:p>
          <a:p>
            <a:pPr>
              <a:spcBef>
                <a:spcPts val="300"/>
              </a:spcBef>
            </a:pPr>
            <a:r>
              <a:rPr lang="en-US" sz="2400" dirty="0" err="1" smtClean="0">
                <a:solidFill>
                  <a:srgbClr val="0000FF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Ritodrine</a:t>
            </a:r>
            <a:r>
              <a:rPr lang="en-US" sz="2400" dirty="0" smtClean="0">
                <a:solidFill>
                  <a:srgbClr val="0000FF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,</a:t>
            </a:r>
            <a:r>
              <a:rPr lang="en-US" sz="2400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 </a:t>
            </a:r>
            <a:r>
              <a:rPr lang="en-US" sz="2400" dirty="0" err="1" smtClean="0">
                <a:latin typeface="Arial Narrow" pitchFamily="34" charset="0"/>
              </a:rPr>
              <a:t>Terbutaline</a:t>
            </a:r>
            <a:r>
              <a:rPr lang="en-US" sz="2400" b="1" dirty="0" smtClean="0">
                <a:latin typeface="Arial Narrow" pitchFamily="34" charset="0"/>
              </a:rPr>
              <a:t> </a:t>
            </a:r>
          </a:p>
          <a:p>
            <a:pPr>
              <a:spcBef>
                <a:spcPts val="300"/>
              </a:spcBef>
            </a:pPr>
            <a:r>
              <a:rPr lang="en-US" sz="2400" dirty="0" smtClean="0">
                <a:solidFill>
                  <a:srgbClr val="5100C8"/>
                </a:solidFill>
                <a:latin typeface="Bernard MT Condensed" pitchFamily="18" charset="0"/>
              </a:rPr>
              <a:t>Agents specifically indicated for nasal decongestion       </a:t>
            </a:r>
          </a:p>
          <a:p>
            <a:pPr>
              <a:spcBef>
                <a:spcPts val="300"/>
              </a:spcBef>
            </a:pPr>
            <a:r>
              <a:rPr lang="en-US" sz="2400" spc="-40" dirty="0" smtClean="0">
                <a:solidFill>
                  <a:srgbClr val="0000FF"/>
                </a:solidFill>
                <a:latin typeface="Arial Narrow" pitchFamily="34" charset="0"/>
              </a:rPr>
              <a:t>Pseudoephedrine, </a:t>
            </a:r>
            <a:r>
              <a:rPr lang="en-US" sz="2400" spc="-40" dirty="0" err="1" smtClean="0">
                <a:latin typeface="Arial Narrow" pitchFamily="34" charset="0"/>
              </a:rPr>
              <a:t>Naphazoline</a:t>
            </a:r>
            <a:r>
              <a:rPr lang="en-US" sz="2400" spc="-40" dirty="0" smtClean="0">
                <a:latin typeface="Arial Narrow" pitchFamily="34" charset="0"/>
              </a:rPr>
              <a:t>, </a:t>
            </a:r>
            <a:r>
              <a:rPr lang="en-US" sz="2400" spc="-40" dirty="0" err="1" smtClean="0">
                <a:latin typeface="Arial Narrow" pitchFamily="34" charset="0"/>
              </a:rPr>
              <a:t>Oxymetazoline</a:t>
            </a:r>
            <a:r>
              <a:rPr lang="en-US" sz="2400" spc="-40" dirty="0" smtClean="0">
                <a:latin typeface="Arial Narrow" pitchFamily="34" charset="0"/>
              </a:rPr>
              <a:t>, </a:t>
            </a:r>
            <a:r>
              <a:rPr lang="en-US" sz="2400" spc="-40" dirty="0" err="1" smtClean="0">
                <a:latin typeface="Arial Narrow" pitchFamily="34" charset="0"/>
              </a:rPr>
              <a:t>Phenylephrine</a:t>
            </a:r>
            <a:r>
              <a:rPr lang="en-US" sz="2400" spc="-40" dirty="0" smtClean="0">
                <a:latin typeface="Arial Narrow" pitchFamily="34" charset="0"/>
              </a:rPr>
              <a:t>, </a:t>
            </a:r>
            <a:r>
              <a:rPr lang="en-US" sz="2400" spc="-40" dirty="0" err="1" smtClean="0">
                <a:latin typeface="Arial Narrow" pitchFamily="34" charset="0"/>
              </a:rPr>
              <a:t>Xylometazoline</a:t>
            </a:r>
            <a:r>
              <a:rPr lang="en-US" sz="2400" spc="-40" dirty="0" smtClean="0">
                <a:latin typeface="Arial Narrow" pitchFamily="34" charset="0"/>
              </a:rPr>
              <a:t> </a:t>
            </a:r>
            <a:endParaRPr lang="en-US" sz="2400" spc="-40" dirty="0" smtClean="0">
              <a:solidFill>
                <a:srgbClr val="5100C8"/>
              </a:solidFill>
              <a:latin typeface="Bernard MT Condensed" pitchFamily="18" charset="0"/>
            </a:endParaRPr>
          </a:p>
          <a:p>
            <a:pPr>
              <a:spcBef>
                <a:spcPts val="300"/>
              </a:spcBef>
            </a:pPr>
            <a:r>
              <a:rPr lang="en-US" sz="2400" dirty="0" smtClean="0">
                <a:solidFill>
                  <a:srgbClr val="5100C8"/>
                </a:solidFill>
                <a:latin typeface="Bernard MT Condensed" pitchFamily="18" charset="0"/>
              </a:rPr>
              <a:t>Agents specifically abused in sports</a:t>
            </a:r>
            <a:r>
              <a:rPr lang="en-US" sz="2400" dirty="0" smtClean="0">
                <a:solidFill>
                  <a:srgbClr val="5100C8"/>
                </a:solidFill>
                <a:latin typeface="Bernard MT Condensed" pitchFamily="18" charset="0"/>
                <a:sym typeface="Wingdings 3"/>
              </a:rPr>
              <a:t> </a:t>
            </a:r>
            <a:r>
              <a:rPr lang="en-US" sz="2400" dirty="0" smtClean="0">
                <a:solidFill>
                  <a:srgbClr val="5100C8"/>
                </a:solidFill>
                <a:latin typeface="Bernard MT Condensed" pitchFamily="18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Arial Narrow" pitchFamily="34" charset="0"/>
              </a:rPr>
              <a:t>Ephedrine, </a:t>
            </a:r>
            <a:r>
              <a:rPr lang="en-US" sz="2400" dirty="0" smtClean="0">
                <a:latin typeface="Arial Narrow" pitchFamily="34" charset="0"/>
              </a:rPr>
              <a:t>Amphetamine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 </a:t>
            </a:r>
            <a:endParaRPr lang="en-US" sz="2400" b="1" dirty="0">
              <a:solidFill>
                <a:srgbClr val="0000FF"/>
              </a:solidFill>
              <a:latin typeface="Arial Narrow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645678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0" y="-99392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/>
          <p:cNvGrpSpPr/>
          <p:nvPr/>
        </p:nvGrpSpPr>
        <p:grpSpPr>
          <a:xfrm>
            <a:off x="1071538" y="2538372"/>
            <a:ext cx="7858180" cy="1745604"/>
            <a:chOff x="1071538" y="2538372"/>
            <a:chExt cx="7858180" cy="17456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1963" t="46126" r="6868" b="43113"/>
            <a:stretch>
              <a:fillRect/>
            </a:stretch>
          </p:blipFill>
          <p:spPr bwMode="auto">
            <a:xfrm>
              <a:off x="3303152" y="2883020"/>
              <a:ext cx="5214974" cy="71438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5" name="Straight Connector 4"/>
            <p:cNvCxnSpPr/>
            <p:nvPr/>
          </p:nvCxnSpPr>
          <p:spPr>
            <a:xfrm>
              <a:off x="6358744" y="2538372"/>
              <a:ext cx="13456" cy="70845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1071538" y="3606868"/>
              <a:ext cx="3000396" cy="677108"/>
            </a:xfrm>
            <a:prstGeom prst="rect">
              <a:avLst/>
            </a:prstGeom>
            <a:gradFill flip="none" rotWithShape="1">
              <a:gsLst>
                <a:gs pos="0">
                  <a:srgbClr val="FFE161">
                    <a:tint val="66000"/>
                    <a:satMod val="160000"/>
                  </a:srgbClr>
                </a:gs>
                <a:gs pos="50000">
                  <a:srgbClr val="CCFFFF"/>
                </a:gs>
                <a:gs pos="100000">
                  <a:srgbClr val="CCFF33"/>
                </a:gs>
              </a:gsLst>
              <a:lin ang="0" scaled="1"/>
              <a:tileRect/>
            </a:gra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900" b="1" spc="70" dirty="0" err="1" smtClean="0">
                  <a:latin typeface="Calibri" pitchFamily="34" charset="0"/>
                </a:rPr>
                <a:t>Adrenoceptor</a:t>
              </a:r>
              <a:r>
                <a:rPr lang="en-US" sz="1900" b="1" spc="70" dirty="0" smtClean="0">
                  <a:latin typeface="Calibri" pitchFamily="34" charset="0"/>
                </a:rPr>
                <a:t> Blockers</a:t>
              </a:r>
            </a:p>
            <a:p>
              <a:pPr algn="ctr"/>
              <a:r>
                <a:rPr lang="en-US" sz="1900" b="1" spc="70" dirty="0" err="1" smtClean="0">
                  <a:latin typeface="Calibri" pitchFamily="34" charset="0"/>
                </a:rPr>
                <a:t>Adrenolytics</a:t>
              </a:r>
              <a:endParaRPr lang="en-US" sz="1900" b="1" spc="70" dirty="0">
                <a:latin typeface="Calibri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500694" y="3606868"/>
              <a:ext cx="3429024" cy="677108"/>
            </a:xfrm>
            <a:prstGeom prst="rect">
              <a:avLst/>
            </a:prstGeom>
            <a:gradFill flip="none" rotWithShape="1">
              <a:gsLst>
                <a:gs pos="0">
                  <a:srgbClr val="FFE161"/>
                </a:gs>
                <a:gs pos="50000">
                  <a:srgbClr val="FFD9FF"/>
                </a:gs>
                <a:gs pos="100000">
                  <a:srgbClr val="CCFF33"/>
                </a:gs>
              </a:gsLst>
              <a:lin ang="0" scaled="1"/>
              <a:tileRect/>
            </a:gra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900" b="1" spc="70" dirty="0" smtClean="0">
                  <a:latin typeface="Calibri" pitchFamily="34" charset="0"/>
                </a:rPr>
                <a:t>Adrenergic Neuron Blockers </a:t>
              </a:r>
              <a:r>
                <a:rPr lang="en-US" sz="1900" b="1" spc="70" dirty="0" err="1" smtClean="0">
                  <a:latin typeface="Calibri" pitchFamily="34" charset="0"/>
                </a:rPr>
                <a:t>Sympatholytics</a:t>
              </a:r>
              <a:endParaRPr lang="en-US" sz="1900" b="1" spc="70" dirty="0" smtClean="0">
                <a:latin typeface="Calibri" pitchFamily="34" charset="0"/>
              </a:endParaRPr>
            </a:p>
          </p:txBody>
        </p:sp>
      </p:grpSp>
      <p:grpSp>
        <p:nvGrpSpPr>
          <p:cNvPr id="3" name="Group 19"/>
          <p:cNvGrpSpPr/>
          <p:nvPr/>
        </p:nvGrpSpPr>
        <p:grpSpPr>
          <a:xfrm>
            <a:off x="285720" y="465900"/>
            <a:ext cx="8429652" cy="2214554"/>
            <a:chOff x="285720" y="0"/>
            <a:chExt cx="8429652" cy="2214554"/>
          </a:xfrm>
        </p:grpSpPr>
        <p:sp>
          <p:nvSpPr>
            <p:cNvPr id="13" name="Rectangle 12"/>
            <p:cNvSpPr/>
            <p:nvPr/>
          </p:nvSpPr>
          <p:spPr>
            <a:xfrm>
              <a:off x="428596" y="1500174"/>
              <a:ext cx="3357586" cy="642942"/>
            </a:xfrm>
            <a:prstGeom prst="rect">
              <a:avLst/>
            </a:prstGeom>
            <a:solidFill>
              <a:srgbClr val="CCFF33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143504" y="1461537"/>
              <a:ext cx="2428892" cy="642942"/>
            </a:xfrm>
            <a:prstGeom prst="rect">
              <a:avLst/>
            </a:prstGeom>
            <a:solidFill>
              <a:srgbClr val="FFE16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260358" y="142852"/>
              <a:ext cx="2786082" cy="642942"/>
            </a:xfrm>
            <a:prstGeom prst="rect">
              <a:avLst/>
            </a:prstGeom>
            <a:gradFill flip="none" rotWithShape="1">
              <a:gsLst>
                <a:gs pos="24000">
                  <a:srgbClr val="FFE161">
                    <a:tint val="66000"/>
                    <a:satMod val="160000"/>
                  </a:srgbClr>
                </a:gs>
                <a:gs pos="41000">
                  <a:srgbClr val="CCFF33"/>
                </a:gs>
                <a:gs pos="100000">
                  <a:srgbClr val="FFE161">
                    <a:tint val="23500"/>
                    <a:satMod val="160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0"/>
            </a:blip>
            <a:srcRect b="54055"/>
            <a:stretch>
              <a:fillRect/>
            </a:stretch>
          </p:blipFill>
          <p:spPr bwMode="auto">
            <a:xfrm>
              <a:off x="285720" y="0"/>
              <a:ext cx="8429652" cy="2214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4" name="Group 31"/>
          <p:cNvGrpSpPr/>
          <p:nvPr/>
        </p:nvGrpSpPr>
        <p:grpSpPr>
          <a:xfrm>
            <a:off x="142844" y="4303898"/>
            <a:ext cx="6357982" cy="2043462"/>
            <a:chOff x="142844" y="4591930"/>
            <a:chExt cx="6357982" cy="2043462"/>
          </a:xfrm>
        </p:grpSpPr>
        <p:grpSp>
          <p:nvGrpSpPr>
            <p:cNvPr id="6" name="Group 17"/>
            <p:cNvGrpSpPr/>
            <p:nvPr/>
          </p:nvGrpSpPr>
          <p:grpSpPr>
            <a:xfrm>
              <a:off x="142844" y="4591930"/>
              <a:ext cx="6357982" cy="1344443"/>
              <a:chOff x="500034" y="5072074"/>
              <a:chExt cx="6357982" cy="1344443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4143372" y="5773575"/>
                <a:ext cx="2643206" cy="642942"/>
              </a:xfrm>
              <a:prstGeom prst="rect">
                <a:avLst/>
              </a:prstGeom>
              <a:gradFill flip="none" rotWithShape="1">
                <a:gsLst>
                  <a:gs pos="0">
                    <a:srgbClr val="FFE161">
                      <a:tint val="66000"/>
                      <a:satMod val="160000"/>
                    </a:srgbClr>
                  </a:gs>
                  <a:gs pos="43000">
                    <a:srgbClr val="CCFFFF"/>
                  </a:gs>
                  <a:gs pos="86000">
                    <a:srgbClr val="DEBDFF"/>
                  </a:gs>
                  <a:gs pos="85000">
                    <a:srgbClr val="CCFF33"/>
                  </a:gs>
                </a:gsLst>
                <a:lin ang="2700000" scaled="1"/>
                <a:tileRect/>
              </a:gra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500034" y="5727895"/>
                <a:ext cx="2928958" cy="642942"/>
              </a:xfrm>
              <a:prstGeom prst="rect">
                <a:avLst/>
              </a:prstGeom>
              <a:gradFill flip="none" rotWithShape="1">
                <a:gsLst>
                  <a:gs pos="0">
                    <a:srgbClr val="FFE161">
                      <a:tint val="66000"/>
                      <a:satMod val="160000"/>
                    </a:srgbClr>
                  </a:gs>
                  <a:gs pos="43000">
                    <a:srgbClr val="CCFFFF"/>
                  </a:gs>
                  <a:gs pos="86000">
                    <a:srgbClr val="DEBDFF"/>
                  </a:gs>
                  <a:gs pos="85000">
                    <a:srgbClr val="CCFF33"/>
                  </a:gs>
                </a:gsLst>
                <a:lin ang="2700000" scaled="1"/>
                <a:tileRect/>
              </a:gra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051" name="Picture 3" descr="C:\Users\Administrator\Pictures\nn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20000"/>
              </a:blip>
              <a:srcRect l="1121" t="5034" b="4362"/>
              <a:stretch>
                <a:fillRect/>
              </a:stretch>
            </p:blipFill>
            <p:spPr bwMode="auto">
              <a:xfrm>
                <a:off x="500034" y="5072074"/>
                <a:ext cx="6357982" cy="1285884"/>
              </a:xfrm>
              <a:prstGeom prst="rect">
                <a:avLst/>
              </a:prstGeom>
              <a:noFill/>
            </p:spPr>
          </p:pic>
        </p:grpSp>
        <p:sp>
          <p:nvSpPr>
            <p:cNvPr id="25" name="TextBox 24"/>
            <p:cNvSpPr txBox="1"/>
            <p:nvPr/>
          </p:nvSpPr>
          <p:spPr>
            <a:xfrm>
              <a:off x="1714480" y="6052284"/>
              <a:ext cx="3286148" cy="583108"/>
            </a:xfrm>
            <a:prstGeom prst="rect">
              <a:avLst/>
            </a:prstGeom>
            <a:gradFill flip="none" rotWithShape="1">
              <a:gsLst>
                <a:gs pos="0">
                  <a:srgbClr val="FFE161"/>
                </a:gs>
                <a:gs pos="50000">
                  <a:srgbClr val="CCFFFF"/>
                </a:gs>
                <a:gs pos="100000">
                  <a:schemeClr val="accent4">
                    <a:lumMod val="20000"/>
                    <a:lumOff val="80000"/>
                  </a:schemeClr>
                </a:gs>
                <a:gs pos="78000">
                  <a:srgbClr val="CCFF33"/>
                </a:gs>
              </a:gsLst>
              <a:lin ang="13500000" scaled="1"/>
              <a:tileRect/>
            </a:gra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900"/>
                </a:lnSpc>
              </a:pPr>
              <a:r>
                <a:rPr lang="en-US" sz="1900" b="1" spc="70" dirty="0" smtClean="0">
                  <a:latin typeface="Calibri" pitchFamily="34" charset="0"/>
                </a:rPr>
                <a:t>Alpha &amp; beta- adrenergic receptor blockers</a:t>
              </a: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rot="5400000">
              <a:off x="2663096" y="5429264"/>
              <a:ext cx="1285884" cy="1588"/>
            </a:xfrm>
            <a:prstGeom prst="straightConnector1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Curved Down Arrow 25"/>
          <p:cNvSpPr/>
          <p:nvPr/>
        </p:nvSpPr>
        <p:spPr>
          <a:xfrm rot="8027677" flipH="1">
            <a:off x="4574394" y="5782333"/>
            <a:ext cx="1071570" cy="335989"/>
          </a:xfrm>
          <a:prstGeom prst="curvedDownArrow">
            <a:avLst>
              <a:gd name="adj1" fmla="val 25000"/>
              <a:gd name="adj2" fmla="val 131890"/>
              <a:gd name="adj3" fmla="val 25000"/>
            </a:avLst>
          </a:prstGeom>
          <a:gradFill flip="none" rotWithShape="1">
            <a:gsLst>
              <a:gs pos="0">
                <a:srgbClr val="FFE161"/>
              </a:gs>
              <a:gs pos="50000">
                <a:srgbClr val="CCFFFF"/>
              </a:gs>
              <a:gs pos="100000">
                <a:schemeClr val="accent4">
                  <a:lumMod val="20000"/>
                  <a:lumOff val="80000"/>
                </a:schemeClr>
              </a:gs>
              <a:gs pos="78000">
                <a:srgbClr val="CCFF33"/>
              </a:gs>
            </a:gsLst>
            <a:lin ang="1350000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1900"/>
              </a:lnSpc>
            </a:pPr>
            <a:endParaRPr lang="en-US" sz="1900" b="1" spc="70" dirty="0" smtClean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rallelogram 2"/>
          <p:cNvSpPr/>
          <p:nvPr/>
        </p:nvSpPr>
        <p:spPr>
          <a:xfrm rot="21189742">
            <a:off x="-329442" y="834691"/>
            <a:ext cx="9144000" cy="5482565"/>
          </a:xfrm>
          <a:prstGeom prst="parallelogram">
            <a:avLst/>
          </a:prstGeom>
          <a:solidFill>
            <a:srgbClr val="660033">
              <a:alpha val="4705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arallelogram 3"/>
          <p:cNvSpPr/>
          <p:nvPr/>
        </p:nvSpPr>
        <p:spPr>
          <a:xfrm rot="-540000" flipH="1">
            <a:off x="532397" y="339958"/>
            <a:ext cx="8067524" cy="5615315"/>
          </a:xfrm>
          <a:prstGeom prst="parallelogram">
            <a:avLst/>
          </a:prstGeom>
          <a:solidFill>
            <a:srgbClr val="EA00A2">
              <a:alpha val="5803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818" name="Picture 2" descr="C:\Users\~IzAh~\Pictures\wallpapers\PinkIsThenewBlack.png"/>
          <p:cNvPicPr>
            <a:picLocks noChangeAspect="1" noChangeArrowheads="1"/>
          </p:cNvPicPr>
          <p:nvPr/>
        </p:nvPicPr>
        <p:blipFill>
          <a:blip r:embed="rId2" cstate="print"/>
          <a:srcRect t="9319" r="6272" b="3304"/>
          <a:stretch>
            <a:fillRect/>
          </a:stretch>
        </p:blipFill>
        <p:spPr bwMode="auto">
          <a:xfrm rot="360000">
            <a:off x="593525" y="425898"/>
            <a:ext cx="7049157" cy="50881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EA00A2">
                <a:alpha val="29804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Rectangle 4"/>
          <p:cNvSpPr/>
          <p:nvPr/>
        </p:nvSpPr>
        <p:spPr>
          <a:xfrm>
            <a:off x="5857884" y="6006132"/>
            <a:ext cx="304282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6000" b="1" cap="none" spc="0" dirty="0" smtClean="0">
                <a:ln/>
                <a:solidFill>
                  <a:schemeClr val="accent3"/>
                </a:solidFill>
                <a:effectLst/>
                <a:latin typeface="Freestyle Script" pitchFamily="66" charset="0"/>
              </a:rPr>
              <a:t>GOOD LUCK</a:t>
            </a:r>
            <a:endParaRPr lang="en-US" sz="6000" b="1" cap="none" spc="0" dirty="0">
              <a:ln/>
              <a:solidFill>
                <a:schemeClr val="accent3"/>
              </a:solidFill>
              <a:effectLst/>
              <a:latin typeface="Freestyle Scrip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http://uk.wrs.yahoo.com/_ylt=A0WTf2zCvttM_ngAHqJWBQx./SIG=11rss40u9/EXP=1289498434/**http%3a/ardb.bjmu.edu.cn/image/cover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469461"/>
            <a:ext cx="4500594" cy="3388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07504" y="501825"/>
            <a:ext cx="8786842" cy="11989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4300"/>
              </a:lnSpc>
            </a:pPr>
            <a:r>
              <a:rPr lang="en-US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itchFamily="66" charset="0"/>
              </a:rPr>
              <a:t>ADRENERGICS STIMULANTS [AGONISTS]</a:t>
            </a:r>
            <a:endParaRPr lang="en-US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7158" y="1730865"/>
            <a:ext cx="878684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CCFF33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Direct </a:t>
            </a:r>
            <a:r>
              <a:rPr lang="en-US" sz="4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CCFF33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Sympathomimetics</a:t>
            </a:r>
            <a:endParaRPr lang="en-US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CCFF33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2910" y="2285992"/>
            <a:ext cx="878684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FF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Indirect </a:t>
            </a:r>
            <a:r>
              <a:rPr lang="en-US" sz="4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FF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Sympathomimetics</a:t>
            </a:r>
            <a:endParaRPr lang="en-US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FFFF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28662" y="2841119"/>
            <a:ext cx="878684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8B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Dual </a:t>
            </a:r>
            <a:r>
              <a:rPr lang="en-US" sz="4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8B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Sympathomimetics</a:t>
            </a:r>
            <a:endParaRPr lang="en-US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FF8B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2" descr="Mechanism of direct acting adrenergic drugs"/>
          <p:cNvPicPr>
            <a:picLocks noChangeAspect="1" noChangeArrowheads="1"/>
          </p:cNvPicPr>
          <p:nvPr/>
        </p:nvPicPr>
        <p:blipFill>
          <a:blip r:embed="rId2" cstate="print"/>
          <a:srcRect t="15254" b="3389"/>
          <a:stretch>
            <a:fillRect/>
          </a:stretch>
        </p:blipFill>
        <p:spPr bwMode="auto">
          <a:xfrm>
            <a:off x="5429256" y="278318"/>
            <a:ext cx="335758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Mechanism of indirect acting adrenergic drugs"/>
          <p:cNvPicPr>
            <a:picLocks noChangeAspect="1" noChangeArrowheads="1"/>
          </p:cNvPicPr>
          <p:nvPr/>
        </p:nvPicPr>
        <p:blipFill>
          <a:blip r:embed="rId3" cstate="print"/>
          <a:srcRect t="18486"/>
          <a:stretch>
            <a:fillRect/>
          </a:stretch>
        </p:blipFill>
        <p:spPr bwMode="auto">
          <a:xfrm>
            <a:off x="5429256" y="2428869"/>
            <a:ext cx="337394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Mechanism of indirect acting adrenergic drugs adrenergic"/>
          <p:cNvPicPr>
            <a:picLocks noChangeAspect="1" noChangeArrowheads="1"/>
          </p:cNvPicPr>
          <p:nvPr/>
        </p:nvPicPr>
        <p:blipFill>
          <a:blip r:embed="rId4" cstate="print"/>
          <a:srcRect t="14658"/>
          <a:stretch>
            <a:fillRect/>
          </a:stretch>
        </p:blipFill>
        <p:spPr bwMode="auto">
          <a:xfrm>
            <a:off x="5500694" y="4571985"/>
            <a:ext cx="3295650" cy="214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14282" y="142852"/>
            <a:ext cx="4143404" cy="523220"/>
          </a:xfrm>
          <a:prstGeom prst="rect">
            <a:avLst/>
          </a:prstGeom>
          <a:solidFill>
            <a:srgbClr val="CCFF33"/>
          </a:solidFill>
          <a:ln w="28575">
            <a:solidFill>
              <a:schemeClr val="tx1"/>
            </a:solidFill>
          </a:ln>
          <a:effectLst>
            <a:outerShdw blurRad="63500" dist="38100" dir="3000000" algn="t" rotWithShape="0">
              <a:srgbClr val="00FFFF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spc="70" dirty="0" smtClean="0">
                <a:latin typeface="Bernard MT Condensed" pitchFamily="18" charset="0"/>
              </a:rPr>
              <a:t>ADRENERGIC STIMULANTS</a:t>
            </a:r>
            <a:endParaRPr lang="en-US" sz="2800" spc="70" dirty="0">
              <a:latin typeface="Bernard MT Condensed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266" y="785794"/>
            <a:ext cx="5797878" cy="1759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sz="2400" dirty="0" smtClean="0">
                <a:solidFill>
                  <a:srgbClr val="000099"/>
                </a:solidFill>
                <a:latin typeface="Bernard MT Condensed" pitchFamily="18" charset="0"/>
              </a:rPr>
              <a:t>According to mode of action; </a:t>
            </a:r>
          </a:p>
          <a:p>
            <a:pPr>
              <a:lnSpc>
                <a:spcPts val="2600"/>
              </a:lnSpc>
            </a:pP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Direct;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Stimulate adrenergic receptors directly.</a:t>
            </a:r>
          </a:p>
          <a:p>
            <a:pPr>
              <a:lnSpc>
                <a:spcPts val="2600"/>
              </a:lnSpc>
            </a:pP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e.g.</a:t>
            </a:r>
            <a:r>
              <a:rPr lang="en-US" sz="2400" b="1" dirty="0" smtClean="0">
                <a:latin typeface="Arial Narrow" pitchFamily="34" charset="0"/>
              </a:rPr>
              <a:t>  adrenaline, </a:t>
            </a:r>
            <a:r>
              <a:rPr lang="en-US" sz="2400" b="1" dirty="0" err="1" smtClean="0">
                <a:latin typeface="Arial Narrow" pitchFamily="34" charset="0"/>
              </a:rPr>
              <a:t>noraderanaline</a:t>
            </a:r>
            <a:r>
              <a:rPr lang="en-US" sz="2400" b="1" dirty="0" smtClean="0">
                <a:latin typeface="Arial Narrow" pitchFamily="34" charset="0"/>
              </a:rPr>
              <a:t>, dopamine, </a:t>
            </a:r>
            <a:r>
              <a:rPr lang="en-US" sz="2400" b="1" dirty="0" err="1" smtClean="0">
                <a:latin typeface="Arial Narrow" pitchFamily="34" charset="0"/>
              </a:rPr>
              <a:t>isoprenaline</a:t>
            </a:r>
            <a:r>
              <a:rPr lang="en-US" sz="2400" b="1" dirty="0" smtClean="0">
                <a:latin typeface="Arial Narrow" pitchFamily="34" charset="0"/>
              </a:rPr>
              <a:t>, </a:t>
            </a:r>
            <a:r>
              <a:rPr lang="en-US" sz="2400" b="1" dirty="0" err="1" smtClean="0">
                <a:latin typeface="Arial Narrow" pitchFamily="34" charset="0"/>
              </a:rPr>
              <a:t>phenylephrine</a:t>
            </a:r>
            <a:r>
              <a:rPr lang="en-US" sz="2400" b="1" dirty="0" smtClean="0">
                <a:latin typeface="Arial Narrow" pitchFamily="34" charset="0"/>
              </a:rPr>
              <a:t>, </a:t>
            </a:r>
            <a:r>
              <a:rPr lang="en-US" sz="2400" b="1" dirty="0" err="1" smtClean="0">
                <a:latin typeface="Arial Narrow" pitchFamily="34" charset="0"/>
              </a:rPr>
              <a:t>clonidine</a:t>
            </a:r>
            <a:r>
              <a:rPr lang="en-US" sz="2400" b="1" dirty="0" smtClean="0">
                <a:latin typeface="Arial Narrow" pitchFamily="34" charset="0"/>
              </a:rPr>
              <a:t>, </a:t>
            </a:r>
            <a:r>
              <a:rPr lang="en-US" sz="2400" b="1" dirty="0" err="1" smtClean="0">
                <a:latin typeface="Arial Narrow" pitchFamily="34" charset="0"/>
              </a:rPr>
              <a:t>dobutamine</a:t>
            </a:r>
            <a:r>
              <a:rPr lang="en-US" sz="2400" b="1" dirty="0" smtClean="0">
                <a:latin typeface="Arial Narrow" pitchFamily="34" charset="0"/>
              </a:rPr>
              <a:t>, </a:t>
            </a:r>
            <a:r>
              <a:rPr lang="en-US" sz="2400" b="1" dirty="0" err="1" smtClean="0">
                <a:latin typeface="Arial Narrow" pitchFamily="34" charset="0"/>
              </a:rPr>
              <a:t>salbutamol</a:t>
            </a:r>
            <a:r>
              <a:rPr lang="en-US" sz="2400" b="1" dirty="0" smtClean="0">
                <a:latin typeface="Arial Narrow" pitchFamily="34" charset="0"/>
              </a:rPr>
              <a:t>….etc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11272" y="2636912"/>
            <a:ext cx="5688632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600"/>
              </a:lnSpc>
              <a:spcBef>
                <a:spcPts val="900"/>
              </a:spcBef>
            </a:pP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Indirect; </a:t>
            </a:r>
          </a:p>
          <a:p>
            <a:pPr lvl="0">
              <a:lnSpc>
                <a:spcPts val="2600"/>
              </a:lnSpc>
              <a:spcBef>
                <a:spcPts val="0"/>
              </a:spcBef>
              <a:buFont typeface="Arial" charset="0"/>
              <a:buChar char="•"/>
            </a:pP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Release of NE from </a:t>
            </a:r>
            <a:r>
              <a:rPr lang="en-US" sz="2400" b="1" dirty="0" err="1" smtClean="0">
                <a:solidFill>
                  <a:srgbClr val="0000FF"/>
                </a:solidFill>
                <a:latin typeface="Arial Narrow" pitchFamily="34" charset="0"/>
              </a:rPr>
              <a:t>presynaptic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  stores at adrenergic terminals. 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e.g. </a:t>
            </a:r>
            <a:r>
              <a:rPr lang="en-US" sz="2400" b="1" dirty="0" smtClean="0">
                <a:solidFill>
                  <a:srgbClr val="A65426"/>
                </a:solidFill>
                <a:latin typeface="Arial Narrow" pitchFamily="34" charset="0"/>
              </a:rPr>
              <a:t>amphetamine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14282" y="5216713"/>
            <a:ext cx="5143536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spcBef>
                <a:spcPts val="900"/>
              </a:spcBef>
            </a:pP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Dual;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Direct and indirect stimulation of adrenergic receptors </a:t>
            </a:r>
          </a:p>
          <a:p>
            <a:pPr>
              <a:lnSpc>
                <a:spcPts val="2600"/>
              </a:lnSpc>
            </a:pP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e.g. </a:t>
            </a:r>
            <a:r>
              <a:rPr lang="en-US" sz="2400" b="1" dirty="0" smtClean="0">
                <a:solidFill>
                  <a:srgbClr val="A65426"/>
                </a:solidFill>
                <a:latin typeface="Arial Narrow" pitchFamily="34" charset="0"/>
                <a:sym typeface="Wingdings 3"/>
              </a:rPr>
              <a:t>ephedrine</a:t>
            </a:r>
            <a:r>
              <a:rPr lang="en-US" sz="2400" b="1" dirty="0" smtClean="0">
                <a:latin typeface="Arial Narrow" pitchFamily="34" charset="0"/>
              </a:rPr>
              <a:t>, </a:t>
            </a:r>
            <a:r>
              <a:rPr lang="en-US" sz="2400" b="1" dirty="0" smtClean="0">
                <a:solidFill>
                  <a:srgbClr val="A65426"/>
                </a:solidFill>
                <a:latin typeface="Arial Narrow" pitchFamily="34" charset="0"/>
              </a:rPr>
              <a:t>pseudoephedrine</a:t>
            </a:r>
            <a:endParaRPr lang="en-US" sz="2400" b="1" dirty="0">
              <a:solidFill>
                <a:srgbClr val="A65426"/>
              </a:solidFill>
              <a:latin typeface="Arial Narrow" pitchFamily="34" charset="0"/>
            </a:endParaRPr>
          </a:p>
        </p:txBody>
      </p:sp>
      <p:sp>
        <p:nvSpPr>
          <p:cNvPr id="15" name="5-Point Star 14"/>
          <p:cNvSpPr/>
          <p:nvPr/>
        </p:nvSpPr>
        <p:spPr>
          <a:xfrm>
            <a:off x="8460432" y="6209928"/>
            <a:ext cx="683568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>
            <a:off x="4572000" y="2204864"/>
            <a:ext cx="115212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>
            <a:off x="4932040" y="3429000"/>
            <a:ext cx="79208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5496" y="3789040"/>
            <a:ext cx="5688632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600"/>
              </a:lnSpc>
              <a:spcBef>
                <a:spcPts val="0"/>
              </a:spcBef>
              <a:buFont typeface="Arial" charset="0"/>
              <a:buChar char="•"/>
            </a:pP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Inhibit uptake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its availability in synapse. </a:t>
            </a:r>
            <a:b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</a:b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  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e.g. </a:t>
            </a:r>
            <a:r>
              <a:rPr lang="en-US" sz="2400" b="1" dirty="0" smtClean="0">
                <a:solidFill>
                  <a:srgbClr val="A65426"/>
                </a:solidFill>
                <a:latin typeface="Arial Narrow" pitchFamily="34" charset="0"/>
                <a:sym typeface="Wingdings 3"/>
              </a:rPr>
              <a:t>Cocaine</a:t>
            </a:r>
            <a:endParaRPr lang="en-US" sz="2400" b="1" dirty="0" smtClean="0">
              <a:latin typeface="Arial Narrow" pitchFamily="34" charset="0"/>
            </a:endParaRPr>
          </a:p>
        </p:txBody>
      </p:sp>
      <p:sp>
        <p:nvSpPr>
          <p:cNvPr id="19" name="Right Arrow 18"/>
          <p:cNvSpPr/>
          <p:nvPr/>
        </p:nvSpPr>
        <p:spPr>
          <a:xfrm rot="660189">
            <a:off x="4499992" y="4442245"/>
            <a:ext cx="115212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1" grpId="0"/>
      <p:bldP spid="22" grpId="0"/>
      <p:bldP spid="16" grpId="0" animBg="1"/>
      <p:bldP spid="17" grpId="0" animBg="1"/>
      <p:bldP spid="18" grpId="0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79512" y="692696"/>
            <a:ext cx="8858280" cy="29623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99"/>
                </a:solidFill>
                <a:latin typeface="Bernard MT Condensed" pitchFamily="18" charset="0"/>
              </a:rPr>
              <a:t>According to spectrum of action; </a:t>
            </a:r>
          </a:p>
          <a:p>
            <a:pPr>
              <a:lnSpc>
                <a:spcPts val="2700"/>
              </a:lnSpc>
              <a:spcBef>
                <a:spcPts val="0"/>
              </a:spcBef>
            </a:pPr>
            <a:r>
              <a:rPr lang="en-US" sz="2400" b="1" dirty="0" smtClean="0">
                <a:solidFill>
                  <a:srgbClr val="000099"/>
                </a:solidFill>
                <a:latin typeface="Bernard MT Condensed" pitchFamily="18" charset="0"/>
              </a:rPr>
              <a:t>	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Non-Selective; </a:t>
            </a:r>
          </a:p>
          <a:p>
            <a:pPr>
              <a:lnSpc>
                <a:spcPts val="2700"/>
              </a:lnSpc>
              <a:spcBef>
                <a:spcPts val="0"/>
              </a:spcBef>
            </a:pP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      	</a:t>
            </a:r>
            <a:r>
              <a:rPr lang="en-US" sz="2200" b="1" dirty="0" err="1" smtClean="0">
                <a:latin typeface="Arial Narrow" pitchFamily="34" charset="0"/>
              </a:rPr>
              <a:t>norepinephrine</a:t>
            </a:r>
            <a:r>
              <a:rPr lang="en-US" sz="2200" b="1" dirty="0" smtClean="0">
                <a:latin typeface="Arial Narrow" pitchFamily="34" charset="0"/>
              </a:rPr>
              <a:t>, epinephrine, dopamine, </a:t>
            </a:r>
            <a:r>
              <a:rPr lang="en-US" sz="2200" b="1" dirty="0" err="1" smtClean="0">
                <a:latin typeface="Arial Narrow" pitchFamily="34" charset="0"/>
              </a:rPr>
              <a:t>isoprenaline</a:t>
            </a:r>
            <a:r>
              <a:rPr lang="en-US" sz="2200" b="1" dirty="0" smtClean="0">
                <a:latin typeface="Arial Narrow" pitchFamily="34" charset="0"/>
              </a:rPr>
              <a:t>, ephedrine,…etc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</a:rPr>
              <a:t>                     </a:t>
            </a:r>
            <a:endParaRPr lang="en-US" sz="24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>
              <a:lnSpc>
                <a:spcPts val="2700"/>
              </a:lnSpc>
              <a:spcBef>
                <a:spcPts val="600"/>
              </a:spcBef>
            </a:pPr>
            <a:r>
              <a:rPr lang="en-US" sz="2400" b="1" dirty="0" smtClean="0">
                <a:latin typeface="Arial Narrow" pitchFamily="34" charset="0"/>
              </a:rPr>
              <a:t>	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Selective; </a:t>
            </a:r>
          </a:p>
          <a:p>
            <a:pPr>
              <a:spcBef>
                <a:spcPts val="0"/>
              </a:spcBef>
            </a:pP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              </a:t>
            </a:r>
            <a:r>
              <a:rPr lang="en-US" sz="2200" b="1" dirty="0" smtClean="0">
                <a:latin typeface="Symbol" pitchFamily="18" charset="2"/>
              </a:rPr>
              <a:t>a</a:t>
            </a:r>
            <a:r>
              <a:rPr lang="en-US" sz="2200" b="1" baseline="-25000" dirty="0" smtClean="0">
                <a:latin typeface="Arial Narrow" pitchFamily="34" charset="0"/>
              </a:rPr>
              <a:t>1</a:t>
            </a:r>
            <a:r>
              <a:rPr lang="en-US" sz="2200" b="1" dirty="0" smtClean="0">
                <a:latin typeface="Arial Narrow" pitchFamily="34" charset="0"/>
              </a:rPr>
              <a:t>; </a:t>
            </a:r>
            <a:r>
              <a:rPr lang="en-US" sz="2200" b="1" dirty="0" err="1" smtClean="0">
                <a:latin typeface="Arial Narrow" pitchFamily="34" charset="0"/>
              </a:rPr>
              <a:t>Phenylephrine</a:t>
            </a:r>
            <a:endParaRPr lang="en-US" sz="2200" b="1" dirty="0" smtClean="0">
              <a:latin typeface="Arial Narrow" pitchFamily="34" charset="0"/>
            </a:endParaRPr>
          </a:p>
          <a:p>
            <a:pPr>
              <a:spcBef>
                <a:spcPts val="0"/>
              </a:spcBef>
            </a:pPr>
            <a:r>
              <a:rPr lang="en-US" sz="2200" b="1" dirty="0" smtClean="0">
                <a:latin typeface="Arial Narrow" pitchFamily="34" charset="0"/>
              </a:rPr>
              <a:t>	  </a:t>
            </a:r>
            <a:r>
              <a:rPr lang="en-US" sz="2200" b="1" dirty="0" smtClean="0">
                <a:latin typeface="Symbol" pitchFamily="18" charset="2"/>
              </a:rPr>
              <a:t>a</a:t>
            </a:r>
            <a:r>
              <a:rPr lang="en-US" sz="2200" b="1" baseline="-25000" dirty="0" smtClean="0">
                <a:latin typeface="Arial Narrow" pitchFamily="34" charset="0"/>
              </a:rPr>
              <a:t>2</a:t>
            </a:r>
            <a:r>
              <a:rPr lang="en-US" sz="2200" b="1" dirty="0" smtClean="0">
                <a:latin typeface="Arial Narrow" pitchFamily="34" charset="0"/>
              </a:rPr>
              <a:t>; </a:t>
            </a:r>
            <a:r>
              <a:rPr lang="en-US" sz="2200" b="1" dirty="0" err="1" smtClean="0">
                <a:latin typeface="Arial Narrow" pitchFamily="34" charset="0"/>
              </a:rPr>
              <a:t>Clonidine</a:t>
            </a:r>
            <a:endParaRPr lang="en-US" sz="2200" b="1" dirty="0" smtClean="0">
              <a:latin typeface="Arial Narrow" pitchFamily="34" charset="0"/>
            </a:endParaRPr>
          </a:p>
          <a:p>
            <a:pPr>
              <a:spcBef>
                <a:spcPts val="0"/>
              </a:spcBef>
            </a:pPr>
            <a:r>
              <a:rPr lang="en-US" sz="2200" b="1" dirty="0" smtClean="0">
                <a:latin typeface="Arial Narrow" pitchFamily="34" charset="0"/>
              </a:rPr>
              <a:t>	  </a:t>
            </a:r>
            <a:r>
              <a:rPr lang="en-US" sz="2200" b="1" dirty="0" smtClean="0">
                <a:latin typeface="Symbol" pitchFamily="18" charset="2"/>
              </a:rPr>
              <a:t>b</a:t>
            </a:r>
            <a:r>
              <a:rPr lang="en-US" sz="2200" b="1" baseline="-25000" dirty="0" smtClean="0">
                <a:latin typeface="Arial Narrow" pitchFamily="34" charset="0"/>
              </a:rPr>
              <a:t>1</a:t>
            </a:r>
            <a:r>
              <a:rPr lang="en-US" sz="2200" b="1" dirty="0" smtClean="0">
                <a:latin typeface="Arial Narrow" pitchFamily="34" charset="0"/>
              </a:rPr>
              <a:t>;  </a:t>
            </a:r>
            <a:r>
              <a:rPr lang="en-US" sz="2200" b="1" dirty="0" err="1" smtClean="0">
                <a:latin typeface="Arial Narrow" pitchFamily="34" charset="0"/>
              </a:rPr>
              <a:t>Dobutamine</a:t>
            </a:r>
            <a:endParaRPr lang="en-US" sz="2200" b="1" dirty="0" smtClean="0">
              <a:latin typeface="Arial Narrow" pitchFamily="34" charset="0"/>
            </a:endParaRPr>
          </a:p>
          <a:p>
            <a:pPr>
              <a:spcBef>
                <a:spcPts val="0"/>
              </a:spcBef>
            </a:pPr>
            <a:r>
              <a:rPr lang="en-US" sz="2200" b="1" dirty="0" smtClean="0">
                <a:latin typeface="Arial Narrow" pitchFamily="34" charset="0"/>
              </a:rPr>
              <a:t>	  </a:t>
            </a:r>
            <a:r>
              <a:rPr lang="en-US" sz="2200" b="1" dirty="0" smtClean="0">
                <a:latin typeface="Symbol" pitchFamily="18" charset="2"/>
              </a:rPr>
              <a:t>b</a:t>
            </a:r>
            <a:r>
              <a:rPr lang="en-US" sz="2200" b="1" baseline="-25000" dirty="0" smtClean="0">
                <a:latin typeface="Arial Narrow" pitchFamily="34" charset="0"/>
              </a:rPr>
              <a:t>2</a:t>
            </a:r>
            <a:r>
              <a:rPr lang="en-US" sz="2200" b="1" dirty="0" smtClean="0">
                <a:latin typeface="Arial Narrow" pitchFamily="34" charset="0"/>
              </a:rPr>
              <a:t>;  </a:t>
            </a:r>
            <a:r>
              <a:rPr lang="en-US" sz="2200" b="1" dirty="0" err="1" smtClean="0">
                <a:latin typeface="Arial Narrow" pitchFamily="34" charset="0"/>
              </a:rPr>
              <a:t>Salbutamol</a:t>
            </a:r>
            <a:endParaRPr lang="en-US" sz="2200" b="1" dirty="0" smtClean="0">
              <a:latin typeface="Arial Narrow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142852"/>
            <a:ext cx="4143404" cy="523220"/>
          </a:xfrm>
          <a:prstGeom prst="rect">
            <a:avLst/>
          </a:prstGeom>
          <a:solidFill>
            <a:srgbClr val="CCFF33"/>
          </a:solidFill>
          <a:ln w="28575">
            <a:solidFill>
              <a:schemeClr val="tx1"/>
            </a:solidFill>
          </a:ln>
          <a:effectLst>
            <a:outerShdw blurRad="63500" dist="38100" dir="3000000" algn="t" rotWithShape="0">
              <a:srgbClr val="00FFFF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spc="70" dirty="0" smtClean="0">
                <a:latin typeface="Bernard MT Condensed" pitchFamily="18" charset="0"/>
              </a:rPr>
              <a:t>ADRENERGIC STIMULANTS</a:t>
            </a:r>
            <a:endParaRPr lang="en-US" sz="2800" spc="70" dirty="0">
              <a:latin typeface="Bernard MT Condensed" pitchFamily="18" charset="0"/>
            </a:endParaRPr>
          </a:p>
        </p:txBody>
      </p:sp>
      <p:sp>
        <p:nvSpPr>
          <p:cNvPr id="8" name="5-Point Star 7"/>
          <p:cNvSpPr/>
          <p:nvPr/>
        </p:nvSpPr>
        <p:spPr>
          <a:xfrm>
            <a:off x="8280920" y="6021288"/>
            <a:ext cx="683568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http://uk.wrs.yahoo.com/_ylt=A0WTf2zCvttM_ngAHqJWBQx./SIG=11rss40u9/EXP=1289498434/**http%3a/ardb.bjmu.edu.cn/image/cover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469461"/>
            <a:ext cx="4500594" cy="3388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37686" y="1730865"/>
            <a:ext cx="756270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CCFF33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Direct </a:t>
            </a:r>
            <a:r>
              <a:rPr lang="en-US" sz="4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CCFF33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Sympathomimetics</a:t>
            </a:r>
            <a:endParaRPr lang="en-US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CCFF33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7504" y="714356"/>
            <a:ext cx="878684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itchFamily="66" charset="0"/>
              </a:rPr>
              <a:t>ADRENERGICS AGONISTS</a:t>
            </a:r>
            <a:endParaRPr lang="en-US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1406" y="214290"/>
            <a:ext cx="4143404" cy="523220"/>
          </a:xfrm>
          <a:prstGeom prst="rect">
            <a:avLst/>
          </a:prstGeom>
          <a:solidFill>
            <a:srgbClr val="CCFF33"/>
          </a:solidFill>
          <a:ln w="28575">
            <a:solidFill>
              <a:schemeClr val="tx1"/>
            </a:solidFill>
          </a:ln>
          <a:effectLst>
            <a:outerShdw blurRad="63500" dist="38100" dir="3000000" algn="t" rotWithShape="0">
              <a:srgbClr val="00FFFF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spc="70" dirty="0" smtClean="0">
                <a:latin typeface="Bernard MT Condensed" pitchFamily="18" charset="0"/>
              </a:rPr>
              <a:t>ADRENERGIC STIMULANTS</a:t>
            </a:r>
            <a:endParaRPr lang="en-US" sz="2800" spc="70" dirty="0">
              <a:latin typeface="Bernard MT Condensed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57686" y="214290"/>
            <a:ext cx="4643470" cy="461665"/>
          </a:xfrm>
          <a:prstGeom prst="rect">
            <a:avLst/>
          </a:prstGeom>
          <a:gradFill flip="none" rotWithShape="1">
            <a:gsLst>
              <a:gs pos="0">
                <a:srgbClr val="FFE161">
                  <a:tint val="66000"/>
                  <a:satMod val="160000"/>
                </a:srgbClr>
              </a:gs>
              <a:gs pos="50000">
                <a:srgbClr val="CCFFFF"/>
              </a:gs>
              <a:gs pos="100000">
                <a:srgbClr val="CCFF33"/>
              </a:gs>
            </a:gsLst>
            <a:lin ang="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spc="70" dirty="0" smtClean="0">
                <a:latin typeface="Bernard MT Condensed" pitchFamily="18" charset="0"/>
              </a:rPr>
              <a:t>DIRECT Acting </a:t>
            </a:r>
            <a:r>
              <a:rPr lang="en-US" sz="2400" spc="70" dirty="0" err="1" smtClean="0">
                <a:latin typeface="Bernard MT Condensed" pitchFamily="18" charset="0"/>
              </a:rPr>
              <a:t>Sympathomimetics</a:t>
            </a:r>
            <a:endParaRPr lang="en-US" sz="2400" spc="70" dirty="0">
              <a:latin typeface="Bernard MT Condensed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072330" y="764704"/>
            <a:ext cx="1903651" cy="400110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Arial Rounded MT Bold" pitchFamily="34" charset="0"/>
              </a:rPr>
              <a:t>ADRENALINE</a:t>
            </a:r>
            <a:endParaRPr lang="en-US" sz="2000" b="1" dirty="0">
              <a:latin typeface="Arial Rounded MT Bold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14282" y="1214422"/>
            <a:ext cx="86439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Naturally released from adrenal medulla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2</a:t>
            </a:r>
            <a:r>
              <a:rPr lang="en-US" sz="2400" b="1" baseline="30000" dirty="0" smtClean="0">
                <a:latin typeface="Arial Narrow" pitchFamily="34" charset="0"/>
                <a:sym typeface="Wingdings 3"/>
              </a:rPr>
              <a:t>ndry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to </a:t>
            </a:r>
            <a:r>
              <a:rPr lang="en-US" sz="2400" b="1" dirty="0" smtClean="0">
                <a:latin typeface="Arial Narrow" pitchFamily="34" charset="0"/>
              </a:rPr>
              <a:t>stress, hunger, fear</a:t>
            </a:r>
          </a:p>
        </p:txBody>
      </p:sp>
      <p:sp>
        <p:nvSpPr>
          <p:cNvPr id="6" name="Rectangle 5"/>
          <p:cNvSpPr/>
          <p:nvPr/>
        </p:nvSpPr>
        <p:spPr>
          <a:xfrm>
            <a:off x="214282" y="1556792"/>
            <a:ext cx="86439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Inactivated by intestinal enzymes, so given </a:t>
            </a:r>
            <a:r>
              <a:rPr lang="en-US" sz="2400" b="1" dirty="0" err="1" smtClean="0">
                <a:latin typeface="Arial Narrow" pitchFamily="34" charset="0"/>
              </a:rPr>
              <a:t>parentral</a:t>
            </a:r>
            <a:r>
              <a:rPr lang="en-US" sz="2400" b="1" dirty="0" smtClean="0">
                <a:latin typeface="Arial Narrow" pitchFamily="34" charset="0"/>
              </a:rPr>
              <a:t> &amp; by inhalation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14282" y="1844824"/>
            <a:ext cx="89297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Acts on all ADR;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 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=/&gt;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 a </a:t>
            </a:r>
            <a:r>
              <a:rPr lang="en-US" sz="2400" b="1" dirty="0" smtClean="0">
                <a:latin typeface="Symbol" pitchFamily="18" charset="2"/>
              </a:rPr>
              <a:t>. </a:t>
            </a:r>
          </a:p>
          <a:p>
            <a:r>
              <a:rPr lang="en-US" sz="2400" b="1" dirty="0" smtClean="0">
                <a:latin typeface="Arial Narrow" pitchFamily="34" charset="0"/>
              </a:rPr>
              <a:t>Pharmacological actions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 see physiological actions of the SNS</a:t>
            </a:r>
            <a:endParaRPr lang="en-US" sz="2400" b="1" dirty="0" smtClean="0">
              <a:latin typeface="Symbol" pitchFamily="18" charset="2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79512" y="2699623"/>
            <a:ext cx="8929718" cy="418576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 Heart  stimulate properties of heart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1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)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 </a:t>
            </a:r>
          </a:p>
          <a:p>
            <a:pPr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 BP 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1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)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 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&amp;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 (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1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)  </a:t>
            </a:r>
            <a:r>
              <a:rPr lang="en-US" sz="2200" b="1" dirty="0" smtClean="0">
                <a:latin typeface="Symbol" pitchFamily="18" charset="2"/>
              </a:rPr>
              <a:t>/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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2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)</a:t>
            </a:r>
          </a:p>
          <a:p>
            <a:pPr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 Vascular SMC; constrict skin + peripheral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1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) </a:t>
            </a:r>
            <a:r>
              <a:rPr lang="en-US" sz="2200" b="1" dirty="0" smtClean="0">
                <a:latin typeface="Symbol" pitchFamily="18" charset="2"/>
              </a:rPr>
              <a:t>/ </a:t>
            </a:r>
            <a:r>
              <a:rPr lang="en-US" sz="2200" b="1" dirty="0" smtClean="0">
                <a:latin typeface="Arial Narrow" pitchFamily="34" charset="0"/>
              </a:rPr>
              <a:t>dilate  </a:t>
            </a:r>
            <a:r>
              <a:rPr lang="en-US" sz="2200" b="1" dirty="0" err="1" smtClean="0">
                <a:latin typeface="Arial Narrow" pitchFamily="34" charset="0"/>
              </a:rPr>
              <a:t>coronary+skeletal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2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)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</a:t>
            </a:r>
            <a:endParaRPr lang="en-US" sz="2200" b="1" dirty="0" smtClean="0">
              <a:latin typeface="Arial Narrow" pitchFamily="34" charset="0"/>
            </a:endParaRPr>
          </a:p>
          <a:p>
            <a:pPr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 Non vascular SMC; </a:t>
            </a:r>
          </a:p>
          <a:p>
            <a:r>
              <a:rPr lang="en-US" sz="2200" b="1" dirty="0" smtClean="0">
                <a:latin typeface="Arial Narrow" pitchFamily="34" charset="0"/>
                <a:sym typeface="Wingdings 3"/>
              </a:rPr>
              <a:t> 	 Lung 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bronchiodilatation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2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)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 </a:t>
            </a:r>
          </a:p>
          <a:p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              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GIT  motility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2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)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/ contract sphincter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1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) </a:t>
            </a:r>
            <a:endParaRPr lang="en-US" sz="2200" b="1" dirty="0" smtClean="0">
              <a:solidFill>
                <a:srgbClr val="FF0000"/>
              </a:solidFill>
              <a:latin typeface="Arial Narrow" pitchFamily="34" charset="0"/>
              <a:sym typeface="Wingdings 3"/>
            </a:endParaRPr>
          </a:p>
          <a:p>
            <a:r>
              <a:rPr lang="en-US" sz="2200" b="1" dirty="0" smtClean="0">
                <a:latin typeface="Arial Narrow" pitchFamily="34" charset="0"/>
                <a:sym typeface="Wingdings 3"/>
              </a:rPr>
              <a:t>     	 Bladder  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detrusor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m.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2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)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/ contract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trigone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&amp; sphincter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1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) </a:t>
            </a:r>
            <a:endParaRPr lang="en-US" sz="2200" b="1" dirty="0" smtClean="0">
              <a:solidFill>
                <a:srgbClr val="FF0000"/>
              </a:solidFill>
              <a:latin typeface="Arial Narrow" pitchFamily="34" charset="0"/>
              <a:sym typeface="Wingdings 3"/>
            </a:endParaRPr>
          </a:p>
          <a:p>
            <a:r>
              <a:rPr lang="en-US" sz="2200" b="1" dirty="0" smtClean="0">
                <a:latin typeface="Arial Narrow" pitchFamily="34" charset="0"/>
                <a:sym typeface="Wingdings 3"/>
              </a:rPr>
              <a:t>     	 Pregnant uterus  </a:t>
            </a:r>
            <a:r>
              <a:rPr lang="en-US" sz="2200" b="1" dirty="0" err="1" smtClean="0">
                <a:solidFill>
                  <a:srgbClr val="5100C8"/>
                </a:solidFill>
                <a:latin typeface="Arial Narrow" pitchFamily="34" charset="0"/>
                <a:sym typeface="Wingdings 3"/>
              </a:rPr>
              <a:t>tocolytic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2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)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 </a:t>
            </a:r>
          </a:p>
          <a:p>
            <a:r>
              <a:rPr lang="en-US" sz="2200" b="1" dirty="0" smtClean="0">
                <a:latin typeface="Arial Narrow" pitchFamily="34" charset="0"/>
                <a:sym typeface="Wingdings 3"/>
              </a:rPr>
              <a:t>     	 Eye 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mydriasis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1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)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 /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no effect on accommodation or intraocular P </a:t>
            </a:r>
          </a:p>
          <a:p>
            <a:pPr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 Metabolism  insulin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2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)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, glucagon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2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),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</a:t>
            </a:r>
            <a:r>
              <a:rPr lang="en-US" sz="2400" dirty="0" smtClean="0"/>
              <a:t> </a:t>
            </a:r>
            <a:r>
              <a:rPr lang="en-US" sz="2200" b="1" dirty="0" smtClean="0">
                <a:latin typeface="Arial Narrow" pitchFamily="34" charset="0"/>
              </a:rPr>
              <a:t>liver</a:t>
            </a:r>
            <a:r>
              <a:rPr lang="en-US" sz="2400" dirty="0" smtClean="0"/>
              <a:t> </a:t>
            </a:r>
            <a:r>
              <a:rPr lang="en-US" sz="2200" b="1" dirty="0" err="1" smtClean="0">
                <a:latin typeface="Arial Narrow" pitchFamily="34" charset="0"/>
              </a:rPr>
              <a:t>glycogenolysis</a:t>
            </a:r>
            <a:r>
              <a:rPr lang="en-US" sz="2200" b="1" dirty="0" smtClean="0">
                <a:latin typeface="Arial Narrow" pitchFamily="34" charset="0"/>
              </a:rPr>
              <a:t> + sk. </a:t>
            </a:r>
            <a:br>
              <a:rPr lang="en-US" sz="2200" b="1" dirty="0" smtClean="0">
                <a:latin typeface="Arial Narrow" pitchFamily="34" charset="0"/>
              </a:rPr>
            </a:br>
            <a:r>
              <a:rPr lang="en-US" sz="2200" b="1" dirty="0" smtClean="0">
                <a:latin typeface="Arial Narrow" pitchFamily="34" charset="0"/>
              </a:rPr>
              <a:t>    m. </a:t>
            </a:r>
            <a:r>
              <a:rPr lang="en-US" sz="2200" b="1" dirty="0" err="1" smtClean="0">
                <a:latin typeface="Arial Narrow" pitchFamily="34" charset="0"/>
              </a:rPr>
              <a:t>glycolysis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2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)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2200" b="1" dirty="0" smtClean="0">
                <a:latin typeface="Arial Narrow" pitchFamily="34" charset="0"/>
              </a:rPr>
              <a:t>/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 adipose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lipolysis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3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 /b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2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)</a:t>
            </a:r>
          </a:p>
          <a:p>
            <a:pPr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</a:rPr>
              <a:t> CNS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little, headache, tremors &amp; restlessness</a:t>
            </a:r>
            <a:endParaRPr lang="en-US" sz="2200" b="1" dirty="0" smtClean="0">
              <a:latin typeface="Arial Narrow" pitchFamily="34" charset="0"/>
            </a:endParaRPr>
          </a:p>
        </p:txBody>
      </p:sp>
      <p:sp>
        <p:nvSpPr>
          <p:cNvPr id="13" name="5-Point Star 12"/>
          <p:cNvSpPr/>
          <p:nvPr/>
        </p:nvSpPr>
        <p:spPr>
          <a:xfrm>
            <a:off x="8280920" y="6130472"/>
            <a:ext cx="683568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9887" y="848982"/>
            <a:ext cx="86439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0099"/>
                </a:solidFill>
                <a:latin typeface="Arial Narrow" pitchFamily="34" charset="0"/>
                <a:sym typeface="Wingdings 3"/>
              </a:rPr>
              <a:t>Used locally;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as haemostatic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(in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epistaxsis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)</a:t>
            </a:r>
          </a:p>
          <a:p>
            <a:r>
              <a:rPr lang="en-US" sz="2400" b="1" dirty="0" smtClean="0">
                <a:latin typeface="Arial Narrow" pitchFamily="34" charset="0"/>
                <a:sym typeface="Wingdings 3"/>
              </a:rPr>
              <a:t> 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with local anesthetics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its absorption  toxicity &amp; prolong action </a:t>
            </a:r>
            <a:br>
              <a:rPr lang="en-US" sz="2400" b="1" dirty="0" smtClean="0">
                <a:latin typeface="Arial Narrow" pitchFamily="34" charset="0"/>
                <a:sym typeface="Wingdings 3"/>
              </a:rPr>
            </a:br>
            <a:r>
              <a:rPr lang="en-US" sz="2400" b="1" dirty="0" smtClean="0">
                <a:latin typeface="Arial Narrow" pitchFamily="34" charset="0"/>
                <a:sym typeface="Wingdings 3"/>
              </a:rPr>
              <a:t>                                             +  bleeding from incision</a:t>
            </a:r>
            <a:endParaRPr lang="en-US" sz="2400" b="1" dirty="0" smtClean="0">
              <a:latin typeface="Arial Narrow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643702" y="142852"/>
            <a:ext cx="2332279" cy="461665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Arial Rounded MT Bold" pitchFamily="34" charset="0"/>
              </a:rPr>
              <a:t>ADRENALINE</a:t>
            </a:r>
            <a:endParaRPr lang="en-US" b="1" dirty="0">
              <a:latin typeface="Arial Rounded MT Bold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44" y="477861"/>
            <a:ext cx="1500198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Bernard MT Condensed" pitchFamily="18" charset="0"/>
              </a:rPr>
              <a:t>Indications </a:t>
            </a:r>
            <a:endParaRPr lang="en-US" sz="22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pic>
        <p:nvPicPr>
          <p:cNvPr id="11" name="Picture 4" descr="C:\Users\user\Pictures\HEA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4437782"/>
            <a:ext cx="1795917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5-Point Star 8"/>
          <p:cNvSpPr/>
          <p:nvPr/>
        </p:nvSpPr>
        <p:spPr>
          <a:xfrm>
            <a:off x="8460432" y="6165304"/>
            <a:ext cx="683568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14282" y="2215892"/>
            <a:ext cx="892971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en-US" sz="2400" b="1" dirty="0" smtClean="0">
                <a:solidFill>
                  <a:srgbClr val="000099"/>
                </a:solidFill>
                <a:latin typeface="Arial Narrow" pitchFamily="34" charset="0"/>
                <a:sym typeface="Wingdings 3"/>
              </a:rPr>
              <a:t>Used systemically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for treatment of  </a:t>
            </a:r>
          </a:p>
          <a:p>
            <a:pPr>
              <a:lnSpc>
                <a:spcPts val="2700"/>
              </a:lnSpc>
              <a:spcBef>
                <a:spcPts val="600"/>
              </a:spcBef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Allergic reactions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drug of choice in anaphylactic shock, </a:t>
            </a:r>
            <a:r>
              <a:rPr lang="en-US" sz="2400" b="1" dirty="0" err="1" smtClean="0">
                <a:latin typeface="Arial Narrow" pitchFamily="34" charset="0"/>
              </a:rPr>
              <a:t>angioneurotic</a:t>
            </a:r>
            <a:r>
              <a:rPr lang="en-US" sz="2400" b="1" dirty="0" smtClean="0">
                <a:latin typeface="Arial Narrow" pitchFamily="34" charset="0"/>
              </a:rPr>
              <a:t> edema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as it is the </a:t>
            </a:r>
            <a:r>
              <a:rPr lang="en-US" sz="2400" b="1" u="sng" dirty="0" smtClean="0">
                <a:latin typeface="Arial Narrow" pitchFamily="34" charset="0"/>
                <a:sym typeface="Wingdings 3"/>
              </a:rPr>
              <a:t>physiological antagonist of histamine </a:t>
            </a:r>
          </a:p>
          <a:p>
            <a:pPr>
              <a:lnSpc>
                <a:spcPts val="2700"/>
              </a:lnSpc>
              <a:spcBef>
                <a:spcPts val="600"/>
              </a:spcBef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i.e.  BP  &amp; cause vasoconstriction</a:t>
            </a:r>
            <a:endParaRPr lang="en-US" sz="2000" b="1" dirty="0" smtClean="0">
              <a:latin typeface="Arial Narrow" pitchFamily="34" charset="0"/>
              <a:sym typeface="Wingdings 3"/>
            </a:endParaRPr>
          </a:p>
          <a:p>
            <a:pPr>
              <a:lnSpc>
                <a:spcPts val="2700"/>
              </a:lnSpc>
              <a:spcBef>
                <a:spcPts val="600"/>
              </a:spcBef>
              <a:buBlip>
                <a:blip r:embed="rId3"/>
              </a:buBlip>
            </a:pP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In status asthmatics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400" b="1" u="sng" dirty="0" smtClean="0">
                <a:latin typeface="Arial Narrow" pitchFamily="34" charset="0"/>
              </a:rPr>
              <a:t>given parentally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bronchodilatation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(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  <a:sym typeface="Symbol"/>
              </a:rPr>
              <a:t>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  <a:sym typeface="Symbol"/>
              </a:rPr>
              <a:t>2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) </a:t>
            </a:r>
            <a:r>
              <a:rPr lang="en-US" sz="2400" b="1" dirty="0" smtClean="0">
                <a:latin typeface="Arial Narrow" pitchFamily="34" charset="0"/>
              </a:rPr>
              <a:t>+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</a:t>
            </a:r>
            <a:br>
              <a:rPr lang="en-US" sz="2400" b="1" dirty="0" smtClean="0">
                <a:latin typeface="Arial Narrow" pitchFamily="34" charset="0"/>
                <a:sym typeface="Wingdings 3"/>
              </a:rPr>
            </a:br>
            <a:r>
              <a:rPr lang="en-US" sz="2400" b="1" dirty="0" smtClean="0">
                <a:latin typeface="Arial Narrow" pitchFamily="34" charset="0"/>
                <a:sym typeface="Wingdings 3"/>
              </a:rPr>
              <a:t>   mucosal edema 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  <a:sym typeface="Wingdings 3"/>
              </a:rPr>
              <a:t>a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1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)</a:t>
            </a:r>
            <a:endParaRPr lang="en-US" sz="24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lvl="1">
              <a:lnSpc>
                <a:spcPts val="2700"/>
              </a:lnSpc>
              <a:spcBef>
                <a:spcPts val="600"/>
              </a:spcBef>
            </a:pPr>
            <a:r>
              <a:rPr lang="en-US" sz="2000" b="1" i="1" dirty="0" smtClean="0">
                <a:latin typeface="Arial Narrow" pitchFamily="34" charset="0"/>
              </a:rPr>
              <a:t>N.B. Selective </a:t>
            </a:r>
            <a:r>
              <a:rPr lang="en-US" sz="2000" b="1" i="1" dirty="0" smtClean="0">
                <a:latin typeface="Symbol" pitchFamily="18" charset="2"/>
              </a:rPr>
              <a:t>b</a:t>
            </a:r>
            <a:r>
              <a:rPr lang="en-US" sz="2000" b="1" i="1" baseline="-25000" dirty="0" smtClean="0">
                <a:latin typeface="Arial Narrow" pitchFamily="34" charset="0"/>
              </a:rPr>
              <a:t>2 </a:t>
            </a:r>
            <a:r>
              <a:rPr lang="en-US" sz="2000" b="1" i="1" dirty="0" smtClean="0">
                <a:latin typeface="Arial Narrow" pitchFamily="34" charset="0"/>
              </a:rPr>
              <a:t> are better by inhalation</a:t>
            </a:r>
          </a:p>
          <a:p>
            <a:pPr>
              <a:lnSpc>
                <a:spcPts val="2700"/>
              </a:lnSpc>
              <a:spcBef>
                <a:spcPts val="600"/>
              </a:spcBef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In cardiac arrest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400" b="1" u="sng" dirty="0" smtClean="0">
                <a:latin typeface="Arial Narrow" pitchFamily="34" charset="0"/>
                <a:sym typeface="Wingdings 3"/>
              </a:rPr>
              <a:t>direc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t </a:t>
            </a:r>
          </a:p>
          <a:p>
            <a:pPr>
              <a:lnSpc>
                <a:spcPts val="2700"/>
              </a:lnSpc>
              <a:spcBef>
                <a:spcPts val="600"/>
              </a:spcBef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    but now through central line</a:t>
            </a:r>
          </a:p>
          <a:p>
            <a:pPr lvl="1">
              <a:lnSpc>
                <a:spcPts val="2700"/>
              </a:lnSpc>
              <a:spcBef>
                <a:spcPts val="600"/>
              </a:spcBef>
            </a:pPr>
            <a:r>
              <a:rPr lang="en-US" sz="2000" b="1" i="1" dirty="0" smtClean="0">
                <a:latin typeface="Arial Narrow" pitchFamily="34" charset="0"/>
              </a:rPr>
              <a:t>N.B. Selective </a:t>
            </a:r>
            <a:r>
              <a:rPr lang="en-US" sz="2000" b="1" i="1" dirty="0" smtClean="0">
                <a:latin typeface="Symbol" pitchFamily="18" charset="2"/>
              </a:rPr>
              <a:t>b</a:t>
            </a:r>
            <a:r>
              <a:rPr lang="en-US" sz="2000" b="1" i="1" baseline="-25000" dirty="0" smtClean="0">
                <a:latin typeface="Arial Narrow" pitchFamily="34" charset="0"/>
              </a:rPr>
              <a:t>1 </a:t>
            </a:r>
            <a:r>
              <a:rPr lang="en-US" sz="2000" b="1" i="1" dirty="0" smtClean="0">
                <a:latin typeface="Arial Narrow" pitchFamily="34" charset="0"/>
              </a:rPr>
              <a:t>are better </a:t>
            </a:r>
            <a:endParaRPr lang="en-US" sz="2000" b="1" dirty="0" smtClean="0">
              <a:latin typeface="Arial Narrow" pitchFamily="34" charset="0"/>
              <a:sym typeface="Wingdings 3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44" y="764704"/>
            <a:ext cx="785818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Bernard MT Condensed" pitchFamily="18" charset="0"/>
              </a:rPr>
              <a:t>ADRs </a:t>
            </a:r>
            <a:endParaRPr lang="en-US" sz="22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715140" y="142852"/>
            <a:ext cx="2260841" cy="461665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Arial Rounded MT Bold" pitchFamily="34" charset="0"/>
              </a:rPr>
              <a:t>ADRENALINE</a:t>
            </a:r>
            <a:endParaRPr lang="en-US" sz="2400" b="1" dirty="0">
              <a:latin typeface="Arial Rounded MT Bold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9196" y="1247924"/>
            <a:ext cx="8929718" cy="2436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200"/>
              </a:spcBef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Tachycardia, palpitation, arrhythmias, angina pains         </a:t>
            </a:r>
          </a:p>
          <a:p>
            <a:pPr>
              <a:spcBef>
                <a:spcPts val="200"/>
              </a:spcBef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Headache, weakness, tremors anxiety and restlessness.</a:t>
            </a:r>
          </a:p>
          <a:p>
            <a:pPr>
              <a:spcBef>
                <a:spcPts val="200"/>
              </a:spcBef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Hypertension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400" b="1" dirty="0" smtClean="0">
                <a:latin typeface="Arial Narrow" pitchFamily="34" charset="0"/>
              </a:rPr>
              <a:t>cerebral hemorrhage and pulmonary edema.</a:t>
            </a:r>
          </a:p>
          <a:p>
            <a:pPr>
              <a:spcBef>
                <a:spcPts val="200"/>
              </a:spcBef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spc="-40" dirty="0" smtClean="0">
                <a:latin typeface="Arial Narrow" pitchFamily="34" charset="0"/>
              </a:rPr>
              <a:t>Coldness of extremities </a:t>
            </a:r>
          </a:p>
          <a:p>
            <a:pPr>
              <a:spcBef>
                <a:spcPts val="200"/>
              </a:spcBef>
              <a:buBlip>
                <a:blip r:embed="rId2"/>
              </a:buBlip>
            </a:pPr>
            <a:r>
              <a:rPr lang="en-US" sz="2400" b="1" spc="-40" dirty="0" smtClean="0">
                <a:latin typeface="Arial Narrow" pitchFamily="34" charset="0"/>
              </a:rPr>
              <a:t> Tissue necrosis and gangrene if </a:t>
            </a:r>
            <a:r>
              <a:rPr lang="en-US" sz="2400" b="1" spc="-40" dirty="0" err="1" smtClean="0">
                <a:latin typeface="Arial Narrow" pitchFamily="34" charset="0"/>
              </a:rPr>
              <a:t>extravasation</a:t>
            </a:r>
            <a:endParaRPr lang="en-US" sz="2400" b="1" spc="-40" dirty="0" smtClean="0">
              <a:latin typeface="Arial Narrow" pitchFamily="34" charset="0"/>
            </a:endParaRPr>
          </a:p>
          <a:p>
            <a:pPr>
              <a:spcBef>
                <a:spcPts val="200"/>
              </a:spcBef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 Nasal stuffiness </a:t>
            </a:r>
            <a:r>
              <a:rPr lang="en-US" sz="2400" b="1" spc="-40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rebound congestion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2844" y="3877008"/>
            <a:ext cx="2143140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Bernard MT Condensed" pitchFamily="18" charset="0"/>
              </a:rPr>
              <a:t>Contraindications </a:t>
            </a:r>
            <a:endParaRPr lang="en-US" sz="22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746" y="4388911"/>
            <a:ext cx="8572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CHD, hypertension, peripheral arterial disease.</a:t>
            </a:r>
          </a:p>
          <a:p>
            <a:pPr lvl="0"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Hyperthyroidism.               </a:t>
            </a:r>
          </a:p>
        </p:txBody>
      </p:sp>
      <p:sp>
        <p:nvSpPr>
          <p:cNvPr id="11" name="5-Point Star 10"/>
          <p:cNvSpPr/>
          <p:nvPr/>
        </p:nvSpPr>
        <p:spPr>
          <a:xfrm>
            <a:off x="8280920" y="6021288"/>
            <a:ext cx="683568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7" grpId="0" animBg="1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11439</TotalTime>
  <Words>1049</Words>
  <Application>Microsoft Office PowerPoint</Application>
  <PresentationFormat>On-screen Show (4:3)</PresentationFormat>
  <Paragraphs>208</Paragraphs>
  <Slides>20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Urban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EFFECTS OF SYMPATHOMIMETICS ON CARDIOVASCULAR DISEASES</dc:title>
  <dc:creator>Liyana</dc:creator>
  <cp:lastModifiedBy>DR.OMNIA</cp:lastModifiedBy>
  <cp:revision>230</cp:revision>
  <dcterms:created xsi:type="dcterms:W3CDTF">2009-01-17T13:48:18Z</dcterms:created>
  <dcterms:modified xsi:type="dcterms:W3CDTF">2015-01-29T05:27:56Z</dcterms:modified>
</cp:coreProperties>
</file>