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4" r:id="rId2"/>
    <p:sldId id="389" r:id="rId3"/>
    <p:sldId id="382" r:id="rId4"/>
    <p:sldId id="391" r:id="rId5"/>
    <p:sldId id="390" r:id="rId6"/>
    <p:sldId id="383" r:id="rId7"/>
    <p:sldId id="339" r:id="rId8"/>
    <p:sldId id="348" r:id="rId9"/>
    <p:sldId id="258" r:id="rId10"/>
    <p:sldId id="392" r:id="rId11"/>
    <p:sldId id="408" r:id="rId12"/>
    <p:sldId id="409" r:id="rId13"/>
    <p:sldId id="404" r:id="rId14"/>
    <p:sldId id="405" r:id="rId15"/>
    <p:sldId id="406" r:id="rId16"/>
    <p:sldId id="407" r:id="rId17"/>
    <p:sldId id="410" r:id="rId18"/>
    <p:sldId id="411" r:id="rId19"/>
    <p:sldId id="380" r:id="rId20"/>
    <p:sldId id="40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5426"/>
    <a:srgbClr val="00FF00"/>
    <a:srgbClr val="006600"/>
    <a:srgbClr val="0000FF"/>
    <a:srgbClr val="4E00C0"/>
    <a:srgbClr val="EA00A2"/>
    <a:srgbClr val="5100C8"/>
    <a:srgbClr val="000099"/>
    <a:srgbClr val="CCFF33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13" autoAdjust="0"/>
    <p:restoredTop sz="94660"/>
  </p:normalViewPr>
  <p:slideViewPr>
    <p:cSldViewPr>
      <p:cViewPr>
        <p:scale>
          <a:sx n="60" d="100"/>
          <a:sy n="60" d="100"/>
        </p:scale>
        <p:origin x="-780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29/01/2015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02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185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039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237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1/29/2015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1702" y="1628800"/>
            <a:ext cx="79227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 SNS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28926" y="764704"/>
            <a:ext cx="60798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NOREPINEPHRINE = NORADRENALINE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20" y="1156852"/>
            <a:ext cx="82153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Naturally released from postganglionic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Not much used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severe vasoconstriction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720" y="2153801"/>
            <a:ext cx="821537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Only administered IV  -  Not IM or Subcutaneous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necrosis</a:t>
            </a:r>
            <a:endParaRPr lang="en-US" sz="2400" b="1" u="sng" baseline="-25000" dirty="0" smtClean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5720" y="2517596"/>
            <a:ext cx="857252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[ systolic &amp; diastolic] 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vagal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stimulation)	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4282" y="3356992"/>
            <a:ext cx="857252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systemically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hypotensive states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spinal anesthesia,                    in septic shock, 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if  fluid replacement and </a:t>
            </a:r>
            <a:r>
              <a:rPr lang="en-US" sz="2200" b="1" i="1" u="sng" dirty="0" err="1" smtClean="0">
                <a:latin typeface="Arial Narrow" pitchFamily="34" charset="0"/>
                <a:sym typeface="Wingdings 3"/>
              </a:rPr>
              <a:t>inotropics</a:t>
            </a:r>
            <a:r>
              <a:rPr lang="en-US" sz="2200" b="1" i="1" u="sng" dirty="0" smtClean="0">
                <a:latin typeface="Arial Narrow" pitchFamily="34" charset="0"/>
                <a:sym typeface="Wingdings 3"/>
              </a:rPr>
              <a:t> fail)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!!!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topically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as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local haemostatic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!!!???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5720" y="2924944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26" name="Picture 2" descr="http://comps.fotosearch.com/comp/LIF/LIF133/starting-intravenous-infusion_~E4050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38" b="11718"/>
          <a:stretch>
            <a:fillRect/>
          </a:stretch>
        </p:blipFill>
        <p:spPr bwMode="auto">
          <a:xfrm>
            <a:off x="7265023" y="2897187"/>
            <a:ext cx="1677769" cy="185379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42844" y="5013176"/>
            <a:ext cx="857256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Synthetic; show no presynaptic uptake nor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breakdown by MOA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longer action.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</a:p>
          <a:p>
            <a:pPr>
              <a:lnSpc>
                <a:spcPts val="26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10 times &gt;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broncho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-dilatation Was used by inhalation </a:t>
            </a:r>
            <a:r>
              <a:rPr lang="en-US" sz="2400" b="1" spc="-4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acute asthma</a:t>
            </a:r>
          </a:p>
          <a:p>
            <a:pPr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in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cardiac arrest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but contraindicated in hyperthyroidism &amp; congestive heart failure [CHD]</a:t>
            </a:r>
            <a:r>
              <a:rPr lang="en-US" sz="2200" b="1" baseline="-25000" dirty="0" smtClean="0">
                <a:latin typeface="Arial Narrow" pitchFamily="34" charset="0"/>
              </a:rPr>
              <a:t>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5720" y="4941168"/>
            <a:ext cx="8580186" cy="461665"/>
            <a:chOff x="285720" y="4941168"/>
            <a:chExt cx="8580186" cy="461665"/>
          </a:xfrm>
        </p:grpSpPr>
        <p:sp>
          <p:nvSpPr>
            <p:cNvPr id="29" name="Rectangle 28"/>
            <p:cNvSpPr/>
            <p:nvPr/>
          </p:nvSpPr>
          <p:spPr>
            <a:xfrm>
              <a:off x="6286512" y="4941168"/>
              <a:ext cx="2579394" cy="461665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  <a:effectLst>
              <a:outerShdw blurRad="50800" dist="50800" dir="3000000" sx="99000" sy="99000" algn="t" rotWithShape="0">
                <a:srgbClr val="CCFF33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Rounded MT Bold" pitchFamily="34" charset="0"/>
                </a:rPr>
                <a:t>ISOPRENALINE</a:t>
              </a:r>
              <a:endParaRPr lang="en-US" sz="2400" b="1" dirty="0">
                <a:latin typeface="Arial Rounded MT Bold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85720" y="4941168"/>
              <a:ext cx="60864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5-Point Star 30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 build="p"/>
      <p:bldP spid="25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875113"/>
            <a:ext cx="186501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479654"/>
            <a:ext cx="45720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Natural CNS transmitter.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Released from postganglionic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(&gt; renal vessels)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Releases NE from postganglionic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Acts on 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8500843" y="62099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>
            <a:off x="4643438" y="858239"/>
            <a:ext cx="4540973" cy="3466419"/>
            <a:chOff x="4357686" y="858239"/>
            <a:chExt cx="4826725" cy="4149287"/>
          </a:xfrm>
        </p:grpSpPr>
        <p:grpSp>
          <p:nvGrpSpPr>
            <p:cNvPr id="4" name="Group 16"/>
            <p:cNvGrpSpPr/>
            <p:nvPr/>
          </p:nvGrpSpPr>
          <p:grpSpPr>
            <a:xfrm>
              <a:off x="4357686" y="1135971"/>
              <a:ext cx="4826725" cy="3871555"/>
              <a:chOff x="-136735" y="3153096"/>
              <a:chExt cx="4564607" cy="3633490"/>
            </a:xfrm>
          </p:grpSpPr>
          <p:pic>
            <p:nvPicPr>
              <p:cNvPr id="1026" name="Picture 2" descr="C:\Users\Administrator\Pictures\Pictur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81"/>
              <a:stretch>
                <a:fillRect/>
              </a:stretch>
            </p:blipFill>
            <p:spPr bwMode="auto">
              <a:xfrm>
                <a:off x="0" y="3429000"/>
                <a:ext cx="3739448" cy="3357586"/>
              </a:xfrm>
              <a:prstGeom prst="rect">
                <a:avLst/>
              </a:prstGeom>
              <a:noFill/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791461" y="4009059"/>
                <a:ext cx="1636411" cy="712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n-US" sz="2000" b="1" dirty="0" smtClean="0">
                    <a:latin typeface="Arial Narrow" pitchFamily="34" charset="0"/>
                  </a:rPr>
                  <a:t>Vessels</a:t>
                </a:r>
                <a:r>
                  <a:rPr lang="en-US" sz="2000" b="1" dirty="0" smtClean="0">
                    <a:latin typeface="Symbol" pitchFamily="18" charset="2"/>
                  </a:rPr>
                  <a:t> a</a:t>
                </a:r>
                <a:r>
                  <a:rPr lang="en-US" sz="2000" b="1" baseline="-25000" dirty="0" smtClean="0">
                    <a:latin typeface="Arial Narrow" pitchFamily="34" charset="0"/>
                  </a:rPr>
                  <a:t>1 </a:t>
                </a:r>
                <a:r>
                  <a:rPr lang="en-US" b="1" dirty="0" smtClean="0">
                    <a:latin typeface="Arial Narrow" pitchFamily="34" charset="0"/>
                  </a:rPr>
                  <a:t>vasoconstriction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136735" y="3153096"/>
                <a:ext cx="3575063" cy="327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2000" b="1" dirty="0" smtClean="0">
                    <a:latin typeface="Arial Narrow" pitchFamily="34" charset="0"/>
                  </a:rPr>
                  <a:t>Kidney D</a:t>
                </a:r>
                <a:r>
                  <a:rPr lang="en-US" sz="2000" b="1" baseline="-25000" dirty="0" smtClean="0">
                    <a:latin typeface="Arial Narrow" pitchFamily="34" charset="0"/>
                  </a:rPr>
                  <a:t>1</a:t>
                </a:r>
                <a:r>
                  <a:rPr lang="en-US" sz="2000" b="1" dirty="0" smtClean="0">
                    <a:latin typeface="Arial Narrow" pitchFamily="34" charset="0"/>
                    <a:sym typeface="Wingdings 3"/>
                  </a:rPr>
                  <a:t> vasodilatation 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189164" y="858239"/>
              <a:ext cx="1775324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b="1" dirty="0">
                  <a:latin typeface="Arial Narrow" pitchFamily="34" charset="0"/>
                </a:rPr>
                <a:t>Heart </a:t>
              </a:r>
              <a:r>
                <a:rPr lang="en-US" b="1" dirty="0">
                  <a:latin typeface="Arial Narrow" pitchFamily="34" charset="0"/>
                  <a:sym typeface="Wingdings 3"/>
                </a:rPr>
                <a:t> </a:t>
              </a:r>
              <a:r>
                <a:rPr lang="en-US" b="1" dirty="0">
                  <a:latin typeface="Symbol" pitchFamily="18" charset="2"/>
                </a:rPr>
                <a:t>b</a:t>
              </a:r>
              <a:r>
                <a:rPr lang="en-US" b="1" baseline="-25000" dirty="0">
                  <a:latin typeface="Arial Narrow" pitchFamily="34" charset="0"/>
                </a:rPr>
                <a:t>1</a:t>
              </a:r>
              <a:r>
                <a:rPr lang="en-US" b="1" dirty="0">
                  <a:latin typeface="Arial Narrow" pitchFamily="34" charset="0"/>
                  <a:sym typeface="Wingdings 3"/>
                </a:rPr>
                <a:t>  force  + diuresis</a:t>
              </a:r>
              <a:endParaRPr lang="en-US" b="1" baseline="-25000" dirty="0">
                <a:latin typeface="Arial Narrow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42843" y="4360455"/>
            <a:ext cx="74136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Inotropic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According to dose;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	first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then  due to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followed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effect</a:t>
            </a:r>
            <a:endParaRPr lang="en-US" sz="2400" b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380" y="4480183"/>
            <a:ext cx="86460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the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drug of choice in treatment of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septic,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err="1" smtClean="0">
                <a:latin typeface="Arial Narrow" pitchFamily="34" charset="0"/>
              </a:rPr>
              <a:t>hypovolaemic</a:t>
            </a:r>
            <a:r>
              <a:rPr lang="en-US" sz="2400" b="1" dirty="0" smtClean="0">
                <a:latin typeface="Arial Narrow" pitchFamily="34" charset="0"/>
              </a:rPr>
              <a:t> (after fluid replacement), cardiogenic</a:t>
            </a:r>
          </a:p>
          <a:p>
            <a:pPr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  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&amp; CO (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),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without causing renal impairment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(D</a:t>
            </a:r>
            <a:r>
              <a:rPr lang="en-US" sz="2400" b="1" u="heavy" baseline="-2500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76" y="5805264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Can be given in acute heart failure (HF)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but better </a:t>
            </a:r>
            <a:r>
              <a:rPr lang="en-US" sz="24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dobutamine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2232" y="321297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490" y="386104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046" y="785794"/>
            <a:ext cx="200789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52726" y="1196752"/>
            <a:ext cx="6759668" cy="1946707"/>
            <a:chOff x="752726" y="1361775"/>
            <a:chExt cx="6759668" cy="1946707"/>
          </a:xfrm>
        </p:grpSpPr>
        <p:pic>
          <p:nvPicPr>
            <p:cNvPr id="19" name="Picture 18" descr="heartrt.jpg (131376 bytes)"/>
            <p:cNvPicPr/>
            <p:nvPr/>
          </p:nvPicPr>
          <p:blipFill rotWithShape="1">
            <a:blip r:embed="rId3" cstate="print"/>
            <a:srcRect t="3605" r="7541" b="53793"/>
            <a:stretch/>
          </p:blipFill>
          <p:spPr bwMode="auto">
            <a:xfrm>
              <a:off x="752726" y="1416703"/>
              <a:ext cx="3531242" cy="182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heartrt.jpg (131376 bytes)"/>
            <p:cNvPicPr/>
            <p:nvPr/>
          </p:nvPicPr>
          <p:blipFill rotWithShape="1">
            <a:blip r:embed="rId3" cstate="print"/>
            <a:srcRect l="14860" t="51590"/>
            <a:stretch/>
          </p:blipFill>
          <p:spPr bwMode="auto">
            <a:xfrm>
              <a:off x="4211960" y="1361775"/>
              <a:ext cx="3300434" cy="1946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40" y="785794"/>
            <a:ext cx="2293642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DOBUTAMINE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955164"/>
            <a:ext cx="885828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Synthetic. Given IV.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&gt;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with little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Hardly any effect;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counterbalance + no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3244711"/>
            <a:ext cx="8858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for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short term management of cardiac </a:t>
            </a:r>
            <a:b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decompensation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after cardiac surgery, in acute heart failure [AHF].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does not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o</a:t>
            </a:r>
            <a:r>
              <a:rPr lang="en-US" sz="2400" b="1" dirty="0" smtClean="0">
                <a:latin typeface="Arial Narrow" pitchFamily="34" charset="0"/>
              </a:rPr>
              <a:t>xygen demand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7318" y="1167509"/>
            <a:ext cx="1471620" cy="18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78605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0724" name="Picture 4" descr="http://l.thumbs.canstockphoto.com/canstock4418221.jpg"/>
          <p:cNvPicPr>
            <a:picLocks noChangeAspect="1" noChangeArrowheads="1"/>
          </p:cNvPicPr>
          <p:nvPr/>
        </p:nvPicPr>
        <p:blipFill>
          <a:blip r:embed="rId4" cstate="print"/>
          <a:srcRect l="18576" r="9771" b="6259"/>
          <a:stretch>
            <a:fillRect/>
          </a:stretch>
        </p:blipFill>
        <p:spPr bwMode="auto">
          <a:xfrm>
            <a:off x="5167627" y="4000504"/>
            <a:ext cx="2904835" cy="2636832"/>
          </a:xfrm>
          <a:prstGeom prst="rect">
            <a:avLst/>
          </a:prstGeom>
          <a:noFill/>
        </p:spPr>
      </p:pic>
      <p:pic>
        <p:nvPicPr>
          <p:cNvPr id="30726" name="Picture 6" descr="http://comps.fotosearch.com/comp/LIF/LIF134/type-intravenous-infusion_~E503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 flipH="1">
            <a:off x="7358082" y="4143380"/>
            <a:ext cx="1194197" cy="1214446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785794"/>
            <a:ext cx="243651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PHENYLPHERINE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6" y="857232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Synthetic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&amp; has prolonged duration of action.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as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06" y="3552977"/>
            <a:ext cx="8858280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Systemically;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Pressor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agent </a:t>
            </a:r>
            <a:r>
              <a:rPr lang="en-US" sz="2400" b="1" dirty="0" smtClean="0">
                <a:latin typeface="Arial Narrow" pitchFamily="34" charset="0"/>
              </a:rPr>
              <a:t>in </a:t>
            </a:r>
            <a:r>
              <a:rPr lang="en-US" sz="2400" b="1" dirty="0" err="1" smtClean="0">
                <a:latin typeface="Arial Narrow" pitchFamily="34" charset="0"/>
              </a:rPr>
              <a:t>hypotensive</a:t>
            </a:r>
            <a:r>
              <a:rPr lang="en-US" sz="2400" b="1" dirty="0" smtClean="0">
                <a:latin typeface="Arial Narrow" pitchFamily="34" charset="0"/>
              </a:rPr>
              <a:t> states. </a:t>
            </a:r>
            <a:r>
              <a:rPr lang="en-US" sz="2000" b="1" i="1" dirty="0" smtClean="0">
                <a:latin typeface="Arial Narrow" pitchFamily="34" charset="0"/>
              </a:rPr>
              <a:t>Infusion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	                </a:t>
            </a:r>
            <a:r>
              <a:rPr lang="en-US" sz="2400" b="1" dirty="0" smtClean="0">
                <a:latin typeface="Arial Narrow" pitchFamily="34" charset="0"/>
              </a:rPr>
              <a:t>Terminate atrial tachycardia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(reflex bradycardia)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Nasal decongestant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r>
              <a:rPr lang="en-US" sz="2000" b="1" i="1" dirty="0" smtClean="0">
                <a:latin typeface="Arial Narrow" pitchFamily="34" charset="0"/>
              </a:rPr>
              <a:t>Oral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Topically;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Local Haemostatic, with Local anesthesia.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	        Decongestant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Arial Narrow" pitchFamily="34" charset="0"/>
              </a:rPr>
              <a:t>nasal &amp; ocular)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3800" y="1857364"/>
            <a:ext cx="2000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Peaks in 20 min.</a:t>
            </a:r>
          </a:p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MY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½</a:t>
            </a: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 30 min.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143800" y="2500307"/>
            <a:ext cx="2000200" cy="714380"/>
            <a:chOff x="7143800" y="2514747"/>
            <a:chExt cx="2000200" cy="1128567"/>
          </a:xfrm>
        </p:grpSpPr>
        <p:sp>
          <p:nvSpPr>
            <p:cNvPr id="27" name="Rectangle 26"/>
            <p:cNvSpPr/>
            <p:nvPr/>
          </p:nvSpPr>
          <p:spPr>
            <a:xfrm>
              <a:off x="7143800" y="3268853"/>
              <a:ext cx="2000200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</a:rPr>
                <a:t>In Hypotension</a:t>
              </a:r>
              <a:endParaRPr lang="en-US" sz="2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6" idx="2"/>
              <a:endCxn id="27" idx="0"/>
            </p:cNvCxnSpPr>
            <p:nvPr/>
          </p:nvCxnSpPr>
          <p:spPr>
            <a:xfrm rot="5400000">
              <a:off x="7766451" y="2891403"/>
              <a:ext cx="754899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3143240" y="1500174"/>
            <a:ext cx="5847497" cy="369332"/>
            <a:chOff x="3143240" y="1500174"/>
            <a:chExt cx="5847497" cy="369332"/>
          </a:xfrm>
        </p:grpSpPr>
        <p:sp>
          <p:nvSpPr>
            <p:cNvPr id="25" name="Rectangle 24"/>
            <p:cNvSpPr/>
            <p:nvPr/>
          </p:nvSpPr>
          <p:spPr>
            <a:xfrm>
              <a:off x="7235128" y="1500174"/>
              <a:ext cx="1755609" cy="369332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  <a:effectLst>
              <a:outerShdw blurRad="50800" dist="50800" dir="3000000" sx="99000" sy="99000" algn="t" rotWithShape="0">
                <a:srgbClr val="CCFF33"/>
              </a:outerShdw>
            </a:effectLst>
          </p:spPr>
          <p:txBody>
            <a:bodyPr wrap="square">
              <a:spAutoFit/>
            </a:bodyPr>
            <a:lstStyle/>
            <a:p>
              <a:pPr marL="171450" lvl="1" indent="-171450" defTabSz="844550">
                <a:lnSpc>
                  <a:spcPct val="90000"/>
                </a:lnSpc>
              </a:pPr>
              <a:r>
                <a:rPr lang="en-US" sz="2000" dirty="0" smtClean="0">
                  <a:latin typeface="Arial Rounded MT Bold" pitchFamily="34" charset="0"/>
                </a:rPr>
                <a:t>MIDODRINE </a:t>
              </a:r>
              <a:endParaRPr lang="en-MY" sz="2000" dirty="0" smtClean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143240" y="1714488"/>
              <a:ext cx="39290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2844" y="2052524"/>
            <a:ext cx="52149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due to vasoconstriction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282" y="3074090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215338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 build="p"/>
      <p:bldP spid="26" grpId="0"/>
      <p:bldP spid="24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4902" y="1288597"/>
            <a:ext cx="242889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Methoxamine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164" y="1256273"/>
            <a:ext cx="378618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Naphazoline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Oxymetazoline</a:t>
            </a:r>
            <a:r>
              <a:rPr lang="en-US" sz="2200" b="1" dirty="0" smtClean="0">
                <a:latin typeface="Arial Narrow" pitchFamily="34" charset="0"/>
              </a:rPr>
              <a:t> HCI (Afrin)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Xylometazoline</a:t>
            </a:r>
            <a:r>
              <a:rPr lang="en-US" sz="2200" b="1" dirty="0" smtClean="0">
                <a:latin typeface="Arial Narrow" pitchFamily="34" charset="0"/>
              </a:rPr>
              <a:t> HCI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(</a:t>
            </a:r>
            <a:r>
              <a:rPr lang="en-US" sz="22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Otrivine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78" y="857232"/>
            <a:ext cx="371477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Nasal &amp; Ocular Decongestants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4637634" y="1418476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flipH="1">
            <a:off x="5143536" y="1418476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2276872"/>
            <a:ext cx="5072066" cy="20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214282" y="4581128"/>
            <a:ext cx="885828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latin typeface="Arial Narrow" pitchFamily="34" charset="0"/>
              </a:rPr>
              <a:t>Synthetic, Given orally or as patch. </a:t>
            </a:r>
          </a:p>
          <a:p>
            <a:pPr>
              <a:lnSpc>
                <a:spcPts val="27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presynaptic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BP (</a:t>
            </a:r>
            <a:r>
              <a:rPr lang="en-US" sz="2000" b="1" i="1" dirty="0" smtClean="0">
                <a:latin typeface="Arial Narrow" pitchFamily="34" charset="0"/>
              </a:rPr>
              <a:t>at nucleus </a:t>
            </a:r>
            <a:r>
              <a:rPr lang="en-US" sz="2000" b="1" i="1" dirty="0" err="1" smtClean="0">
                <a:latin typeface="Arial Narrow" pitchFamily="34" charset="0"/>
              </a:rPr>
              <a:t>tractus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solitarius</a:t>
            </a:r>
            <a:r>
              <a:rPr lang="en-US" sz="2000" b="1" i="1" dirty="0" smtClean="0">
                <a:latin typeface="Arial Narrow" pitchFamily="34" charset="0"/>
              </a:rPr>
              <a:t> to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 sympathetic outflow) 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i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</a:rPr>
              <a:t>Antihypertensive agent ???</a:t>
            </a:r>
            <a:endParaRPr lang="en-US" sz="23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179512" y="6021288"/>
            <a:ext cx="8858280" cy="425758"/>
            <a:chOff x="285720" y="2500306"/>
            <a:chExt cx="8858280" cy="425758"/>
          </a:xfrm>
        </p:grpSpPr>
        <p:sp>
          <p:nvSpPr>
            <p:cNvPr id="32" name="Rectangle 31"/>
            <p:cNvSpPr/>
            <p:nvPr/>
          </p:nvSpPr>
          <p:spPr>
            <a:xfrm>
              <a:off x="1071538" y="2571744"/>
              <a:ext cx="1428760" cy="2857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5720" y="2500306"/>
              <a:ext cx="885828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buBlip>
                  <a:blip r:embed="rId2"/>
                </a:buBlip>
              </a:pPr>
              <a:r>
                <a:rPr lang="en-US" sz="2200" b="1" i="1" dirty="0" smtClean="0">
                  <a:latin typeface="Arial Narrow" pitchFamily="34" charset="0"/>
                </a:rPr>
                <a:t>N.B.</a:t>
              </a:r>
              <a:r>
                <a:rPr lang="en-US" sz="2400" b="1" i="1" dirty="0" smtClean="0"/>
                <a:t> </a:t>
              </a:r>
              <a:r>
                <a:rPr lang="en-US" sz="2200" b="1" i="1" dirty="0" err="1" smtClean="0">
                  <a:latin typeface="Arial Narrow" pitchFamily="34" charset="0"/>
                </a:rPr>
                <a:t>Brimonidine</a:t>
              </a:r>
              <a:r>
                <a:rPr lang="en-US" sz="2200" b="1" i="1" dirty="0" smtClean="0">
                  <a:latin typeface="Arial Narrow" pitchFamily="34" charset="0"/>
                </a:rPr>
                <a:t>  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000" b="1" i="1" dirty="0" smtClean="0">
                  <a:latin typeface="Symbol" pitchFamily="18" charset="2"/>
                </a:rPr>
                <a:t>a</a:t>
              </a:r>
              <a:r>
                <a:rPr lang="en-US" sz="2000" b="1" i="1" baseline="-25000" dirty="0" smtClean="0">
                  <a:latin typeface="Arial Narrow" pitchFamily="34" charset="0"/>
                </a:rPr>
                <a:t>2 </a:t>
              </a:r>
              <a:r>
                <a:rPr lang="en-US" sz="2200" b="1" i="1" dirty="0" smtClean="0">
                  <a:latin typeface="Arial Narrow" pitchFamily="34" charset="0"/>
                </a:rPr>
                <a:t>agonist used in </a:t>
              </a:r>
              <a:r>
                <a:rPr lang="en-US" sz="2200" b="1" i="1" dirty="0" err="1" smtClean="0">
                  <a:solidFill>
                    <a:srgbClr val="0000FF"/>
                  </a:solidFill>
                  <a:latin typeface="Arial Narrow" pitchFamily="34" charset="0"/>
                </a:rPr>
                <a:t>glucoma</a:t>
              </a:r>
              <a:r>
                <a:rPr lang="en-US" sz="2200" b="1" i="1" dirty="0" smtClean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0" y="4365104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0695" y="2466181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Used for treatment of nasal </a:t>
            </a:r>
            <a:r>
              <a:rPr lang="en-US" sz="2000" b="1" dirty="0" smtClean="0">
                <a:latin typeface="Arial Narrow" pitchFamily="34" charset="0"/>
              </a:rPr>
              <a:t>stuffiness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2" y="803778"/>
            <a:ext cx="24288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00FF00"/>
                  </a:solidFill>
                </a:uFill>
                <a:latin typeface="Arial Narrow" pitchFamily="34" charset="0"/>
              </a:rPr>
              <a:t>Pseudoephedrine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280920" y="2276872"/>
            <a:ext cx="363046" cy="394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9760" y="764704"/>
            <a:ext cx="2286016" cy="57150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86644" y="4149080"/>
            <a:ext cx="172213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CLONIDINE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80112" y="3284984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But </a:t>
            </a:r>
            <a:r>
              <a:rPr lang="en-US" sz="2000" b="1" dirty="0" smtClean="0">
                <a:latin typeface="Arial Narrow" pitchFamily="34" charset="0"/>
              </a:rPr>
              <a:t>can cause Rebound nasal stuffiness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4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5212" y="857232"/>
            <a:ext cx="200789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SALBUTAMOL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100010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Synthetic. Given orally, by inhalation or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on bronchi. </a:t>
            </a: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Bronchodilater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asthma &amp; chronic obstructive airway disease (COPD)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2071678"/>
            <a:ext cx="935834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000" b="1" i="1" dirty="0" smtClean="0">
                <a:latin typeface="Arial Narrow" pitchFamily="34" charset="0"/>
              </a:rPr>
              <a:t>N.B.</a:t>
            </a:r>
            <a:r>
              <a:rPr lang="en-US" sz="2000" b="1" i="1" dirty="0" smtClean="0"/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Salmeterol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 &amp;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Formoterol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i="1" dirty="0" smtClean="0">
                <a:latin typeface="Arial Narrow" pitchFamily="34" charset="0"/>
              </a:rPr>
              <a:t>are longer </a:t>
            </a:r>
            <a:r>
              <a:rPr lang="en-US" sz="2400" b="1" i="1" dirty="0">
                <a:latin typeface="Arial Narrow" pitchFamily="34" charset="0"/>
              </a:rPr>
              <a:t>acting </a:t>
            </a:r>
            <a:r>
              <a:rPr lang="en-US" sz="2400" b="1" i="1" dirty="0" smtClean="0">
                <a:latin typeface="Arial Narrow" pitchFamily="34" charset="0"/>
              </a:rPr>
              <a:t>preparations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85720" y="2928934"/>
            <a:ext cx="8858280" cy="810478"/>
            <a:chOff x="285720" y="3000372"/>
            <a:chExt cx="8858280" cy="810478"/>
          </a:xfrm>
        </p:grpSpPr>
        <p:sp>
          <p:nvSpPr>
            <p:cNvPr id="28" name="Rectangle 27"/>
            <p:cNvSpPr/>
            <p:nvPr/>
          </p:nvSpPr>
          <p:spPr>
            <a:xfrm>
              <a:off x="285720" y="3429000"/>
              <a:ext cx="178595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720" y="3000372"/>
              <a:ext cx="88582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Other selective 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Symbol" pitchFamily="18" charset="2"/>
                </a:rPr>
                <a:t>b</a:t>
              </a:r>
              <a:r>
                <a:rPr lang="en-US" sz="2400" b="1" u="heavy" baseline="-25000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2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agonists :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Terbutaline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Bronchodilator &amp;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endPara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endParaRPr>
            </a:p>
          </p:txBody>
        </p:sp>
      </p:grpSp>
      <p:pic>
        <p:nvPicPr>
          <p:cNvPr id="17" name="Picture 2" descr="Third Trimester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607" t="30657" r="51318" b="14598"/>
          <a:stretch>
            <a:fillRect/>
          </a:stretch>
        </p:blipFill>
        <p:spPr bwMode="auto">
          <a:xfrm flipH="1">
            <a:off x="5840739" y="3571876"/>
            <a:ext cx="2160285" cy="200026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3" b="5857"/>
          <a:stretch>
            <a:fillRect/>
          </a:stretch>
        </p:blipFill>
        <p:spPr bwMode="auto">
          <a:xfrm>
            <a:off x="7517804" y="2758761"/>
            <a:ext cx="1500198" cy="12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/>
          <p:nvPr/>
        </p:nvGrpSpPr>
        <p:grpSpPr>
          <a:xfrm>
            <a:off x="285720" y="5715016"/>
            <a:ext cx="8858280" cy="740138"/>
            <a:chOff x="285720" y="5832134"/>
            <a:chExt cx="8858280" cy="740138"/>
          </a:xfrm>
        </p:grpSpPr>
        <p:sp>
          <p:nvSpPr>
            <p:cNvPr id="31" name="Rectangle 30"/>
            <p:cNvSpPr/>
            <p:nvPr/>
          </p:nvSpPr>
          <p:spPr>
            <a:xfrm>
              <a:off x="285720" y="5832134"/>
              <a:ext cx="1500198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20" y="5838738"/>
              <a:ext cx="885828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Ritodrine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dirty="0" smtClean="0">
                  <a:latin typeface="Arial Narrow" pitchFamily="34" charset="0"/>
                </a:rPr>
                <a:t>postpone premature </a:t>
              </a:r>
              <a:r>
                <a:rPr lang="en-US" sz="2400" b="1" dirty="0" err="1" smtClean="0">
                  <a:latin typeface="Arial Narrow" pitchFamily="34" charset="0"/>
                </a:rPr>
                <a:t>labour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</a:p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i="1" dirty="0" smtClean="0">
                  <a:latin typeface="Arial Narrow" pitchFamily="34" charset="0"/>
                </a:rPr>
                <a:t>(</a:t>
              </a:r>
              <a:r>
                <a:rPr lang="en-US" sz="2400" b="1" i="1" dirty="0" err="1" smtClean="0">
                  <a:latin typeface="Arial Narrow" pitchFamily="34" charset="0"/>
                </a:rPr>
                <a:t>labour</a:t>
              </a:r>
              <a:r>
                <a:rPr lang="en-US" sz="2400" b="1" i="1" dirty="0" smtClean="0">
                  <a:latin typeface="Arial Narrow" pitchFamily="34" charset="0"/>
                </a:rPr>
                <a:t> that begins before the 37</a:t>
              </a:r>
              <a:r>
                <a:rPr lang="en-US" sz="2400" b="1" i="1" baseline="30000" dirty="0" smtClean="0">
                  <a:latin typeface="Arial Narrow" pitchFamily="34" charset="0"/>
                </a:rPr>
                <a:t>th</a:t>
              </a:r>
              <a:r>
                <a:rPr lang="en-US" sz="2400" b="1" i="1" dirty="0" smtClean="0">
                  <a:latin typeface="Arial Narrow" pitchFamily="34" charset="0"/>
                </a:rPr>
                <a:t> week of gestation).</a:t>
              </a:r>
              <a:endParaRPr lang="en-US" sz="2400" b="1" dirty="0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endParaRPr>
            </a:p>
          </p:txBody>
        </p:sp>
      </p:grpSp>
      <p:sp>
        <p:nvSpPr>
          <p:cNvPr id="18" name="5-Point Star 1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5567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5720" y="2708920"/>
            <a:ext cx="7814672" cy="11310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300" b="1" dirty="0" smtClean="0">
                <a:latin typeface="Arial Narrow" pitchFamily="34" charset="0"/>
              </a:rPr>
              <a:t>It acts indirectly;</a:t>
            </a:r>
          </a:p>
          <a:p>
            <a:pPr>
              <a:lnSpc>
                <a:spcPts val="2700"/>
              </a:lnSpc>
            </a:pPr>
            <a:r>
              <a:rPr lang="en-MY" sz="2300" b="1" dirty="0" smtClean="0">
                <a:latin typeface="Arial Narrow" pitchFamily="34" charset="0"/>
              </a:rPr>
              <a:t>Release NE from adrenergic nerve endings </a:t>
            </a:r>
          </a:p>
          <a:p>
            <a:pPr>
              <a:lnSpc>
                <a:spcPts val="2700"/>
              </a:lnSpc>
            </a:pPr>
            <a:r>
              <a:rPr lang="en-US" sz="2300" b="1" dirty="0" smtClean="0">
                <a:latin typeface="Arial Narrow" pitchFamily="34" charset="0"/>
              </a:rPr>
              <a:t>Because it depletes vesicles of stored NE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5068" y="2607295"/>
            <a:ext cx="25079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AMPHETAMINE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4894329"/>
            <a:ext cx="8858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latin typeface="Arial Narrow" pitchFamily="34" charset="0"/>
              </a:rPr>
              <a:t>Weight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appetite </a:t>
            </a:r>
            <a:endParaRPr lang="en-US" sz="2300" b="1" i="1" dirty="0" smtClean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                      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300" b="1" dirty="0" smtClean="0">
                <a:latin typeface="Arial Narrow" pitchFamily="34" charset="0"/>
              </a:rPr>
              <a:t>increase energy expenditure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0653" y="5680362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No more used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</a:rPr>
              <a:t>induces psychic &amp; physical dependence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4149891"/>
            <a:ext cx="8858280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effects;</a:t>
            </a:r>
          </a:p>
          <a:p>
            <a:r>
              <a: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euphoria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causes its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abuse…..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1200" b="1" dirty="0" smtClean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15567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232" y="2743760"/>
            <a:ext cx="79952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300" b="1" dirty="0" smtClean="0">
                <a:latin typeface="Arial Narrow" pitchFamily="34" charset="0"/>
              </a:rPr>
              <a:t>Mixed sympathomimetic; </a:t>
            </a:r>
          </a:p>
          <a:p>
            <a:pPr>
              <a:lnSpc>
                <a:spcPts val="2700"/>
              </a:lnSpc>
            </a:pPr>
            <a:r>
              <a:rPr lang="en-US" sz="2300" b="1" dirty="0" smtClean="0">
                <a:latin typeface="Arial Narrow" pitchFamily="34" charset="0"/>
              </a:rPr>
              <a:t>Prolonged direct action on receptors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 receptor down regulation </a:t>
            </a:r>
          </a:p>
          <a:p>
            <a:pPr>
              <a:lnSpc>
                <a:spcPts val="2700"/>
              </a:lnSpc>
            </a:pPr>
            <a:r>
              <a:rPr lang="en-MY" sz="2300" b="1" dirty="0" smtClean="0">
                <a:latin typeface="Arial Narrow" pitchFamily="34" charset="0"/>
              </a:rPr>
              <a:t>Release NE from adrenergic nerve endings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depletes stores</a:t>
            </a:r>
            <a:endParaRPr lang="en-MY" sz="2300" b="1" dirty="0" smtClean="0">
              <a:latin typeface="Arial Narrow" pitchFamily="34" charset="0"/>
            </a:endParaRPr>
          </a:p>
          <a:p>
            <a:pPr>
              <a:lnSpc>
                <a:spcPts val="27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solidFill>
                <a:srgbClr val="4E00C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248" y="4823137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3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&gt;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facilitate neuromuscular transmission &amp; retention of urine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less than amphetamine</a:t>
            </a:r>
            <a:endParaRPr lang="en-US" sz="2300" b="1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248" y="4384218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 or COMT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 prolonged action 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056" y="5896386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Abused by athletes and prohibited during games. 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108" y="2348880"/>
            <a:ext cx="212938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EPHEDRINE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431802"/>
            <a:ext cx="8929718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hypotension                         </a:t>
            </a:r>
          </a:p>
          <a:p>
            <a:pPr lvl="0"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Midodrine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Phenylpropanolamine</a:t>
            </a:r>
            <a:endParaRPr lang="en-MY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shock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AHF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Dopamine, Epinephrine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shock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Dopamine,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arrest                         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Epinephrine,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bronchial asthma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Salbutamol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Salmeterol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Formoterol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Isoprenaline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premature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labour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Ritodrine</a:t>
            </a:r>
            <a:r>
              <a:rPr lang="en-US" sz="2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nasal decongestion       </a:t>
            </a:r>
          </a:p>
          <a:p>
            <a:pPr>
              <a:spcBef>
                <a:spcPts val="300"/>
              </a:spcBef>
            </a:pPr>
            <a:r>
              <a:rPr lang="en-US" sz="2400" spc="-40" dirty="0" smtClean="0">
                <a:solidFill>
                  <a:srgbClr val="0000FF"/>
                </a:solidFill>
                <a:latin typeface="Arial Narrow" pitchFamily="34" charset="0"/>
              </a:rPr>
              <a:t>Pseudoephedrine, </a:t>
            </a:r>
            <a:r>
              <a:rPr lang="en-US" sz="2400" spc="-40" dirty="0" err="1" smtClean="0">
                <a:latin typeface="Arial Narrow" pitchFamily="34" charset="0"/>
              </a:rPr>
              <a:t>Naphazoline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Oxymetazoline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Phenylephrine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Xylometazoline</a:t>
            </a:r>
            <a:r>
              <a:rPr lang="en-US" sz="2400" spc="-40" dirty="0" smtClean="0">
                <a:latin typeface="Arial Narrow" pitchFamily="34" charset="0"/>
              </a:rPr>
              <a:t> </a:t>
            </a:r>
            <a:endParaRPr lang="en-US" sz="2400" spc="-4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abused in sports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 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Ephedrine, </a:t>
            </a:r>
            <a:r>
              <a:rPr lang="en-US" sz="2400" dirty="0" smtClean="0">
                <a:latin typeface="Arial Narrow" pitchFamily="34" charset="0"/>
              </a:rPr>
              <a:t>Amphetamine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5678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-99392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071538" y="2538372"/>
            <a:ext cx="7858180" cy="1745604"/>
            <a:chOff x="1071538" y="2538372"/>
            <a:chExt cx="7858180" cy="174560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303152" y="2883020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6358744" y="2538372"/>
              <a:ext cx="13456" cy="7084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71538" y="3606868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3606868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285720" y="465900"/>
            <a:ext cx="8429652" cy="2214554"/>
            <a:chOff x="285720" y="0"/>
            <a:chExt cx="8429652" cy="2214554"/>
          </a:xfrm>
        </p:grpSpPr>
        <p:sp>
          <p:nvSpPr>
            <p:cNvPr id="13" name="Rectangle 12"/>
            <p:cNvSpPr/>
            <p:nvPr/>
          </p:nvSpPr>
          <p:spPr>
            <a:xfrm>
              <a:off x="428596" y="1500174"/>
              <a:ext cx="3357586" cy="642942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3504" y="1461537"/>
              <a:ext cx="2428892" cy="642942"/>
            </a:xfrm>
            <a:prstGeom prst="rect">
              <a:avLst/>
            </a:prstGeom>
            <a:solidFill>
              <a:srgbClr val="FFE16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358" y="142852"/>
              <a:ext cx="2786082" cy="642942"/>
            </a:xfrm>
            <a:prstGeom prst="rect">
              <a:avLst/>
            </a:prstGeom>
            <a:gradFill flip="none" rotWithShape="1">
              <a:gsLst>
                <a:gs pos="24000">
                  <a:srgbClr val="FFE161">
                    <a:tint val="66000"/>
                    <a:satMod val="160000"/>
                  </a:srgbClr>
                </a:gs>
                <a:gs pos="41000">
                  <a:srgbClr val="CCFF33"/>
                </a:gs>
                <a:gs pos="100000">
                  <a:srgbClr val="FFE16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54055"/>
            <a:stretch>
              <a:fillRect/>
            </a:stretch>
          </p:blipFill>
          <p:spPr bwMode="auto">
            <a:xfrm>
              <a:off x="285720" y="0"/>
              <a:ext cx="8429652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1"/>
          <p:cNvGrpSpPr/>
          <p:nvPr/>
        </p:nvGrpSpPr>
        <p:grpSpPr>
          <a:xfrm>
            <a:off x="142844" y="4303898"/>
            <a:ext cx="6357982" cy="2043462"/>
            <a:chOff x="142844" y="4591930"/>
            <a:chExt cx="6357982" cy="2043462"/>
          </a:xfrm>
        </p:grpSpPr>
        <p:grpSp>
          <p:nvGrpSpPr>
            <p:cNvPr id="6" name="Group 17"/>
            <p:cNvGrpSpPr/>
            <p:nvPr/>
          </p:nvGrpSpPr>
          <p:grpSpPr>
            <a:xfrm>
              <a:off x="142844" y="4591930"/>
              <a:ext cx="6357982" cy="1344443"/>
              <a:chOff x="500034" y="5072074"/>
              <a:chExt cx="6357982" cy="134444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43372" y="5773575"/>
                <a:ext cx="2643206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0034" y="5727895"/>
                <a:ext cx="2928958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1" name="Picture 3" descr="C:\Users\Administrator\Pictures\n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 l="1121" t="5034" b="4362"/>
              <a:stretch>
                <a:fillRect/>
              </a:stretch>
            </p:blipFill>
            <p:spPr bwMode="auto">
              <a:xfrm>
                <a:off x="500034" y="5072074"/>
                <a:ext cx="6357982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714480" y="6052284"/>
              <a:ext cx="3286148" cy="583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900" b="1" spc="70" dirty="0" smtClean="0">
                  <a:latin typeface="Calibri" pitchFamily="34" charset="0"/>
                </a:rPr>
                <a:t>Alpha &amp; beta- adrenergic receptor blockers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663096" y="5429264"/>
              <a:ext cx="1285884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rved Down Arrow 25"/>
          <p:cNvSpPr/>
          <p:nvPr/>
        </p:nvSpPr>
        <p:spPr>
          <a:xfrm rot="8027677" flipH="1">
            <a:off x="4574394" y="5782333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30865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841119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echanism of direct acting adrenergic drugs"/>
          <p:cNvPicPr>
            <a:picLocks noChangeAspect="1" noChangeArrowheads="1"/>
          </p:cNvPicPr>
          <p:nvPr/>
        </p:nvPicPr>
        <p:blipFill>
          <a:blip r:embed="rId2" cstate="print"/>
          <a:srcRect t="15254" b="3389"/>
          <a:stretch>
            <a:fillRect/>
          </a:stretch>
        </p:blipFill>
        <p:spPr bwMode="auto">
          <a:xfrm>
            <a:off x="5429256" y="278318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echanism of indirect acting adrenergic drugs"/>
          <p:cNvPicPr>
            <a:picLocks noChangeAspect="1" noChangeArrowheads="1"/>
          </p:cNvPicPr>
          <p:nvPr/>
        </p:nvPicPr>
        <p:blipFill>
          <a:blip r:embed="rId3" cstate="print"/>
          <a:srcRect t="18486"/>
          <a:stretch>
            <a:fillRect/>
          </a:stretch>
        </p:blipFill>
        <p:spPr bwMode="auto">
          <a:xfrm>
            <a:off x="5429256" y="2428869"/>
            <a:ext cx="33739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echanism of indirect acting adrenergic drugs adrenergic"/>
          <p:cNvPicPr>
            <a:picLocks noChangeAspect="1" noChangeArrowheads="1"/>
          </p:cNvPicPr>
          <p:nvPr/>
        </p:nvPicPr>
        <p:blipFill>
          <a:blip r:embed="rId4" cstate="print"/>
          <a:srcRect t="14658"/>
          <a:stretch>
            <a:fillRect/>
          </a:stretch>
        </p:blipFill>
        <p:spPr bwMode="auto">
          <a:xfrm>
            <a:off x="5500694" y="4571985"/>
            <a:ext cx="3295650" cy="21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66" y="785794"/>
            <a:ext cx="579787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mode of action;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Stimulate adrenergic receptors directly.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</a:t>
            </a:r>
            <a:r>
              <a:rPr lang="en-US" sz="2400" b="1" dirty="0" smtClean="0">
                <a:latin typeface="Arial Narrow" pitchFamily="34" charset="0"/>
              </a:rPr>
              <a:t>  adrenaline, </a:t>
            </a:r>
            <a:r>
              <a:rPr lang="en-US" sz="2400" b="1" dirty="0" err="1" smtClean="0">
                <a:latin typeface="Arial Narrow" pitchFamily="34" charset="0"/>
              </a:rPr>
              <a:t>noraderanaline</a:t>
            </a:r>
            <a:r>
              <a:rPr lang="en-US" sz="2400" b="1" dirty="0" smtClean="0">
                <a:latin typeface="Arial Narrow" pitchFamily="34" charset="0"/>
              </a:rPr>
              <a:t>, dopamine,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phenylephrine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dobutamine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salbutamol</a:t>
            </a:r>
            <a:r>
              <a:rPr lang="en-US" sz="2400" b="1" dirty="0" smtClean="0">
                <a:latin typeface="Arial Narrow" pitchFamily="34" charset="0"/>
              </a:rPr>
              <a:t>….etc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272" y="2636912"/>
            <a:ext cx="568863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Indirect; </a:t>
            </a:r>
          </a:p>
          <a:p>
            <a:pPr lvl="0">
              <a:lnSpc>
                <a:spcPts val="26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Release of NE from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stores at adrenergic terminals.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</a:rPr>
              <a:t>amphetamine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4282" y="5216713"/>
            <a:ext cx="51435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Dual;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Direct and indirect stimulation of adrenergic receptors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  <a:sym typeface="Wingdings 3"/>
              </a:rPr>
              <a:t>ephedrine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</a:rPr>
              <a:t>pseudoephedrine</a:t>
            </a:r>
            <a:endParaRPr lang="en-US" sz="2400" b="1" dirty="0">
              <a:solidFill>
                <a:srgbClr val="A65426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62099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72000" y="220486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932040" y="342900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496" y="3789040"/>
            <a:ext cx="568863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Inhibit uptake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its availability in synapse. </a:t>
            </a:r>
            <a:b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e.g. </a:t>
            </a:r>
            <a:r>
              <a:rPr lang="en-US" sz="2400" b="1" dirty="0" smtClean="0">
                <a:solidFill>
                  <a:srgbClr val="A65426"/>
                </a:solidFill>
                <a:latin typeface="Arial Narrow" pitchFamily="34" charset="0"/>
                <a:sym typeface="Wingdings 3"/>
              </a:rPr>
              <a:t>Cocaine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660189">
            <a:off x="4499992" y="4442245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16" grpId="0" animBg="1"/>
      <p:bldP spid="17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9512" y="692696"/>
            <a:ext cx="8858280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spectrum of action;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Bernard MT Condensed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Non-Selective;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	</a:t>
            </a:r>
            <a:r>
              <a:rPr lang="en-US" sz="2200" b="1" dirty="0" err="1" smtClean="0">
                <a:latin typeface="Arial Narrow" pitchFamily="34" charset="0"/>
              </a:rPr>
              <a:t>norepinephrine</a:t>
            </a:r>
            <a:r>
              <a:rPr lang="en-US" sz="2200" b="1" dirty="0" smtClean="0">
                <a:latin typeface="Arial Narrow" pitchFamily="34" charset="0"/>
              </a:rPr>
              <a:t>, epinephrine, dopamine, </a:t>
            </a:r>
            <a:r>
              <a:rPr lang="en-US" sz="2200" b="1" dirty="0" err="1" smtClean="0">
                <a:latin typeface="Arial Narrow" pitchFamily="34" charset="0"/>
              </a:rPr>
              <a:t>isoprenaline</a:t>
            </a:r>
            <a:r>
              <a:rPr lang="en-US" sz="2200" b="1" dirty="0" smtClean="0">
                <a:latin typeface="Arial Narrow" pitchFamily="34" charset="0"/>
              </a:rPr>
              <a:t>, ephedrine,…etc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Selective; 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     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Clonidine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Dobutamine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Salbutamol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7686" y="1730865"/>
            <a:ext cx="75627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04" y="714356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AGONISTS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06" y="214290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764704"/>
            <a:ext cx="1903651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Rounded MT Bold" pitchFamily="34" charset="0"/>
              </a:rPr>
              <a:t>ADRENALINE</a:t>
            </a:r>
            <a:endParaRPr lang="en-US" sz="2000" b="1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21442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Naturally released from adrenal medulla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smtClean="0">
                <a:latin typeface="Arial Narrow" pitchFamily="34" charset="0"/>
              </a:rPr>
              <a:t>stress, hunger, fear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155679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Inactivated by intestinal enzymes, so given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 &amp; by inhalation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282" y="184482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all ADR;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r>
              <a:rPr lang="en-US" sz="2400" b="1" dirty="0" smtClean="0">
                <a:latin typeface="Symbol" pitchFamily="18" charset="2"/>
              </a:rPr>
              <a:t>. </a:t>
            </a:r>
          </a:p>
          <a:p>
            <a:r>
              <a:rPr lang="en-US" sz="2400" b="1" dirty="0" smtClean="0">
                <a:latin typeface="Arial Narrow" pitchFamily="34" charset="0"/>
              </a:rPr>
              <a:t>Pharmacological 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see physiological actions of the SNS</a:t>
            </a:r>
            <a:endParaRPr lang="en-US" sz="2400" b="1" dirty="0" smtClean="0">
              <a:latin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699623"/>
            <a:ext cx="8929718" cy="4185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Heart  stimulate properties of heart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BP 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 </a:t>
            </a:r>
            <a:r>
              <a:rPr lang="en-US" sz="2200" b="1" dirty="0" smtClean="0">
                <a:latin typeface="Symbol" pitchFamily="18" charset="2"/>
              </a:rPr>
              <a:t>/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Vascular SMC; constrict skin + peripheral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latin typeface="Symbol" pitchFamily="18" charset="2"/>
              </a:rPr>
              <a:t>/ </a:t>
            </a:r>
            <a:r>
              <a:rPr lang="en-US" sz="2200" b="1" dirty="0" smtClean="0">
                <a:latin typeface="Arial Narrow" pitchFamily="34" charset="0"/>
              </a:rPr>
              <a:t>dilate  </a:t>
            </a:r>
            <a:r>
              <a:rPr lang="en-US" sz="2200" b="1" dirty="0" err="1" smtClean="0">
                <a:latin typeface="Arial Narrow" pitchFamily="34" charset="0"/>
              </a:rPr>
              <a:t>coronary+skeletal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Non vascular SMC;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	 Lung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bronchiodilatation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  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GIT  motility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Bladder 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detrusor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m.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trigone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Pregnant uterus 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Eye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mydriasis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effect on accommodation or intraocular P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Metabolism  insulin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glucagon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liver</a:t>
            </a:r>
            <a:r>
              <a:rPr lang="en-US" sz="2400" dirty="0" smtClean="0"/>
              <a:t> </a:t>
            </a:r>
            <a:r>
              <a:rPr lang="en-US" sz="2200" b="1" dirty="0" err="1" smtClean="0">
                <a:latin typeface="Arial Narrow" pitchFamily="34" charset="0"/>
              </a:rPr>
              <a:t>glycogenolysis</a:t>
            </a:r>
            <a:r>
              <a:rPr lang="en-US" sz="2200" b="1" dirty="0" smtClean="0">
                <a:latin typeface="Arial Narrow" pitchFamily="34" charset="0"/>
              </a:rPr>
              <a:t> + sk.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m.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 adipose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lipolysis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/b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CNS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130472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87" y="84898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locally;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as haemostatic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epistaxsis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its absorption  toxicity &amp; prolong action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                      +  bleeding from incision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142852"/>
            <a:ext cx="2332279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77861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11" name="Picture 4" descr="C:\Users\user\Pictures\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437782"/>
            <a:ext cx="179591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8460432" y="6165304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4282" y="2215892"/>
            <a:ext cx="89297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systemically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for treatment of  </a:t>
            </a:r>
          </a:p>
          <a:p>
            <a:pPr>
              <a:lnSpc>
                <a:spcPts val="27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Allergic reactions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drug of choice in anaphylactic shock, </a:t>
            </a:r>
            <a:r>
              <a:rPr lang="en-US" sz="2400" b="1" dirty="0" err="1" smtClean="0">
                <a:latin typeface="Arial Narrow" pitchFamily="34" charset="0"/>
              </a:rPr>
              <a:t>angioneurotic</a:t>
            </a:r>
            <a:r>
              <a:rPr lang="en-US" sz="2400" b="1" dirty="0" smtClean="0">
                <a:latin typeface="Arial Narrow" pitchFamily="34" charset="0"/>
              </a:rPr>
              <a:t> edema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as it is the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physiological antagonist of histamine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i.e.  BP  &amp; cause vasoconstriction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status asthmatics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</a:rPr>
              <a:t>given parentally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+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mucosal edema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lnSpc>
                <a:spcPts val="2700"/>
              </a:lnSpc>
              <a:spcBef>
                <a:spcPts val="600"/>
              </a:spcBef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 are better by inhalation</a:t>
            </a:r>
          </a:p>
          <a:p>
            <a:pPr>
              <a:lnSpc>
                <a:spcPts val="27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cardiac arrest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direc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t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but now through central line</a:t>
            </a:r>
          </a:p>
          <a:p>
            <a:pPr lvl="1">
              <a:lnSpc>
                <a:spcPts val="2700"/>
              </a:lnSpc>
              <a:spcBef>
                <a:spcPts val="600"/>
              </a:spcBef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1 </a:t>
            </a:r>
            <a:r>
              <a:rPr lang="en-US" sz="2000" b="1" i="1" dirty="0" smtClean="0">
                <a:latin typeface="Arial Narrow" pitchFamily="34" charset="0"/>
              </a:rPr>
              <a:t>are better 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64704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142852"/>
            <a:ext cx="2260841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196" y="1247924"/>
            <a:ext cx="8929718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Tachycardia, palpitation, arrhythmias, angina pains         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Headache, weakness, tremors anxiety and restlessness.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Hypertension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cerebral hemorrhage and pulmonary edema.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</a:rPr>
              <a:t>Coldness of extremities 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spc="-40" dirty="0" smtClean="0">
                <a:latin typeface="Arial Narrow" pitchFamily="34" charset="0"/>
              </a:rPr>
              <a:t> Tissue necrosis and gangrene if </a:t>
            </a:r>
            <a:r>
              <a:rPr lang="en-US" sz="2400" b="1" spc="-40" dirty="0" err="1" smtClean="0">
                <a:latin typeface="Arial Narrow" pitchFamily="34" charset="0"/>
              </a:rPr>
              <a:t>extravasation</a:t>
            </a:r>
            <a:endParaRPr lang="en-US" sz="2400" b="1" spc="-40" dirty="0" smtClean="0"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Nasal stuffiness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rebound congestion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3877008"/>
            <a:ext cx="214314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46" y="4388911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CHD, hypertension, peripheral arterial disease.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Hyperthyroidism.               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11439</TotalTime>
  <Words>1049</Words>
  <Application>Microsoft Office PowerPoint</Application>
  <PresentationFormat>On-screen Show (4:3)</PresentationFormat>
  <Paragraphs>208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DR.OMNIA</cp:lastModifiedBy>
  <cp:revision>230</cp:revision>
  <dcterms:created xsi:type="dcterms:W3CDTF">2009-01-17T13:48:18Z</dcterms:created>
  <dcterms:modified xsi:type="dcterms:W3CDTF">2015-01-29T05:27:56Z</dcterms:modified>
</cp:coreProperties>
</file>