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388" r:id="rId12"/>
    <p:sldId id="387" r:id="rId13"/>
    <p:sldId id="394" r:id="rId14"/>
    <p:sldId id="363" r:id="rId15"/>
    <p:sldId id="389" r:id="rId16"/>
    <p:sldId id="391" r:id="rId17"/>
    <p:sldId id="4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FFFF"/>
    <a:srgbClr val="FFFFE7"/>
    <a:srgbClr val="FFFF99"/>
    <a:srgbClr val="FFFFFF"/>
    <a:srgbClr val="3502C6"/>
    <a:srgbClr val="00C4F2"/>
    <a:srgbClr val="00CCFF"/>
    <a:srgbClr val="4201A1"/>
    <a:srgbClr val="4200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8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11" Type="http://schemas.openxmlformats.org/officeDocument/2006/relationships/image" Target="../media/image3.jpeg"/><Relationship Id="rId5" Type="http://schemas.openxmlformats.org/officeDocument/2006/relationships/image" Target="../media/image15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105437"/>
            <a:ext cx="8763000" cy="2743200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0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0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0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000" spc="-40" dirty="0" smtClean="0">
                <a:latin typeface="Bernard MT Condensed" pitchFamily="18" charset="0"/>
              </a:rPr>
              <a:t>H</a:t>
            </a:r>
            <a:r>
              <a:rPr lang="en-US" sz="2000" spc="-40" baseline="-25000" dirty="0" smtClean="0">
                <a:latin typeface="Bernard MT Condensed" pitchFamily="18" charset="0"/>
              </a:rPr>
              <a:t>2</a:t>
            </a:r>
            <a:r>
              <a:rPr lang="en-US" sz="20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0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000" b="1" spc="-40" dirty="0" err="1" smtClean="0">
                <a:latin typeface="Arial Narrow" pitchFamily="34" charset="0"/>
              </a:rPr>
              <a:t>cimetidine</a:t>
            </a:r>
            <a:r>
              <a:rPr lang="en-US" sz="20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000" b="1" spc="-40" dirty="0" smtClean="0">
                <a:latin typeface="Symbol" pitchFamily="18" charset="2"/>
              </a:rPr>
              <a:t>b</a:t>
            </a:r>
            <a:r>
              <a:rPr lang="en-US" sz="2000" b="1" spc="-40" dirty="0" smtClean="0">
                <a:latin typeface="Arial Narrow" pitchFamily="34" charset="0"/>
              </a:rPr>
              <a:t>-blockers</a:t>
            </a:r>
            <a:endParaRPr kumimoji="0" lang="el-GR" sz="20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maintains </a:t>
            </a:r>
            <a:r>
              <a:rPr lang="en-US" sz="2200" b="1" dirty="0" smtClean="0">
                <a:latin typeface="Arial Narrow" pitchFamily="34" charset="0"/>
              </a:rPr>
              <a:t>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</a:t>
            </a:r>
            <a:r>
              <a:rPr lang="en-US" sz="2200" b="1" dirty="0" smtClean="0">
                <a:latin typeface="Arial Narrow" pitchFamily="34" charset="0"/>
              </a:rPr>
              <a:t>in </a:t>
            </a:r>
            <a:r>
              <a:rPr lang="en-US" sz="2200" b="1" dirty="0" smtClean="0">
                <a:latin typeface="Arial Narrow" pitchFamily="34" charset="0"/>
              </a:rPr>
              <a:t>cardiac </a:t>
            </a:r>
            <a:r>
              <a:rPr lang="en-US" sz="2200" b="1" dirty="0" smtClean="0">
                <a:latin typeface="Arial Narrow" pitchFamily="34" charset="0"/>
              </a:rPr>
              <a:t>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43000" y="1317702"/>
            <a:ext cx="533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715000"/>
            <a:ext cx="777240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Dopamine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If need to activate the heart for circulatory support  give glucagon 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-blockers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Refractory to adrenaline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</a:t>
            </a:r>
            <a:r>
              <a:rPr lang="en-US" sz="2200" b="1" dirty="0" smtClean="0">
                <a:latin typeface="Arial Narrow" pitchFamily="34" charset="0"/>
              </a:rPr>
              <a:t>adrenaline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</a:t>
            </a:r>
            <a:r>
              <a:rPr lang="en-US" sz="2200" b="1" u="sng" dirty="0" smtClean="0">
                <a:latin typeface="Arial Narrow" pitchFamily="34" charset="0"/>
              </a:rPr>
              <a:t>observed</a:t>
            </a:r>
            <a:r>
              <a:rPr lang="en-US" sz="2200" b="1" dirty="0" smtClean="0">
                <a:latin typeface="Arial Narrow" pitchFamily="34" charset="0"/>
              </a:rPr>
              <a:t>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410200"/>
            <a:ext cx="9144000" cy="1588"/>
          </a:xfrm>
          <a:prstGeom prst="line">
            <a:avLst/>
          </a:prstGeom>
          <a:ln w="28575">
            <a:solidFill>
              <a:srgbClr val="00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76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066800"/>
            <a:ext cx="85344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Decrease  mucosal swelling and skin reaction. </a:t>
            </a:r>
          </a:p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324912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solidFill>
                  <a:srgbClr val="0000FF"/>
                </a:solidFill>
                <a:latin typeface="Arial Narrow" pitchFamily="34" charset="0"/>
              </a:rPr>
              <a:t>How can GCs act in anaphylactic shock </a:t>
            </a:r>
            <a:r>
              <a:rPr lang="en-US" sz="2200" b="1" spc="-30" dirty="0" smtClean="0">
                <a:latin typeface="Arial Narrow" pitchFamily="34" charset="0"/>
              </a:rPr>
              <a:t>although it exerts a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genomic action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</a:rPr>
              <a:t>that take hrs – </a:t>
            </a:r>
            <a:r>
              <a:rPr lang="en-US" sz="2200" b="1" spc="-30" dirty="0" err="1" smtClean="0">
                <a:latin typeface="Arial Narrow" pitchFamily="34" charset="0"/>
              </a:rPr>
              <a:t>dys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a</a:t>
            </a:r>
            <a:r>
              <a:rPr lang="en-US" sz="2200" b="1" spc="-30" dirty="0" smtClean="0">
                <a:latin typeface="Arial Narrow" pitchFamily="34" charset="0"/>
              </a:rPr>
              <a:t>s it binds to </a:t>
            </a:r>
            <a:r>
              <a:rPr lang="en-US" sz="2200" u="heavy" spc="-30" dirty="0" err="1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Cytosolic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receptors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spc="-30" dirty="0" smtClean="0">
                <a:latin typeface="Arial Narrow" pitchFamily="34" charset="0"/>
              </a:rPr>
              <a:t> acting as  transcription factors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smtClean="0">
                <a:latin typeface="Arial Narrow" pitchFamily="34" charset="0"/>
              </a:rPr>
              <a:t>expressing or repressing genes ???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42900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because GC also exert rapid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b</a:t>
            </a:r>
            <a:r>
              <a:rPr lang="en-US" sz="2200" b="1" spc="-30" dirty="0" smtClean="0">
                <a:latin typeface="Arial Narrow" pitchFamily="34" charset="0"/>
              </a:rPr>
              <a:t>y acting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2nd messengers levels  (within minutes)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648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648201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276600" y="228600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Not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NOT LIFE SAVING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IV or IM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8200" y="4618460"/>
            <a:ext cx="4343400" cy="1934739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281268"/>
            <a:ext cx="828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Block the effects of released histamine at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H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receptors</a:t>
            </a:r>
          </a:p>
          <a:p>
            <a:r>
              <a:rPr lang="en-US" sz="2400" b="1" dirty="0" smtClean="0">
                <a:latin typeface="Arial Narrow" pitchFamily="34" charset="0"/>
              </a:rPr>
              <a:t>   Ramifying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heart &amp; some BV</a:t>
            </a:r>
          </a:p>
          <a:p>
            <a:r>
              <a:rPr lang="en-US" sz="2400" b="1" dirty="0" smtClean="0">
                <a:latin typeface="Arial Narrow" pitchFamily="34" charset="0"/>
              </a:rPr>
              <a:t>   Responsible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glandular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hypersecretion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531" y="5786735"/>
            <a:ext cx="880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So adjuvant to </a:t>
            </a:r>
            <a:r>
              <a:rPr lang="en-US" sz="2400" b="1" dirty="0" smtClean="0">
                <a:latin typeface="Arial Narrow" pitchFamily="34" charset="0"/>
              </a:rPr>
              <a:t>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blockers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additive benefits in </a:t>
            </a:r>
            <a:r>
              <a:rPr lang="en-US" sz="2400" b="1" dirty="0" smtClean="0">
                <a:latin typeface="Arial Narrow" pitchFamily="34" charset="0"/>
              </a:rPr>
              <a:t>treating anaphylaxis.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4724400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  <a:sym typeface="Wingdings 3"/>
              </a:rPr>
              <a:t>help in Improving  the hypotension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52947" y="5126362"/>
            <a:ext cx="3005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  <a:sym typeface="Wingdings 3"/>
              </a:rPr>
              <a:t>help in reducing </a:t>
            </a:r>
            <a:r>
              <a:rPr lang="en-US" b="1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b="1" dirty="0" smtClean="0">
                <a:latin typeface="Arial Narrow" pitchFamily="34" charset="0"/>
                <a:sym typeface="Wingdings 3"/>
              </a:rPr>
              <a:t> &amp; laryngeal manifestations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IV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solidFill>
                  <a:srgbClr val="0000FF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solidFill>
                <a:srgbClr val="0000FF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severe anaphylaxis in patients taking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</a:t>
            </a:r>
          </a:p>
          <a:p>
            <a:r>
              <a:rPr lang="en-US" sz="2400" b="1" dirty="0" smtClean="0">
                <a:latin typeface="Arial Narrow" pitchFamily="34" charset="0"/>
              </a:rPr>
              <a:t>Through acting on glucagon receptors present in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exerts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positive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inotropic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chronotropic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effects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cardiac </a:t>
            </a:r>
            <a:r>
              <a:rPr lang="en-US" sz="2400" b="1" dirty="0" smtClean="0">
                <a:latin typeface="Arial Narrow" pitchFamily="34" charset="0"/>
              </a:rPr>
              <a:t>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effect entirely independent of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ADRs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No glucagon receptors in bronchi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no evident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bronchodilation</a:t>
            </a:r>
            <a:endParaRPr lang="en-US" sz="2400" b="1" u="heavy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71600" y="3311920"/>
            <a:ext cx="4267200" cy="3317480"/>
            <a:chOff x="1371600" y="3311920"/>
            <a:chExt cx="4267200" cy="331748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32646"/>
            <a:stretch>
              <a:fillRect/>
            </a:stretch>
          </p:blipFill>
          <p:spPr bwMode="auto">
            <a:xfrm>
              <a:off x="1676400" y="3581400"/>
              <a:ext cx="3733800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331192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97625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45228" y="508363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49580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05400" y="4267200"/>
              <a:ext cx="533400" cy="685800"/>
            </a:xfrm>
            <a:prstGeom prst="roundRect">
              <a:avLst/>
            </a:prstGeom>
            <a:solidFill>
              <a:srgbClr val="D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05400" y="5782574"/>
              <a:ext cx="533400" cy="685800"/>
            </a:xfrm>
            <a:prstGeom prst="roundRect">
              <a:avLst/>
            </a:prstGeom>
            <a:solidFill>
              <a:srgbClr val="D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5105400" y="4241322"/>
              <a:ext cx="533400" cy="304800"/>
            </a:xfrm>
            <a:prstGeom prst="arc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flipV="1">
              <a:off x="5105400" y="6180826"/>
              <a:ext cx="533400" cy="304800"/>
            </a:xfrm>
            <a:prstGeom prst="arc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10200" y="4953000"/>
              <a:ext cx="228600" cy="914400"/>
            </a:xfrm>
            <a:prstGeom prst="rect">
              <a:avLst/>
            </a:prstGeom>
            <a:solidFill>
              <a:srgbClr val="D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9" idx="2"/>
            </p:cNvCxnSpPr>
            <p:nvPr/>
          </p:nvCxnSpPr>
          <p:spPr>
            <a:xfrm>
              <a:off x="5638800" y="4393722"/>
              <a:ext cx="0" cy="193087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  <a:sym typeface="Wingdings 3"/>
              </a:rPr>
              <a:t>The </a:t>
            </a:r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severe allergic 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  <p:controls>
      <p:control spid="2050" name="ShockwaveFlash1" r:id="rId2" imgW="4266667" imgH="3200000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Depolarizing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p:control spid="23553" name="ShockwaveFlash1" r:id="rId2" imgW="3962953" imgH="2933333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28600" y="6381690"/>
            <a:ext cx="7772400" cy="419220"/>
            <a:chOff x="457200" y="6381690"/>
            <a:chExt cx="7772400" cy="419220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7000" y="64008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64008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800" y="638169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38800" y="6381690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ular Arrow 15"/>
          <p:cNvSpPr/>
          <p:nvPr/>
        </p:nvSpPr>
        <p:spPr>
          <a:xfrm rot="18983339" flipH="1">
            <a:off x="7457792" y="1230484"/>
            <a:ext cx="762000" cy="718319"/>
          </a:xfrm>
          <a:prstGeom prst="circular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762000"/>
            <a:ext cx="2209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Life support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Circular Arrow 17"/>
          <p:cNvSpPr/>
          <p:nvPr/>
        </p:nvSpPr>
        <p:spPr>
          <a:xfrm rot="442782" flipH="1" flipV="1">
            <a:off x="6977177" y="807962"/>
            <a:ext cx="762000" cy="718319"/>
          </a:xfrm>
          <a:prstGeom prst="circular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2328747"/>
            <a:ext cx="685800" cy="304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95400" y="4038600"/>
            <a:ext cx="4191000" cy="304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096000" y="4800600"/>
            <a:ext cx="1905000" cy="304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ircular Arrow 21"/>
          <p:cNvSpPr/>
          <p:nvPr/>
        </p:nvSpPr>
        <p:spPr>
          <a:xfrm>
            <a:off x="8239406" y="6183483"/>
            <a:ext cx="762000" cy="718319"/>
          </a:xfrm>
          <a:prstGeom prst="circular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6454698"/>
            <a:ext cx="1905000" cy="304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  <p:bldP spid="16" grpId="0" animBg="1"/>
      <p:bldP spid="17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1068</Words>
  <Application>Microsoft Office PowerPoint</Application>
  <PresentationFormat>On-screen Show (4:3)</PresentationFormat>
  <Paragraphs>197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199</cp:revision>
  <dcterms:created xsi:type="dcterms:W3CDTF">2011-01-22T16:46:32Z</dcterms:created>
  <dcterms:modified xsi:type="dcterms:W3CDTF">2014-01-29T07:04:49Z</dcterms:modified>
</cp:coreProperties>
</file>