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85" r:id="rId2"/>
    <p:sldId id="256" r:id="rId3"/>
    <p:sldId id="492" r:id="rId4"/>
    <p:sldId id="493" r:id="rId5"/>
    <p:sldId id="494" r:id="rId6"/>
    <p:sldId id="498" r:id="rId7"/>
    <p:sldId id="496" r:id="rId8"/>
    <p:sldId id="471" r:id="rId9"/>
    <p:sldId id="481" r:id="rId10"/>
    <p:sldId id="484" r:id="rId11"/>
    <p:sldId id="465" r:id="rId12"/>
    <p:sldId id="459" r:id="rId13"/>
    <p:sldId id="464" r:id="rId14"/>
    <p:sldId id="491" r:id="rId15"/>
    <p:sldId id="461" r:id="rId16"/>
    <p:sldId id="407" r:id="rId17"/>
    <p:sldId id="462" r:id="rId18"/>
    <p:sldId id="46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7900"/>
    <a:srgbClr val="6666FF"/>
    <a:srgbClr val="E5FFFF"/>
    <a:srgbClr val="EEFFDD"/>
    <a:srgbClr val="EBEBFF"/>
    <a:srgbClr val="FFE7FF"/>
    <a:srgbClr val="FFFFE1"/>
    <a:srgbClr val="0000B4"/>
    <a:srgbClr val="00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1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14E563F-1FCE-44BA-A29E-E9DF712384AF}" type="datetimeFigureOut">
              <a:rPr lang="ar-SA"/>
              <a:pPr>
                <a:defRPr/>
              </a:pPr>
              <a:t>20/04/1436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CD852-86EA-490C-ADFA-CB073F44AF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79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B396-8CC0-454F-8FE5-70BDF2F60C17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0A58-06E7-4406-963A-16B585DDE5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88B3-5AFB-419D-A1D4-71F9784DAFA1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DA26-19BE-40FA-A012-1CEE02E6FE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B750-CE3A-41D7-9DC3-79094985CD99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319FC-A47D-43DB-A3D8-B4F4CE7F82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DD50-76EB-4D26-A4B8-90D20BBF7705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F140C-17B1-4CC6-A13C-245A5B2CB2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77A0E-93AC-49DE-A508-D057A57A235D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C1DA-138D-4E23-A1E7-8941EA10D3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802BC-9B21-4A49-8ADB-719C734E6AF3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52C2A-B64E-4247-B301-7AD2EA0F78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632D0-5438-4106-AA0A-547E632DFE21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EF01D-4DD7-4AA7-AED6-FAD502091F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BC54A-5BE4-4A56-BDF1-15BC3A4CE5EC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52F55-E261-4D87-8A5D-A37B222AB4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04E98-8423-43EE-B278-A8174730D35C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580B-52D3-4230-9E4D-D7D44BA55B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2170-3D95-4994-91FB-D9094B318FA7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13AAE-A156-4AE4-8B50-D72D13B20C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64B44-DB7C-4E95-89DC-1FC2D7192B0A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AFD72-F43B-4D55-877E-36DD57F855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tint val="66000"/>
                <a:satMod val="160000"/>
              </a:schemeClr>
            </a:gs>
            <a:gs pos="13000">
              <a:schemeClr val="accent6">
                <a:lumMod val="40000"/>
                <a:lumOff val="60000"/>
              </a:schemeClr>
            </a:gs>
            <a:gs pos="11000">
              <a:srgbClr val="FCFCCC"/>
            </a:gs>
            <a:gs pos="72000">
              <a:schemeClr val="bg1"/>
            </a:gs>
            <a:gs pos="100000">
              <a:schemeClr val="accent2">
                <a:lumMod val="40000"/>
                <a:lumOff val="60000"/>
              </a:schemeClr>
            </a:gs>
            <a:gs pos="79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BD66ED-1B82-42F6-993C-DC594CD6EC79}" type="datetimeFigureOut">
              <a:rPr lang="en-US"/>
              <a:pPr>
                <a:defRPr/>
              </a:pPr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905C33F-B237-433D-A892-921DAFE003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ghtdiagnosis.com/sym/runny_nose.htm" TargetMode="External"/><Relationship Id="rId7" Type="http://schemas.openxmlformats.org/officeDocument/2006/relationships/hyperlink" Target="http://www.rightdiagnosis.com/c/catarrh/intro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ightdiagnosis.com/sym/nasal_congestion.htm" TargetMode="External"/><Relationship Id="rId5" Type="http://schemas.openxmlformats.org/officeDocument/2006/relationships/hyperlink" Target="http://www.rightdiagnosis.com/sym/sneezing.htm" TargetMode="External"/><Relationship Id="rId4" Type="http://schemas.openxmlformats.org/officeDocument/2006/relationships/hyperlink" Target="http://www.rightdiagnosis.com/sym/stuffed_nose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hometreatment.net/wp-content/uploads/2009/09/cough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644316"/>
            <a:ext cx="1905000" cy="178468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-123861" y="762000"/>
            <a:ext cx="72104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RHINITIS &amp; COUGH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939" y="150459"/>
            <a:ext cx="488627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TREATMENT </a:t>
            </a:r>
            <a:r>
              <a:rPr lang="en-US" sz="44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OF</a:t>
            </a:r>
            <a:endParaRPr lang="en-US" sz="4400" b="1" spc="50" dirty="0" smtClean="0">
              <a:ln w="12700" cmpd="sng">
                <a:solidFill>
                  <a:srgbClr val="6600FF"/>
                </a:solidFill>
                <a:prstDash val="solid"/>
              </a:ln>
              <a:solidFill>
                <a:srgbClr val="CDCDFF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4" name="Picture 4" descr="D:\internet lect\Rhinitis\allergic-rhinitis-cart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345" t="9704" r="7617" b="5259"/>
          <a:stretch>
            <a:fillRect/>
          </a:stretch>
        </p:blipFill>
        <p:spPr bwMode="auto">
          <a:xfrm>
            <a:off x="6400800" y="533400"/>
            <a:ext cx="1828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2357735"/>
            <a:ext cx="685800" cy="461665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ILOs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98448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Classify types of rhinitis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Specify preventive versus </a:t>
            </a:r>
            <a:r>
              <a:rPr lang="en-US" sz="2400" b="1" dirty="0" err="1" smtClean="0">
                <a:latin typeface="Arial Narrow" pitchFamily="34" charset="0"/>
              </a:rPr>
              <a:t>pharmacotherapeutic</a:t>
            </a:r>
            <a:r>
              <a:rPr lang="en-US" sz="2400" b="1" dirty="0" smtClean="0">
                <a:latin typeface="Arial Narrow" pitchFamily="34" charset="0"/>
              </a:rPr>
              <a:t> strategies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Expand on the pharmacology of different drug groups used in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treatment as antihistamines, anti-</a:t>
            </a:r>
            <a:r>
              <a:rPr lang="en-US" sz="2400" b="1" dirty="0" err="1" smtClean="0">
                <a:latin typeface="Arial Narrow" pitchFamily="34" charset="0"/>
              </a:rPr>
              <a:t>allergics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corticosteriods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decongestants and anti-</a:t>
            </a:r>
            <a:r>
              <a:rPr lang="en-US" sz="2400" b="1" dirty="0" err="1" smtClean="0">
                <a:latin typeface="Arial Narrow" pitchFamily="34" charset="0"/>
              </a:rPr>
              <a:t>cholinergics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Differentiate between productive versus dry irritant cough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Compare pharmacology of different  expectorants &amp; </a:t>
            </a:r>
            <a:r>
              <a:rPr lang="en-US" sz="2400" b="1" dirty="0" err="1" smtClean="0">
                <a:latin typeface="Arial Narrow" pitchFamily="34" charset="0"/>
              </a:rPr>
              <a:t>mucolytics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drugs used in treatment of productive cough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Contrast between peripherally and centrally acting </a:t>
            </a:r>
            <a:r>
              <a:rPr lang="en-US" sz="2400" b="1" dirty="0" err="1" smtClean="0">
                <a:latin typeface="Arial Narrow" pitchFamily="34" charset="0"/>
              </a:rPr>
              <a:t>antitussives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0" y="4724400"/>
            <a:ext cx="7543800" cy="533400"/>
          </a:xfrm>
          <a:prstGeom prst="rect">
            <a:avLst/>
          </a:prstGeom>
          <a:solidFill>
            <a:srgbClr val="EE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4191000"/>
            <a:ext cx="7543800" cy="533400"/>
          </a:xfrm>
          <a:prstGeom prst="rect">
            <a:avLst/>
          </a:prstGeom>
          <a:solidFill>
            <a:srgbClr val="E5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3657600"/>
            <a:ext cx="7543800" cy="533400"/>
          </a:xfrm>
          <a:prstGeom prst="rect">
            <a:avLst/>
          </a:prstGeom>
          <a:solidFill>
            <a:srgbClr val="EB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081528"/>
            <a:ext cx="7543800" cy="533400"/>
          </a:xfrm>
          <a:prstGeom prst="rect">
            <a:avLst/>
          </a:prstGeom>
          <a:solidFill>
            <a:srgbClr val="FF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514600"/>
            <a:ext cx="7543800" cy="533400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2315" y="838200"/>
            <a:ext cx="885928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Bernard MT Condensed" pitchFamily="18" charset="0"/>
              </a:rPr>
              <a:t>Effectiveness of different drug groups in controlling symptoms of RHINITIS</a:t>
            </a:r>
            <a:endParaRPr lang="en-US" sz="2400" dirty="0">
              <a:latin typeface="Bernard MT Condensed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4222" y="1600200"/>
          <a:ext cx="7541578" cy="3688080"/>
        </p:xfrm>
        <a:graphic>
          <a:graphicData uri="http://schemas.openxmlformats.org/drawingml/2006/table">
            <a:tbl>
              <a:tblPr/>
              <a:tblGrid>
                <a:gridCol w="3529527"/>
                <a:gridCol w="1233717"/>
                <a:gridCol w="1389167"/>
                <a:gridCol w="1389167"/>
              </a:tblGrid>
              <a:tr h="0">
                <a:tc rowSpan="2"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 smtClean="0">
                          <a:solidFill>
                            <a:srgbClr val="0000B4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Drug Groups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C0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Main Symptom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Sneezing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Blockage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Stuffiness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Secretions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rgbClr val="FF0000"/>
                          </a:solidFill>
                          <a:latin typeface="Bernard MT Condensed" pitchFamily="18" charset="0"/>
                        </a:rPr>
                        <a:t>Rhinorrhea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Anti-histamines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Anti-</a:t>
                      </a:r>
                      <a:r>
                        <a:rPr lang="en-US" sz="22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allergics</a:t>
                      </a: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  (</a:t>
                      </a:r>
                      <a:r>
                        <a:rPr lang="en-US" sz="22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cromolyns</a:t>
                      </a: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)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Topical corticosteroids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Decongestant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Anticholinergics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5-Point Star 10"/>
          <p:cNvSpPr/>
          <p:nvPr/>
        </p:nvSpPr>
        <p:spPr>
          <a:xfrm>
            <a:off x="8458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25146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15000" y="41910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86600" y="47244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8001000" y="3733800"/>
            <a:ext cx="6858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8001000" y="3200400"/>
            <a:ext cx="3810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tint val="66000"/>
                <a:satMod val="160000"/>
              </a:schemeClr>
            </a:gs>
            <a:gs pos="13000">
              <a:schemeClr val="accent6">
                <a:lumMod val="40000"/>
                <a:lumOff val="60000"/>
              </a:schemeClr>
            </a:gs>
            <a:gs pos="11000">
              <a:srgbClr val="FCFCCC"/>
            </a:gs>
            <a:gs pos="72000">
              <a:schemeClr val="bg1"/>
            </a:gs>
            <a:gs pos="100000">
              <a:schemeClr val="accent2">
                <a:lumMod val="40000"/>
                <a:lumOff val="60000"/>
              </a:schemeClr>
            </a:gs>
            <a:gs pos="79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822825" y="4100513"/>
            <a:ext cx="2720975" cy="1968500"/>
            <a:chOff x="5356412" y="4100338"/>
            <a:chExt cx="2720788" cy="1968230"/>
          </a:xfrm>
        </p:grpSpPr>
        <p:sp>
          <p:nvSpPr>
            <p:cNvPr id="25" name="Oval 24"/>
            <p:cNvSpPr/>
            <p:nvPr/>
          </p:nvSpPr>
          <p:spPr>
            <a:xfrm>
              <a:off x="6629500" y="5638414"/>
              <a:ext cx="457169" cy="3809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43837" y="4571760"/>
              <a:ext cx="304779" cy="2285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27" name="Picture 3" descr="C:\Documents and Settings\DR.OMNIA\My Documents\My Pictures\goblet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38" t="17021" r="17695" b="18676"/>
            <a:stretch>
              <a:fillRect/>
            </a:stretch>
          </p:blipFill>
          <p:spPr bwMode="auto">
            <a:xfrm>
              <a:off x="5356412" y="4100338"/>
              <a:ext cx="2720788" cy="1968230"/>
            </a:xfrm>
            <a:prstGeom prst="roundRect">
              <a:avLst>
                <a:gd name="adj" fmla="val 31370"/>
              </a:avLst>
            </a:prstGeom>
            <a:noFill/>
          </p:spPr>
        </p:pic>
      </p:grpSp>
      <p:pic>
        <p:nvPicPr>
          <p:cNvPr id="14340" name="Picture 2" descr="C:\Documents and Settings\DR.OMNIA\My Documents\My Pictures\ai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0288" y="3100388"/>
            <a:ext cx="2271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7772400" y="685800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304801" y="2706711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IN  TREATMENT OF COUGH</a:t>
            </a:r>
          </a:p>
        </p:txBody>
      </p:sp>
      <p:pic>
        <p:nvPicPr>
          <p:cNvPr id="45059" name="Picture 3" descr="http://i2.cdn.turner.com/cnn/2009/HEALTH/conditions/06/19/chronic.cough/art.cough.gi.jpg"/>
          <p:cNvPicPr>
            <a:picLocks noChangeAspect="1" noChangeArrowheads="1"/>
          </p:cNvPicPr>
          <p:nvPr/>
        </p:nvPicPr>
        <p:blipFill>
          <a:blip r:embed="rId7" cstate="print"/>
          <a:srcRect l="8219" r="9589" b="1370"/>
          <a:stretch>
            <a:fillRect/>
          </a:stretch>
        </p:blipFill>
        <p:spPr bwMode="auto">
          <a:xfrm>
            <a:off x="914400" y="762000"/>
            <a:ext cx="2540000" cy="2286000"/>
          </a:xfrm>
          <a:prstGeom prst="ellipse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04800" y="358914"/>
            <a:ext cx="3767377" cy="1927086"/>
          </a:xfrm>
          <a:prstGeom prst="rect">
            <a:avLst/>
          </a:prstGeom>
          <a:noFill/>
        </p:spPr>
        <p:txBody>
          <a:bodyPr wrap="none">
            <a:prstTxWarp prst="textArchUpPour">
              <a:avLst/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DRUGS USED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sciencephoto.com/images/download_wm_image.html/P570002-Illustration_of_the_exhalation_phase_of_coughing-SPL.jpg?id=805700002"/>
          <p:cNvPicPr>
            <a:picLocks noChangeAspect="1" noChangeArrowheads="1"/>
          </p:cNvPicPr>
          <p:nvPr/>
        </p:nvPicPr>
        <p:blipFill>
          <a:blip r:embed="rId2" cstate="print"/>
          <a:srcRect l="18232" r="11050" b="3396"/>
          <a:stretch>
            <a:fillRect/>
          </a:stretch>
        </p:blipFill>
        <p:spPr bwMode="auto">
          <a:xfrm>
            <a:off x="7772400" y="1828800"/>
            <a:ext cx="1447800" cy="2895600"/>
          </a:xfrm>
          <a:prstGeom prst="roundRect">
            <a:avLst/>
          </a:prstGeom>
          <a:noFill/>
          <a:effectLst>
            <a:softEdge rad="63500"/>
          </a:effectLst>
        </p:spPr>
      </p:pic>
      <p:grpSp>
        <p:nvGrpSpPr>
          <p:cNvPr id="5" name="Group 4"/>
          <p:cNvGrpSpPr/>
          <p:nvPr/>
        </p:nvGrpSpPr>
        <p:grpSpPr>
          <a:xfrm>
            <a:off x="152400" y="152400"/>
            <a:ext cx="8610600" cy="473470"/>
            <a:chOff x="457200" y="381000"/>
            <a:chExt cx="8292921" cy="473470"/>
          </a:xfrm>
        </p:grpSpPr>
        <p:sp>
          <p:nvSpPr>
            <p:cNvPr id="2" name="Rectangle 1"/>
            <p:cNvSpPr/>
            <p:nvPr/>
          </p:nvSpPr>
          <p:spPr>
            <a:xfrm>
              <a:off x="457200" y="392805"/>
              <a:ext cx="35221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  <a:latin typeface="Cooper Black" pitchFamily="18" charset="0"/>
                  <a:ea typeface="Batang" pitchFamily="18" charset="-127"/>
                </a:rPr>
                <a:t>The respiratory tract</a:t>
              </a:r>
              <a:endParaRPr lang="en-US" sz="24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0521" y="381000"/>
              <a:ext cx="822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 Narrow" pitchFamily="34" charset="0"/>
                  <a:sym typeface="Wingdings 3"/>
                </a:rPr>
                <a:t>			         is protected mainly by</a:t>
              </a:r>
              <a:endParaRPr lang="en-US" sz="2400" b="1" dirty="0">
                <a:latin typeface="Arial Narrow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77084" y="584945"/>
            <a:ext cx="8839200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  <a:sym typeface="Wingdings 3"/>
              </a:rPr>
              <a:t>1. </a:t>
            </a:r>
            <a:r>
              <a:rPr lang="en-US" sz="2000" u="heavy" spc="-40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  <a:sym typeface="Wingdings 3"/>
              </a:rPr>
              <a:t>MUCOCILIARY CLEARANCE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 smtClean="0">
                <a:latin typeface="Arial Narrow" pitchFamily="34" charset="0"/>
              </a:rPr>
              <a:t>ensures optimum  </a:t>
            </a:r>
            <a:r>
              <a:rPr lang="en-US" sz="2200" b="1" spc="-40" dirty="0" err="1" smtClean="0">
                <a:latin typeface="Arial Narrow" pitchFamily="34" charset="0"/>
              </a:rPr>
              <a:t>tracheobronchial</a:t>
            </a:r>
            <a:r>
              <a:rPr lang="en-US" sz="2200" b="1" spc="-40" dirty="0" smtClean="0">
                <a:latin typeface="Arial Narrow" pitchFamily="34" charset="0"/>
              </a:rPr>
              <a:t> clearance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by forming sputum (in optimum quantity &amp; viscosity ) exhaled by 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ciliary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 movement s</a:t>
            </a:r>
            <a:r>
              <a:rPr lang="en-US" sz="2200" b="1" spc="-40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  <a:sym typeface="Wingdings 3"/>
              </a:rPr>
              <a:t>2. </a:t>
            </a:r>
            <a:r>
              <a:rPr lang="en-US" sz="2000" u="heavy" spc="-40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</a:rPr>
              <a:t>COUGH REFLEX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 smtClean="0">
                <a:latin typeface="Arial Narrow" pitchFamily="34" charset="0"/>
              </a:rPr>
              <a:t>exhales sputum out, if not optimally removed by the </a:t>
            </a:r>
            <a:r>
              <a:rPr lang="en-US" sz="2200" b="1" spc="-40" dirty="0" err="1" smtClean="0">
                <a:latin typeface="Arial Narrow" pitchFamily="34" charset="0"/>
              </a:rPr>
              <a:t>mucociliary</a:t>
            </a:r>
            <a:r>
              <a:rPr lang="en-US" sz="2200" b="1" spc="-40" dirty="0" smtClean="0">
                <a:latin typeface="Arial Narrow" pitchFamily="34" charset="0"/>
              </a:rPr>
              <a:t> </a:t>
            </a:r>
            <a:br>
              <a:rPr lang="en-US" sz="2200" b="1" spc="-40" dirty="0" smtClean="0">
                <a:latin typeface="Arial Narrow" pitchFamily="34" charset="0"/>
              </a:rPr>
            </a:br>
            <a:r>
              <a:rPr lang="en-US" sz="2200" b="1" spc="-40" dirty="0" smtClean="0">
                <a:latin typeface="Arial Narrow" pitchFamily="34" charset="0"/>
              </a:rPr>
              <a:t>   clearance mechanisms</a:t>
            </a:r>
            <a:endParaRPr lang="en-US" sz="2200" b="1" spc="-40" dirty="0">
              <a:latin typeface="Arial Narrow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52400" y="1828800"/>
            <a:ext cx="7924800" cy="1936016"/>
            <a:chOff x="0" y="2198131"/>
            <a:chExt cx="7924800" cy="1936016"/>
          </a:xfrm>
        </p:grpSpPr>
        <p:sp>
          <p:nvSpPr>
            <p:cNvPr id="19" name="TextBox 18"/>
            <p:cNvSpPr txBox="1"/>
            <p:nvPr/>
          </p:nvSpPr>
          <p:spPr>
            <a:xfrm>
              <a:off x="0" y="2502931"/>
              <a:ext cx="7924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  <a:spcBef>
                  <a:spcPts val="0"/>
                </a:spcBef>
              </a:pPr>
              <a:r>
                <a:rPr lang="en-US" sz="2200" b="1" dirty="0" smtClean="0">
                  <a:latin typeface="Arial Narrow" pitchFamily="34" charset="0"/>
                </a:rPr>
                <a:t>Coughing is sudden expulsion of air from the lungs through the epiglottis at an amazingly fast speed (~100 miles/ hr) to rid breathing passage ways of unwanted irritants. Abdominal &amp; </a:t>
              </a:r>
              <a:r>
                <a:rPr lang="en-US" sz="2200" b="1" dirty="0" err="1" smtClean="0">
                  <a:latin typeface="Arial Narrow" pitchFamily="34" charset="0"/>
                </a:rPr>
                <a:t>intercostal</a:t>
              </a:r>
              <a:r>
                <a:rPr lang="en-US" sz="2200" b="1" dirty="0" smtClean="0">
                  <a:latin typeface="Arial Narrow" pitchFamily="34" charset="0"/>
                </a:rPr>
                <a:t> muscles contract, against the closed epiglottis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dirty="0" smtClean="0">
                  <a:latin typeface="Arial Narrow" pitchFamily="34" charset="0"/>
                </a:rPr>
                <a:t>pressure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</a:t>
              </a:r>
              <a:r>
                <a:rPr lang="en-US" sz="2200" b="1" dirty="0" smtClean="0">
                  <a:latin typeface="Arial Narrow" pitchFamily="34" charset="0"/>
                </a:rPr>
                <a:t>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dirty="0" smtClean="0">
                  <a:latin typeface="Arial Narrow" pitchFamily="34" charset="0"/>
                </a:rPr>
                <a:t>air is forcefully expelled  to dislodge the triggering irritant.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794" y="2349737"/>
              <a:ext cx="304006" cy="79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43256" y="38611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sz="2200" b="1" dirty="0" smtClean="0">
                <a:latin typeface="Arial Narrow" pitchFamily="34" charset="0"/>
              </a:rPr>
              <a:t>Cough is </a:t>
            </a:r>
            <a:r>
              <a:rPr lang="en-US" sz="2200" dirty="0" smtClean="0">
                <a:latin typeface="Bernard MT Condensed" pitchFamily="18" charset="0"/>
              </a:rPr>
              <a:t>meant to be useful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i="1" dirty="0" smtClean="0">
                <a:solidFill>
                  <a:srgbClr val="7030A0"/>
                </a:solidFill>
              </a:rPr>
              <a:t>“wet or productive”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sz="2200" dirty="0" smtClean="0">
                <a:latin typeface="Bernard MT Condensed" pitchFamily="18" charset="0"/>
              </a:rPr>
              <a:t>May not be useful &amp; annoying </a:t>
            </a:r>
            <a:r>
              <a:rPr lang="en-US" sz="2200" b="1" dirty="0" smtClean="0">
                <a:latin typeface="Arial Narrow" pitchFamily="34" charset="0"/>
              </a:rPr>
              <a:t>2ndry to irritant vapors, gases, infections, cancer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i="1" dirty="0" smtClean="0">
                <a:solidFill>
                  <a:srgbClr val="7030A0"/>
                </a:solidFill>
              </a:rPr>
              <a:t>“dry or irritant” </a:t>
            </a:r>
            <a:endParaRPr lang="en-US" sz="2200" b="1" dirty="0" smtClean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5334000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133382" y="5980906"/>
            <a:ext cx="381000" cy="1588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>
            <a:off x="1828800" y="5353748"/>
            <a:ext cx="381000" cy="1588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28600" y="6096000"/>
            <a:ext cx="6391099" cy="533400"/>
            <a:chOff x="457200" y="2590800"/>
            <a:chExt cx="6391099" cy="533400"/>
          </a:xfrm>
        </p:grpSpPr>
        <p:sp>
          <p:nvSpPr>
            <p:cNvPr id="29" name="Rectangle 28"/>
            <p:cNvSpPr/>
            <p:nvPr/>
          </p:nvSpPr>
          <p:spPr>
            <a:xfrm>
              <a:off x="457200" y="2662535"/>
              <a:ext cx="2506199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itchFamily="34" charset="0"/>
                </a:rPr>
                <a:t>ANTITUSSIVE AGENTS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3048000" y="2590800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2218" y="2636520"/>
              <a:ext cx="3246081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dirty="0" smtClean="0">
                  <a:solidFill>
                    <a:srgbClr val="7030A0"/>
                  </a:solidFill>
                  <a:latin typeface="Bernard MT Condensed" pitchFamily="18" charset="0"/>
                </a:rPr>
                <a:t>For Non-productive (dry) Cough</a:t>
              </a:r>
            </a:p>
          </p:txBody>
        </p:sp>
      </p:grpSp>
      <p:sp>
        <p:nvSpPr>
          <p:cNvPr id="17" name="Chevron 16"/>
          <p:cNvSpPr/>
          <p:nvPr/>
        </p:nvSpPr>
        <p:spPr>
          <a:xfrm>
            <a:off x="5791200" y="5145238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97649" y="5190958"/>
            <a:ext cx="2287486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dirty="0" smtClean="0">
                <a:solidFill>
                  <a:srgbClr val="7030A0"/>
                </a:solidFill>
                <a:latin typeface="Bernard MT Condensed" pitchFamily="18" charset="0"/>
              </a:rPr>
              <a:t>For Productive Cough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09800" y="5190958"/>
            <a:ext cx="1915461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Arial Narrow" pitchFamily="34" charset="0"/>
              </a:rPr>
              <a:t>EXPECTORANTS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91000" y="5190744"/>
            <a:ext cx="1556773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Arial Narrow" pitchFamily="34" charset="0"/>
              </a:rPr>
              <a:t>MUCOLYTICS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0800000">
            <a:off x="0" y="4953000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5-Point Star 34"/>
          <p:cNvSpPr/>
          <p:nvPr/>
        </p:nvSpPr>
        <p:spPr>
          <a:xfrm>
            <a:off x="8229600" y="5867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5" grpId="0" animBg="1"/>
      <p:bldP spid="17" grpId="0" animBg="1"/>
      <p:bldP spid="20" grpId="0" animBg="1"/>
      <p:bldP spid="22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04800" y="304800"/>
            <a:ext cx="41148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EXPECTORANTS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95800" y="381000"/>
            <a:ext cx="38651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Act by removal of mucus through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542585" y="1066800"/>
            <a:ext cx="1972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eaLnBrk="0" hangingPunct="0">
              <a:spcBef>
                <a:spcPts val="0"/>
              </a:spcBef>
              <a:defRPr/>
            </a:pPr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Reflex stimulation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000" y="220980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ts val="0"/>
              </a:spcBef>
              <a:defRPr/>
            </a:pPr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Direct stimulation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4600" y="1057656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Irritate GIT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000" b="1" dirty="0" smtClean="0">
                <a:latin typeface="Arial Narrow" pitchFamily="34" charset="0"/>
              </a:rPr>
              <a:t>stimulate </a:t>
            </a:r>
            <a:r>
              <a:rPr lang="en-US" sz="2000" b="1" dirty="0" err="1" smtClean="0">
                <a:latin typeface="Arial Narrow" pitchFamily="34" charset="0"/>
              </a:rPr>
              <a:t>gastropulmonary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vagal</a:t>
            </a:r>
            <a:r>
              <a:rPr lang="en-US" sz="2000" b="1" dirty="0" smtClean="0">
                <a:latin typeface="Arial Narrow" pitchFamily="34" charset="0"/>
              </a:rPr>
              <a:t> reflex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l</a:t>
            </a:r>
            <a:r>
              <a:rPr lang="en-US" sz="2000" b="1" dirty="0" smtClean="0">
                <a:latin typeface="Arial Narrow" pitchFamily="34" charset="0"/>
              </a:rPr>
              <a:t>oosening &amp; thinning of secretions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0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Guaifenesin</a:t>
            </a:r>
            <a:endParaRPr lang="en-US" sz="2000" dirty="0" smtClean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22098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			Stimulate </a:t>
            </a:r>
            <a:r>
              <a:rPr lang="en-US" sz="2000" b="1" dirty="0" err="1" smtClean="0">
                <a:latin typeface="Arial Narrow" pitchFamily="34" charset="0"/>
              </a:rPr>
              <a:t>secretory</a:t>
            </a:r>
            <a:r>
              <a:rPr lang="en-US" sz="2000" b="1" dirty="0" smtClean="0">
                <a:latin typeface="Arial Narrow" pitchFamily="34" charset="0"/>
              </a:rPr>
              <a:t> glands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</a:t>
            </a:r>
            <a:r>
              <a:rPr lang="en-US" sz="2000" b="1" dirty="0" smtClean="0">
                <a:latin typeface="Arial Narrow" pitchFamily="34" charset="0"/>
              </a:rPr>
              <a:t> respiratory fluids production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0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Iodinated glycerol, Na or K iodide / acetate , Ammonium chloride, </a:t>
            </a:r>
            <a:r>
              <a:rPr lang="en-US" sz="20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Ipecacuahna</a:t>
            </a:r>
            <a:r>
              <a:rPr lang="en-US" sz="20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342900" y="1181100"/>
            <a:ext cx="3810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-483646" y="1758760"/>
            <a:ext cx="166408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667000" y="3733800"/>
            <a:ext cx="655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Final outcome is that cough is indirectly diminished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81000" y="4122313"/>
            <a:ext cx="388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Common </a:t>
            </a:r>
            <a:r>
              <a:rPr lang="en-US" sz="2200" b="1" dirty="0">
                <a:latin typeface="Arial Narrow" pitchFamily="34" charset="0"/>
              </a:rPr>
              <a:t>cold</a:t>
            </a: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Bronchitis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Laryngitis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Pharyngitis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Influenza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Measles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Chronic </a:t>
            </a:r>
            <a:r>
              <a:rPr lang="en-US" sz="2200" b="1" dirty="0" err="1" smtClean="0">
                <a:latin typeface="Arial Narrow" pitchFamily="34" charset="0"/>
              </a:rPr>
              <a:t>paranasal</a:t>
            </a:r>
            <a:r>
              <a:rPr lang="en-US" sz="2200" b="1" dirty="0" smtClean="0">
                <a:latin typeface="Arial Narrow" pitchFamily="34" charset="0"/>
              </a:rPr>
              <a:t> sinusitis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Pertussis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0239" y="3754314"/>
            <a:ext cx="1349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  <a:endParaRPr lang="en-US" sz="20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7696995" y="2895600"/>
            <a:ext cx="2437607" cy="796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8078465" y="3503290"/>
            <a:ext cx="1219848" cy="3177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533400" y="1752600"/>
            <a:ext cx="7696200" cy="425758"/>
            <a:chOff x="533400" y="1752600"/>
            <a:chExt cx="7696200" cy="425758"/>
          </a:xfrm>
        </p:grpSpPr>
        <p:sp>
          <p:nvSpPr>
            <p:cNvPr id="38" name="Rectangle 37"/>
            <p:cNvSpPr/>
            <p:nvPr/>
          </p:nvSpPr>
          <p:spPr>
            <a:xfrm>
              <a:off x="533400" y="1752600"/>
              <a:ext cx="7696200" cy="425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-342900" eaLnBrk="0" hangingPunct="0">
                <a:lnSpc>
                  <a:spcPts val="2600"/>
                </a:lnSpc>
                <a:spcBef>
                  <a:spcPts val="0"/>
                </a:spcBef>
                <a:defRPr/>
              </a:pPr>
              <a:r>
                <a:rPr lang="en-US" sz="2000" b="1" u="sng" dirty="0" smtClean="0">
                  <a:latin typeface="Arial Narrow" pitchFamily="34" charset="0"/>
                </a:rPr>
                <a:t>ADRs ;</a:t>
              </a:r>
              <a:r>
                <a:rPr lang="en-US" sz="2000" b="1" dirty="0" smtClean="0">
                  <a:latin typeface="Arial Narrow" pitchFamily="34" charset="0"/>
                </a:rPr>
                <a:t> Dry mouth, chapped lips, risk of kidney stones(</a:t>
              </a:r>
              <a:r>
                <a:rPr lang="en-US" sz="2000" b="1" dirty="0" smtClean="0">
                  <a:latin typeface="Arial Narrow" pitchFamily="34" charset="0"/>
                  <a:sym typeface="Wingdings 3"/>
                </a:rPr>
                <a:t></a:t>
              </a:r>
              <a:r>
                <a:rPr lang="en-US" sz="2000" b="1" dirty="0" smtClean="0">
                  <a:latin typeface="Arial Narrow" pitchFamily="34" charset="0"/>
                </a:rPr>
                <a:t>uric a. excretion) 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7735094" y="1866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762000" y="2971800"/>
            <a:ext cx="7848600" cy="656590"/>
            <a:chOff x="762000" y="2971800"/>
            <a:chExt cx="7848600" cy="656590"/>
          </a:xfrm>
        </p:grpSpPr>
        <p:cxnSp>
          <p:nvCxnSpPr>
            <p:cNvPr id="41" name="Straight Arrow Connector 40"/>
            <p:cNvCxnSpPr/>
            <p:nvPr/>
          </p:nvCxnSpPr>
          <p:spPr>
            <a:xfrm rot="5400000">
              <a:off x="877094" y="3009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762000" y="2971800"/>
              <a:ext cx="7848600" cy="656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-342900" eaLnBrk="0" hangingPunct="0">
                <a:lnSpc>
                  <a:spcPts val="2200"/>
                </a:lnSpc>
                <a:spcBef>
                  <a:spcPts val="0"/>
                </a:spcBef>
                <a:defRPr/>
              </a:pPr>
              <a:r>
                <a:rPr lang="en-US" sz="2000" b="1" u="sng" dirty="0" smtClean="0">
                  <a:latin typeface="Arial Narrow" pitchFamily="34" charset="0"/>
                </a:rPr>
                <a:t>ADRs;</a:t>
              </a:r>
              <a:r>
                <a:rPr lang="en-US" sz="2000" b="1" dirty="0" smtClean="0">
                  <a:latin typeface="Arial Narrow" pitchFamily="34" charset="0"/>
                </a:rPr>
                <a:t> Unpleasant metallic taste, hypersensitivity, hypothyroidism, swollen of salivary glands( overstimulation of salivary secretion), &amp; flare of old TB.  </a:t>
              </a: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rot="10800000">
            <a:off x="1847088" y="3962400"/>
            <a:ext cx="6858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5-Point Star 23"/>
          <p:cNvSpPr/>
          <p:nvPr/>
        </p:nvSpPr>
        <p:spPr>
          <a:xfrm>
            <a:off x="8610600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6" grpId="0"/>
      <p:bldP spid="27" grpId="0" build="p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304800"/>
            <a:ext cx="35052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MUCOLYTICS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0" y="304800"/>
            <a:ext cx="5486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Act by altering biophysical quality of sputum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200" b="1" dirty="0" smtClean="0">
                <a:latin typeface="Arial Narrow" pitchFamily="34" charset="0"/>
              </a:rPr>
              <a:t> becomes easily exhaled by </a:t>
            </a:r>
            <a:r>
              <a:rPr lang="en-US" sz="2200" b="1" dirty="0" err="1" smtClean="0">
                <a:latin typeface="Arial Narrow" pitchFamily="34" charset="0"/>
              </a:rPr>
              <a:t>mucociliary</a:t>
            </a:r>
            <a:r>
              <a:rPr lang="en-US" sz="2200" b="1" dirty="0" smtClean="0">
                <a:latin typeface="Arial Narrow" pitchFamily="34" charset="0"/>
              </a:rPr>
              <a:t> clearance  or by less intense coughing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7018" y="1143000"/>
            <a:ext cx="26132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</a:rPr>
              <a:t>MECHANISM OF ACTIONS</a:t>
            </a:r>
            <a:endParaRPr lang="en-US" sz="22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76200" y="1524000"/>
            <a:ext cx="896691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Mucolysis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occurs by one or more of the following; </a:t>
            </a:r>
          </a:p>
          <a:p>
            <a:pPr lvl="0"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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V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iscoelasticity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by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water content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 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H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</a:rPr>
              <a:t>ypertonic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</a:rPr>
              <a:t> 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Saline &amp; NaHCO</a:t>
            </a:r>
            <a:r>
              <a:rPr kumimoji="0" lang="en-US" sz="220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3</a:t>
            </a:r>
            <a:endParaRPr kumimoji="0" lang="en-US" sz="220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nard MT Condensed" pitchFamily="18" charset="0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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Adhesivness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;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Steam inhalation</a:t>
            </a:r>
            <a:endParaRPr kumimoji="0" lang="en-US" sz="2200" b="0" i="0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Breakdown S-S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bonds in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glycoproteins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by its reducing SH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Gp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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less </a:t>
            </a:r>
            <a:b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  viscid mucous;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N-Acetyl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Cysteine</a:t>
            </a:r>
            <a:endParaRPr lang="en-US" sz="22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  <a:p>
            <a:pPr lvl="0"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Synthesize 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serous mucus (</a:t>
            </a:r>
            <a:r>
              <a:rPr lang="en-US" sz="2200" b="1" dirty="0" err="1" smtClean="0">
                <a:latin typeface="Arial Narrow" pitchFamily="34" charset="0"/>
                <a:cs typeface="+mn-cs"/>
              </a:rPr>
              <a:t>sialomucins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 of smaller-size) so it is  </a:t>
            </a:r>
            <a:br>
              <a:rPr lang="en-US" sz="2200" b="1" dirty="0" smtClean="0">
                <a:latin typeface="Arial Narrow" pitchFamily="34" charset="0"/>
                <a:cs typeface="+mn-cs"/>
              </a:rPr>
            </a:br>
            <a:r>
              <a:rPr lang="en-US" sz="2200" b="1" dirty="0" smtClean="0">
                <a:latin typeface="Arial Narrow" pitchFamily="34" charset="0"/>
                <a:cs typeface="+mn-cs"/>
              </a:rPr>
              <a:t>     </a:t>
            </a:r>
            <a:r>
              <a:rPr lang="en-US" sz="2200" b="1" dirty="0" err="1" smtClean="0">
                <a:latin typeface="Arial Narrow" pitchFamily="34" charset="0"/>
                <a:cs typeface="+mn-cs"/>
              </a:rPr>
              <a:t>secretolytic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 + activate </a:t>
            </a:r>
            <a:r>
              <a:rPr lang="en-US" sz="2200" b="1" dirty="0" err="1" smtClean="0">
                <a:latin typeface="Arial Narrow" pitchFamily="34" charset="0"/>
                <a:cs typeface="+mn-cs"/>
              </a:rPr>
              <a:t>ciliary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 clearance &amp; transport;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Bromohexine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&amp; </a:t>
            </a:r>
            <a:b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</a:b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  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Ambroxol</a:t>
            </a:r>
            <a:endParaRPr lang="en-US" sz="22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  <a:p>
            <a:pPr lvl="0"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cs typeface="+mn-cs"/>
                <a:sym typeface="Wingdings 3"/>
              </a:rPr>
              <a:t>C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leavage of extracellular bacterial DNA, that contributes to viscosity  </a:t>
            </a:r>
            <a:br>
              <a:rPr lang="en-US" sz="2200" b="1" dirty="0" smtClean="0">
                <a:latin typeface="Arial Narrow" pitchFamily="34" charset="0"/>
                <a:cs typeface="+mn-cs"/>
              </a:rPr>
            </a:br>
            <a:r>
              <a:rPr lang="en-US" sz="2200" b="1" dirty="0" smtClean="0">
                <a:latin typeface="Arial Narrow" pitchFamily="34" charset="0"/>
                <a:cs typeface="+mn-cs"/>
              </a:rPr>
              <a:t>     of sputum in case of infection;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rhDNAase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(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Pulmozyme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)</a:t>
            </a:r>
            <a:endParaRPr lang="en-US" sz="2200" b="1" dirty="0" smtClean="0">
              <a:latin typeface="Arial Narrow" pitchFamily="34" charset="0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6786" y="4724400"/>
            <a:ext cx="14634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  <a:endParaRPr lang="en-US" sz="22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200" y="5105400"/>
            <a:ext cx="906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eaLnBrk="0" hangingPunct="0">
              <a:lnSpc>
                <a:spcPts val="2300"/>
              </a:lnSpc>
              <a:spcBef>
                <a:spcPts val="0"/>
              </a:spcBef>
              <a:buBlip>
                <a:blip r:embed="rId2"/>
              </a:buBlip>
              <a:defRPr/>
            </a:pPr>
            <a:r>
              <a:rPr lang="en-IN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Most </a:t>
            </a:r>
            <a:r>
              <a:rPr lang="en-IN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mucolytics</a:t>
            </a:r>
            <a:r>
              <a:rPr lang="en-IN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IN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 </a:t>
            </a:r>
            <a:r>
              <a:rPr lang="en-IN" sz="2200" b="1" dirty="0" smtClean="0">
                <a:latin typeface="Arial Narrow" pitchFamily="34" charset="0"/>
              </a:rPr>
              <a:t>effective as adjuvant therapy in COPD, asthma, bronchitis, </a:t>
            </a:r>
            <a:br>
              <a:rPr lang="en-IN" sz="2200" b="1" dirty="0" smtClean="0">
                <a:latin typeface="Arial Narrow" pitchFamily="34" charset="0"/>
              </a:rPr>
            </a:br>
            <a:r>
              <a:rPr lang="en-IN" sz="2200" b="1" dirty="0" smtClean="0">
                <a:latin typeface="Arial Narrow" pitchFamily="34" charset="0"/>
              </a:rPr>
              <a:t>      …etc. (when there is excessive &amp;/or thick mucus….)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6200" y="5791200"/>
            <a:ext cx="89916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eaLnBrk="0" hangingPunct="0">
              <a:lnSpc>
                <a:spcPts val="2300"/>
              </a:lnSpc>
              <a:spcBef>
                <a:spcPts val="0"/>
              </a:spcBef>
              <a:buBlip>
                <a:blip r:embed="rId2"/>
              </a:buBlip>
              <a:defRPr/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In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bronchiectasis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, pneumonia &amp; TB  they are of partial benefit</a:t>
            </a:r>
          </a:p>
          <a:p>
            <a:pPr lvl="0" indent="-342900" eaLnBrk="0" hangingPunct="0">
              <a:lnSpc>
                <a:spcPts val="2300"/>
              </a:lnSpc>
              <a:spcBef>
                <a:spcPts val="0"/>
              </a:spcBef>
              <a:defRPr/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		</a:t>
            </a:r>
            <a:endParaRPr lang="en-IN" sz="2200" b="1" i="1" dirty="0" smtClean="0">
              <a:solidFill>
                <a:srgbClr val="0000FF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00" y="62484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200" b="1" i="1" dirty="0" smtClean="0">
                <a:solidFill>
                  <a:srgbClr val="0000FF"/>
                </a:solidFill>
                <a:latin typeface="Arial Narrow" pitchFamily="34" charset="0"/>
                <a:sym typeface="Wingdings 3"/>
              </a:rPr>
              <a:t> Hardly any benefit in cystic fibrosis &amp; severe infections  Give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rhDNAase</a:t>
            </a:r>
            <a:endParaRPr lang="en-US" sz="2200" dirty="0" smtClean="0">
              <a:solidFill>
                <a:srgbClr val="C00000"/>
              </a:solidFill>
            </a:endParaRPr>
          </a:p>
          <a:p>
            <a:pPr>
              <a:buBlip>
                <a:blip r:embed="rId2"/>
              </a:buBlip>
            </a:pPr>
            <a:endParaRPr lang="en-US" sz="2200" dirty="0"/>
          </a:p>
        </p:txBody>
      </p:sp>
      <p:sp>
        <p:nvSpPr>
          <p:cNvPr id="11" name="5-Point Star 10"/>
          <p:cNvSpPr/>
          <p:nvPr/>
        </p:nvSpPr>
        <p:spPr>
          <a:xfrm>
            <a:off x="8458200" y="8382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build="p"/>
      <p:bldP spid="24" grpId="0"/>
      <p:bldP spid="28" grpId="0"/>
      <p:bldP spid="29" grpId="0" build="p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304800"/>
            <a:ext cx="270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1. N-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Acetylcysteine</a:t>
            </a:r>
            <a:endParaRPr lang="en-US" sz="2400" dirty="0" smtClean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304800" y="1202996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ts val="2400"/>
              </a:lnSpc>
              <a:spcBef>
                <a:spcPts val="0"/>
              </a:spcBef>
              <a:defRPr/>
            </a:pPr>
            <a:endParaRPr kumimoji="0" lang="en-US" sz="2400" b="1" i="0" u="none" strike="noStrike" kern="1200" cap="none" spc="-5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8470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3"/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ADRs; </a:t>
            </a:r>
            <a:r>
              <a:rPr lang="en-US" sz="2400" b="1" dirty="0" err="1" smtClean="0">
                <a:latin typeface="Arial Narrow" pitchFamily="34" charset="0"/>
              </a:rPr>
              <a:t>Bronchospasm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stomatitis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rhinorrhea</a:t>
            </a:r>
            <a:r>
              <a:rPr lang="en-US" sz="2400" b="1" dirty="0" smtClean="0">
                <a:latin typeface="Arial Narrow" pitchFamily="34" charset="0"/>
              </a:rPr>
              <a:t>, rash, nausea &amp; vomiting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267655" y="831914"/>
            <a:ext cx="8779968" cy="387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300"/>
              </a:lnSpc>
              <a:buFont typeface="Wingdings 3"/>
              <a:buChar char=""/>
            </a:pPr>
            <a:r>
              <a:rPr lang="en-US" sz="2400" b="1" dirty="0" smtClean="0">
                <a:latin typeface="Arial Narrow" pitchFamily="34" charset="0"/>
              </a:rPr>
              <a:t>It is also a free radical scavenger 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  <a:sym typeface="Wingdings 3"/>
              </a:rPr>
              <a:t> used i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</a:rPr>
              <a:t>n </a:t>
            </a:r>
            <a:r>
              <a:rPr lang="en-US" sz="2400" b="1" spc="-50" dirty="0" err="1" smtClean="0">
                <a:latin typeface="Arial Narrow" pitchFamily="34" charset="0"/>
                <a:cs typeface="Times New Roman" pitchFamily="18" charset="0"/>
              </a:rPr>
              <a:t>acetominophin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</a:rPr>
              <a:t> overdose  </a:t>
            </a:r>
            <a:r>
              <a:rPr lang="en-US" sz="2400" b="1" dirty="0" smtClean="0">
                <a:latin typeface="Arial Narrow" pitchFamily="34" charset="0"/>
              </a:rPr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-228600" y="2057400"/>
            <a:ext cx="9144000" cy="1647101"/>
            <a:chOff x="-228600" y="2057400"/>
            <a:chExt cx="9144000" cy="1647101"/>
          </a:xfrm>
        </p:grpSpPr>
        <p:sp>
          <p:nvSpPr>
            <p:cNvPr id="7" name="Rectangle 6"/>
            <p:cNvSpPr/>
            <p:nvPr/>
          </p:nvSpPr>
          <p:spPr>
            <a:xfrm>
              <a:off x="-228600" y="2057400"/>
              <a:ext cx="5627374" cy="38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>
                <a:lnSpc>
                  <a:spcPct val="80000"/>
                </a:lnSpc>
                <a:buFont typeface="Arial" charset="0"/>
                <a:buNone/>
              </a:pP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2. 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Bromhexine</a:t>
              </a:r>
              <a:r>
                <a:rPr lang="en-US" sz="2400" b="1" dirty="0" smtClean="0"/>
                <a:t> </a:t>
              </a:r>
              <a:r>
                <a:rPr lang="en-US" sz="2400" b="1" dirty="0" smtClean="0">
                  <a:latin typeface="Arial Narrow" pitchFamily="34" charset="0"/>
                </a:rPr>
                <a:t>&amp; its metabolite 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Ambroxol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" y="2438399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ts val="2500"/>
                </a:lnSpc>
              </a:pPr>
              <a:r>
                <a:rPr lang="en-US" sz="2400" b="1" dirty="0" smtClean="0">
                  <a:latin typeface="Arial Narrow" pitchFamily="34" charset="0"/>
                  <a:sym typeface="Wingdings 3"/>
                </a:rPr>
                <a:t>They also </a:t>
              </a:r>
              <a:r>
                <a:rPr lang="en-US" sz="2400" b="1" dirty="0" err="1" smtClean="0">
                  <a:latin typeface="Arial Narrow" pitchFamily="34" charset="0"/>
                </a:rPr>
                <a:t>immuno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 err="1" smtClean="0">
                  <a:latin typeface="Arial Narrow" pitchFamily="34" charset="0"/>
                </a:rPr>
                <a:t>defence</a:t>
              </a:r>
              <a:r>
                <a:rPr lang="en-US" sz="2400" b="1" dirty="0" smtClean="0">
                  <a:latin typeface="Arial Narrow" pitchFamily="34" charset="0"/>
                </a:rPr>
                <a:t> so </a:t>
              </a:r>
              <a:r>
                <a:rPr lang="en-US" sz="2400" b="1" dirty="0" smtClean="0">
                  <a:latin typeface="Arial Narrow" pitchFamily="34" charset="0"/>
                  <a:sym typeface="Wingdings 3"/>
                </a:rPr>
                <a:t> </a:t>
              </a:r>
              <a:r>
                <a:rPr lang="en-US" sz="2400" b="1" dirty="0" smtClean="0">
                  <a:latin typeface="Arial Narrow" pitchFamily="34" charset="0"/>
                </a:rPr>
                <a:t>antibiotics usage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" y="2790101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 smtClean="0">
                  <a:latin typeface="Arial Narrow" pitchFamily="34" charset="0"/>
                  <a:sym typeface="Wingdings 3"/>
                </a:rPr>
                <a:t>They also </a:t>
              </a:r>
              <a:r>
                <a:rPr lang="en-US" sz="2400" b="1" dirty="0" smtClean="0">
                  <a:latin typeface="Arial Narrow" pitchFamily="34" charset="0"/>
                </a:rPr>
                <a:t> pain in acute sore throat</a:t>
              </a:r>
              <a:endParaRPr lang="en-US" sz="2400" b="1" dirty="0">
                <a:latin typeface="Arial Narrow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" y="3242836"/>
              <a:ext cx="8686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/>
              <a:r>
                <a:rPr lang="en-US" sz="2400" dirty="0" smtClean="0">
                  <a:solidFill>
                    <a:srgbClr val="0070C0"/>
                  </a:solidFill>
                  <a:latin typeface="Bernard MT Condensed" pitchFamily="18" charset="0"/>
                </a:rPr>
                <a:t>ADRs; </a:t>
              </a:r>
              <a:r>
                <a:rPr lang="en-US" sz="2400" b="1" dirty="0" err="1" smtClean="0">
                  <a:latin typeface="Arial Narrow" pitchFamily="34" charset="0"/>
                </a:rPr>
                <a:t>Rhinorrhea</a:t>
              </a:r>
              <a:r>
                <a:rPr lang="en-US" sz="2400" b="1" dirty="0" smtClean="0">
                  <a:latin typeface="Arial Narrow" pitchFamily="34" charset="0"/>
                </a:rPr>
                <a:t>, </a:t>
              </a:r>
              <a:r>
                <a:rPr lang="en-US" sz="2400" b="1" dirty="0" err="1" smtClean="0">
                  <a:latin typeface="Arial Narrow" pitchFamily="34" charset="0"/>
                </a:rPr>
                <a:t>lacrymation</a:t>
              </a:r>
              <a:r>
                <a:rPr lang="en-US" sz="2400" b="1" dirty="0" smtClean="0">
                  <a:latin typeface="Arial Narrow" pitchFamily="34" charset="0"/>
                </a:rPr>
                <a:t>, gastric irritation, hypersensitivity</a:t>
              </a:r>
            </a:p>
          </p:txBody>
        </p:sp>
      </p:grpSp>
      <p:cxnSp>
        <p:nvCxnSpPr>
          <p:cNvPr id="13" name="Straight Connector 12"/>
          <p:cNvCxnSpPr/>
          <p:nvPr/>
        </p:nvCxnSpPr>
        <p:spPr>
          <a:xfrm rot="10800000">
            <a:off x="0" y="19049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0" y="3886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77448" y="4022669"/>
            <a:ext cx="9195152" cy="1997131"/>
            <a:chOff x="177448" y="4022669"/>
            <a:chExt cx="9195152" cy="1997131"/>
          </a:xfrm>
        </p:grpSpPr>
        <p:sp>
          <p:nvSpPr>
            <p:cNvPr id="15" name="Rectangle 14"/>
            <p:cNvSpPr/>
            <p:nvPr/>
          </p:nvSpPr>
          <p:spPr>
            <a:xfrm>
              <a:off x="177448" y="4022669"/>
              <a:ext cx="49279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3. 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</a:rPr>
                <a:t>Pulmozyme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 (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</a:rPr>
                <a:t>Dornase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 Alpha or 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</a:rPr>
                <a:t>DNAse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)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8600" y="4491674"/>
              <a:ext cx="8915400" cy="73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 smtClean="0">
                  <a:latin typeface="Arial Narrow" pitchFamily="34" charset="0"/>
                  <a:sym typeface="Wingdings 3"/>
                </a:rPr>
                <a:t> A</a:t>
              </a:r>
              <a:r>
                <a:rPr lang="en-US" sz="2400" b="1" dirty="0" smtClean="0">
                  <a:latin typeface="Arial Narrow" pitchFamily="34" charset="0"/>
                </a:rPr>
                <a:t> recombinant human deoxyribo-nuclease-1 enzyme that is </a:t>
              </a:r>
              <a:r>
                <a:rPr lang="en-US" sz="2400" b="1" dirty="0" err="1" smtClean="0">
                  <a:latin typeface="Arial Narrow" pitchFamily="34" charset="0"/>
                </a:rPr>
                <a:t>neubilized</a:t>
              </a:r>
              <a:r>
                <a:rPr lang="en-US" sz="2400" b="1" dirty="0" smtClean="0">
                  <a:latin typeface="Arial Narrow" pitchFamily="34" charset="0"/>
                </a:rPr>
                <a:t> .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4860869"/>
              <a:ext cx="8001000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buFont typeface="Wingdings 3"/>
                <a:buChar char=""/>
              </a:pPr>
              <a:r>
                <a:rPr lang="en-IN" sz="2400" b="1" dirty="0" smtClean="0">
                  <a:latin typeface="Arial Narrow" pitchFamily="34" charset="0"/>
                </a:rPr>
                <a:t>Full benefit appears within 3-7 days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8600" y="5318069"/>
              <a:ext cx="9144000" cy="7017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eaLnBrk="0" hangingPunct="0">
                <a:lnSpc>
                  <a:spcPct val="90000"/>
                </a:lnSpc>
                <a:defRPr/>
              </a:pPr>
              <a:r>
                <a:rPr lang="en-US" sz="2200" dirty="0" smtClean="0">
                  <a:solidFill>
                    <a:srgbClr val="0070C0"/>
                  </a:solidFill>
                  <a:latin typeface="Bernard MT Condensed" pitchFamily="18" charset="0"/>
                </a:rPr>
                <a:t>ADRs; </a:t>
              </a:r>
            </a:p>
            <a:p>
              <a:pPr marL="342900" indent="-342900" eaLnBrk="0" hangingPunct="0">
                <a:lnSpc>
                  <a:spcPct val="90000"/>
                </a:lnSpc>
                <a:defRPr/>
              </a:pPr>
              <a:r>
                <a:rPr lang="en-US" sz="2200" b="1" dirty="0" smtClean="0">
                  <a:latin typeface="Arial Narrow" pitchFamily="34" charset="0"/>
                </a:rPr>
                <a:t>Voice changes, </a:t>
              </a:r>
              <a:r>
                <a:rPr lang="en-US" sz="2200" b="1" dirty="0" err="1" smtClean="0">
                  <a:latin typeface="Arial Narrow" pitchFamily="34" charset="0"/>
                </a:rPr>
                <a:t>pharyngitis</a:t>
              </a:r>
              <a:r>
                <a:rPr lang="en-US" sz="2200" b="1" dirty="0" smtClean="0">
                  <a:latin typeface="Arial Narrow" pitchFamily="34" charset="0"/>
                </a:rPr>
                <a:t>, laryngitis, rhinitis, chest pain, fever, rash</a:t>
              </a:r>
              <a:endParaRPr lang="en-IN" sz="2200" b="1" dirty="0" smtClean="0">
                <a:latin typeface="Arial Narrow" pitchFamily="34" charset="0"/>
              </a:endParaRPr>
            </a:p>
          </p:txBody>
        </p:sp>
      </p:grpSp>
      <p:sp>
        <p:nvSpPr>
          <p:cNvPr id="19" name="5-Point Star 18"/>
          <p:cNvSpPr/>
          <p:nvPr/>
        </p:nvSpPr>
        <p:spPr>
          <a:xfrm>
            <a:off x="8458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28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ANTITUSSIVE AGENTS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743200" y="838200"/>
            <a:ext cx="63246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Stop or reduce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cough by acting either primarily on the peripheral or CNS components of cough reflex.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04800" y="914401"/>
            <a:ext cx="3173" cy="685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7200" y="2286000"/>
            <a:ext cx="83058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Pharynx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Use Demulcents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dirty="0" smtClean="0">
                <a:latin typeface="Arial Narrow" pitchFamily="34" charset="0"/>
              </a:rPr>
              <a:t>		Lozenges &amp;  Gargles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Larynx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Use Emollients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		menthol &amp; eucalyptus</a:t>
            </a:r>
            <a:r>
              <a:rPr lang="en-US" sz="2200" b="1" dirty="0" smtClean="0">
                <a:latin typeface="Arial Narrow" pitchFamily="34" charset="0"/>
              </a:rPr>
              <a:t>.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Tracheobronchial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Airway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Use aerosols or inhalational of hot steam 		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tincture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benzoin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compound &amp; eucalyptol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During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bronchoscopy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or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bronchography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Use local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anaesthetic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aerosols, as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lidocaine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benzocaine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, and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tetracaine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1524000"/>
            <a:ext cx="4640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  <a:latin typeface="Bernard MT Condensed" pitchFamily="18" charset="0"/>
              </a:rPr>
              <a:t>1. PERIPHERALLY ACTING ANTITUSSIVES</a:t>
            </a:r>
            <a:endParaRPr lang="en-US" sz="2400" dirty="0">
              <a:solidFill>
                <a:srgbClr val="CC0000"/>
              </a:solidFill>
              <a:latin typeface="Bernard MT Condensed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400" y="1905000"/>
            <a:ext cx="44550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Inhibitors of airway stretch receptors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5181600"/>
            <a:ext cx="5992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Inhibitors of pulmonary stretch receptors in alveoli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" y="5638800"/>
            <a:ext cx="8839200" cy="1072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Benzonatate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 sensitivity (numbing) of receptors by local anesthetic action.  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000" u="sng" dirty="0" smtClean="0">
                <a:solidFill>
                  <a:srgbClr val="6666FF"/>
                </a:solidFill>
                <a:latin typeface="Bernard MT Condensed" pitchFamily="18" charset="0"/>
              </a:rPr>
              <a:t>ADRS;  </a:t>
            </a:r>
            <a:r>
              <a:rPr lang="en-US" sz="2200" b="1" dirty="0" smtClean="0">
                <a:latin typeface="Arial Narrow" pitchFamily="34" charset="0"/>
              </a:rPr>
              <a:t>drowsiness, dizziness, </a:t>
            </a:r>
            <a:r>
              <a:rPr lang="en-US" sz="2200" b="1" dirty="0" err="1" smtClean="0">
                <a:latin typeface="Arial Narrow" pitchFamily="34" charset="0"/>
              </a:rPr>
              <a:t>dysphagia</a:t>
            </a:r>
            <a:r>
              <a:rPr lang="en-US" sz="2200" b="1" dirty="0" smtClean="0">
                <a:latin typeface="Arial Narrow" pitchFamily="34" charset="0"/>
              </a:rPr>
              <a:t>, allergic reactions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200" b="1" dirty="0" smtClean="0">
                <a:latin typeface="Arial Narrow" pitchFamily="34" charset="0"/>
              </a:rPr>
              <a:t>Overdose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 </a:t>
            </a:r>
            <a:r>
              <a:rPr lang="en-US" sz="2200" b="1" dirty="0" smtClean="0">
                <a:latin typeface="Arial Narrow" pitchFamily="34" charset="0"/>
              </a:rPr>
              <a:t>mental confusion, hallucination, restlessness &amp; tremors</a:t>
            </a:r>
          </a:p>
        </p:txBody>
      </p:sp>
      <p:sp>
        <p:nvSpPr>
          <p:cNvPr id="19" name="5-Point Star 18"/>
          <p:cNvSpPr/>
          <p:nvPr/>
        </p:nvSpPr>
        <p:spPr>
          <a:xfrm>
            <a:off x="8458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1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43000"/>
            <a:ext cx="4197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  <a:latin typeface="Bernard MT Condensed" pitchFamily="18" charset="0"/>
              </a:rPr>
              <a:t>2. CENTRALLY ACTING ANTITUSSIVES</a:t>
            </a:r>
            <a:endParaRPr lang="en-US" sz="2400" dirty="0">
              <a:solidFill>
                <a:srgbClr val="CC0000"/>
              </a:solidFill>
              <a:latin typeface="Bernard MT Condense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524000"/>
            <a:ext cx="13404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OPIOIDS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28800" y="1524000"/>
            <a:ext cx="525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activating µ </a:t>
            </a:r>
            <a:r>
              <a:rPr lang="en-US" sz="2200" b="1" dirty="0" err="1" smtClean="0">
                <a:latin typeface="Arial Narrow" pitchFamily="34" charset="0"/>
              </a:rPr>
              <a:t>opioid</a:t>
            </a:r>
            <a:r>
              <a:rPr lang="en-US" sz="2200" b="1" dirty="0" smtClean="0">
                <a:latin typeface="Arial Narrow" pitchFamily="34" charset="0"/>
              </a:rPr>
              <a:t> receptors 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e.g.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Codeine</a:t>
            </a:r>
            <a:r>
              <a:rPr lang="en-US" sz="2200" b="1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200" b="1" dirty="0" smtClean="0">
                <a:solidFill>
                  <a:srgbClr val="8064A2"/>
                </a:solidFill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Pholcodine</a:t>
            </a:r>
            <a:endParaRPr lang="en-US" sz="22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ANTITUSSIVE AGENTS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04800" y="914401"/>
            <a:ext cx="3173" cy="304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6558" y="2159913"/>
            <a:ext cx="17732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NON-OPIODS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7547" y="2770318"/>
            <a:ext cx="2438400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Dextromethorphan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985847" y="2638194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9849" y="3090747"/>
            <a:ext cx="861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It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 </a:t>
            </a:r>
            <a:r>
              <a:rPr lang="en-US" sz="2200" b="1" dirty="0" smtClean="0">
                <a:latin typeface="Arial Narrow" pitchFamily="34" charset="0"/>
              </a:rPr>
              <a:t>threshold at cough center. It has benefits over </a:t>
            </a:r>
            <a:r>
              <a:rPr lang="en-US" sz="2200" b="1" dirty="0" err="1" smtClean="0">
                <a:latin typeface="Arial Narrow" pitchFamily="34" charset="0"/>
              </a:rPr>
              <a:t>opiods</a:t>
            </a:r>
            <a:r>
              <a:rPr lang="en-US" sz="2200" b="1" dirty="0" smtClean="0">
                <a:latin typeface="Arial Narrow" pitchFamily="34" charset="0"/>
              </a:rPr>
              <a:t> in being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1600" y="3489126"/>
            <a:ext cx="5867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1.  As potent as codeine.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2-  But no drowsiness.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3-  Less constipating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4-  No respiratory depression.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5-  No inhibition of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mucociliary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clearance.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6-  No addiction.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" y="5438666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5819666"/>
            <a:ext cx="83820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Nausea, vomiting, dizziness, rash &amp; </a:t>
            </a:r>
            <a:r>
              <a:rPr lang="en-US" sz="2200" b="1" dirty="0" err="1" smtClean="0">
                <a:latin typeface="Arial Narrow" pitchFamily="34" charset="0"/>
              </a:rPr>
              <a:t>pruritis</a:t>
            </a:r>
            <a:r>
              <a:rPr lang="en-US" sz="2200" b="1" dirty="0" smtClean="0">
                <a:latin typeface="Arial Narrow" pitchFamily="34" charset="0"/>
              </a:rPr>
              <a:t> in normal doses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In high doses, hallucinations + opiate like side effects on respiration &amp; GIT 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138247" y="251460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362200" y="2286000"/>
            <a:ext cx="2882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Bernard MT Condensed" pitchFamily="18" charset="0"/>
              </a:rPr>
              <a:t>Antihistaminics</a:t>
            </a:r>
            <a:r>
              <a:rPr lang="en-US" sz="2000" dirty="0" smtClean="0">
                <a:latin typeface="Bernard MT Condensed" pitchFamily="18" charset="0"/>
              </a:rPr>
              <a:t> (&gt;sedating)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25" name="5-Point Star 24"/>
          <p:cNvSpPr/>
          <p:nvPr/>
        </p:nvSpPr>
        <p:spPr>
          <a:xfrm>
            <a:off x="8458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6" grpId="0"/>
      <p:bldP spid="17" grpId="0"/>
      <p:bldP spid="19" grpId="0"/>
      <p:bldP spid="20" grpId="0"/>
      <p:bldP spid="21" grpId="0"/>
      <p:bldP spid="22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-495300" y="1294863"/>
            <a:ext cx="3276600" cy="228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7772400" y="3505200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133600" y="2362200"/>
            <a:ext cx="55354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>
                  <a:solidFill>
                    <a:srgbClr val="F279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nch Script MT" pitchFamily="66" charset="0"/>
              </a:rPr>
              <a:t>GOOD LUCK</a:t>
            </a:r>
            <a:endParaRPr lang="en-US" sz="8000" b="1" cap="none" spc="0" dirty="0">
              <a:ln w="11430">
                <a:solidFill>
                  <a:srgbClr val="F2790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ench Script MT" pitchFamily="66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 flipV="1">
            <a:off x="1828800" y="0"/>
            <a:ext cx="7315200" cy="990600"/>
            <a:chOff x="1828800" y="5867400"/>
            <a:chExt cx="7315200" cy="990600"/>
          </a:xfrm>
        </p:grpSpPr>
        <p:pic>
          <p:nvPicPr>
            <p:cNvPr id="12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t="2320" b="42671"/>
            <a:stretch>
              <a:fillRect/>
            </a:stretch>
          </p:blipFill>
          <p:spPr bwMode="auto">
            <a:xfrm>
              <a:off x="1828800" y="5867400"/>
              <a:ext cx="3733800" cy="990599"/>
            </a:xfrm>
            <a:prstGeom prst="rect">
              <a:avLst/>
            </a:prstGeom>
            <a:noFill/>
          </p:spPr>
        </p:pic>
        <p:pic>
          <p:nvPicPr>
            <p:cNvPr id="13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b="42671"/>
            <a:stretch>
              <a:fillRect/>
            </a:stretch>
          </p:blipFill>
          <p:spPr bwMode="auto">
            <a:xfrm>
              <a:off x="5562600" y="6019800"/>
              <a:ext cx="3581400" cy="838200"/>
            </a:xfrm>
            <a:prstGeom prst="rect">
              <a:avLst/>
            </a:prstGeom>
            <a:noFill/>
          </p:spPr>
        </p:pic>
      </p:grpSp>
      <p:pic>
        <p:nvPicPr>
          <p:cNvPr id="1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 flipV="1">
            <a:off x="0" y="0"/>
            <a:ext cx="1866900" cy="1219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2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t="2320" b="42671"/>
          <a:stretch>
            <a:fillRect/>
          </a:stretch>
        </p:blipFill>
        <p:spPr bwMode="auto">
          <a:xfrm>
            <a:off x="1828800" y="5867400"/>
            <a:ext cx="3733800" cy="990599"/>
          </a:xfrm>
          <a:prstGeom prst="rect">
            <a:avLst/>
          </a:prstGeom>
          <a:noFill/>
        </p:spPr>
      </p:pic>
      <p:pic>
        <p:nvPicPr>
          <p:cNvPr id="2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b="42671"/>
          <a:stretch>
            <a:fillRect/>
          </a:stretch>
        </p:blipFill>
        <p:spPr bwMode="auto">
          <a:xfrm>
            <a:off x="5562600" y="6019800"/>
            <a:ext cx="3581400" cy="8382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3914739" y="150459"/>
            <a:ext cx="46196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RHINITIS</a:t>
            </a:r>
          </a:p>
        </p:txBody>
      </p:sp>
      <p:pic>
        <p:nvPicPr>
          <p:cNvPr id="27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>
            <a:off x="0" y="5638800"/>
            <a:ext cx="1866900" cy="1219200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4131910" y="838200"/>
            <a:ext cx="42672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200" u="none" dirty="0" smtClean="0">
                <a:solidFill>
                  <a:srgbClr val="6600FF"/>
                </a:solidFill>
                <a:latin typeface="Bernard MT Condensed" pitchFamily="18" charset="0"/>
              </a:rPr>
              <a:t>Irritation &amp;/or inflammation</a:t>
            </a:r>
          </a:p>
          <a:p>
            <a:pPr algn="ctr">
              <a:lnSpc>
                <a:spcPts val="2300"/>
              </a:lnSpc>
            </a:pPr>
            <a:r>
              <a:rPr lang="en-US" sz="2200" u="none" dirty="0" smtClean="0">
                <a:solidFill>
                  <a:srgbClr val="6600FF"/>
                </a:solidFill>
                <a:latin typeface="Bernard MT Condensed" pitchFamily="18" charset="0"/>
              </a:rPr>
              <a:t> of the mucous membranes</a:t>
            </a:r>
          </a:p>
          <a:p>
            <a:pPr algn="ctr">
              <a:lnSpc>
                <a:spcPts val="2300"/>
              </a:lnSpc>
            </a:pPr>
            <a:r>
              <a:rPr lang="en-US" sz="2200" u="none" dirty="0" smtClean="0">
                <a:solidFill>
                  <a:srgbClr val="6600FF"/>
                </a:solidFill>
                <a:latin typeface="Bernard MT Condensed" pitchFamily="18" charset="0"/>
              </a:rPr>
              <a:t> inside the nose</a:t>
            </a:r>
          </a:p>
        </p:txBody>
      </p:sp>
      <p:pic>
        <p:nvPicPr>
          <p:cNvPr id="30" name="Picture 2" descr="http://dbt.consultantlive.com/image/image_gallery?img_id=1488876&amp;t=12603779815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247" t="3587" r="27424" b="33035"/>
          <a:stretch>
            <a:fillRect/>
          </a:stretch>
        </p:blipFill>
        <p:spPr bwMode="auto">
          <a:xfrm flipH="1">
            <a:off x="0" y="76200"/>
            <a:ext cx="2579298" cy="3505200"/>
          </a:xfrm>
          <a:prstGeom prst="flowChartManualInput">
            <a:avLst/>
          </a:prstGeom>
          <a:noFill/>
          <a:ln>
            <a:noFill/>
          </a:ln>
        </p:spPr>
      </p:pic>
      <p:pic>
        <p:nvPicPr>
          <p:cNvPr id="25610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-571500" y="5372100"/>
            <a:ext cx="2286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4" descr="D:\internet lect\Rhinitis\allergic-rhinitis-cart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345" t="9704" r="7617" b="5259"/>
          <a:stretch>
            <a:fillRect/>
          </a:stretch>
        </p:blipFill>
        <p:spPr bwMode="auto">
          <a:xfrm>
            <a:off x="1371600" y="2590800"/>
            <a:ext cx="182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Straight Arrow Connector 37"/>
          <p:cNvCxnSpPr/>
          <p:nvPr/>
        </p:nvCxnSpPr>
        <p:spPr>
          <a:xfrm flipH="1">
            <a:off x="4288970" y="914400"/>
            <a:ext cx="3810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086600" y="1905000"/>
            <a:ext cx="18288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6600FF"/>
                </a:solidFill>
                <a:latin typeface="Bernard MT Condensed" pitchFamily="18" charset="0"/>
              </a:rPr>
              <a:t>Inflammatory</a:t>
            </a:r>
            <a:endParaRPr lang="en-US" sz="20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1219200"/>
            <a:ext cx="24384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6600FF"/>
                </a:solidFill>
                <a:latin typeface="Bernard MT Condensed" pitchFamily="18" charset="0"/>
              </a:rPr>
              <a:t>Non - Inflammatory</a:t>
            </a:r>
            <a:endParaRPr lang="en-US" sz="20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cxnSp>
        <p:nvCxnSpPr>
          <p:cNvPr id="37" name="Straight Arrow Connector 36"/>
          <p:cNvCxnSpPr>
            <a:endCxn id="19" idx="0"/>
          </p:cNvCxnSpPr>
          <p:nvPr/>
        </p:nvCxnSpPr>
        <p:spPr>
          <a:xfrm>
            <a:off x="7772400" y="1143000"/>
            <a:ext cx="228600" cy="7620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781800" y="2526268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Allergic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10727" y="2526268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Infectious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204742" y="3154740"/>
            <a:ext cx="11977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Seasonal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431810" y="3154740"/>
            <a:ext cx="12875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Perennial 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89789" y="3581400"/>
            <a:ext cx="12016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Bernard MT Condensed" pitchFamily="18" charset="0"/>
              </a:rPr>
              <a:t>HAY FEVER</a:t>
            </a:r>
            <a:endParaRPr lang="en-US" sz="2000" dirty="0">
              <a:latin typeface="Bernard MT Condensed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7271542" y="2941022"/>
            <a:ext cx="3810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890542" y="2941022"/>
            <a:ext cx="3810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953000" y="2286000"/>
            <a:ext cx="2133600" cy="1524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086600" y="2286000"/>
            <a:ext cx="762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429000" y="3048000"/>
            <a:ext cx="145584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nard MT Condensed" pitchFamily="18" charset="0"/>
              </a:rPr>
              <a:t>NON-ALLERGIC 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105400" y="3059668"/>
            <a:ext cx="104868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nard MT Condensed" pitchFamily="18" charset="0"/>
              </a:rPr>
              <a:t>ALLERGIC 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838200" y="5181600"/>
            <a:ext cx="3844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algn="just" eaLnBrk="1" hangingPunct="1"/>
            <a:r>
              <a:rPr lang="en-US" sz="2400" spc="300" dirty="0" smtClean="0">
                <a:ln>
                  <a:solidFill>
                    <a:schemeClr val="tx1"/>
                  </a:solidFill>
                </a:ln>
                <a:solidFill>
                  <a:srgbClr val="CDCDFF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  <a:cs typeface="Times New Roman" pitchFamily="18" charset="0"/>
              </a:rPr>
              <a:t>ACUTE RHINITIS </a:t>
            </a:r>
            <a:r>
              <a:rPr lang="en-US" sz="2000" b="1" dirty="0" smtClean="0">
                <a:latin typeface="Arial Narrow" pitchFamily="34" charset="0"/>
              </a:rPr>
              <a:t>(7- 14 DAYS)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724400" y="518160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pc="300" dirty="0" smtClean="0">
                <a:ln>
                  <a:solidFill>
                    <a:schemeClr val="tx1"/>
                  </a:solidFill>
                </a:ln>
                <a:solidFill>
                  <a:srgbClr val="CDCDFF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</a:rPr>
              <a:t>CHRONIC RHINITIS </a:t>
            </a:r>
            <a:r>
              <a:rPr lang="en-US" sz="2000" b="1" dirty="0" smtClean="0">
                <a:latin typeface="Arial Narrow" pitchFamily="34" charset="0"/>
              </a:rPr>
              <a:t>(&gt; 6 WEEKS)</a:t>
            </a:r>
          </a:p>
        </p:txBody>
      </p:sp>
      <p:sp>
        <p:nvSpPr>
          <p:cNvPr id="29" name="Freeform 28"/>
          <p:cNvSpPr/>
          <p:nvPr/>
        </p:nvSpPr>
        <p:spPr>
          <a:xfrm>
            <a:off x="1447800" y="838200"/>
            <a:ext cx="3686783" cy="2166025"/>
          </a:xfrm>
          <a:custGeom>
            <a:avLst/>
            <a:gdLst>
              <a:gd name="connsiteX0" fmla="*/ 2177374 w 3686783"/>
              <a:gd name="connsiteY0" fmla="*/ 2036323 h 2166025"/>
              <a:gd name="connsiteX1" fmla="*/ 3510064 w 3686783"/>
              <a:gd name="connsiteY1" fmla="*/ 1987685 h 2166025"/>
              <a:gd name="connsiteX2" fmla="*/ 3237689 w 3686783"/>
              <a:gd name="connsiteY2" fmla="*/ 966281 h 2166025"/>
              <a:gd name="connsiteX3" fmla="*/ 2683213 w 3686783"/>
              <a:gd name="connsiteY3" fmla="*/ 139430 h 2166025"/>
              <a:gd name="connsiteX4" fmla="*/ 504217 w 3686783"/>
              <a:gd name="connsiteY4" fmla="*/ 129702 h 2166025"/>
              <a:gd name="connsiteX5" fmla="*/ 85928 w 3686783"/>
              <a:gd name="connsiteY5" fmla="*/ 898187 h 2166025"/>
              <a:gd name="connsiteX6" fmla="*/ 1019783 w 3686783"/>
              <a:gd name="connsiteY6" fmla="*/ 1793132 h 2166025"/>
              <a:gd name="connsiteX7" fmla="*/ 2177374 w 3686783"/>
              <a:gd name="connsiteY7" fmla="*/ 2036323 h 216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6783" h="2166025">
                <a:moveTo>
                  <a:pt x="2177374" y="2036323"/>
                </a:moveTo>
                <a:cubicBezTo>
                  <a:pt x="2592421" y="2068748"/>
                  <a:pt x="3333345" y="2166025"/>
                  <a:pt x="3510064" y="1987685"/>
                </a:cubicBezTo>
                <a:cubicBezTo>
                  <a:pt x="3686783" y="1809345"/>
                  <a:pt x="3375497" y="1274323"/>
                  <a:pt x="3237689" y="966281"/>
                </a:cubicBezTo>
                <a:cubicBezTo>
                  <a:pt x="3099881" y="658239"/>
                  <a:pt x="3138792" y="278860"/>
                  <a:pt x="2683213" y="139430"/>
                </a:cubicBezTo>
                <a:cubicBezTo>
                  <a:pt x="2227634" y="0"/>
                  <a:pt x="937098" y="3243"/>
                  <a:pt x="504217" y="129702"/>
                </a:cubicBezTo>
                <a:cubicBezTo>
                  <a:pt x="71336" y="256161"/>
                  <a:pt x="0" y="620949"/>
                  <a:pt x="85928" y="898187"/>
                </a:cubicBezTo>
                <a:cubicBezTo>
                  <a:pt x="171856" y="1175425"/>
                  <a:pt x="664724" y="1601821"/>
                  <a:pt x="1019783" y="1793132"/>
                </a:cubicBezTo>
                <a:cubicBezTo>
                  <a:pt x="1374843" y="1984443"/>
                  <a:pt x="1762327" y="2003898"/>
                  <a:pt x="2177374" y="2036323"/>
                </a:cubicBezTo>
                <a:close/>
              </a:path>
            </a:pathLst>
          </a:custGeom>
          <a:noFill/>
          <a:ln w="571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965903" y="2904893"/>
            <a:ext cx="3144643" cy="1274956"/>
          </a:xfrm>
          <a:custGeom>
            <a:avLst/>
            <a:gdLst>
              <a:gd name="connsiteX0" fmla="*/ 178419 w 3144643"/>
              <a:gd name="connsiteY0" fmla="*/ 262053 h 1274956"/>
              <a:gd name="connsiteX1" fmla="*/ 591014 w 3144643"/>
              <a:gd name="connsiteY1" fmla="*/ 83634 h 1274956"/>
              <a:gd name="connsiteX2" fmla="*/ 1628077 w 3144643"/>
              <a:gd name="connsiteY2" fmla="*/ 16727 h 1274956"/>
              <a:gd name="connsiteX3" fmla="*/ 2709746 w 3144643"/>
              <a:gd name="connsiteY3" fmla="*/ 183995 h 1274956"/>
              <a:gd name="connsiteX4" fmla="*/ 2843560 w 3144643"/>
              <a:gd name="connsiteY4" fmla="*/ 1098395 h 1274956"/>
              <a:gd name="connsiteX5" fmla="*/ 903248 w 3144643"/>
              <a:gd name="connsiteY5" fmla="*/ 1243361 h 1274956"/>
              <a:gd name="connsiteX6" fmla="*/ 122663 w 3144643"/>
              <a:gd name="connsiteY6" fmla="*/ 931127 h 1274956"/>
              <a:gd name="connsiteX7" fmla="*/ 178419 w 3144643"/>
              <a:gd name="connsiteY7" fmla="*/ 262053 h 1274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4643" h="1274956">
                <a:moveTo>
                  <a:pt x="178419" y="262053"/>
                </a:moveTo>
                <a:cubicBezTo>
                  <a:pt x="256477" y="120804"/>
                  <a:pt x="349404" y="124522"/>
                  <a:pt x="591014" y="83634"/>
                </a:cubicBezTo>
                <a:cubicBezTo>
                  <a:pt x="832624" y="42746"/>
                  <a:pt x="1274955" y="0"/>
                  <a:pt x="1628077" y="16727"/>
                </a:cubicBezTo>
                <a:cubicBezTo>
                  <a:pt x="1981199" y="33454"/>
                  <a:pt x="2507166" y="3717"/>
                  <a:pt x="2709746" y="183995"/>
                </a:cubicBezTo>
                <a:cubicBezTo>
                  <a:pt x="2912327" y="364273"/>
                  <a:pt x="3144643" y="921834"/>
                  <a:pt x="2843560" y="1098395"/>
                </a:cubicBezTo>
                <a:cubicBezTo>
                  <a:pt x="2542477" y="1274956"/>
                  <a:pt x="1356731" y="1271239"/>
                  <a:pt x="903248" y="1243361"/>
                </a:cubicBezTo>
                <a:cubicBezTo>
                  <a:pt x="449765" y="1215483"/>
                  <a:pt x="245326" y="1096537"/>
                  <a:pt x="122663" y="931127"/>
                </a:cubicBezTo>
                <a:cubicBezTo>
                  <a:pt x="0" y="765717"/>
                  <a:pt x="100361" y="403302"/>
                  <a:pt x="178419" y="262053"/>
                </a:cubicBezTo>
                <a:close/>
              </a:path>
            </a:pathLst>
          </a:custGeom>
          <a:noFill/>
          <a:ln w="571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 animBg="1"/>
      <p:bldP spid="21" grpId="0" animBg="1"/>
      <p:bldP spid="25" grpId="0"/>
      <p:bldP spid="43" grpId="0"/>
      <p:bldP spid="44" grpId="0"/>
      <p:bldP spid="45" grpId="0"/>
      <p:bldP spid="53" grpId="0" animBg="1"/>
      <p:bldP spid="54" grpId="0" animBg="1"/>
      <p:bldP spid="55" grpId="0"/>
      <p:bldP spid="56" grpId="0"/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2376716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" y="3536246"/>
            <a:ext cx="64008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H</a:t>
            </a:r>
            <a:r>
              <a:rPr lang="en-US" sz="2000" b="1" baseline="-250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receptor antagonists; Antihistamines 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2- Anti-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allergics</a:t>
            </a:r>
            <a:endParaRPr lang="en-US" sz="20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                 Mast Cell Stabilizer;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Cromolyn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                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Leukotriene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receptor antagonists;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Montelukast</a:t>
            </a:r>
            <a:endParaRPr lang="en-US" sz="20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3-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Corticosteroids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4-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Decongestants;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-Adrenergic agonists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5- 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Anticholinergics</a:t>
            </a:r>
            <a:endParaRPr lang="en-US" sz="20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6-  Antibiotics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7- 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Mycolytics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…..	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323088" y="2833916"/>
            <a:ext cx="2138727" cy="704910"/>
            <a:chOff x="323088" y="2726670"/>
            <a:chExt cx="2138727" cy="704910"/>
          </a:xfrm>
        </p:grpSpPr>
        <p:sp>
          <p:nvSpPr>
            <p:cNvPr id="8" name="Rectangle 7"/>
            <p:cNvSpPr/>
            <p:nvPr/>
          </p:nvSpPr>
          <p:spPr>
            <a:xfrm>
              <a:off x="323088" y="3031470"/>
              <a:ext cx="2138727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6600FF"/>
                  </a:solidFill>
                  <a:latin typeface="Bernard MT Condensed" pitchFamily="18" charset="0"/>
                </a:rPr>
                <a:t>PHARMACOTHERAPY</a:t>
              </a:r>
              <a:endParaRPr lang="en-US" sz="2000" dirty="0">
                <a:solidFill>
                  <a:srgbClr val="6600FF"/>
                </a:solidFill>
                <a:latin typeface="Bernard MT Condensed" pitchFamily="18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>
              <a:off x="133382" y="2916376"/>
              <a:ext cx="381000" cy="1588"/>
            </a:xfrm>
            <a:prstGeom prst="straightConnector1">
              <a:avLst/>
            </a:prstGeom>
            <a:ln w="28575">
              <a:solidFill>
                <a:srgbClr val="66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1828800" y="2376716"/>
            <a:ext cx="2683233" cy="400110"/>
            <a:chOff x="1828800" y="2269470"/>
            <a:chExt cx="2683233" cy="400110"/>
          </a:xfrm>
        </p:grpSpPr>
        <p:sp>
          <p:nvSpPr>
            <p:cNvPr id="9" name="Rectangle 8"/>
            <p:cNvSpPr/>
            <p:nvPr/>
          </p:nvSpPr>
          <p:spPr>
            <a:xfrm>
              <a:off x="2209800" y="2269470"/>
              <a:ext cx="2302233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6600FF"/>
                  </a:solidFill>
                  <a:latin typeface="Bernard MT Condensed" pitchFamily="18" charset="0"/>
                </a:rPr>
                <a:t>PREVENTIVE THERAPY</a:t>
              </a:r>
              <a:endParaRPr lang="en-US" sz="2000" dirty="0">
                <a:solidFill>
                  <a:srgbClr val="6600FF"/>
                </a:solidFill>
                <a:latin typeface="Bernard MT Condensed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10800000" flipH="1">
              <a:off x="1828800" y="2272518"/>
              <a:ext cx="381000" cy="1588"/>
            </a:xfrm>
            <a:prstGeom prst="straightConnector1">
              <a:avLst/>
            </a:prstGeom>
            <a:ln w="28575">
              <a:solidFill>
                <a:srgbClr val="66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4648200" y="2301576"/>
            <a:ext cx="3657600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1- Environmental Control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2- Allergen Immunotherapy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7"/>
          <p:cNvGrpSpPr/>
          <p:nvPr/>
        </p:nvGrpSpPr>
        <p:grpSpPr>
          <a:xfrm>
            <a:off x="2438400" y="5974646"/>
            <a:ext cx="6513576" cy="533400"/>
            <a:chOff x="2438400" y="5867400"/>
            <a:chExt cx="6513576" cy="533400"/>
          </a:xfrm>
        </p:grpSpPr>
        <p:sp>
          <p:nvSpPr>
            <p:cNvPr id="14" name="Right Brace 13"/>
            <p:cNvSpPr/>
            <p:nvPr/>
          </p:nvSpPr>
          <p:spPr>
            <a:xfrm>
              <a:off x="2438400" y="5867400"/>
              <a:ext cx="228600" cy="533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27376" y="5943600"/>
              <a:ext cx="6324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Arial Narrow" pitchFamily="34" charset="0"/>
                </a:rPr>
                <a:t>In infection, with </a:t>
              </a:r>
              <a:r>
                <a:rPr lang="en-US" sz="2000" b="1" dirty="0" err="1" smtClean="0">
                  <a:latin typeface="Arial Narrow" pitchFamily="34" charset="0"/>
                </a:rPr>
                <a:t>chronicity</a:t>
              </a:r>
              <a:r>
                <a:rPr lang="en-US" sz="2000" b="1" dirty="0" smtClean="0">
                  <a:latin typeface="Arial Narrow" pitchFamily="34" charset="0"/>
                </a:rPr>
                <a:t> &amp; more if it is </a:t>
              </a:r>
              <a:r>
                <a:rPr lang="en-US" sz="2000" b="1" dirty="0" err="1" smtClean="0">
                  <a:latin typeface="Arial Narrow" pitchFamily="34" charset="0"/>
                </a:rPr>
                <a:t>rhinosinusitis</a:t>
              </a:r>
              <a:endParaRPr lang="en-US" sz="2000" b="1" dirty="0">
                <a:latin typeface="Arial Narrow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28600" y="304800"/>
            <a:ext cx="46196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RHINITIS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43400" y="152400"/>
            <a:ext cx="4800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3" action="ppaction://hlinkfile"/>
              </a:rPr>
              <a:t>Runny nose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(</a:t>
            </a:r>
            <a:r>
              <a:rPr lang="en-US" dirty="0" err="1" smtClean="0">
                <a:solidFill>
                  <a:srgbClr val="6600FF"/>
                </a:solidFill>
                <a:latin typeface="Bernard MT Condensed" pitchFamily="18" charset="0"/>
              </a:rPr>
              <a:t>rhinorrhea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)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4" action="ppaction://hlinkfile"/>
              </a:rPr>
              <a:t>Stuffy Blocked nose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5" action="ppaction://hlinkfile"/>
              </a:rPr>
              <a:t>Sneezing </a:t>
            </a:r>
            <a:endParaRPr lang="en-US" dirty="0" smtClean="0">
              <a:solidFill>
                <a:srgbClr val="6600FF"/>
              </a:solidFill>
              <a:latin typeface="Bernard MT Condensed" pitchFamily="18" charset="0"/>
            </a:endParaRP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6" action="ppaction://hlinkfile"/>
              </a:rPr>
              <a:t>Nasal congestion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5" action="ppaction://hlinkfile"/>
              </a:rPr>
              <a:t>Post-nasal drip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5" action="ppaction://hlinkfile"/>
              </a:rPr>
              <a:t>Itching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7" action="ppaction://hlinkfile"/>
              </a:rPr>
              <a:t>Catarrh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(other m. membrane involvement )……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67600" y="609600"/>
            <a:ext cx="144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6600FF"/>
                </a:solidFill>
                <a:latin typeface="Bernard MT Condensed" pitchFamily="18" charset="0"/>
              </a:rPr>
              <a:t>+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Systemic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Manifestations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1" grpId="0" build="p"/>
      <p:bldP spid="13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280279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		       First GENERATION       Second GENERATION	 Third GENERATION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1) ALKYLAMINES</a:t>
            </a:r>
            <a:r>
              <a:rPr lang="en-US" b="1" dirty="0" smtClean="0">
                <a:latin typeface="Arial Narrow" pitchFamily="34" charset="0"/>
              </a:rPr>
              <a:t>              </a:t>
            </a:r>
            <a:r>
              <a:rPr lang="en-US" b="1" dirty="0" err="1" smtClean="0">
                <a:latin typeface="Arial Narrow" pitchFamily="34" charset="0"/>
              </a:rPr>
              <a:t>Chlorpheniramine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2) ETHANOLAMINES         </a:t>
            </a:r>
            <a:r>
              <a:rPr lang="en-US" b="1" dirty="0" err="1" smtClean="0">
                <a:latin typeface="Arial Narrow" pitchFamily="34" charset="0"/>
              </a:rPr>
              <a:t>Dimenhydrinate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latin typeface="Arial Narrow" pitchFamily="34" charset="0"/>
              </a:rPr>
              <a:t>	                 	         </a:t>
            </a:r>
            <a:r>
              <a:rPr lang="en-US" b="1" dirty="0" err="1" smtClean="0">
                <a:latin typeface="Arial Narrow" pitchFamily="34" charset="0"/>
              </a:rPr>
              <a:t>Diphenhydramine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3) ETHYLENEDIAMINES   </a:t>
            </a:r>
            <a:r>
              <a:rPr lang="en-US" b="1" dirty="0" err="1" smtClean="0">
                <a:latin typeface="Arial Narrow" pitchFamily="34" charset="0"/>
              </a:rPr>
              <a:t>Antazoline</a:t>
            </a:r>
            <a:r>
              <a:rPr lang="en-US" b="1" dirty="0" smtClean="0">
                <a:latin typeface="Arial Narrow" pitchFamily="34" charset="0"/>
              </a:rPr>
              <a:t>`	                 	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4) PHENOTHIAZINES        </a:t>
            </a:r>
            <a:r>
              <a:rPr lang="en-US" b="1" dirty="0" err="1" smtClean="0">
                <a:latin typeface="Arial Narrow" pitchFamily="34" charset="0"/>
              </a:rPr>
              <a:t>Promethazine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5) PIPERAZINE 	         </a:t>
            </a:r>
            <a:r>
              <a:rPr lang="en-US" b="1" dirty="0" err="1" smtClean="0">
                <a:latin typeface="Arial Narrow" pitchFamily="34" charset="0"/>
              </a:rPr>
              <a:t>Cyclizine</a:t>
            </a:r>
            <a:r>
              <a:rPr lang="en-US" b="1" dirty="0" smtClean="0">
                <a:latin typeface="Arial Narrow" pitchFamily="34" charset="0"/>
              </a:rPr>
              <a:t> 	        </a:t>
            </a:r>
            <a:r>
              <a:rPr lang="en-US" b="1" dirty="0" err="1" smtClean="0">
                <a:latin typeface="Arial Narrow" pitchFamily="34" charset="0"/>
              </a:rPr>
              <a:t>Cetirizine</a:t>
            </a:r>
            <a:r>
              <a:rPr lang="en-US" b="1" dirty="0" smtClean="0">
                <a:latin typeface="Arial Narrow" pitchFamily="34" charset="0"/>
              </a:rPr>
              <a:t>	                        </a:t>
            </a:r>
            <a:r>
              <a:rPr lang="en-US" b="1" dirty="0" err="1" smtClean="0">
                <a:latin typeface="Arial Narrow" pitchFamily="34" charset="0"/>
              </a:rPr>
              <a:t>Levocetirizine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6) PIPERIDINES 	         </a:t>
            </a:r>
            <a:r>
              <a:rPr lang="en-US" b="1" dirty="0" err="1" smtClean="0">
                <a:latin typeface="Arial Narrow" pitchFamily="34" charset="0"/>
              </a:rPr>
              <a:t>Azatidine</a:t>
            </a:r>
            <a:r>
              <a:rPr lang="en-US" b="1" dirty="0" smtClean="0">
                <a:latin typeface="Arial Narrow" pitchFamily="34" charset="0"/>
              </a:rPr>
              <a:t> 	    	      		       </a:t>
            </a:r>
            <a:r>
              <a:rPr lang="en-US" b="1" dirty="0" err="1" smtClean="0">
                <a:latin typeface="Arial Narrow" pitchFamily="34" charset="0"/>
              </a:rPr>
              <a:t>Fexofenadine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latin typeface="Arial Narrow" pitchFamily="34" charset="0"/>
              </a:rPr>
              <a:t>		 		        </a:t>
            </a:r>
            <a:r>
              <a:rPr lang="en-US" b="1" dirty="0" err="1" smtClean="0">
                <a:latin typeface="Arial Narrow" pitchFamily="34" charset="0"/>
              </a:rPr>
              <a:t>Loratidine</a:t>
            </a:r>
            <a:r>
              <a:rPr lang="en-US" b="1" dirty="0" smtClean="0">
                <a:latin typeface="Arial Narrow" pitchFamily="34" charset="0"/>
              </a:rPr>
              <a:t> 		       </a:t>
            </a:r>
            <a:r>
              <a:rPr lang="en-US" b="1" dirty="0" err="1" smtClean="0">
                <a:latin typeface="Arial Narrow" pitchFamily="34" charset="0"/>
              </a:rPr>
              <a:t>Desoloratidine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latin typeface="Arial Narrow" pitchFamily="34" charset="0"/>
              </a:rPr>
              <a:t>		         </a:t>
            </a:r>
            <a:r>
              <a:rPr lang="en-US" b="1" dirty="0" err="1" smtClean="0">
                <a:latin typeface="Arial Narrow" pitchFamily="34" charset="0"/>
              </a:rPr>
              <a:t>Ketotifen</a:t>
            </a:r>
            <a:r>
              <a:rPr lang="en-US" b="1" dirty="0" smtClean="0">
                <a:latin typeface="Arial Narrow" pitchFamily="34" charset="0"/>
              </a:rPr>
              <a:t>	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7) MISCELLANEOUS        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Cyproheptadine</a:t>
            </a:r>
            <a:r>
              <a:rPr lang="en-US" b="1" dirty="0" smtClean="0">
                <a:latin typeface="Arial Narrow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2299540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1- 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5196" y="228600"/>
            <a:ext cx="1970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ernard MT Condensed" pitchFamily="18" charset="0"/>
              </a:rPr>
              <a:t>H</a:t>
            </a:r>
            <a:r>
              <a:rPr lang="en-US" baseline="-25000" dirty="0" smtClean="0">
                <a:latin typeface="Bernard MT Condensed" pitchFamily="18" charset="0"/>
              </a:rPr>
              <a:t>1</a:t>
            </a:r>
            <a:r>
              <a:rPr lang="en-US" dirty="0" smtClean="0">
                <a:latin typeface="Bernard MT Condensed" pitchFamily="18" charset="0"/>
              </a:rPr>
              <a:t> receptor blockers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803969"/>
            <a:ext cx="906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</a:rPr>
              <a:t>CLASSIFICATION [</a:t>
            </a:r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Chemical / Functional</a:t>
            </a:r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</a:rPr>
              <a:t>] </a:t>
            </a:r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USES </a:t>
            </a:r>
            <a:r>
              <a:rPr lang="en-US" i="1" spc="300" dirty="0" err="1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vs</a:t>
            </a:r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 ADVERSE EFFECTS</a:t>
            </a:r>
            <a:endParaRPr lang="en-US" sz="2000" spc="300" dirty="0" smtClean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629400" y="3140719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29400" y="3378463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29400" y="3616207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6"/>
          <p:cNvGrpSpPr/>
          <p:nvPr/>
        </p:nvGrpSpPr>
        <p:grpSpPr>
          <a:xfrm>
            <a:off x="4346448" y="4495800"/>
            <a:ext cx="3502152" cy="571704"/>
            <a:chOff x="4156485" y="1295400"/>
            <a:chExt cx="3502152" cy="571704"/>
          </a:xfrm>
        </p:grpSpPr>
        <p:sp>
          <p:nvSpPr>
            <p:cNvPr id="40" name="Right Brace 39"/>
            <p:cNvSpPr/>
            <p:nvPr/>
          </p:nvSpPr>
          <p:spPr>
            <a:xfrm rot="5400000" flipV="1">
              <a:off x="5753100" y="38100"/>
              <a:ext cx="304800" cy="2819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156485" y="1518291"/>
              <a:ext cx="3502152" cy="3488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2000" b="1" i="1" dirty="0" smtClean="0">
                  <a:latin typeface="Arial Narrow" pitchFamily="34" charset="0"/>
                </a:rPr>
                <a:t>Longer duration = better control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2514600" y="4724400"/>
            <a:ext cx="1632178" cy="3488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Short duration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706624" y="6051987"/>
            <a:ext cx="3334567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i="1" dirty="0" smtClean="0">
                <a:latin typeface="Arial Narrow" pitchFamily="34" charset="0"/>
              </a:rPr>
              <a:t>All are used systemic or topical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3568" y="5029200"/>
            <a:ext cx="40660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latin typeface="Arial Narrow" pitchFamily="34" charset="0"/>
              </a:rPr>
              <a:t>Interactions; with enzyme inhibitors </a:t>
            </a:r>
          </a:p>
          <a:p>
            <a:pPr>
              <a:lnSpc>
                <a:spcPts val="2000"/>
              </a:lnSpc>
            </a:pPr>
            <a:r>
              <a:rPr lang="en-US" sz="1600" b="1" i="1" dirty="0" smtClean="0">
                <a:latin typeface="Arial Narrow" pitchFamily="34" charset="0"/>
              </a:rPr>
              <a:t>[ </a:t>
            </a:r>
            <a:r>
              <a:rPr lang="en-US" sz="1600" b="1" i="1" dirty="0" err="1" smtClean="0">
                <a:latin typeface="Arial Narrow" pitchFamily="34" charset="0"/>
              </a:rPr>
              <a:t>macrolides</a:t>
            </a:r>
            <a:r>
              <a:rPr lang="en-US" sz="1600" b="1" i="1" dirty="0" smtClean="0">
                <a:latin typeface="Arial Narrow" pitchFamily="34" charset="0"/>
              </a:rPr>
              <a:t>, </a:t>
            </a:r>
            <a:r>
              <a:rPr lang="en-US" sz="1600" b="1" i="1" dirty="0" err="1" smtClean="0">
                <a:latin typeface="Arial Narrow" pitchFamily="34" charset="0"/>
              </a:rPr>
              <a:t>antifungals</a:t>
            </a:r>
            <a:r>
              <a:rPr lang="en-US" sz="1600" b="1" i="1" dirty="0" smtClean="0">
                <a:latin typeface="Arial Narrow" pitchFamily="34" charset="0"/>
              </a:rPr>
              <a:t>, calcium antagonists]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latin typeface="Arial Narrow" pitchFamily="34" charset="0"/>
              </a:rPr>
              <a:t>+ additive </a:t>
            </a:r>
            <a:r>
              <a:rPr lang="en-US" b="1" dirty="0" err="1" smtClean="0">
                <a:latin typeface="Arial Narrow" pitchFamily="34" charset="0"/>
              </a:rPr>
              <a:t>pharmacodynamic</a:t>
            </a:r>
            <a:r>
              <a:rPr lang="en-US" b="1" dirty="0" smtClean="0">
                <a:latin typeface="Arial Narrow" pitchFamily="34" charset="0"/>
              </a:rPr>
              <a:t> ADRs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1880616" y="3660648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0" y="4523793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67200" y="5029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No drug interactions &amp; minimal ADRs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19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81000" y="5334748"/>
            <a:ext cx="17526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u="sng" dirty="0" smtClean="0">
                <a:solidFill>
                  <a:srgbClr val="A40000"/>
                </a:solidFill>
                <a:latin typeface="Arial Narrow" pitchFamily="34" charset="0"/>
              </a:rPr>
              <a:t>In Children</a:t>
            </a:r>
          </a:p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Excitation</a:t>
            </a:r>
          </a:p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Agitation </a:t>
            </a:r>
          </a:p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Convulsions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399633"/>
            <a:ext cx="899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Bernard MT Condensed" pitchFamily="18" charset="0"/>
              </a:rPr>
              <a:t>		     First GENERATION	Second GENERATION		Third GENERATION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Chlorpheniramine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	     </a:t>
            </a:r>
            <a:r>
              <a:rPr lang="en-US" sz="1600" b="1" dirty="0" err="1" smtClean="0">
                <a:latin typeface="Arial Narrow" pitchFamily="34" charset="0"/>
              </a:rPr>
              <a:t>Dimenhydrinate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                 	     </a:t>
            </a:r>
            <a:r>
              <a:rPr lang="en-US" sz="1600" b="1" dirty="0" err="1" smtClean="0">
                <a:latin typeface="Arial Narrow" pitchFamily="34" charset="0"/>
              </a:rPr>
              <a:t>Diphenhydramine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		    </a:t>
            </a:r>
            <a:r>
              <a:rPr lang="en-US" sz="1600" b="1" dirty="0" err="1" smtClean="0">
                <a:latin typeface="Arial Narrow" pitchFamily="34" charset="0"/>
              </a:rPr>
              <a:t>Antazoline</a:t>
            </a:r>
            <a:r>
              <a:rPr lang="en-US" sz="1600" b="1" dirty="0" smtClean="0">
                <a:latin typeface="Arial Narrow" pitchFamily="34" charset="0"/>
              </a:rPr>
              <a:t>`	                 	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Promethazine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	     </a:t>
            </a:r>
            <a:r>
              <a:rPr lang="en-US" sz="1600" b="1" dirty="0" err="1" smtClean="0">
                <a:latin typeface="Arial Narrow" pitchFamily="34" charset="0"/>
              </a:rPr>
              <a:t>Cyclizine</a:t>
            </a:r>
            <a:r>
              <a:rPr lang="en-US" sz="1600" b="1" dirty="0" smtClean="0">
                <a:latin typeface="Arial Narrow" pitchFamily="34" charset="0"/>
              </a:rPr>
              <a:t> 	</a:t>
            </a:r>
            <a:r>
              <a:rPr lang="en-US" sz="1600" b="1" dirty="0" err="1" smtClean="0">
                <a:latin typeface="Arial Narrow" pitchFamily="34" charset="0"/>
              </a:rPr>
              <a:t>Cetirizine</a:t>
            </a:r>
            <a:r>
              <a:rPr lang="en-US" sz="1600" b="1" dirty="0" smtClean="0">
                <a:latin typeface="Arial Narrow" pitchFamily="34" charset="0"/>
              </a:rPr>
              <a:t>			 </a:t>
            </a:r>
            <a:r>
              <a:rPr lang="en-US" sz="1600" b="1" dirty="0" err="1" smtClean="0">
                <a:latin typeface="Arial Narrow" pitchFamily="34" charset="0"/>
              </a:rPr>
              <a:t>Levocetirizine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Azatidine</a:t>
            </a:r>
            <a:r>
              <a:rPr lang="en-US" sz="1600" b="1" dirty="0" smtClean="0">
                <a:latin typeface="Arial Narrow" pitchFamily="34" charset="0"/>
              </a:rPr>
              <a:t> 			 	 </a:t>
            </a:r>
            <a:r>
              <a:rPr lang="en-US" sz="1600" b="1" dirty="0" err="1" smtClean="0">
                <a:latin typeface="Arial Narrow" pitchFamily="34" charset="0"/>
              </a:rPr>
              <a:t>Fexofenadine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 		</a:t>
            </a:r>
            <a:r>
              <a:rPr lang="en-US" sz="1600" b="1" dirty="0" err="1" smtClean="0">
                <a:latin typeface="Arial Narrow" pitchFamily="34" charset="0"/>
              </a:rPr>
              <a:t>Loratidine</a:t>
            </a:r>
            <a:r>
              <a:rPr lang="en-US" sz="1600" b="1" dirty="0" smtClean="0">
                <a:latin typeface="Arial Narrow" pitchFamily="34" charset="0"/>
              </a:rPr>
              <a:t> 			 </a:t>
            </a:r>
            <a:r>
              <a:rPr lang="en-US" sz="1600" b="1" dirty="0" err="1" smtClean="0">
                <a:latin typeface="Arial Narrow" pitchFamily="34" charset="0"/>
              </a:rPr>
              <a:t>Desoloratidine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Ketotifen</a:t>
            </a:r>
            <a:r>
              <a:rPr lang="en-US" sz="1600" b="1" dirty="0" smtClean="0">
                <a:latin typeface="Arial Narrow" pitchFamily="34" charset="0"/>
              </a:rPr>
              <a:t>	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Cyproheptadine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201580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" y="3505200"/>
            <a:ext cx="899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ANTIHISTAMINIC ACTION</a:t>
            </a:r>
            <a:r>
              <a:rPr lang="en-US" b="1" dirty="0" smtClean="0">
                <a:latin typeface="Arial Narrow" pitchFamily="34" charset="0"/>
              </a:rPr>
              <a:t> Non-selective	Selective		 	More Selective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</a:t>
            </a:r>
            <a:r>
              <a:rPr lang="en-US" b="1" dirty="0" smtClean="0">
                <a:latin typeface="Arial Narrow" pitchFamily="34" charset="0"/>
              </a:rPr>
              <a:t>     </a:t>
            </a:r>
            <a:r>
              <a:rPr lang="en-US" b="1" dirty="0" err="1" smtClean="0">
                <a:latin typeface="Arial Narrow" pitchFamily="34" charset="0"/>
              </a:rPr>
              <a:t>Lipophylic</a:t>
            </a:r>
            <a:r>
              <a:rPr lang="en-US" b="1" dirty="0" smtClean="0">
                <a:latin typeface="Arial Narrow" pitchFamily="34" charset="0"/>
              </a:rPr>
              <a:t>	Non-</a:t>
            </a:r>
            <a:r>
              <a:rPr lang="en-US" b="1" dirty="0" err="1" smtClean="0">
                <a:latin typeface="Arial Narrow" pitchFamily="34" charset="0"/>
              </a:rPr>
              <a:t>lipophylic</a:t>
            </a:r>
            <a:r>
              <a:rPr lang="en-US" b="1" dirty="0" smtClean="0">
                <a:latin typeface="Arial Narrow" pitchFamily="34" charset="0"/>
              </a:rPr>
              <a:t>		Non-</a:t>
            </a:r>
            <a:r>
              <a:rPr lang="en-US" b="1" dirty="0" err="1" smtClean="0">
                <a:latin typeface="Arial Narrow" pitchFamily="34" charset="0"/>
              </a:rPr>
              <a:t>lipophylic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                                             </a:t>
            </a:r>
            <a:r>
              <a:rPr lang="en-US" b="1" dirty="0" smtClean="0">
                <a:latin typeface="Arial Narrow" pitchFamily="34" charset="0"/>
              </a:rPr>
              <a:t>Cross BBB	poor cross BBB 		not cross BBB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                                             </a:t>
            </a:r>
            <a:r>
              <a:rPr lang="en-US" dirty="0" smtClean="0">
                <a:solidFill>
                  <a:srgbClr val="0000FF"/>
                </a:solidFill>
                <a:latin typeface="Bernard MT Condensed" pitchFamily="18" charset="0"/>
              </a:rPr>
              <a:t>SEDATING</a:t>
            </a:r>
            <a:r>
              <a:rPr lang="en-US" b="1" dirty="0" smtClean="0">
                <a:latin typeface="Arial Narrow" pitchFamily="34" charset="0"/>
              </a:rPr>
              <a:t>	</a:t>
            </a:r>
            <a:r>
              <a:rPr lang="en-US" dirty="0" smtClean="0">
                <a:latin typeface="Bernard MT Condensed" pitchFamily="18" charset="0"/>
              </a:rPr>
              <a:t>NON - SEDATING </a:t>
            </a:r>
            <a:r>
              <a:rPr lang="en-US" b="1" dirty="0" smtClean="0">
                <a:latin typeface="Arial Narrow" pitchFamily="34" charset="0"/>
              </a:rPr>
              <a:t>		</a:t>
            </a:r>
            <a:r>
              <a:rPr lang="en-US" dirty="0" smtClean="0">
                <a:latin typeface="Bernard MT Condensed" pitchFamily="18" charset="0"/>
              </a:rPr>
              <a:t>NON - SEDATING</a:t>
            </a:r>
            <a:endParaRPr lang="en-US" sz="1600" dirty="0" smtClean="0">
              <a:latin typeface="Bernard MT Condensed" pitchFamily="18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		</a:t>
            </a:r>
            <a:r>
              <a:rPr lang="en-US" b="1" dirty="0" smtClean="0">
                <a:latin typeface="Arial Narrow" pitchFamily="34" charset="0"/>
              </a:rPr>
              <a:t>&gt; efficacy </a:t>
            </a:r>
            <a:r>
              <a:rPr lang="en-US" b="1" u="sng" dirty="0" smtClean="0">
                <a:solidFill>
                  <a:srgbClr val="F27900"/>
                </a:solidFill>
                <a:latin typeface="Arial Narrow" pitchFamily="34" charset="0"/>
              </a:rPr>
              <a:t>+</a:t>
            </a:r>
            <a:r>
              <a:rPr lang="en-US" dirty="0" smtClean="0">
                <a:solidFill>
                  <a:srgbClr val="F27900"/>
                </a:solidFill>
                <a:latin typeface="Bernard MT Condensed" pitchFamily="18" charset="0"/>
              </a:rPr>
              <a:t>ANTIALLERGIC</a:t>
            </a:r>
            <a:r>
              <a:rPr lang="en-US" b="1" dirty="0" smtClean="0">
                <a:solidFill>
                  <a:srgbClr val="F27900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rgbClr val="F27900"/>
                </a:solidFill>
                <a:latin typeface="Arial Narrow" pitchFamily="34" charset="0"/>
              </a:rPr>
              <a:t>          </a:t>
            </a:r>
            <a:r>
              <a:rPr lang="en-US" b="1" dirty="0" smtClean="0">
                <a:latin typeface="Arial Narrow" pitchFamily="34" charset="0"/>
              </a:rPr>
              <a:t>&gt; &gt; efficacy</a:t>
            </a:r>
            <a:r>
              <a:rPr lang="en-US" sz="2000" b="1" dirty="0" smtClean="0">
                <a:solidFill>
                  <a:srgbClr val="F27900"/>
                </a:solidFill>
                <a:latin typeface="Arial Narrow" pitchFamily="34" charset="0"/>
              </a:rPr>
              <a:t>&gt;</a:t>
            </a:r>
            <a:r>
              <a:rPr lang="en-US" dirty="0" smtClean="0">
                <a:solidFill>
                  <a:srgbClr val="F27900"/>
                </a:solidFill>
                <a:latin typeface="Bernard MT Condensed" pitchFamily="18" charset="0"/>
              </a:rPr>
              <a:t>ANTIALLERGIC</a:t>
            </a:r>
            <a:endParaRPr lang="en-US" sz="1600" dirty="0" smtClean="0">
              <a:solidFill>
                <a:srgbClr val="F27900"/>
              </a:solidFill>
              <a:latin typeface="Bernard MT Condensed" pitchFamily="18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		</a:t>
            </a:r>
            <a:r>
              <a:rPr lang="en-US" b="1" dirty="0" smtClean="0">
                <a:latin typeface="Arial Narrow" pitchFamily="34" charset="0"/>
              </a:rPr>
              <a:t>Little / Major side effects </a:t>
            </a:r>
            <a:r>
              <a:rPr lang="en-US" sz="1600" b="1" dirty="0" smtClean="0">
                <a:latin typeface="Arial Narrow" pitchFamily="34" charset="0"/>
              </a:rPr>
              <a:t>	</a:t>
            </a:r>
            <a:r>
              <a:rPr lang="en-US" b="1" dirty="0" smtClean="0">
                <a:latin typeface="Arial Narrow" pitchFamily="34" charset="0"/>
              </a:rPr>
              <a:t>Rare side effects </a:t>
            </a:r>
            <a:endParaRPr lang="en-US" sz="1600" b="1" dirty="0" smtClean="0">
              <a:latin typeface="Arial Narrow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276856" y="2877657"/>
            <a:ext cx="838200" cy="0"/>
          </a:xfrm>
          <a:prstGeom prst="line">
            <a:avLst/>
          </a:prstGeom>
          <a:ln w="28575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86200" y="2143089"/>
            <a:ext cx="838200" cy="0"/>
          </a:xfrm>
          <a:prstGeom prst="line">
            <a:avLst/>
          </a:prstGeom>
          <a:ln w="28575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86200" y="2627721"/>
            <a:ext cx="838200" cy="0"/>
          </a:xfrm>
          <a:prstGeom prst="line">
            <a:avLst/>
          </a:prstGeom>
          <a:ln w="28575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05600" y="2143089"/>
            <a:ext cx="1066800" cy="0"/>
          </a:xfrm>
          <a:prstGeom prst="line">
            <a:avLst/>
          </a:prstGeom>
          <a:ln w="38100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96456" y="2389977"/>
            <a:ext cx="1066800" cy="0"/>
          </a:xfrm>
          <a:prstGeom prst="line">
            <a:avLst/>
          </a:prstGeom>
          <a:ln w="38100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87312" y="2636865"/>
            <a:ext cx="1066800" cy="0"/>
          </a:xfrm>
          <a:prstGeom prst="line">
            <a:avLst/>
          </a:prstGeom>
          <a:ln w="38100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86000" y="1161633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95144" y="1390233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86000" y="1877913"/>
            <a:ext cx="10668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86000" y="2152233"/>
            <a:ext cx="6858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86000" y="933033"/>
            <a:ext cx="14478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286000" y="3129954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057400" y="6336268"/>
            <a:ext cx="6861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Bernard MT Condensed" pitchFamily="18" charset="0"/>
              </a:rPr>
              <a:t>SEDATION </a:t>
            </a:r>
            <a:r>
              <a:rPr lang="en-US" b="1" i="1" dirty="0" smtClean="0">
                <a:latin typeface="Arial Narrow" pitchFamily="34" charset="0"/>
              </a:rPr>
              <a:t>is either </a:t>
            </a:r>
            <a:r>
              <a:rPr lang="en-US" b="1" i="1" u="sng" dirty="0" smtClean="0">
                <a:solidFill>
                  <a:srgbClr val="009E00"/>
                </a:solidFill>
                <a:latin typeface="Arial Narrow" pitchFamily="34" charset="0"/>
              </a:rPr>
              <a:t>used </a:t>
            </a:r>
            <a:r>
              <a:rPr lang="en-US" b="1" i="1" dirty="0" smtClean="0">
                <a:solidFill>
                  <a:srgbClr val="009E00"/>
                </a:solidFill>
                <a:latin typeface="Arial Narrow" pitchFamily="34" charset="0"/>
              </a:rPr>
              <a:t>Therapeutically </a:t>
            </a:r>
            <a:r>
              <a:rPr lang="en-US" b="1" i="1" dirty="0" smtClean="0">
                <a:latin typeface="Arial Narrow" pitchFamily="34" charset="0"/>
              </a:rPr>
              <a:t>or</a:t>
            </a:r>
            <a:r>
              <a:rPr lang="en-US" b="1" i="1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b="1" i="1" u="sng" dirty="0" smtClean="0">
                <a:solidFill>
                  <a:srgbClr val="A40000"/>
                </a:solidFill>
                <a:latin typeface="Arial Narrow" pitchFamily="34" charset="0"/>
              </a:rPr>
              <a:t>avoided</a:t>
            </a:r>
            <a:r>
              <a:rPr lang="en-US" b="1" i="1" dirty="0" smtClean="0">
                <a:solidFill>
                  <a:srgbClr val="A40000"/>
                </a:solidFill>
                <a:latin typeface="Arial Narrow" pitchFamily="34" charset="0"/>
              </a:rPr>
              <a:t> ; being a Side Effect </a:t>
            </a:r>
            <a:endParaRPr lang="en-US" b="1" i="1" dirty="0">
              <a:solidFill>
                <a:srgbClr val="A40000"/>
              </a:solidFill>
              <a:latin typeface="Arial Narrow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3712164" y="5508202"/>
            <a:ext cx="5257800" cy="17522"/>
          </a:xfrm>
          <a:prstGeom prst="straightConnector1">
            <a:avLst/>
          </a:prstGeom>
          <a:ln w="38100">
            <a:solidFill>
              <a:srgbClr val="009E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724400" y="5278014"/>
            <a:ext cx="228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In Allergic Conditions</a:t>
            </a:r>
            <a:endParaRPr lang="en-US" sz="2000" dirty="0" smtClean="0">
              <a:solidFill>
                <a:srgbClr val="009E00"/>
              </a:solidFill>
              <a:latin typeface="Bernard MT Condensed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984248" y="5498292"/>
            <a:ext cx="1752600" cy="18288"/>
          </a:xfrm>
          <a:prstGeom prst="straightConnector1">
            <a:avLst/>
          </a:prstGeom>
          <a:ln w="38100">
            <a:solidFill>
              <a:srgbClr val="A4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441448" y="5278014"/>
            <a:ext cx="91135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Itching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8848" y="3858161"/>
            <a:ext cx="1066800" cy="14388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Insomnia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Sleep aid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Vertigo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Anxiety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Cough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679448" y="4343400"/>
            <a:ext cx="457200" cy="4771"/>
          </a:xfrm>
          <a:prstGeom prst="straightConnector1">
            <a:avLst/>
          </a:prstGeom>
          <a:ln w="38100">
            <a:solidFill>
              <a:srgbClr val="009E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>
            <a:off x="2596234" y="4913738"/>
            <a:ext cx="457200" cy="4771"/>
          </a:xfrm>
          <a:prstGeom prst="straightConnector1">
            <a:avLst/>
          </a:prstGeom>
          <a:ln w="38100">
            <a:solidFill>
              <a:srgbClr val="009E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 flipH="1" flipV="1">
            <a:off x="1454758" y="4725262"/>
            <a:ext cx="909629" cy="460248"/>
          </a:xfrm>
          <a:prstGeom prst="straightConnector1">
            <a:avLst/>
          </a:prstGeom>
          <a:ln w="38100">
            <a:solidFill>
              <a:srgbClr val="A4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334512" y="56388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Bernard MT Condensed" pitchFamily="18" charset="0"/>
              </a:rPr>
              <a:t>Are “drying agents”; </a:t>
            </a:r>
            <a:r>
              <a:rPr lang="en-US" b="1" dirty="0" smtClean="0">
                <a:latin typeface="Bernard MT Condensed" pitchFamily="18" charset="0"/>
                <a:sym typeface="Wingdings 3"/>
              </a:rPr>
              <a:t> </a:t>
            </a:r>
            <a:r>
              <a:rPr lang="en-US" dirty="0" smtClean="0">
                <a:latin typeface="Bernard MT Condensed" pitchFamily="18" charset="0"/>
              </a:rPr>
              <a:t>secretions &amp;  localized inflammation</a:t>
            </a:r>
          </a:p>
          <a:p>
            <a:pPr algn="ctr"/>
            <a:r>
              <a:rPr lang="en-US" dirty="0" smtClean="0">
                <a:latin typeface="Bernard MT Condensed" pitchFamily="18" charset="0"/>
              </a:rPr>
              <a:t>Act more on Upper &gt; Lower airways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29" name="5-Point Star 28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19" grpId="0"/>
      <p:bldP spid="48" grpId="0" animBg="1"/>
      <p:bldP spid="49" grpId="0" animBg="1"/>
      <p:bldP spid="55" grpId="0" animBg="1"/>
      <p:bldP spid="57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-457200" y="1981200"/>
            <a:ext cx="6858000" cy="4876800"/>
          </a:xfrm>
          <a:prstGeom prst="trapezoid">
            <a:avLst>
              <a:gd name="adj" fmla="val 33169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00E200">
                  <a:alpha val="2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C:\Documents and Settings\DR.OMNIA\My Documents\My Pictures\ant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441" t="9677"/>
          <a:stretch>
            <a:fillRect/>
          </a:stretch>
        </p:blipFill>
        <p:spPr bwMode="auto">
          <a:xfrm>
            <a:off x="5638800" y="1676400"/>
            <a:ext cx="3124200" cy="4876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9169" y="5791200"/>
            <a:ext cx="132279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Side Effects 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17853" y="5791200"/>
            <a:ext cx="131157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Interactions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8752" y="5791200"/>
            <a:ext cx="129540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736336" y="5961888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2400" y="440090"/>
            <a:ext cx="830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 smtClean="0">
                <a:solidFill>
                  <a:srgbClr val="009E00"/>
                </a:solidFill>
                <a:latin typeface="Bernard MT Condensed" pitchFamily="18" charset="0"/>
              </a:rPr>
              <a:t>POOR CONTROL </a:t>
            </a:r>
            <a:r>
              <a:rPr lang="en-US" sz="2000" dirty="0" smtClean="0">
                <a:latin typeface="Bernard MT Condensed" pitchFamily="18" charset="0"/>
              </a:rPr>
              <a:t>of Asthma, </a:t>
            </a:r>
            <a:r>
              <a:rPr lang="en-US" sz="2000" dirty="0" err="1" smtClean="0">
                <a:latin typeface="Bernard MT Condensed" pitchFamily="18" charset="0"/>
              </a:rPr>
              <a:t>Otitis</a:t>
            </a:r>
            <a:r>
              <a:rPr lang="en-US" sz="2000" dirty="0" smtClean="0">
                <a:latin typeface="Bernard MT Condensed" pitchFamily="18" charset="0"/>
              </a:rPr>
              <a:t>, Anaphylaxis, Sinusitis, Atopic dermatitis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72400" y="228152"/>
            <a:ext cx="1219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ALLERGIES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" y="135290"/>
            <a:ext cx="876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>
                <a:solidFill>
                  <a:srgbClr val="009E00"/>
                </a:solidFill>
                <a:latin typeface="Bernard MT Condensed" pitchFamily="18" charset="0"/>
              </a:rPr>
              <a:t>GOOD CONTROL </a:t>
            </a:r>
            <a:r>
              <a:rPr lang="en-US" sz="2000" dirty="0" smtClean="0">
                <a:latin typeface="Bernard MT Condensed" pitchFamily="18" charset="0"/>
              </a:rPr>
              <a:t>of Rhinitis, Conjunctivitis, </a:t>
            </a:r>
            <a:r>
              <a:rPr lang="en-US" sz="2000" dirty="0" err="1" smtClean="0">
                <a:latin typeface="Bernard MT Condensed" pitchFamily="18" charset="0"/>
              </a:rPr>
              <a:t>Urticaria</a:t>
            </a:r>
            <a:r>
              <a:rPr lang="en-US" sz="2000" dirty="0" smtClean="0">
                <a:latin typeface="Bernard MT Condensed" pitchFamily="18" charset="0"/>
              </a:rPr>
              <a:t>, Flu (cough &amp; sneezing)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17432" y="1542453"/>
            <a:ext cx="37338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INDICATIONS not linked to H1 block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91000" y="914400"/>
            <a:ext cx="3505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INDICATIONS linked to H1 block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7531458" y="646626"/>
            <a:ext cx="457200" cy="228600"/>
          </a:xfrm>
          <a:prstGeom prst="straightConnector1">
            <a:avLst/>
          </a:prstGeom>
          <a:ln w="57150">
            <a:solidFill>
              <a:srgbClr val="009E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7620000" y="926592"/>
            <a:ext cx="1534883" cy="929457"/>
            <a:chOff x="7620000" y="926592"/>
            <a:chExt cx="1534883" cy="929457"/>
          </a:xfrm>
        </p:grpSpPr>
        <p:sp>
          <p:nvSpPr>
            <p:cNvPr id="25" name="Rectangle 24"/>
            <p:cNvSpPr/>
            <p:nvPr/>
          </p:nvSpPr>
          <p:spPr>
            <a:xfrm>
              <a:off x="8001000" y="926592"/>
              <a:ext cx="9906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E2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9E00"/>
                  </a:solidFill>
                  <a:latin typeface="Bernard MT Condensed" pitchFamily="18" charset="0"/>
                </a:rPr>
                <a:t>ITCHING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1" y="1276403"/>
              <a:ext cx="1306282" cy="5796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600" dirty="0" smtClean="0">
                  <a:latin typeface="Bernard MT Condensed" pitchFamily="18" charset="0"/>
                </a:rPr>
                <a:t>Even if</a:t>
              </a:r>
              <a:endParaRPr lang="en-US" sz="1600" dirty="0" smtClean="0">
                <a:latin typeface="Bernard MT Condensed" pitchFamily="18" charset="0"/>
              </a:endParaRPr>
            </a:p>
            <a:p>
              <a:pPr algn="ctr">
                <a:lnSpc>
                  <a:spcPts val="1900"/>
                </a:lnSpc>
              </a:pPr>
              <a:r>
                <a:rPr lang="en-US" sz="1600" dirty="0" smtClean="0">
                  <a:latin typeface="Bernard MT Condensed" pitchFamily="18" charset="0"/>
                </a:rPr>
                <a:t>non-allergic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7620000" y="1130121"/>
              <a:ext cx="457200" cy="1588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"/>
          <p:cNvGrpSpPr/>
          <p:nvPr/>
        </p:nvGrpSpPr>
        <p:grpSpPr>
          <a:xfrm>
            <a:off x="7632879" y="1269641"/>
            <a:ext cx="1490907" cy="2221116"/>
            <a:chOff x="7632879" y="1269641"/>
            <a:chExt cx="1490907" cy="2221116"/>
          </a:xfrm>
        </p:grpSpPr>
        <p:grpSp>
          <p:nvGrpSpPr>
            <p:cNvPr id="4" name="Group 32"/>
            <p:cNvGrpSpPr/>
            <p:nvPr/>
          </p:nvGrpSpPr>
          <p:grpSpPr>
            <a:xfrm>
              <a:off x="8001000" y="1828800"/>
              <a:ext cx="1122786" cy="1661957"/>
              <a:chOff x="8001000" y="1828800"/>
              <a:chExt cx="1122786" cy="166195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8001000" y="1828800"/>
                <a:ext cx="990600" cy="400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E2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009E00"/>
                    </a:solidFill>
                    <a:latin typeface="Bernard MT Condensed" pitchFamily="18" charset="0"/>
                  </a:rPr>
                  <a:t>Others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056986" y="2180142"/>
                <a:ext cx="1066800" cy="13106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Insomnia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Sleep aid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Vertigo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Anxiety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Cough</a:t>
                </a:r>
              </a:p>
            </p:txBody>
          </p:sp>
        </p:grpSp>
        <p:cxnSp>
          <p:nvCxnSpPr>
            <p:cNvPr id="32" name="Straight Arrow Connector 31"/>
            <p:cNvCxnSpPr>
              <a:endCxn id="26" idx="1"/>
            </p:cNvCxnSpPr>
            <p:nvPr/>
          </p:nvCxnSpPr>
          <p:spPr>
            <a:xfrm rot="16200000" flipH="1">
              <a:off x="7437333" y="1465187"/>
              <a:ext cx="759213" cy="368121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6413679" y="1320084"/>
            <a:ext cx="254358" cy="2039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7848600" y="3657600"/>
            <a:ext cx="8382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15000" y="6248400"/>
            <a:ext cx="28956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791200" y="6553200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15000" y="5638800"/>
            <a:ext cx="22098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5-Point Star 40"/>
          <p:cNvSpPr/>
          <p:nvPr/>
        </p:nvSpPr>
        <p:spPr>
          <a:xfrm>
            <a:off x="8534400" y="4724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omnia\Pictures\h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14" y="1699550"/>
            <a:ext cx="5421186" cy="481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527992" y="1563624"/>
            <a:ext cx="2015808" cy="461665"/>
          </a:xfrm>
          <a:prstGeom prst="rect">
            <a:avLst/>
          </a:prstGeom>
          <a:solidFill>
            <a:srgbClr val="6600FF"/>
          </a:solidFill>
          <a:ln w="57150">
            <a:solidFill>
              <a:srgbClr val="00E2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5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8382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  <a:latin typeface="Bernard MT Condensed" pitchFamily="18" charset="0"/>
              </a:rPr>
              <a:t>1. Vertigo &amp; Motion sickness</a:t>
            </a:r>
            <a:r>
              <a:rPr lang="en-US" sz="2000" dirty="0" smtClean="0">
                <a:latin typeface="Bernard MT Condensed" pitchFamily="18" charset="0"/>
              </a:rPr>
              <a:t>  </a:t>
            </a:r>
            <a:r>
              <a:rPr lang="en-US" sz="2000" dirty="0" err="1" smtClean="0">
                <a:latin typeface="Bernard MT Condensed" pitchFamily="18" charset="0"/>
              </a:rPr>
              <a:t>Dimenhydrinate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Diphenhydramine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endParaRPr lang="en-US" sz="2000" dirty="0" smtClean="0">
              <a:latin typeface="Bernard MT Condensed" pitchFamily="18" charset="0"/>
            </a:endParaRPr>
          </a:p>
          <a:p>
            <a:r>
              <a:rPr lang="en-US" sz="2000" b="1" dirty="0" smtClean="0">
                <a:latin typeface="Bernard MT Condensed" pitchFamily="18" charset="0"/>
                <a:sym typeface="Wingdings 3"/>
              </a:rPr>
              <a:t>			  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 firing from internal ear to vomiting center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88976"/>
            <a:ext cx="201580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1600200"/>
            <a:ext cx="896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A82A7E"/>
                </a:solidFill>
                <a:latin typeface="Bernard MT Condensed" pitchFamily="18" charset="0"/>
              </a:rPr>
              <a:t>2. Anti-emetic </a:t>
            </a:r>
            <a:r>
              <a:rPr lang="en-US" sz="2000" dirty="0" smtClean="0">
                <a:latin typeface="Bernard MT Condensed" pitchFamily="18" charset="0"/>
              </a:rPr>
              <a:t>  		 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r>
              <a:rPr lang="en-US" sz="2000" b="1" dirty="0" smtClean="0">
                <a:latin typeface="Arial Narrow" pitchFamily="34" charset="0"/>
              </a:rPr>
              <a:t>	           </a:t>
            </a:r>
          </a:p>
          <a:p>
            <a:r>
              <a:rPr lang="en-US" sz="2000" b="1" dirty="0" smtClean="0">
                <a:latin typeface="Arial Narrow" pitchFamily="34" charset="0"/>
              </a:rPr>
              <a:t>			  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 firing to vomiting center </a:t>
            </a:r>
            <a:r>
              <a:rPr lang="en-US" sz="2000" b="1" dirty="0" smtClean="0">
                <a:latin typeface="Arial Narrow" pitchFamily="34" charset="0"/>
              </a:rPr>
              <a:t>+ </a:t>
            </a:r>
            <a:r>
              <a:rPr lang="en-US" sz="2000" b="1" dirty="0" err="1" smtClean="0">
                <a:latin typeface="Arial Narrow" pitchFamily="34" charset="0"/>
              </a:rPr>
              <a:t>Anticholinergic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2362200"/>
            <a:ext cx="896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3. Anti-parkinsonism	 </a:t>
            </a:r>
            <a:r>
              <a:rPr lang="en-US" sz="2000" dirty="0" err="1" smtClean="0">
                <a:latin typeface="Bernard MT Condensed" pitchFamily="18" charset="0"/>
              </a:rPr>
              <a:t>Chlorpheniramine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Dimenhydrinate</a:t>
            </a:r>
            <a:r>
              <a:rPr lang="en-US" sz="2000" dirty="0" smtClean="0">
                <a:latin typeface="Bernard MT Condensed" pitchFamily="18" charset="0"/>
              </a:rPr>
              <a:t> ,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endParaRPr lang="en-US" sz="2000" dirty="0" smtClean="0">
              <a:latin typeface="Bernard MT Condensed" pitchFamily="18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                  		 by </a:t>
            </a:r>
            <a:r>
              <a:rPr lang="en-US" sz="2000" b="1" dirty="0" err="1" smtClean="0">
                <a:latin typeface="Arial Narrow" pitchFamily="34" charset="0"/>
              </a:rPr>
              <a:t>anticholinergic</a:t>
            </a:r>
            <a:r>
              <a:rPr lang="en-US" sz="2000" b="1" dirty="0" smtClean="0">
                <a:latin typeface="Arial Narrow" pitchFamily="34" charset="0"/>
              </a:rPr>
              <a:t> action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 Extra-pyramidal effects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3632" y="3200400"/>
            <a:ext cx="8964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Bernard MT Condensed" pitchFamily="18" charset="0"/>
              </a:rPr>
              <a:t>4. Increase appetite !!!	</a:t>
            </a:r>
            <a:r>
              <a:rPr lang="en-US" sz="2000" dirty="0" err="1" smtClean="0">
                <a:latin typeface="Bernard MT Condensed" pitchFamily="18" charset="0"/>
              </a:rPr>
              <a:t>Cyproheptadine</a:t>
            </a:r>
            <a:r>
              <a:rPr lang="en-US" sz="2000" dirty="0" smtClean="0">
                <a:latin typeface="Bernard MT Condensed" pitchFamily="18" charset="0"/>
              </a:rPr>
              <a:t> </a:t>
            </a:r>
          </a:p>
          <a:p>
            <a:r>
              <a:rPr lang="en-US" sz="2000" b="1" dirty="0" smtClean="0">
                <a:solidFill>
                  <a:srgbClr val="00729A"/>
                </a:solidFill>
                <a:latin typeface="Arial Narrow" pitchFamily="34" charset="0"/>
                <a:sym typeface="Wingdings 3"/>
              </a:rPr>
              <a:t>			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by </a:t>
            </a:r>
            <a:r>
              <a:rPr lang="en-US" sz="2000" b="1" dirty="0" smtClean="0">
                <a:latin typeface="Arial Narrow" pitchFamily="34" charset="0"/>
              </a:rPr>
              <a:t>5-HT modulation	</a:t>
            </a:r>
            <a:endParaRPr lang="en-US" sz="2000" b="1" dirty="0" smtClean="0">
              <a:solidFill>
                <a:srgbClr val="00729A"/>
              </a:solidFill>
              <a:latin typeface="Arial Narrow" pitchFamily="34" charset="0"/>
              <a:sym typeface="Wingdings 3"/>
            </a:endParaRPr>
          </a:p>
          <a:p>
            <a:r>
              <a:rPr lang="en-US" sz="2000" b="1" dirty="0" smtClean="0">
                <a:latin typeface="Arial Narrow" pitchFamily="34" charset="0"/>
                <a:sym typeface="Wingdings 3"/>
              </a:rPr>
              <a:t>			 Sedation</a:t>
            </a:r>
            <a:r>
              <a:rPr lang="en-US" sz="2000" b="1" dirty="0" smtClean="0">
                <a:solidFill>
                  <a:srgbClr val="00729A"/>
                </a:solidFill>
                <a:latin typeface="Arial Narrow" pitchFamily="34" charset="0"/>
                <a:sym typeface="Wingdings 3"/>
              </a:rPr>
              <a:t>		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228600"/>
            <a:ext cx="37338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INDICATIONS not linked to H1 block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179" y="4397514"/>
            <a:ext cx="896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5. Anti-arrhythmic actions !!!</a:t>
            </a:r>
            <a:r>
              <a:rPr lang="en-US" sz="2000" dirty="0" smtClean="0">
                <a:latin typeface="Bernard MT Condensed" pitchFamily="18" charset="0"/>
              </a:rPr>
              <a:t>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Antazoline</a:t>
            </a:r>
            <a:endParaRPr lang="en-US" sz="2000" dirty="0" smtClean="0">
              <a:latin typeface="Bernard MT Condensed" pitchFamily="18" charset="0"/>
            </a:endParaRPr>
          </a:p>
          <a:p>
            <a:r>
              <a:rPr lang="en-US" sz="2000" b="1" dirty="0" smtClean="0">
                <a:solidFill>
                  <a:srgbClr val="00729A"/>
                </a:solidFill>
                <a:latin typeface="Arial Narrow" pitchFamily="34" charset="0"/>
                <a:sym typeface="Wingdings 3"/>
              </a:rPr>
              <a:t>			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by Na channel blocking action &amp; local anesthetic effects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2" grpId="0"/>
      <p:bldP spid="24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0" y="152400"/>
            <a:ext cx="223330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2-ANTI-ALLERGICS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5924" y="3324999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56196" y="2952690"/>
            <a:ext cx="3893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LEUKOTRIENE RECEPTOR ANTAGONISTS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52400" y="685800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 Histamine release [mast cell stabilizer by inhibiting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Cl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channels] i.e. can act only </a:t>
            </a:r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prophylactic;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it </a:t>
            </a:r>
            <a:r>
              <a:rPr lang="en-US" sz="2200" b="1" u="sng" dirty="0" smtClean="0">
                <a:latin typeface="Arial Narrow" pitchFamily="34" charset="0"/>
                <a:sym typeface="Wingdings 3"/>
              </a:rPr>
              <a:t>does not antagonize released histamine</a:t>
            </a:r>
            <a:endParaRPr lang="en-US" sz="2200" u="sng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295400"/>
            <a:ext cx="85344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Used more </a:t>
            </a:r>
            <a:r>
              <a:rPr lang="en-US" sz="2200" dirty="0" smtClean="0">
                <a:latin typeface="Bernard MT Condensed" pitchFamily="18" charset="0"/>
              </a:rPr>
              <a:t>in children </a:t>
            </a:r>
            <a:r>
              <a:rPr lang="en-US" sz="2200" b="1" dirty="0" smtClean="0">
                <a:latin typeface="Arial Narrow" pitchFamily="34" charset="0"/>
              </a:rPr>
              <a:t>for prophylaxis of perennial allergic rhinitis [ nasal drops]  &gt; than allergic or exercise induced asthma [as inhaled powder or </a:t>
            </a:r>
            <a:r>
              <a:rPr lang="en-US" sz="2200" b="1" dirty="0" err="1" smtClean="0">
                <a:latin typeface="Arial Narrow" pitchFamily="34" charset="0"/>
              </a:rPr>
              <a:t>neubilized</a:t>
            </a:r>
            <a:r>
              <a:rPr lang="en-US" sz="2200" b="1" dirty="0" smtClean="0">
                <a:latin typeface="Arial Narrow" pitchFamily="34" charset="0"/>
              </a:rPr>
              <a:t> solution]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2209800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Should be given on daily base and never stop abruptly. 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Can induce cough, wheezes, headache, rash, …etc.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381000"/>
            <a:ext cx="2798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CROMOLYN &amp; NEDOCROMYL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152400" y="3299857"/>
            <a:ext cx="895272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Block </a:t>
            </a:r>
            <a:r>
              <a:rPr lang="en-US" sz="2200" b="1" dirty="0" err="1" smtClean="0">
                <a:latin typeface="Arial Narrow" pitchFamily="34" charset="0"/>
              </a:rPr>
              <a:t>leukotriene</a:t>
            </a:r>
            <a:r>
              <a:rPr lang="en-US" sz="2200" b="1" dirty="0" smtClean="0">
                <a:latin typeface="Arial Narrow" pitchFamily="34" charset="0"/>
              </a:rPr>
              <a:t> actions 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For </a:t>
            </a:r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prophylaxis </a:t>
            </a:r>
            <a:r>
              <a:rPr lang="en-US" sz="2200" b="1" dirty="0" smtClean="0">
                <a:latin typeface="Arial Narrow" pitchFamily="34" charset="0"/>
              </a:rPr>
              <a:t>of lower respiratory [</a:t>
            </a:r>
            <a:r>
              <a:rPr lang="en-US" sz="2200" b="1" dirty="0" err="1" smtClean="0">
                <a:latin typeface="Arial Narrow" pitchFamily="34" charset="0"/>
              </a:rPr>
              <a:t>i.e</a:t>
            </a:r>
            <a:r>
              <a:rPr lang="en-US" sz="2200" b="1" dirty="0" smtClean="0">
                <a:latin typeface="Arial Narrow" pitchFamily="34" charset="0"/>
              </a:rPr>
              <a:t> perennial allergen, exercise or aspirin-induced asthma] &gt; upper respiratory allergies [chronic </a:t>
            </a:r>
            <a:r>
              <a:rPr lang="en-US" sz="2200" b="1" dirty="0" err="1" smtClean="0">
                <a:latin typeface="Arial Narrow" pitchFamily="34" charset="0"/>
              </a:rPr>
              <a:t>rhinosinusitis</a:t>
            </a:r>
            <a:r>
              <a:rPr lang="en-US" sz="2200" b="1" dirty="0" smtClean="0">
                <a:latin typeface="Arial Narrow" pitchFamily="34" charset="0"/>
              </a:rPr>
              <a:t>]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ADRs; as in asthma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794" y="4805031"/>
            <a:ext cx="250581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3-CORTICOSTERIODS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53796" y="4724400"/>
            <a:ext cx="6618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Bernard MT Condensed" pitchFamily="18" charset="0"/>
              </a:rPr>
              <a:t>Anti-inflammatory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 blocks  </a:t>
            </a:r>
            <a:r>
              <a:rPr lang="en-US" sz="2000" dirty="0" err="1" smtClean="0">
                <a:latin typeface="Bernard MT Condensed" pitchFamily="18" charset="0"/>
                <a:sym typeface="Wingdings 3"/>
              </a:rPr>
              <a:t>phospholipase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A</a:t>
            </a:r>
            <a:r>
              <a:rPr lang="en-US" sz="2000" baseline="-25000" dirty="0" smtClean="0">
                <a:latin typeface="Bernard MT Condensed" pitchFamily="18" charset="0"/>
                <a:sym typeface="Wingdings 3"/>
              </a:rPr>
              <a:t>2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 </a:t>
            </a:r>
          </a:p>
          <a:p>
            <a:r>
              <a:rPr lang="en-US" sz="2000" dirty="0" smtClean="0">
                <a:latin typeface="Bernard MT Condensed" pitchFamily="18" charset="0"/>
                <a:sym typeface="Wingdings 3"/>
              </a:rPr>
              <a:t></a:t>
            </a:r>
            <a:r>
              <a:rPr lang="en-US" sz="2000" dirty="0" err="1" smtClean="0">
                <a:latin typeface="Bernard MT Condensed" pitchFamily="18" charset="0"/>
                <a:sym typeface="Wingdings 3"/>
              </a:rPr>
              <a:t>arachedonic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a. synthesis   prostaglandins &amp; </a:t>
            </a:r>
            <a:r>
              <a:rPr lang="en-US" sz="2000" dirty="0" err="1" smtClean="0">
                <a:latin typeface="Bernard MT Condensed" pitchFamily="18" charset="0"/>
                <a:sym typeface="Wingdings 3"/>
              </a:rPr>
              <a:t>leukotrienes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4494" y="5348508"/>
            <a:ext cx="75287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Topical; steroid </a:t>
            </a:r>
            <a:r>
              <a:rPr lang="en-US" sz="2200" dirty="0" smtClean="0">
                <a:latin typeface="Bernard MT Condensed" pitchFamily="18" charset="0"/>
                <a:cs typeface="Times New Roman" pitchFamily="18" charset="0"/>
              </a:rPr>
              <a:t>spray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beclomethasone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budesonide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 &amp;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fluticasone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494" y="6122313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Arial Narrow" pitchFamily="34" charset="0"/>
              </a:rPr>
              <a:t>ADRs; Nasal irritation, fungal infection, hoarseness of voice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124494" y="5745778"/>
            <a:ext cx="70070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Given if severe intermittent or moderate persistent symptoms </a:t>
            </a:r>
            <a:endParaRPr lang="en-US" sz="2200" b="1" dirty="0">
              <a:latin typeface="Arial Narrow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0" y="4648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0" y="28955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5-Point Star 21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 animBg="1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24407"/>
            <a:ext cx="230915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4. DECONGESTANTS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6545760" y="1061396"/>
            <a:ext cx="1928826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IMIDAZOLINE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30984" y="1061396"/>
            <a:ext cx="2857520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 smtClean="0"/>
              <a:t>PHENYLETHYLAMINES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59646" y="1450618"/>
            <a:ext cx="2428892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Phenylephrine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Methoxamine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5611230" y="932606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flipH="1">
            <a:off x="6117132" y="918520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4400" y="2438400"/>
            <a:ext cx="477883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" b="1" dirty="0" smtClean="0">
              <a:latin typeface="Arial Narrow" pitchFamily="34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But can cause </a:t>
            </a:r>
            <a:r>
              <a:rPr lang="en-US" sz="2000" dirty="0" smtClean="0">
                <a:latin typeface="Bernard MT Condensed" pitchFamily="18" charset="0"/>
              </a:rPr>
              <a:t>Rebound nasal stuffiness </a:t>
            </a:r>
            <a:r>
              <a:rPr lang="en-US" sz="2000" b="1" dirty="0" smtClean="0">
                <a:latin typeface="Arial Narrow" pitchFamily="34" charset="0"/>
              </a:rPr>
              <a:t>(repeated administration (10 days -2 weeks)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1047901"/>
            <a:ext cx="2428892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u="heavy" dirty="0" smtClean="0"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PSEUDOEPHEDRINE</a:t>
            </a:r>
            <a:r>
              <a:rPr lang="en-US" sz="2200" b="1" dirty="0" smtClean="0">
                <a:latin typeface="Bernard MT Condensed" pitchFamily="18" charset="0"/>
              </a:rPr>
              <a:t>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724918" y="2586902"/>
            <a:ext cx="30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" y="971701"/>
            <a:ext cx="2286016" cy="571504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29362" y="1393317"/>
            <a:ext cx="464343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Naphazoline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Oxymetazoline</a:t>
            </a:r>
            <a:r>
              <a:rPr lang="en-US" sz="2200" b="1" dirty="0" smtClean="0">
                <a:latin typeface="Arial Narrow" pitchFamily="34" charset="0"/>
              </a:rPr>
              <a:t> HCI</a:t>
            </a: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Xylometazoline</a:t>
            </a:r>
            <a:r>
              <a:rPr lang="en-US" sz="2200" b="1" dirty="0" smtClean="0">
                <a:latin typeface="Arial Narrow" pitchFamily="34" charset="0"/>
              </a:rPr>
              <a:t> HCI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24384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 Narrow" pitchFamily="34" charset="0"/>
              </a:rPr>
              <a:t>Can cause nervousness, insomnia, tremors, palpitations, hypertension.</a:t>
            </a:r>
          </a:p>
          <a:p>
            <a:r>
              <a:rPr lang="en-GB" sz="2000" b="1" dirty="0" smtClean="0">
                <a:latin typeface="Arial Narrow" pitchFamily="34" charset="0"/>
              </a:rPr>
              <a:t>Better avoided in </a:t>
            </a:r>
            <a:r>
              <a:rPr lang="en-US" sz="2000" b="1" dirty="0" smtClean="0">
                <a:latin typeface="Arial Narrow" pitchFamily="34" charset="0"/>
              </a:rPr>
              <a:t>hypertension, heart failure, angina pectoris, hyperthyroidism glaucoma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14600" y="152400"/>
            <a:ext cx="2448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-Adrenergic agonists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762000" y="609600"/>
            <a:ext cx="1119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SYSTEMIC </a:t>
            </a:r>
            <a:endParaRPr lang="en-US" sz="2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2600" y="590490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TOPICAL</a:t>
            </a:r>
            <a:endParaRPr lang="en-US" sz="2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019300" y="1562100"/>
            <a:ext cx="14478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181600" y="152400"/>
            <a:ext cx="3672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000" b="1" dirty="0" smtClean="0">
                <a:latin typeface="Arial Narrow" pitchFamily="34" charset="0"/>
              </a:rPr>
              <a:t>For treatment of nasal stuffiness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0" y="39623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2400" y="4221539"/>
            <a:ext cx="262283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5. ANTICHOLINERGICS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4038600" y="3124200"/>
            <a:ext cx="13716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" y="4759404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Given as nasal drops to </a:t>
            </a:r>
            <a:r>
              <a:rPr lang="en-US" sz="2200" dirty="0" smtClean="0">
                <a:latin typeface="Bernard MT Condensed" pitchFamily="18" charset="0"/>
              </a:rPr>
              <a:t>control </a:t>
            </a:r>
            <a:r>
              <a:rPr lang="en-US" sz="2200" dirty="0" err="1" smtClean="0">
                <a:latin typeface="Bernard MT Condensed" pitchFamily="18" charset="0"/>
              </a:rPr>
              <a:t>rhinorrhea</a:t>
            </a:r>
            <a:r>
              <a:rPr lang="en-US" sz="2200" dirty="0" smtClean="0">
                <a:latin typeface="Bernard MT Condensed" pitchFamily="18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(excess nasal secretion &amp; discharge) So very effective </a:t>
            </a:r>
            <a:r>
              <a:rPr lang="en-US" sz="2200" dirty="0" smtClean="0">
                <a:latin typeface="Bernard MT Condensed" pitchFamily="18" charset="0"/>
              </a:rPr>
              <a:t>in vasomotor rhinitis </a:t>
            </a:r>
            <a:r>
              <a:rPr lang="en-US" sz="2200" b="1" dirty="0" smtClean="0">
                <a:latin typeface="Arial Narrow" pitchFamily="34" charset="0"/>
              </a:rPr>
              <a:t>(watery hyper-secretion).</a:t>
            </a:r>
          </a:p>
          <a:p>
            <a:r>
              <a:rPr lang="en-US" sz="2200" b="1" dirty="0" smtClean="0">
                <a:latin typeface="Arial Narrow" pitchFamily="34" charset="0"/>
              </a:rPr>
              <a:t>Its indication as </a:t>
            </a:r>
            <a:r>
              <a:rPr lang="en-US" sz="2200" b="1" dirty="0" err="1" smtClean="0">
                <a:latin typeface="Arial Narrow" pitchFamily="34" charset="0"/>
              </a:rPr>
              <a:t>bronchiodilator</a:t>
            </a:r>
            <a:r>
              <a:rPr lang="en-US" sz="2200" b="1" dirty="0" smtClean="0">
                <a:latin typeface="Arial Narrow" pitchFamily="34" charset="0"/>
              </a:rPr>
              <a:t> in asthma and ADRs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 see </a:t>
            </a:r>
            <a:r>
              <a:rPr lang="en-US" sz="2200" b="1" dirty="0" smtClean="0">
                <a:latin typeface="Arial Narrow" pitchFamily="34" charset="0"/>
              </a:rPr>
              <a:t>asthma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19400" y="4302204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Ipratropium</a:t>
            </a:r>
            <a:endParaRPr lang="en-US" b="1" dirty="0"/>
          </a:p>
        </p:txBody>
      </p:sp>
      <p:sp>
        <p:nvSpPr>
          <p:cNvPr id="27" name="5-Point Star 26"/>
          <p:cNvSpPr/>
          <p:nvPr/>
        </p:nvSpPr>
        <p:spPr>
          <a:xfrm>
            <a:off x="8610600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 animBg="1"/>
      <p:bldP spid="3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7857</TotalTime>
  <Words>1307</Words>
  <Application>Microsoft Office PowerPoint</Application>
  <PresentationFormat>On-screen Show (4:3)</PresentationFormat>
  <Paragraphs>291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DR.OMNIA</dc:creator>
  <cp:lastModifiedBy>DR.Ahmed Saker 2O11</cp:lastModifiedBy>
  <cp:revision>475</cp:revision>
  <dcterms:created xsi:type="dcterms:W3CDTF">2011-03-05T11:58:39Z</dcterms:created>
  <dcterms:modified xsi:type="dcterms:W3CDTF">2015-02-09T18:51:30Z</dcterms:modified>
</cp:coreProperties>
</file>