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70" r:id="rId8"/>
    <p:sldId id="268" r:id="rId9"/>
    <p:sldId id="269" r:id="rId10"/>
    <p:sldId id="264" r:id="rId11"/>
    <p:sldId id="265" r:id="rId12"/>
    <p:sldId id="266" r:id="rId13"/>
    <p:sldId id="267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63" r:id="rId23"/>
    <p:sldId id="279" r:id="rId24"/>
    <p:sldId id="26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93" autoAdjust="0"/>
  </p:normalViewPr>
  <p:slideViewPr>
    <p:cSldViewPr>
      <p:cViewPr varScale="1">
        <p:scale>
          <a:sx n="69" d="100"/>
          <a:sy n="69" d="100"/>
        </p:scale>
        <p:origin x="-12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7C798-3429-42D3-9514-DEBE69C4ACF3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724400"/>
            <a:ext cx="5715000" cy="1752600"/>
          </a:xfrm>
          <a:solidFill>
            <a:srgbClr val="FFFF00"/>
          </a:solidFill>
        </p:spPr>
        <p:txBody>
          <a:bodyPr>
            <a:normAutofit fontScale="70000" lnSpcReduction="20000"/>
          </a:bodyPr>
          <a:lstStyle/>
          <a:p>
            <a:pPr algn="l"/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 Ahmed </a:t>
            </a:r>
            <a:r>
              <a:rPr lang="en-US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Fathalla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Ibrahim</a:t>
            </a:r>
            <a:endParaRPr lang="en-US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Professor of Anatomy</a:t>
            </a:r>
          </a:p>
          <a:p>
            <a:pPr algn="l"/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College of Medicine</a:t>
            </a:r>
          </a:p>
          <a:p>
            <a:pPr algn="l"/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 </a:t>
            </a:r>
            <a:r>
              <a:rPr lang="en-US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Saud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University</a:t>
            </a:r>
          </a:p>
          <a:p>
            <a:pPr algn="l"/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E-mail: ahmedfathala@hotmail.com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3429001"/>
          </a:xfr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>
            <a:normAutofit fontScale="90000"/>
          </a:bodyPr>
          <a:lstStyle/>
          <a:p>
            <a:r>
              <a:rPr lang="en-US" sz="8900" b="1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INVOLVED IN RESPIRATION</a:t>
            </a:r>
            <a:r>
              <a:rPr lang="en-US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/>
            </a:r>
            <a:br>
              <a:rPr lang="en-US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INSPIRATORY MUSCLES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Diaphragm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 important muscle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Font typeface="Wingdings" pitchFamily="2" charset="2"/>
              <a:buChar char="q"/>
            </a:pPr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Rib elevators: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intercostal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muscles</a:t>
            </a:r>
            <a:endParaRPr lang="en-US" b="1" dirty="0">
              <a:solidFill>
                <a:srgbClr val="0070C0"/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Accessory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(</a:t>
            </a: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only during forced inspiration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):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attaching cervical vertebrae to first &amp; second rib: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scalene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</a:t>
            </a:r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attaching thoracic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cage </a:t>
            </a:r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upper limb: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pectoralis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major </a:t>
            </a:r>
            <a:endParaRPr lang="en-US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 OF DIAPHRAGM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28600" y="1295400"/>
            <a:ext cx="4343400" cy="879475"/>
          </a:xfrm>
        </p:spPr>
        <p:txBody>
          <a:bodyPr>
            <a:normAutofit/>
          </a:bodyPr>
          <a:lstStyle/>
          <a:p>
            <a:pPr marL="457200" indent="-457200"/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Costal: </a:t>
            </a:r>
            <a:r>
              <a:rPr lang="en-US" sz="2000" dirty="0" smtClean="0">
                <a:solidFill>
                  <a:srgbClr val="0070C0"/>
                </a:solidFill>
              </a:rPr>
              <a:t>lower 6 costal cartilages     </a:t>
            </a:r>
          </a:p>
          <a:p>
            <a:pPr marL="457200" indent="-457200"/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Sternal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2000" dirty="0" err="1" smtClean="0">
                <a:solidFill>
                  <a:srgbClr val="0070C0"/>
                </a:solidFill>
              </a:rPr>
              <a:t>xiphoid</a:t>
            </a:r>
            <a:r>
              <a:rPr lang="en-US" sz="2000" dirty="0" smtClean="0">
                <a:solidFill>
                  <a:srgbClr val="0070C0"/>
                </a:solidFill>
              </a:rPr>
              <a:t> process of sternum</a:t>
            </a:r>
            <a:endParaRPr lang="en-US" sz="2000" dirty="0">
              <a:solidFill>
                <a:srgbClr val="0070C0"/>
              </a:solidFill>
            </a:endParaRPr>
          </a:p>
        </p:txBody>
      </p:sp>
      <p:pic>
        <p:nvPicPr>
          <p:cNvPr id="8" name="Content Placeholder 7" descr="respiration 00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28600" y="2174874"/>
            <a:ext cx="4343400" cy="4454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270375" cy="879475"/>
          </a:xfrm>
        </p:spPr>
        <p:txBody>
          <a:bodyPr>
            <a:normAutofit fontScale="92500"/>
          </a:bodyPr>
          <a:lstStyle/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Vertebral: </a:t>
            </a:r>
            <a:r>
              <a:rPr lang="en-US" sz="2000" dirty="0" smtClean="0">
                <a:solidFill>
                  <a:srgbClr val="0070C0"/>
                </a:solidFill>
              </a:rPr>
              <a:t>upper 3 lumbar vertebrae</a:t>
            </a:r>
          </a:p>
          <a:p>
            <a:r>
              <a:rPr lang="en-US" sz="2000" dirty="0" smtClean="0"/>
              <a:t>     </a:t>
            </a:r>
            <a:r>
              <a:rPr lang="en-US" sz="2000" dirty="0" smtClean="0">
                <a:solidFill>
                  <a:srgbClr val="0070C0"/>
                </a:solidFill>
              </a:rPr>
              <a:t>(right &amp; left </a:t>
            </a:r>
            <a:r>
              <a:rPr lang="en-US" sz="2000" dirty="0" err="1" smtClean="0">
                <a:solidFill>
                  <a:srgbClr val="0070C0"/>
                </a:solidFill>
              </a:rPr>
              <a:t>crus</a:t>
            </a:r>
            <a:r>
              <a:rPr lang="en-US" sz="2000" dirty="0" smtClean="0">
                <a:solidFill>
                  <a:srgbClr val="0070C0"/>
                </a:solidFill>
              </a:rPr>
              <a:t> + </a:t>
            </a:r>
            <a:r>
              <a:rPr lang="en-US" sz="2000" dirty="0" err="1" smtClean="0">
                <a:solidFill>
                  <a:srgbClr val="0070C0"/>
                </a:solidFill>
              </a:rPr>
              <a:t>arcuate</a:t>
            </a:r>
            <a:r>
              <a:rPr lang="en-US" sz="2000" dirty="0" smtClean="0">
                <a:solidFill>
                  <a:srgbClr val="0070C0"/>
                </a:solidFill>
              </a:rPr>
              <a:t> ligaments)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3000" y="6248400"/>
            <a:ext cx="123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B. Posterior view</a:t>
            </a:r>
            <a:endParaRPr lang="en-US" sz="1200" dirty="0"/>
          </a:p>
        </p:txBody>
      </p:sp>
      <p:sp>
        <p:nvSpPr>
          <p:cNvPr id="12" name="Right Arrow 11"/>
          <p:cNvSpPr/>
          <p:nvPr/>
        </p:nvSpPr>
        <p:spPr>
          <a:xfrm>
            <a:off x="1371600" y="5867400"/>
            <a:ext cx="304800" cy="2286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>
            <a:off x="3429000" y="5791200"/>
            <a:ext cx="3810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724400" y="5715000"/>
            <a:ext cx="16900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Lateral </a:t>
            </a:r>
            <a:r>
              <a:rPr lang="en-US" sz="1200" dirty="0" err="1" smtClean="0"/>
              <a:t>arcuate</a:t>
            </a:r>
            <a:r>
              <a:rPr lang="en-US" sz="1200" dirty="0" smtClean="0"/>
              <a:t> ligament</a:t>
            </a:r>
            <a:endParaRPr lang="en-US" sz="1200" dirty="0"/>
          </a:p>
        </p:txBody>
      </p:sp>
      <p:pic>
        <p:nvPicPr>
          <p:cNvPr id="18" name="Content Placeholder 17" descr="respiration 00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54904" y="2174874"/>
            <a:ext cx="3984295" cy="4454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4876800" y="6248400"/>
            <a:ext cx="107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Posterior view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4800600" y="5715000"/>
            <a:ext cx="17397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Medial </a:t>
            </a:r>
            <a:r>
              <a:rPr lang="en-US" sz="1200" b="1" dirty="0" err="1" smtClean="0"/>
              <a:t>arcuate</a:t>
            </a:r>
            <a:r>
              <a:rPr lang="en-US" sz="1200" b="1" dirty="0" smtClean="0"/>
              <a:t> ligament</a:t>
            </a:r>
            <a:endParaRPr lang="en-US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162800" y="5715000"/>
            <a:ext cx="1725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Lateral </a:t>
            </a:r>
            <a:r>
              <a:rPr lang="en-US" sz="1200" b="1" dirty="0" err="1" smtClean="0"/>
              <a:t>arcuate</a:t>
            </a:r>
            <a:r>
              <a:rPr lang="en-US" sz="1200" b="1" dirty="0" smtClean="0"/>
              <a:t> ligament</a:t>
            </a:r>
            <a:endParaRPr lang="en-US" sz="1200" b="1" dirty="0"/>
          </a:p>
        </p:txBody>
      </p:sp>
      <p:cxnSp>
        <p:nvCxnSpPr>
          <p:cNvPr id="27" name="Straight Arrow Connector 26"/>
          <p:cNvCxnSpPr/>
          <p:nvPr/>
        </p:nvCxnSpPr>
        <p:spPr>
          <a:xfrm rot="16200000" flipV="1">
            <a:off x="7086600" y="5486400"/>
            <a:ext cx="304800" cy="3048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5867400" y="5410200"/>
            <a:ext cx="533400" cy="3810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28600" y="5562600"/>
            <a:ext cx="15440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Lateral </a:t>
            </a:r>
            <a:r>
              <a:rPr lang="en-US" sz="1050" b="1" dirty="0" err="1" smtClean="0"/>
              <a:t>arcuate</a:t>
            </a:r>
            <a:r>
              <a:rPr lang="en-US" sz="1050" b="1" dirty="0" smtClean="0"/>
              <a:t> ligament</a:t>
            </a:r>
            <a:endParaRPr lang="en-US" sz="1050" b="1" dirty="0"/>
          </a:p>
        </p:txBody>
      </p:sp>
      <p:cxnSp>
        <p:nvCxnSpPr>
          <p:cNvPr id="23" name="Straight Arrow Connector 22"/>
          <p:cNvCxnSpPr/>
          <p:nvPr/>
        </p:nvCxnSpPr>
        <p:spPr>
          <a:xfrm rot="5400000" flipH="1" flipV="1">
            <a:off x="1600200" y="5029200"/>
            <a:ext cx="609600" cy="6096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581400" y="5486400"/>
            <a:ext cx="1026243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 smtClean="0"/>
              <a:t>Medial </a:t>
            </a:r>
            <a:r>
              <a:rPr lang="en-US" sz="1050" b="1" dirty="0" err="1" smtClean="0"/>
              <a:t>arcuate</a:t>
            </a:r>
            <a:endParaRPr lang="en-US" sz="1050" b="1" dirty="0" smtClean="0"/>
          </a:p>
          <a:p>
            <a:pPr algn="ctr"/>
            <a:r>
              <a:rPr lang="en-US" sz="1050" b="1" dirty="0" smtClean="0"/>
              <a:t> ligament</a:t>
            </a:r>
          </a:p>
          <a:p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 rot="10800000">
            <a:off x="2819400" y="5029200"/>
            <a:ext cx="914400" cy="5334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925781" y="6178897"/>
            <a:ext cx="158729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Median arcuate ligament</a:t>
            </a:r>
            <a:endParaRPr lang="en-US" sz="1050" b="1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2627405" y="4949651"/>
            <a:ext cx="128628" cy="122589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0" grpId="0"/>
      <p:bldP spid="21" grpId="0"/>
      <p:bldP spid="16" grpId="0"/>
      <p:bldP spid="2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 OF DIAPHRAGM</a:t>
            </a:r>
            <a:b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(CENTRAL TENDON)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Content Placeholder 7" descr="respiration 00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62200"/>
            <a:ext cx="4267200" cy="3581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Content Placeholder 9" descr="respiration 006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2362200"/>
            <a:ext cx="4267200" cy="35813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DIAPHRAGM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musculotendinous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partition </a:t>
            </a:r>
            <a:r>
              <a:rPr lang="en-US" b="1" dirty="0" smtClean="0">
                <a:solidFill>
                  <a:srgbClr val="0070C0"/>
                </a:solidFill>
              </a:rPr>
              <a:t>between thoracic &amp; abdominal cavity</a:t>
            </a:r>
          </a:p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Convex</a:t>
            </a:r>
            <a:r>
              <a:rPr lang="en-US" b="1" dirty="0" smtClean="0">
                <a:solidFill>
                  <a:srgbClr val="0070C0"/>
                </a:solidFill>
              </a:rPr>
              <a:t> toward thoracic &amp;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concave</a:t>
            </a:r>
            <a:r>
              <a:rPr lang="en-US" b="1" dirty="0" smtClean="0">
                <a:solidFill>
                  <a:srgbClr val="0070C0"/>
                </a:solidFill>
              </a:rPr>
              <a:t> toward abdominal cavity</a:t>
            </a:r>
          </a:p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Attached to: </a:t>
            </a:r>
            <a:r>
              <a:rPr lang="en-US" b="1" dirty="0" smtClean="0">
                <a:solidFill>
                  <a:srgbClr val="0070C0"/>
                </a:solidFill>
              </a:rPr>
              <a:t>sternum, costal cartilages,12</a:t>
            </a:r>
            <a:r>
              <a:rPr lang="en-US" b="1" baseline="30000" dirty="0" smtClean="0">
                <a:solidFill>
                  <a:srgbClr val="0070C0"/>
                </a:solidFill>
              </a:rPr>
              <a:t>th</a:t>
            </a:r>
            <a:r>
              <a:rPr lang="en-US" b="1" dirty="0" smtClean="0">
                <a:solidFill>
                  <a:srgbClr val="0070C0"/>
                </a:solidFill>
              </a:rPr>
              <a:t> rib &amp; lumbar vertebrae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Fibers converge to join the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central tendon</a:t>
            </a:r>
          </a:p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phrenic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nerve (C3,4,5), </a:t>
            </a:r>
            <a:r>
              <a:rPr lang="en-US" b="1" dirty="0" smtClean="0">
                <a:solidFill>
                  <a:srgbClr val="0070C0"/>
                </a:solidFill>
              </a:rPr>
              <a:t>penetrates diaphragm &amp; innervates it from abdominal surface</a:t>
            </a:r>
          </a:p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Action: </a:t>
            </a:r>
            <a:r>
              <a:rPr lang="en-US" b="1" dirty="0" smtClean="0">
                <a:solidFill>
                  <a:srgbClr val="0070C0"/>
                </a:solidFill>
              </a:rPr>
              <a:t>contraction (descent) of diaphragm increase vertical diameter of thoracic cavity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(essential for normal breathing)</a:t>
            </a:r>
            <a:endParaRPr lang="en-US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 INTERCOSTAL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16002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Attachments: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lower border of rib above to upper border of rib below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Direction of fibers: 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downward &amp; medially</a:t>
            </a: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Content Placeholder 7" descr="F66122-003-f02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3098571"/>
            <a:ext cx="4040188" cy="37594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645025" y="1447800"/>
            <a:ext cx="4194175" cy="1219200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 </a:t>
            </a:r>
            <a:r>
              <a:rPr lang="en-U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intercostal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nerves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Action: 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rib elevators (</a:t>
            </a:r>
            <a:r>
              <a:rPr lang="en-U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inspiratory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endParaRPr lang="en-US" dirty="0"/>
          </a:p>
        </p:txBody>
      </p:sp>
      <p:pic>
        <p:nvPicPr>
          <p:cNvPr id="9" name="Content Placeholder 8" descr="F66122-003-f026a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105400" y="2906712"/>
            <a:ext cx="3399190" cy="3951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Up Arrow 6"/>
          <p:cNvSpPr/>
          <p:nvPr/>
        </p:nvSpPr>
        <p:spPr>
          <a:xfrm>
            <a:off x="1295400" y="3276600"/>
            <a:ext cx="152400" cy="152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33400" y="457200"/>
            <a:ext cx="4191000" cy="64135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SCALENE MUSCLES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Content Placeholder 11" descr="respiration 0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53000" y="457200"/>
            <a:ext cx="3962400" cy="58388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657600" cy="46910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Origin:</a:t>
            </a:r>
            <a:r>
              <a:rPr lang="en-US" sz="2800" b="1" dirty="0" smtClean="0">
                <a:solidFill>
                  <a:srgbClr val="0070C0"/>
                </a:solidFill>
              </a:rPr>
              <a:t> cervical vertebrae</a:t>
            </a:r>
          </a:p>
          <a:p>
            <a:pPr>
              <a:buFont typeface="Wingdings" pitchFamily="2" charset="2"/>
              <a:buChar char="§"/>
            </a:pP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Insertion:</a:t>
            </a:r>
            <a:r>
              <a:rPr lang="en-US" sz="2800" b="1" dirty="0" smtClean="0">
                <a:solidFill>
                  <a:srgbClr val="0070C0"/>
                </a:solidFill>
              </a:rPr>
              <a:t> 1</a:t>
            </a:r>
            <a:r>
              <a:rPr lang="en-US" sz="2800" b="1" baseline="30000" dirty="0" smtClean="0">
                <a:solidFill>
                  <a:srgbClr val="0070C0"/>
                </a:solidFill>
              </a:rPr>
              <a:t>st</a:t>
            </a:r>
            <a:r>
              <a:rPr lang="en-US" sz="2800" b="1" dirty="0" smtClean="0">
                <a:solidFill>
                  <a:srgbClr val="0070C0"/>
                </a:solidFill>
              </a:rPr>
              <a:t> &amp; 2</a:t>
            </a:r>
            <a:r>
              <a:rPr lang="en-US" sz="2800" b="1" baseline="30000" dirty="0" smtClean="0">
                <a:solidFill>
                  <a:srgbClr val="0070C0"/>
                </a:solidFill>
              </a:rPr>
              <a:t>nd</a:t>
            </a:r>
            <a:r>
              <a:rPr lang="en-US" sz="2800" b="1" dirty="0" smtClean="0">
                <a:solidFill>
                  <a:srgbClr val="0070C0"/>
                </a:solidFill>
              </a:rPr>
              <a:t> ribs</a:t>
            </a:r>
          </a:p>
          <a:p>
            <a:pPr>
              <a:buFont typeface="Wingdings" pitchFamily="2" charset="2"/>
              <a:buChar char="§"/>
            </a:pP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Action:</a:t>
            </a:r>
            <a:r>
              <a:rPr lang="en-US" sz="2800" b="1" dirty="0" smtClean="0">
                <a:solidFill>
                  <a:srgbClr val="0070C0"/>
                </a:solidFill>
              </a:rPr>
              <a:t> elevates 1</a:t>
            </a:r>
            <a:r>
              <a:rPr lang="en-US" sz="2800" b="1" baseline="30000" dirty="0" smtClean="0">
                <a:solidFill>
                  <a:srgbClr val="0070C0"/>
                </a:solidFill>
              </a:rPr>
              <a:t>st</a:t>
            </a:r>
            <a:r>
              <a:rPr lang="en-US" sz="2800" b="1" dirty="0" smtClean="0">
                <a:solidFill>
                  <a:srgbClr val="0070C0"/>
                </a:solidFill>
              </a:rPr>
              <a:t> &amp; 2</a:t>
            </a:r>
            <a:r>
              <a:rPr lang="en-US" sz="2800" b="1" baseline="30000" dirty="0" smtClean="0">
                <a:solidFill>
                  <a:srgbClr val="0070C0"/>
                </a:solidFill>
              </a:rPr>
              <a:t>nd</a:t>
            </a:r>
            <a:r>
              <a:rPr lang="en-US" sz="2800" b="1" dirty="0" smtClean="0">
                <a:solidFill>
                  <a:srgbClr val="0070C0"/>
                </a:solidFill>
              </a:rPr>
              <a:t> ribs 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inspiratory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81800" y="685800"/>
            <a:ext cx="21672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Scalenus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anterior</a:t>
            </a:r>
          </a:p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Scalenus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medius</a:t>
            </a:r>
            <a:endParaRPr lang="en-US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Scalenus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posterior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05600" y="4419600"/>
            <a:ext cx="609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st</a:t>
            </a:r>
            <a:r>
              <a:rPr lang="en-US" sz="1400" b="1" dirty="0" smtClean="0">
                <a:solidFill>
                  <a:srgbClr val="FF0000"/>
                </a:solidFill>
              </a:rPr>
              <a:t> rib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81800" y="5029200"/>
            <a:ext cx="649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2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nd</a:t>
            </a:r>
            <a:r>
              <a:rPr lang="en-US" sz="1400" b="1" dirty="0" smtClean="0">
                <a:solidFill>
                  <a:srgbClr val="FF0000"/>
                </a:solidFill>
              </a:rPr>
              <a:t> rib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10400" y="2209800"/>
            <a:ext cx="1914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Cervical vertebrae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8" name="Straight Arrow Connector 17"/>
          <p:cNvCxnSpPr>
            <a:stCxn id="16" idx="1"/>
          </p:cNvCxnSpPr>
          <p:nvPr/>
        </p:nvCxnSpPr>
        <p:spPr>
          <a:xfrm rot="10800000">
            <a:off x="6477000" y="1524000"/>
            <a:ext cx="533400" cy="8704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PECTORALIS MAJOR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28600" y="1535112"/>
            <a:ext cx="4343400" cy="128428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Origin:</a:t>
            </a:r>
            <a:r>
              <a:rPr lang="en-US" dirty="0" smtClean="0">
                <a:solidFill>
                  <a:srgbClr val="0070C0"/>
                </a:solidFill>
              </a:rPr>
              <a:t> sternum + costal cartilages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Insertion: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humerus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0" name="Content Placeholder 9" descr="F66122-007-f113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28600" y="3200400"/>
            <a:ext cx="4268788" cy="33549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041775" cy="1523999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Action:</a:t>
            </a:r>
            <a:r>
              <a:rPr lang="en-US" dirty="0" smtClean="0">
                <a:solidFill>
                  <a:srgbClr val="0070C0"/>
                </a:solidFill>
              </a:rPr>
              <a:t> increases </a:t>
            </a:r>
            <a:r>
              <a:rPr lang="en-US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antero</a:t>
            </a:r>
            <a:r>
              <a:rPr 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-posterior diameter </a:t>
            </a:r>
            <a:r>
              <a:rPr lang="en-US" dirty="0" smtClean="0">
                <a:solidFill>
                  <a:srgbClr val="0070C0"/>
                </a:solidFill>
              </a:rPr>
              <a:t>of thoracic cavity, when arm is fixed 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inspiratory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Content Placeholder 10" descr="F66122-003-f01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8200" y="3200400"/>
            <a:ext cx="4270375" cy="33977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EXPIRATORY MUSCLES</a:t>
            </a:r>
            <a:endParaRPr lang="en-US" sz="54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 fontScale="92500" lnSpcReduction="20000"/>
          </a:bodyPr>
          <a:lstStyle/>
          <a:p>
            <a:pPr lvl="0">
              <a:buFont typeface="Wingdings" pitchFamily="2" charset="2"/>
              <a:buChar char="q"/>
            </a:pPr>
            <a:r>
              <a:rPr lang="en-US" sz="43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 only during forced expiration</a:t>
            </a:r>
          </a:p>
          <a:p>
            <a:pPr lvl="0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Rib depressors: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Internal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intercostal</a:t>
            </a:r>
            <a:endParaRPr lang="en-US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Innermost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intercostal</a:t>
            </a:r>
            <a:endParaRPr lang="en-US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Subcostals</a:t>
            </a:r>
            <a:endParaRPr lang="en-US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Transversus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thoracis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 abdominal wall muscles: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 oblique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 oblique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Transversus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abdominis</a:t>
            </a:r>
            <a:endParaRPr lang="en-US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Rectus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abdominis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RIB DEPRESSORS: REST OF INTERCOSTAL MUSCLES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979487"/>
          </a:xfrm>
        </p:spPr>
        <p:txBody>
          <a:bodyPr>
            <a:normAutofit fontScale="85000" lnSpcReduction="20000"/>
          </a:bodyPr>
          <a:lstStyle/>
          <a:p>
            <a:pPr marL="457200" indent="-457200"/>
            <a:r>
              <a:rPr lang="en-US" dirty="0" smtClean="0">
                <a:solidFill>
                  <a:srgbClr val="0070C0"/>
                </a:solidFill>
              </a:rPr>
              <a:t>1. Internal </a:t>
            </a:r>
            <a:r>
              <a:rPr lang="en-US" dirty="0" err="1" smtClean="0">
                <a:solidFill>
                  <a:srgbClr val="0070C0"/>
                </a:solidFill>
              </a:rPr>
              <a:t>intercostal</a:t>
            </a:r>
            <a:endParaRPr lang="en-US" dirty="0" smtClean="0">
              <a:solidFill>
                <a:srgbClr val="0070C0"/>
              </a:solidFill>
            </a:endParaRPr>
          </a:p>
          <a:p>
            <a:pPr marL="457200" indent="-457200"/>
            <a:r>
              <a:rPr lang="en-US" dirty="0" smtClean="0">
                <a:solidFill>
                  <a:srgbClr val="0070C0"/>
                </a:solidFill>
              </a:rPr>
              <a:t>2. Innermost </a:t>
            </a:r>
            <a:r>
              <a:rPr lang="en-US" dirty="0" err="1" smtClean="0">
                <a:solidFill>
                  <a:srgbClr val="0070C0"/>
                </a:solidFill>
              </a:rPr>
              <a:t>intercostal</a:t>
            </a:r>
            <a:endParaRPr lang="en-US" dirty="0" smtClean="0">
              <a:solidFill>
                <a:srgbClr val="0070C0"/>
              </a:solidFill>
            </a:endParaRPr>
          </a:p>
          <a:p>
            <a:pPr marL="457200" indent="-457200"/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Direction: </a:t>
            </a:r>
            <a:r>
              <a:rPr lang="en-US" dirty="0" smtClean="0">
                <a:solidFill>
                  <a:srgbClr val="0070C0"/>
                </a:solidFill>
              </a:rPr>
              <a:t>upward &amp; medially</a:t>
            </a:r>
          </a:p>
        </p:txBody>
      </p:sp>
      <p:pic>
        <p:nvPicPr>
          <p:cNvPr id="9" name="Content Placeholder 8" descr="F66122-003-f02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04800" y="2869971"/>
            <a:ext cx="4343400" cy="39880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5181600" y="1447800"/>
            <a:ext cx="3733800" cy="1219200"/>
          </a:xfrm>
        </p:spPr>
        <p:txBody>
          <a:bodyPr>
            <a:normAutofit fontScale="92500" lnSpcReduction="20000"/>
          </a:bodyPr>
          <a:lstStyle/>
          <a:p>
            <a:pPr marL="457200" indent="-457200"/>
            <a:r>
              <a:rPr lang="en-US" sz="2200" dirty="0" smtClean="0">
                <a:solidFill>
                  <a:srgbClr val="0070C0"/>
                </a:solidFill>
              </a:rPr>
              <a:t>3. </a:t>
            </a:r>
            <a:r>
              <a:rPr lang="en-US" sz="2200" dirty="0" err="1" smtClean="0">
                <a:solidFill>
                  <a:srgbClr val="0070C0"/>
                </a:solidFill>
              </a:rPr>
              <a:t>Subcostal</a:t>
            </a:r>
            <a:endParaRPr lang="en-US" sz="2200" dirty="0" smtClean="0">
              <a:solidFill>
                <a:srgbClr val="0070C0"/>
              </a:solidFill>
            </a:endParaRPr>
          </a:p>
          <a:p>
            <a:pPr marL="457200" indent="-457200"/>
            <a:r>
              <a:rPr lang="en-US" sz="2200" dirty="0" smtClean="0">
                <a:solidFill>
                  <a:srgbClr val="0070C0"/>
                </a:solidFill>
              </a:rPr>
              <a:t>4. </a:t>
            </a:r>
            <a:r>
              <a:rPr lang="en-US" sz="2200" dirty="0" err="1" smtClean="0">
                <a:solidFill>
                  <a:srgbClr val="0070C0"/>
                </a:solidFill>
              </a:rPr>
              <a:t>Transversus</a:t>
            </a:r>
            <a:r>
              <a:rPr lang="en-US" sz="2200" dirty="0" smtClean="0">
                <a:solidFill>
                  <a:srgbClr val="0070C0"/>
                </a:solidFill>
              </a:rPr>
              <a:t> </a:t>
            </a:r>
            <a:r>
              <a:rPr lang="en-US" sz="2200" dirty="0" err="1" smtClean="0">
                <a:solidFill>
                  <a:srgbClr val="0070C0"/>
                </a:solidFill>
              </a:rPr>
              <a:t>thoracis</a:t>
            </a:r>
            <a:endParaRPr lang="en-US" sz="2200" dirty="0" smtClean="0">
              <a:solidFill>
                <a:srgbClr val="0070C0"/>
              </a:solidFill>
            </a:endParaRPr>
          </a:p>
          <a:p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 </a:t>
            </a:r>
            <a:r>
              <a:rPr lang="en-US" sz="2200" dirty="0" err="1" smtClean="0">
                <a:solidFill>
                  <a:srgbClr val="0070C0"/>
                </a:solidFill>
              </a:rPr>
              <a:t>intercostal</a:t>
            </a:r>
            <a:r>
              <a:rPr lang="en-US" sz="2200" dirty="0" smtClean="0">
                <a:solidFill>
                  <a:srgbClr val="0070C0"/>
                </a:solidFill>
              </a:rPr>
              <a:t> nerves     (ventral </a:t>
            </a:r>
            <a:r>
              <a:rPr lang="en-US" sz="2200" dirty="0" err="1" smtClean="0">
                <a:solidFill>
                  <a:srgbClr val="0070C0"/>
                </a:solidFill>
              </a:rPr>
              <a:t>rami</a:t>
            </a:r>
            <a:r>
              <a:rPr lang="en-US" sz="2200" dirty="0" smtClean="0">
                <a:solidFill>
                  <a:srgbClr val="0070C0"/>
                </a:solidFill>
              </a:rPr>
              <a:t> of T1-T11)                 </a:t>
            </a:r>
            <a:endParaRPr lang="en-US" sz="2200" dirty="0">
              <a:solidFill>
                <a:srgbClr val="0070C0"/>
              </a:solidFill>
            </a:endParaRPr>
          </a:p>
        </p:txBody>
      </p:sp>
      <p:pic>
        <p:nvPicPr>
          <p:cNvPr id="10" name="Content Placeholder 9" descr="F66122-003-f02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410200" y="2895600"/>
            <a:ext cx="3352800" cy="3962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Down Arrow 7"/>
          <p:cNvSpPr/>
          <p:nvPr/>
        </p:nvSpPr>
        <p:spPr>
          <a:xfrm>
            <a:off x="609600" y="5334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/>
          <p:cNvSpPr/>
          <p:nvPr/>
        </p:nvSpPr>
        <p:spPr>
          <a:xfrm>
            <a:off x="762000" y="6096000"/>
            <a:ext cx="152400" cy="228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5638800" y="4800600"/>
            <a:ext cx="3048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6858000" y="6477000"/>
            <a:ext cx="76200" cy="15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 ABDOMINAL WALL 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0" y="1219200"/>
            <a:ext cx="4724400" cy="1031875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 oblique (outer layer)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Direction: </a:t>
            </a:r>
            <a:r>
              <a:rPr lang="en-US" sz="2000" dirty="0" smtClean="0">
                <a:solidFill>
                  <a:srgbClr val="0070C0"/>
                </a:solidFill>
              </a:rPr>
              <a:t>downward &amp; medially</a:t>
            </a:r>
            <a:endParaRPr lang="en-US" sz="2000" dirty="0">
              <a:solidFill>
                <a:srgbClr val="0070C0"/>
              </a:solidFill>
            </a:endParaRPr>
          </a:p>
        </p:txBody>
      </p:sp>
      <p:pic>
        <p:nvPicPr>
          <p:cNvPr id="10" name="Content Placeholder 9" descr="respiration 01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3400" y="2514600"/>
            <a:ext cx="3581400" cy="4179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419600" y="1219200"/>
            <a:ext cx="4724400" cy="1143001"/>
          </a:xfrm>
        </p:spPr>
        <p:txBody>
          <a:bodyPr>
            <a:normAutofit fontScale="62500" lnSpcReduction="20000"/>
          </a:bodyPr>
          <a:lstStyle/>
          <a:p>
            <a:endParaRPr lang="en-US" sz="2000" dirty="0" smtClean="0"/>
          </a:p>
          <a:p>
            <a:r>
              <a:rPr lang="en-US" sz="4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 oblique (middle layer)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Direction: </a:t>
            </a:r>
            <a:r>
              <a:rPr lang="en-US" sz="3200" dirty="0" smtClean="0">
                <a:solidFill>
                  <a:srgbClr val="0070C0"/>
                </a:solidFill>
              </a:rPr>
              <a:t>upward &amp; medially</a:t>
            </a:r>
          </a:p>
          <a:p>
            <a:endParaRPr lang="en-US" dirty="0"/>
          </a:p>
        </p:txBody>
      </p:sp>
      <p:pic>
        <p:nvPicPr>
          <p:cNvPr id="11" name="Content Placeholder 10" descr="respiration 015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514600"/>
            <a:ext cx="3200400" cy="4179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Down Arrow 6"/>
          <p:cNvSpPr/>
          <p:nvPr/>
        </p:nvSpPr>
        <p:spPr>
          <a:xfrm>
            <a:off x="3733800" y="3733800"/>
            <a:ext cx="228600" cy="304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153400" y="4191000"/>
            <a:ext cx="6912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7030A0"/>
                </a:solidFill>
              </a:rPr>
              <a:t>Linea</a:t>
            </a:r>
            <a:endParaRPr lang="en-US" b="1" dirty="0" smtClean="0">
              <a:solidFill>
                <a:srgbClr val="7030A0"/>
              </a:solidFill>
            </a:endParaRPr>
          </a:p>
          <a:p>
            <a:pPr algn="ctr"/>
            <a:r>
              <a:rPr lang="en-US" b="1" dirty="0" smtClean="0">
                <a:solidFill>
                  <a:srgbClr val="7030A0"/>
                </a:solidFill>
              </a:rPr>
              <a:t>alba</a:t>
            </a:r>
            <a:endParaRPr lang="en-US" b="1" dirty="0">
              <a:solidFill>
                <a:srgbClr val="7030A0"/>
              </a:solidFill>
            </a:endParaRPr>
          </a:p>
        </p:txBody>
      </p:sp>
      <p:cxnSp>
        <p:nvCxnSpPr>
          <p:cNvPr id="15" name="Straight Connector 14"/>
          <p:cNvCxnSpPr>
            <a:stCxn id="8" idx="1"/>
          </p:cNvCxnSpPr>
          <p:nvPr/>
        </p:nvCxnSpPr>
        <p:spPr>
          <a:xfrm rot="10800000">
            <a:off x="7772400" y="4495800"/>
            <a:ext cx="381000" cy="183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own Arrow 16"/>
          <p:cNvSpPr/>
          <p:nvPr/>
        </p:nvSpPr>
        <p:spPr>
          <a:xfrm>
            <a:off x="838200" y="3962400"/>
            <a:ext cx="152400" cy="228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4953000" y="4724400"/>
            <a:ext cx="3810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9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end of the lecture, students should: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>
                <a:solidFill>
                  <a:srgbClr val="0070C0"/>
                </a:solidFill>
              </a:rPr>
              <a:t>Describe the components of the thoracic cage and their </a:t>
            </a:r>
            <a:r>
              <a:rPr lang="en-US" b="1" i="1" dirty="0" smtClean="0">
                <a:solidFill>
                  <a:srgbClr val="0070C0"/>
                </a:solidFill>
              </a:rPr>
              <a:t>articulations.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</a:t>
            </a:r>
            <a:r>
              <a:rPr lang="en-US" b="1" i="1" dirty="0">
                <a:solidFill>
                  <a:srgbClr val="0070C0"/>
                </a:solidFill>
              </a:rPr>
              <a:t>in brief the respiratory </a:t>
            </a:r>
            <a:r>
              <a:rPr lang="en-US" b="1" i="1" dirty="0" smtClean="0">
                <a:solidFill>
                  <a:srgbClr val="0070C0"/>
                </a:solidFill>
              </a:rPr>
              <a:t>movements.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List </a:t>
            </a:r>
            <a:r>
              <a:rPr lang="en-US" b="1" i="1" dirty="0">
                <a:solidFill>
                  <a:srgbClr val="0070C0"/>
                </a:solidFill>
              </a:rPr>
              <a:t>the muscles involved in inspiration and in </a:t>
            </a:r>
            <a:r>
              <a:rPr lang="en-US" b="1" i="1" dirty="0" smtClean="0">
                <a:solidFill>
                  <a:srgbClr val="0070C0"/>
                </a:solidFill>
              </a:rPr>
              <a:t>expiration.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</a:t>
            </a:r>
            <a:r>
              <a:rPr lang="en-US" b="1" i="1" dirty="0">
                <a:solidFill>
                  <a:srgbClr val="0070C0"/>
                </a:solidFill>
              </a:rPr>
              <a:t>the attachments of each muscle to the thoracic cage and its nerve </a:t>
            </a:r>
            <a:r>
              <a:rPr lang="en-US" b="1" i="1" dirty="0" smtClean="0">
                <a:solidFill>
                  <a:srgbClr val="0070C0"/>
                </a:solidFill>
              </a:rPr>
              <a:t>supply.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</a:t>
            </a:r>
            <a:r>
              <a:rPr lang="en-US" b="1" i="1" dirty="0">
                <a:solidFill>
                  <a:srgbClr val="0070C0"/>
                </a:solidFill>
              </a:rPr>
              <a:t>the origin, insertion, nerve supply of diaphragm.</a:t>
            </a:r>
          </a:p>
          <a:p>
            <a:pPr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 ABDOMINAL WALL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295400"/>
            <a:ext cx="4497388" cy="1219199"/>
          </a:xfrm>
        </p:spPr>
        <p:txBody>
          <a:bodyPr>
            <a:normAutofit fontScale="77500" lnSpcReduction="20000"/>
          </a:bodyPr>
          <a:lstStyle/>
          <a:p>
            <a:r>
              <a:rPr lang="en-US" sz="40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Transversus</a:t>
            </a:r>
            <a:r>
              <a:rPr lang="en-US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abdominis</a:t>
            </a:r>
            <a:r>
              <a:rPr lang="en-US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(inner layer)</a:t>
            </a:r>
          </a:p>
          <a:p>
            <a:pPr>
              <a:buFont typeface="Wingdings" pitchFamily="2" charset="2"/>
              <a:buChar char="§"/>
            </a:pPr>
            <a:r>
              <a:rPr lang="en-US" sz="31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Direction:</a:t>
            </a:r>
            <a:r>
              <a:rPr lang="en-US" sz="3100" dirty="0" smtClean="0">
                <a:solidFill>
                  <a:srgbClr val="0070C0"/>
                </a:solidFill>
              </a:rPr>
              <a:t> transverse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71600"/>
            <a:ext cx="4270375" cy="990600"/>
          </a:xfrm>
        </p:spPr>
        <p:txBody>
          <a:bodyPr>
            <a:normAutofit lnSpcReduction="10000"/>
          </a:bodyPr>
          <a:lstStyle/>
          <a:p>
            <a:r>
              <a:rPr lang="en-US" sz="35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Rectus</a:t>
            </a:r>
            <a:r>
              <a:rPr lang="en-US" sz="3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5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abdominis</a:t>
            </a:r>
            <a:endParaRPr lang="en-US" sz="35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Direction: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vertical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2" name="Content Placeholder 11" descr="respiration 01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52400" y="2667000"/>
            <a:ext cx="3886200" cy="4038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Content Placeholder 6" descr="respiration 01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7010400" y="2667000"/>
            <a:ext cx="1919197" cy="3951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4495800" y="3886200"/>
            <a:ext cx="2062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7030A0"/>
                </a:solidFill>
              </a:rPr>
              <a:t>Rectus</a:t>
            </a:r>
            <a:r>
              <a:rPr lang="en-US" sz="2000" b="1" dirty="0" smtClean="0">
                <a:solidFill>
                  <a:srgbClr val="7030A0"/>
                </a:solidFill>
              </a:rPr>
              <a:t> </a:t>
            </a:r>
            <a:r>
              <a:rPr lang="en-US" sz="2000" b="1" dirty="0" err="1" smtClean="0">
                <a:solidFill>
                  <a:srgbClr val="7030A0"/>
                </a:solidFill>
              </a:rPr>
              <a:t>abdominis</a:t>
            </a:r>
            <a:endParaRPr lang="en-US" sz="2000" b="1" dirty="0">
              <a:solidFill>
                <a:srgbClr val="7030A0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6477000" y="4114800"/>
            <a:ext cx="1143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 flipH="1" flipV="1">
            <a:off x="7581900" y="3924300"/>
            <a:ext cx="228600" cy="152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16200000" flipH="1">
            <a:off x="7581900" y="4152900"/>
            <a:ext cx="228600" cy="152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191000" y="4876800"/>
            <a:ext cx="2599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7030A0"/>
                </a:solidFill>
              </a:rPr>
              <a:t>Transversus</a:t>
            </a:r>
            <a:r>
              <a:rPr lang="en-US" sz="2000" b="1" dirty="0" smtClean="0">
                <a:solidFill>
                  <a:srgbClr val="7030A0"/>
                </a:solidFill>
              </a:rPr>
              <a:t> </a:t>
            </a:r>
            <a:r>
              <a:rPr lang="en-US" sz="2000" b="1" dirty="0" err="1" smtClean="0">
                <a:solidFill>
                  <a:srgbClr val="7030A0"/>
                </a:solidFill>
              </a:rPr>
              <a:t>abdominis</a:t>
            </a:r>
            <a:endParaRPr lang="en-US" sz="2000" b="1" dirty="0">
              <a:solidFill>
                <a:srgbClr val="7030A0"/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flipV="1">
            <a:off x="6705600" y="4953000"/>
            <a:ext cx="685800" cy="76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143000" y="4953000"/>
            <a:ext cx="5334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ight Arrow 46"/>
          <p:cNvSpPr/>
          <p:nvPr/>
        </p:nvSpPr>
        <p:spPr>
          <a:xfrm>
            <a:off x="228600" y="4953000"/>
            <a:ext cx="3048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/>
          <p:cNvCxnSpPr>
            <a:stCxn id="42" idx="1"/>
          </p:cNvCxnSpPr>
          <p:nvPr/>
        </p:nvCxnSpPr>
        <p:spPr>
          <a:xfrm rot="10800000">
            <a:off x="1905000" y="5029201"/>
            <a:ext cx="2286000" cy="4765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ight Arrow 51"/>
          <p:cNvSpPr/>
          <p:nvPr/>
        </p:nvSpPr>
        <p:spPr>
          <a:xfrm>
            <a:off x="304800" y="5486400"/>
            <a:ext cx="3048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1143000" y="5334000"/>
            <a:ext cx="1219200" cy="152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Left Arrow 58"/>
          <p:cNvSpPr/>
          <p:nvPr/>
        </p:nvSpPr>
        <p:spPr>
          <a:xfrm>
            <a:off x="3505200" y="4267200"/>
            <a:ext cx="3810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/>
          <p:cNvCxnSpPr/>
          <p:nvPr/>
        </p:nvCxnSpPr>
        <p:spPr>
          <a:xfrm rot="10800000">
            <a:off x="8077200" y="4343400"/>
            <a:ext cx="3048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Left Arrow 66"/>
          <p:cNvSpPr/>
          <p:nvPr/>
        </p:nvSpPr>
        <p:spPr>
          <a:xfrm>
            <a:off x="8839200" y="4267200"/>
            <a:ext cx="304800" cy="1524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2" grpId="0" animBg="1"/>
      <p:bldP spid="59" grpId="0" animBg="1"/>
      <p:bldP spid="6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 abdominal wall 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70C0"/>
                </a:solidFill>
              </a:rPr>
              <a:t>Is formed of 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layers  of muscles of  fibers running in different directions </a:t>
            </a:r>
            <a:r>
              <a:rPr lang="en-US" sz="2400" b="1" dirty="0" smtClean="0">
                <a:solidFill>
                  <a:srgbClr val="0070C0"/>
                </a:solidFill>
              </a:rPr>
              <a:t>(to increase strength of anterior abdominal wall)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70C0"/>
                </a:solidFill>
              </a:rPr>
              <a:t>The 3 muscles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 a sheath in which a fourth muscles lies (</a:t>
            </a:r>
            <a:r>
              <a:rPr lang="en-US" sz="24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rectus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abdominis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70C0"/>
                </a:solidFill>
              </a:rPr>
              <a:t>Muscles are attached to: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sternum, costal cartilages and ribs  </a:t>
            </a:r>
            <a:r>
              <a:rPr lang="en-US" sz="2400" b="1" dirty="0" smtClean="0">
                <a:solidFill>
                  <a:srgbClr val="0070C0"/>
                </a:solidFill>
              </a:rPr>
              <a:t>+ hip bones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70C0"/>
                </a:solidFill>
              </a:rPr>
              <a:t>The </a:t>
            </a:r>
            <a:r>
              <a:rPr lang="en-US" sz="2400" b="1" dirty="0" err="1" smtClean="0">
                <a:solidFill>
                  <a:srgbClr val="0070C0"/>
                </a:solidFill>
              </a:rPr>
              <a:t>aponeurosis</a:t>
            </a:r>
            <a:r>
              <a:rPr lang="en-US" sz="2400" b="1" dirty="0" smtClean="0">
                <a:solidFill>
                  <a:srgbClr val="0070C0"/>
                </a:solidFill>
              </a:rPr>
              <a:t> of the 3 muscles on both sides fuse in the midline  to form </a:t>
            </a:r>
            <a:r>
              <a:rPr lang="en-US" sz="24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linea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alba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 (during forced expiration): </a:t>
            </a:r>
            <a:r>
              <a:rPr lang="en-US" sz="2400" b="1" dirty="0" smtClean="0">
                <a:solidFill>
                  <a:srgbClr val="0070C0"/>
                </a:solidFill>
              </a:rPr>
              <a:t>Compression of abdominal viscera to help in ascent of diaphragm (during forced expiration)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 </a:t>
            </a:r>
            <a:r>
              <a:rPr lang="en-US" sz="2400" b="1" dirty="0" smtClean="0">
                <a:solidFill>
                  <a:srgbClr val="0070C0"/>
                </a:solidFill>
              </a:rPr>
              <a:t>lower  </a:t>
            </a:r>
            <a:r>
              <a:rPr lang="en-US" sz="2400" b="1" dirty="0" err="1" smtClean="0">
                <a:solidFill>
                  <a:srgbClr val="0070C0"/>
                </a:solidFill>
              </a:rPr>
              <a:t>intercostal</a:t>
            </a:r>
            <a:r>
              <a:rPr lang="en-US" sz="2400" b="1" dirty="0" smtClean="0">
                <a:solidFill>
                  <a:srgbClr val="0070C0"/>
                </a:solidFill>
              </a:rPr>
              <a:t> nerves (T7 – T11), </a:t>
            </a:r>
            <a:r>
              <a:rPr lang="en-US" sz="2400" b="1" dirty="0" err="1" smtClean="0">
                <a:solidFill>
                  <a:srgbClr val="0070C0"/>
                </a:solidFill>
              </a:rPr>
              <a:t>subcostal</a:t>
            </a:r>
            <a:r>
              <a:rPr lang="en-US" sz="2400" b="1" dirty="0" smtClean="0">
                <a:solidFill>
                  <a:srgbClr val="0070C0"/>
                </a:solidFill>
              </a:rPr>
              <a:t> nerve (T12) and first lumbar nerve.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OF RESPIRATORY MOVEMENTS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0" y="1447800"/>
            <a:ext cx="4497388" cy="639762"/>
          </a:xfrm>
        </p:spPr>
        <p:txBody>
          <a:bodyPr>
            <a:noAutofit/>
          </a:bodyPr>
          <a:lstStyle/>
          <a:p>
            <a:pPr algn="ctr"/>
            <a:r>
              <a:rPr lang="en-US" sz="3600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Inspiration</a:t>
            </a:r>
            <a:endParaRPr lang="en-US" sz="3600" u="sng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0" y="2209800"/>
            <a:ext cx="4495800" cy="46482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Quiet Inspiration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(active)</a:t>
            </a:r>
            <a:endParaRPr lang="en-US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5025" y="1447800"/>
            <a:ext cx="4498975" cy="639762"/>
          </a:xfrm>
        </p:spPr>
        <p:txBody>
          <a:bodyPr>
            <a:noAutofit/>
          </a:bodyPr>
          <a:lstStyle/>
          <a:p>
            <a:pPr algn="ctr"/>
            <a:r>
              <a:rPr lang="en-US" sz="3600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Expiration</a:t>
            </a:r>
            <a:endParaRPr lang="en-US" sz="3600" u="sng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343400" y="2174874"/>
            <a:ext cx="4800601" cy="468312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Quiet Expiration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(passive)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solidFill>
                  <a:srgbClr val="0070C0"/>
                </a:solidFill>
              </a:rPr>
              <a:t>Elastic recoil of lung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solidFill>
                  <a:srgbClr val="0070C0"/>
                </a:solidFill>
              </a:rPr>
              <a:t>Relaxation of diaphragm &amp; external </a:t>
            </a:r>
            <a:r>
              <a:rPr lang="en-US" sz="1800" dirty="0" err="1" smtClean="0">
                <a:solidFill>
                  <a:srgbClr val="0070C0"/>
                </a:solidFill>
              </a:rPr>
              <a:t>intercostal</a:t>
            </a:r>
            <a:endParaRPr lang="en-US" sz="1800" dirty="0" smtClean="0">
              <a:solidFill>
                <a:srgbClr val="0070C0"/>
              </a:solidFill>
            </a:endParaRPr>
          </a:p>
          <a:p>
            <a:pPr marL="457200" indent="-457200">
              <a:buNone/>
            </a:pPr>
            <a:endParaRPr lang="en-US" sz="18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Forced Expiration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(active):</a:t>
            </a:r>
          </a:p>
          <a:p>
            <a:pPr marL="457200" indent="-457200">
              <a:buNone/>
            </a:pPr>
            <a:r>
              <a:rPr lang="en-US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Contraction of anterior            Depression of ribs</a:t>
            </a:r>
          </a:p>
          <a:p>
            <a:pPr marL="457200" indent="-457200">
              <a:buNone/>
            </a:pPr>
            <a:r>
              <a:rPr lang="en-US" sz="1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bdominal wall muscles          </a:t>
            </a:r>
            <a:r>
              <a:rPr lang="en-US" sz="1800" dirty="0" smtClean="0">
                <a:solidFill>
                  <a:srgbClr val="0070C0"/>
                </a:solidFill>
              </a:rPr>
              <a:t>(rest of </a:t>
            </a:r>
            <a:r>
              <a:rPr lang="en-US" sz="1800" dirty="0" err="1" smtClean="0">
                <a:solidFill>
                  <a:srgbClr val="0070C0"/>
                </a:solidFill>
              </a:rPr>
              <a:t>intercostal</a:t>
            </a:r>
            <a:endParaRPr lang="en-US" sz="1800" dirty="0" smtClean="0">
              <a:solidFill>
                <a:srgbClr val="0070C0"/>
              </a:solidFill>
            </a:endParaRPr>
          </a:p>
          <a:p>
            <a:pPr marL="457200" indent="-457200">
              <a:buNone/>
            </a:pPr>
            <a:r>
              <a:rPr lang="en-US" sz="1800" dirty="0">
                <a:solidFill>
                  <a:srgbClr val="0070C0"/>
                </a:solidFill>
              </a:rPr>
              <a:t> </a:t>
            </a:r>
            <a:r>
              <a:rPr lang="en-US" sz="1800" dirty="0" smtClean="0">
                <a:solidFill>
                  <a:srgbClr val="0070C0"/>
                </a:solidFill>
              </a:rPr>
              <a:t>                                                      muscles)</a:t>
            </a:r>
          </a:p>
          <a:p>
            <a:pPr marL="457200" indent="-457200">
              <a:buNone/>
            </a:pPr>
            <a:r>
              <a:rPr lang="en-US" sz="1800" dirty="0" smtClean="0">
                <a:solidFill>
                  <a:srgbClr val="0070C0"/>
                </a:solidFill>
              </a:rPr>
              <a:t>Compression of abdominal</a:t>
            </a:r>
          </a:p>
          <a:p>
            <a:pPr marL="457200" indent="-457200">
              <a:buNone/>
            </a:pPr>
            <a:r>
              <a:rPr lang="en-US" sz="1800" dirty="0" smtClean="0">
                <a:solidFill>
                  <a:srgbClr val="0070C0"/>
                </a:solidFill>
              </a:rPr>
              <a:t>                 viscera</a:t>
            </a:r>
          </a:p>
          <a:p>
            <a:pPr marL="457200" indent="-457200">
              <a:buNone/>
            </a:pPr>
            <a:endParaRPr lang="en-US" sz="1800" dirty="0" smtClean="0">
              <a:solidFill>
                <a:srgbClr val="0070C0"/>
              </a:solidFill>
            </a:endParaRPr>
          </a:p>
          <a:p>
            <a:pPr marL="457200" indent="-457200">
              <a:buNone/>
            </a:pPr>
            <a:r>
              <a:rPr lang="en-US" sz="1800" dirty="0" smtClean="0">
                <a:solidFill>
                  <a:srgbClr val="0070C0"/>
                </a:solidFill>
              </a:rPr>
              <a:t>     Ascent of diaphragm</a:t>
            </a:r>
            <a:endParaRPr lang="en-US" sz="18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2667000"/>
            <a:ext cx="44958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Contraction (Descent)      Elevation of ribs </a:t>
            </a:r>
          </a:p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diaphragm     </a:t>
            </a:r>
            <a:r>
              <a:rPr lang="en-US" dirty="0" smtClean="0">
                <a:solidFill>
                  <a:srgbClr val="0070C0"/>
                </a:solidFill>
              </a:rPr>
              <a:t>               (external </a:t>
            </a:r>
            <a:r>
              <a:rPr lang="en-US" dirty="0" err="1" smtClean="0">
                <a:solidFill>
                  <a:srgbClr val="0070C0"/>
                </a:solidFill>
              </a:rPr>
              <a:t>intercostal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rgbClr val="0070C0"/>
                </a:solidFill>
              </a:rPr>
              <a:t>Increase in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vertical  </a:t>
            </a:r>
            <a:r>
              <a:rPr lang="en-US" dirty="0" smtClean="0">
                <a:solidFill>
                  <a:srgbClr val="0070C0"/>
                </a:solidFill>
              </a:rPr>
              <a:t>        Increase in:</a:t>
            </a:r>
          </a:p>
          <a:p>
            <a:r>
              <a:rPr lang="en-US" dirty="0">
                <a:solidFill>
                  <a:srgbClr val="0070C0"/>
                </a:solidFill>
              </a:rPr>
              <a:t>d</a:t>
            </a:r>
            <a:r>
              <a:rPr lang="en-US" dirty="0" smtClean="0">
                <a:solidFill>
                  <a:srgbClr val="0070C0"/>
                </a:solidFill>
              </a:rPr>
              <a:t>iameter                           -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anteroposterior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                                             diameter                                      </a:t>
            </a:r>
          </a:p>
          <a:p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                                           -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 </a:t>
            </a:r>
            <a:r>
              <a:rPr lang="en-US" dirty="0" smtClean="0">
                <a:solidFill>
                  <a:srgbClr val="0070C0"/>
                </a:solidFill>
              </a:rPr>
              <a:t>diameter</a:t>
            </a:r>
          </a:p>
          <a:p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Forced Inspiration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(active)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Accessory muscles of inspiration: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solidFill>
                  <a:srgbClr val="0070C0"/>
                </a:solidFill>
              </a:rPr>
              <a:t>Pectoralis</a:t>
            </a:r>
            <a:r>
              <a:rPr lang="en-US" dirty="0" smtClean="0">
                <a:solidFill>
                  <a:srgbClr val="0070C0"/>
                </a:solidFill>
              </a:rPr>
              <a:t> major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70C0"/>
                </a:solidFill>
              </a:rPr>
              <a:t>S</a:t>
            </a:r>
            <a:r>
              <a:rPr lang="en-US" dirty="0" smtClean="0">
                <a:solidFill>
                  <a:srgbClr val="0070C0"/>
                </a:solidFill>
              </a:rPr>
              <a:t>calene muscles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781800" y="4038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19800" y="6629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Down Arrow 11"/>
          <p:cNvSpPr/>
          <p:nvPr/>
        </p:nvSpPr>
        <p:spPr>
          <a:xfrm>
            <a:off x="685800" y="3352800"/>
            <a:ext cx="533400" cy="685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2971800" y="3429000"/>
            <a:ext cx="533400" cy="609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5486400" y="5029200"/>
            <a:ext cx="381000" cy="304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5562600" y="6019800"/>
            <a:ext cx="381000" cy="304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rot="16200000" flipH="1">
            <a:off x="2324100" y="4457700"/>
            <a:ext cx="4114800" cy="7620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the following muscles have a respiratory role? If yes, what is it?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Levatores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costarum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Serratus</a:t>
            </a:r>
            <a:r>
              <a:rPr lang="en-US" b="1" dirty="0" smtClean="0">
                <a:solidFill>
                  <a:srgbClr val="0070C0"/>
                </a:solidFill>
              </a:rPr>
              <a:t> posterior superior.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Serratus</a:t>
            </a:r>
            <a:r>
              <a:rPr lang="en-US" b="1" dirty="0" smtClean="0">
                <a:solidFill>
                  <a:srgbClr val="0070C0"/>
                </a:solidFill>
              </a:rPr>
              <a:t> posterior inferior.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Pectoralis</a:t>
            </a:r>
            <a:r>
              <a:rPr lang="en-US" b="1" dirty="0" smtClean="0">
                <a:solidFill>
                  <a:srgbClr val="0070C0"/>
                </a:solidFill>
              </a:rPr>
              <a:t> minor.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Serratus</a:t>
            </a:r>
            <a:r>
              <a:rPr lang="en-US" b="1" dirty="0" smtClean="0">
                <a:solidFill>
                  <a:srgbClr val="0070C0"/>
                </a:solidFill>
              </a:rPr>
              <a:t> anterior.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Latissimus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dorsi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Quadratus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lumborum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diaphragm is supplied by cervical nerves?</a:t>
            </a:r>
          </a:p>
          <a:p>
            <a:pPr marL="514350" indent="-514350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right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crus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diaphragm is larger than left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crus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marL="514350" indent="-514350"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2" descr="C:\Program Files\Microsoft Office\MEDIA\CAGCAT10\j0281904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229600" cy="6172200"/>
          </a:xfrm>
          <a:prstGeom prst="rect">
            <a:avLst/>
          </a:prstGeom>
          <a:ln w="1905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" name="Rectangle 11"/>
          <p:cNvSpPr/>
          <p:nvPr/>
        </p:nvSpPr>
        <p:spPr>
          <a:xfrm>
            <a:off x="1447800" y="2514600"/>
            <a:ext cx="6477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  <a:cs typeface="Times New Roman" pitchFamily="18" charset="0"/>
              </a:rPr>
              <a:t>THANK YOU</a:t>
            </a:r>
            <a:endParaRPr lang="en-US" sz="8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THORACIC CAGE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Content Placeholder 6" descr="respiratio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600201"/>
            <a:ext cx="4267200" cy="4495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Content Placeholder 7" descr="respiration 00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600200"/>
            <a:ext cx="4191000" cy="4495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Down Arrow 12"/>
          <p:cNvSpPr/>
          <p:nvPr/>
        </p:nvSpPr>
        <p:spPr>
          <a:xfrm>
            <a:off x="4038600" y="2590800"/>
            <a:ext cx="228600" cy="228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Arrow 13"/>
          <p:cNvSpPr/>
          <p:nvPr/>
        </p:nvSpPr>
        <p:spPr>
          <a:xfrm>
            <a:off x="3733800" y="3733800"/>
            <a:ext cx="304800" cy="1524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352800" y="49530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Rib</a:t>
            </a:r>
            <a:endParaRPr lang="en-US" sz="1400" dirty="0"/>
          </a:p>
        </p:txBody>
      </p:sp>
      <p:cxnSp>
        <p:nvCxnSpPr>
          <p:cNvPr id="17" name="Straight Connector 16"/>
          <p:cNvCxnSpPr>
            <a:stCxn id="15" idx="1"/>
          </p:cNvCxnSpPr>
          <p:nvPr/>
        </p:nvCxnSpPr>
        <p:spPr>
          <a:xfrm rot="10800000">
            <a:off x="3048000" y="4724401"/>
            <a:ext cx="304800" cy="3824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Left Arrow 21"/>
          <p:cNvSpPr/>
          <p:nvPr/>
        </p:nvSpPr>
        <p:spPr>
          <a:xfrm>
            <a:off x="3733800" y="5029200"/>
            <a:ext cx="304800" cy="1524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772400" y="2438400"/>
            <a:ext cx="819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Vertebra</a:t>
            </a:r>
            <a:endParaRPr lang="en-US" sz="1400" dirty="0"/>
          </a:p>
        </p:txBody>
      </p:sp>
      <p:cxnSp>
        <p:nvCxnSpPr>
          <p:cNvPr id="25" name="Straight Connector 24"/>
          <p:cNvCxnSpPr/>
          <p:nvPr/>
        </p:nvCxnSpPr>
        <p:spPr>
          <a:xfrm rot="10800000">
            <a:off x="6553200" y="2057400"/>
            <a:ext cx="1143000" cy="533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Down Arrow 25"/>
          <p:cNvSpPr/>
          <p:nvPr/>
        </p:nvSpPr>
        <p:spPr>
          <a:xfrm>
            <a:off x="8077200" y="2209800"/>
            <a:ext cx="228600" cy="304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 Arrow 26"/>
          <p:cNvSpPr/>
          <p:nvPr/>
        </p:nvSpPr>
        <p:spPr>
          <a:xfrm>
            <a:off x="3581400" y="1828800"/>
            <a:ext cx="457200" cy="304800"/>
          </a:xfrm>
          <a:prstGeom prst="leftArrow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Up Arrow 27"/>
          <p:cNvSpPr/>
          <p:nvPr/>
        </p:nvSpPr>
        <p:spPr>
          <a:xfrm>
            <a:off x="1752600" y="5562600"/>
            <a:ext cx="304800" cy="304800"/>
          </a:xfrm>
          <a:prstGeom prst="upArrow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2" grpId="0" animBg="1"/>
      <p:bldP spid="26" grpId="0" animBg="1"/>
      <p:bldP spid="2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THORACIC CAGE</a:t>
            </a:r>
            <a:endParaRPr lang="en-US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Conical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in shape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Has 2 apertures (openings):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Superior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(thoracic outlet): </a:t>
            </a:r>
            <a:r>
              <a:rPr lang="en-US" b="1" dirty="0" smtClean="0">
                <a:solidFill>
                  <a:srgbClr val="0070C0"/>
                </a:solidFill>
              </a:rPr>
              <a:t>narrow, open, continuous with neck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Inferior:</a:t>
            </a:r>
            <a:r>
              <a:rPr lang="en-US" b="1" dirty="0" smtClean="0">
                <a:solidFill>
                  <a:srgbClr val="0070C0"/>
                </a:solidFill>
              </a:rPr>
              <a:t> wide, closed by diaphragm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Formed of: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Sternum &amp; costal cartilages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: </a:t>
            </a:r>
            <a:r>
              <a:rPr lang="en-US" b="1" i="1" dirty="0" err="1" smtClean="0">
                <a:solidFill>
                  <a:srgbClr val="0070C0"/>
                </a:solidFill>
              </a:rPr>
              <a:t>anteriorly</a:t>
            </a:r>
            <a:endParaRPr lang="en-US" b="1" i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Twelve pairs of ribs: </a:t>
            </a:r>
            <a:r>
              <a:rPr lang="en-US" b="1" i="1" dirty="0" smtClean="0">
                <a:solidFill>
                  <a:srgbClr val="0070C0"/>
                </a:solidFill>
              </a:rPr>
              <a:t>laterally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Twelve thoracic vertebrae: </a:t>
            </a:r>
            <a:r>
              <a:rPr lang="en-US" b="1" i="1" dirty="0" err="1" smtClean="0">
                <a:solidFill>
                  <a:srgbClr val="0070C0"/>
                </a:solidFill>
              </a:rPr>
              <a:t>posteriorly</a:t>
            </a:r>
            <a:endParaRPr lang="en-US" b="1" i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ARTICULATIONS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Content Placeholder 6" descr="respiration 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447800"/>
            <a:ext cx="5410200" cy="50593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28600" y="4343400"/>
            <a:ext cx="1370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Sternocostal</a:t>
            </a:r>
            <a:endParaRPr lang="en-US" b="1" dirty="0"/>
          </a:p>
        </p:txBody>
      </p:sp>
      <p:cxnSp>
        <p:nvCxnSpPr>
          <p:cNvPr id="15" name="Straight Arrow Connector 14"/>
          <p:cNvCxnSpPr>
            <a:stCxn id="9" idx="3"/>
          </p:cNvCxnSpPr>
          <p:nvPr/>
        </p:nvCxnSpPr>
        <p:spPr>
          <a:xfrm flipV="1">
            <a:off x="1598719" y="4495800"/>
            <a:ext cx="1677881" cy="3226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28600" y="5105400"/>
            <a:ext cx="1556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Costochondral</a:t>
            </a:r>
            <a:endParaRPr lang="en-US" b="1" dirty="0"/>
          </a:p>
        </p:txBody>
      </p:sp>
      <p:cxnSp>
        <p:nvCxnSpPr>
          <p:cNvPr id="18" name="Straight Arrow Connector 17"/>
          <p:cNvCxnSpPr>
            <a:stCxn id="16" idx="3"/>
          </p:cNvCxnSpPr>
          <p:nvPr/>
        </p:nvCxnSpPr>
        <p:spPr>
          <a:xfrm flipV="1">
            <a:off x="1785180" y="5257800"/>
            <a:ext cx="1720020" cy="3226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315200" y="4038600"/>
            <a:ext cx="1586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Costovertebral</a:t>
            </a:r>
            <a:endParaRPr lang="en-US" b="1" dirty="0"/>
          </a:p>
        </p:txBody>
      </p:sp>
      <p:cxnSp>
        <p:nvCxnSpPr>
          <p:cNvPr id="21" name="Straight Arrow Connector 20"/>
          <p:cNvCxnSpPr>
            <a:stCxn id="19" idx="1"/>
          </p:cNvCxnSpPr>
          <p:nvPr/>
        </p:nvCxnSpPr>
        <p:spPr>
          <a:xfrm rot="10800000" flipV="1">
            <a:off x="5943600" y="4223266"/>
            <a:ext cx="1371600" cy="4393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ARTICULATIONS</a:t>
            </a:r>
            <a:endParaRPr lang="en-US" sz="5400" dirty="0"/>
          </a:p>
        </p:txBody>
      </p:sp>
      <p:pic>
        <p:nvPicPr>
          <p:cNvPr id="4" name="Content Placeholder 3" descr="F66122-003-f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7376" y="1600200"/>
            <a:ext cx="5169247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315200" y="5334000"/>
            <a:ext cx="1370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Sternocostal</a:t>
            </a:r>
            <a:endParaRPr lang="en-US" b="1" dirty="0"/>
          </a:p>
        </p:txBody>
      </p:sp>
      <p:cxnSp>
        <p:nvCxnSpPr>
          <p:cNvPr id="9" name="Straight Arrow Connector 8"/>
          <p:cNvCxnSpPr>
            <a:stCxn id="5" idx="1"/>
          </p:cNvCxnSpPr>
          <p:nvPr/>
        </p:nvCxnSpPr>
        <p:spPr>
          <a:xfrm rot="10800000">
            <a:off x="6096000" y="4876800"/>
            <a:ext cx="1219200" cy="64186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543800" y="4419600"/>
            <a:ext cx="1556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Costochondral</a:t>
            </a:r>
            <a:endParaRPr lang="en-US" b="1" dirty="0"/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 rot="10800000" flipV="1">
            <a:off x="6858000" y="4604266"/>
            <a:ext cx="685800" cy="4393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8600" y="2514600"/>
            <a:ext cx="1586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Costovertebral</a:t>
            </a:r>
            <a:endParaRPr lang="en-US" b="1" dirty="0"/>
          </a:p>
        </p:txBody>
      </p:sp>
      <p:cxnSp>
        <p:nvCxnSpPr>
          <p:cNvPr id="15" name="Straight Arrow Connector 14"/>
          <p:cNvCxnSpPr>
            <a:stCxn id="13" idx="3"/>
          </p:cNvCxnSpPr>
          <p:nvPr/>
        </p:nvCxnSpPr>
        <p:spPr>
          <a:xfrm flipV="1">
            <a:off x="1814803" y="2590800"/>
            <a:ext cx="1995197" cy="10846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3D_Diaphragm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304800" y="304800"/>
            <a:ext cx="8382000" cy="624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9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RESPIRATORY MOVEMENTS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A- MOVEMENTS OF DIAPHRAGM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Content Placeholder 5" descr="respiration 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524000"/>
            <a:ext cx="4431781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Down Arrow 6"/>
          <p:cNvSpPr/>
          <p:nvPr/>
        </p:nvSpPr>
        <p:spPr>
          <a:xfrm>
            <a:off x="3048000" y="2819400"/>
            <a:ext cx="762000" cy="5334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>
            <a:off x="2667000" y="4038600"/>
            <a:ext cx="762000" cy="762000"/>
          </a:xfrm>
          <a:prstGeom prst="up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562600" y="2057400"/>
            <a:ext cx="2971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Contraction (descent) of diaphragm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029200" y="3505200"/>
            <a:ext cx="38992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Increase of 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vertical diameter 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of  thoracic cavity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6705600" y="3048000"/>
            <a:ext cx="228600" cy="304800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019800" y="1524000"/>
            <a:ext cx="1789272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Inspiration</a:t>
            </a:r>
            <a:endParaRPr lang="en-US" sz="28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48400" y="6096000"/>
            <a:ext cx="1697901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Expiration</a:t>
            </a:r>
            <a:endParaRPr lang="en-US" sz="28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00600" y="5105400"/>
            <a:ext cx="47214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Relaxation (ascent) 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of diaphragm)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3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RESPIRATORY MOVEMENTS</a:t>
            </a:r>
            <a:r>
              <a:rPr lang="en-US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B- MOVEMENTS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RIBS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81000" y="1447800"/>
            <a:ext cx="4040188" cy="2133600"/>
          </a:xfrm>
        </p:spPr>
        <p:txBody>
          <a:bodyPr>
            <a:normAutofit fontScale="85000" lnSpcReduction="20000"/>
          </a:bodyPr>
          <a:lstStyle/>
          <a:p>
            <a:pPr algn="ctr"/>
            <a:endParaRPr lang="en-US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PUMP HANDLE MOVEMENT</a:t>
            </a:r>
          </a:p>
          <a:p>
            <a:pPr algn="ctr"/>
            <a:r>
              <a:rPr lang="en-US" sz="2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 of ribs</a:t>
            </a:r>
          </a:p>
          <a:p>
            <a:pPr algn="ctr"/>
            <a:endParaRPr lang="en-US" sz="22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Increase in </a:t>
            </a:r>
            <a:r>
              <a:rPr lang="en-US" sz="22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antero</a:t>
            </a:r>
            <a:r>
              <a:rPr lang="en-US" sz="2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-posterior diameter of thoracic cavity</a:t>
            </a:r>
          </a:p>
          <a:p>
            <a:endParaRPr lang="en-US" dirty="0"/>
          </a:p>
        </p:txBody>
      </p:sp>
      <p:pic>
        <p:nvPicPr>
          <p:cNvPr id="8" name="Content Placeholder 7" descr="F66122-003-f034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04800" y="3657600"/>
            <a:ext cx="4040188" cy="2818949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74148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2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BUCKET HANDLE MOVEMENT</a:t>
            </a:r>
          </a:p>
          <a:p>
            <a:pPr algn="ctr"/>
            <a:r>
              <a:rPr lang="en-U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 of ribs</a:t>
            </a:r>
          </a:p>
          <a:p>
            <a:pPr algn="ctr"/>
            <a:endParaRPr lang="en-US" sz="20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Increase in lateral diameter of thoracic cavity</a:t>
            </a:r>
            <a:endParaRPr lang="en-US" sz="2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Content Placeholder 8" descr="F66122-003-f034b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24400" y="3339819"/>
            <a:ext cx="4041775" cy="3518181"/>
          </a:xfrm>
        </p:spPr>
      </p:pic>
      <p:sp>
        <p:nvSpPr>
          <p:cNvPr id="7" name="Down Arrow 6"/>
          <p:cNvSpPr/>
          <p:nvPr/>
        </p:nvSpPr>
        <p:spPr>
          <a:xfrm>
            <a:off x="2209800" y="2514600"/>
            <a:ext cx="533400" cy="228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6477000" y="2438400"/>
            <a:ext cx="533400" cy="228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</TotalTime>
  <Words>872</Words>
  <Application>Microsoft Office PowerPoint</Application>
  <PresentationFormat>On-screen Show (4:3)</PresentationFormat>
  <Paragraphs>186</Paragraphs>
  <Slides>24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MUSCLES INVOLVED IN RESPIRATION </vt:lpstr>
      <vt:lpstr>OBJECTIVES</vt:lpstr>
      <vt:lpstr>THORACIC CAGE</vt:lpstr>
      <vt:lpstr>THORACIC CAGE</vt:lpstr>
      <vt:lpstr>ARTICULATIONS</vt:lpstr>
      <vt:lpstr>ARTICULATIONS</vt:lpstr>
      <vt:lpstr>PowerPoint Presentation</vt:lpstr>
      <vt:lpstr>RESPIRATORY MOVEMENTS A- MOVEMENTS OF DIAPHRAGM</vt:lpstr>
      <vt:lpstr>RESPIRATORY MOVEMENTS B- MOVEMENTS OF RIBS</vt:lpstr>
      <vt:lpstr>INSPIRATORY MUSCLES</vt:lpstr>
      <vt:lpstr>ORIGIN OF DIAPHRAGM</vt:lpstr>
      <vt:lpstr>INSERTION OF DIAPHRAGM (CENTRAL TENDON)</vt:lpstr>
      <vt:lpstr>DIAPHRAGM</vt:lpstr>
      <vt:lpstr>EXTERNAL INTERCOSTAL</vt:lpstr>
      <vt:lpstr>SCALENE MUSCLES</vt:lpstr>
      <vt:lpstr>PECTORALIS MAJOR</vt:lpstr>
      <vt:lpstr>EXPIRATORY MUSCLES</vt:lpstr>
      <vt:lpstr>RIB DEPRESSORS: REST OF INTERCOSTAL MUSCLES</vt:lpstr>
      <vt:lpstr>ANTERIOR ABDOMINAL WALL </vt:lpstr>
      <vt:lpstr>ANTERIOR ABDOMINAL WALL </vt:lpstr>
      <vt:lpstr>Anterior abdominal wall </vt:lpstr>
      <vt:lpstr>SUMMARY OF RESPIRATORY MOVEMENTS</vt:lpstr>
      <vt:lpstr>QUESTIONS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MUSCLES INVOLVED IN RESPIRATION </dc:title>
  <dc:creator>user</dc:creator>
  <cp:lastModifiedBy>user1</cp:lastModifiedBy>
  <cp:revision>108</cp:revision>
  <dcterms:created xsi:type="dcterms:W3CDTF">2010-01-27T08:25:16Z</dcterms:created>
  <dcterms:modified xsi:type="dcterms:W3CDTF">2014-01-26T05:54:08Z</dcterms:modified>
</cp:coreProperties>
</file>