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3" r:id="rId2"/>
    <p:sldId id="256" r:id="rId3"/>
    <p:sldId id="303" r:id="rId4"/>
    <p:sldId id="311" r:id="rId5"/>
    <p:sldId id="320" r:id="rId6"/>
    <p:sldId id="313" r:id="rId7"/>
    <p:sldId id="257" r:id="rId8"/>
    <p:sldId id="282" r:id="rId9"/>
    <p:sldId id="322" r:id="rId10"/>
    <p:sldId id="308" r:id="rId11"/>
    <p:sldId id="323" r:id="rId12"/>
    <p:sldId id="328" r:id="rId13"/>
    <p:sldId id="327" r:id="rId14"/>
    <p:sldId id="332" r:id="rId15"/>
    <p:sldId id="333" r:id="rId16"/>
    <p:sldId id="334" r:id="rId17"/>
    <p:sldId id="326" r:id="rId18"/>
    <p:sldId id="321" r:id="rId19"/>
    <p:sldId id="317" r:id="rId20"/>
    <p:sldId id="315" r:id="rId21"/>
    <p:sldId id="316" r:id="rId22"/>
    <p:sldId id="318" r:id="rId23"/>
    <p:sldId id="330" r:id="rId24"/>
    <p:sldId id="295" r:id="rId25"/>
    <p:sldId id="309" r:id="rId26"/>
    <p:sldId id="335" r:id="rId27"/>
    <p:sldId id="337" r:id="rId28"/>
    <p:sldId id="336" r:id="rId29"/>
    <p:sldId id="319" r:id="rId30"/>
    <p:sldId id="338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008000"/>
    <a:srgbClr val="FF9900"/>
    <a:srgbClr val="66FFFF"/>
    <a:srgbClr val="FFFF00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3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92BA3-9FD6-48CF-AC19-46E512D6041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453EA-5AE2-49DD-AC94-018C2622EA7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513F3-CAE4-4113-A711-0CC96B549E9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94B2E-08F8-4A07-8338-8549CBF3C8F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553EF-A89F-4DE0-945A-F83200B7352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FE595-E3A2-448C-95CF-42220BC05AF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CE17D-A4F2-4630-A30C-762B8D33283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4ED9FE-C4A9-4A47-88F1-DBCDA6F96DA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9E227-95C9-4D61-A1E6-99948DD6CCA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394906-CF22-49E4-8A2A-733117A6570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D5055-C27A-4EBB-AAF0-21040CBA6C8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1B05F80-9696-45BA-A4C6-E3F49FB6695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WordArt 2"/>
          <p:cNvSpPr>
            <a:spLocks noChangeArrowheads="1" noChangeShapeType="1" noTextEdit="1"/>
          </p:cNvSpPr>
          <p:nvPr/>
        </p:nvSpPr>
        <p:spPr bwMode="auto">
          <a:xfrm>
            <a:off x="609600" y="1066800"/>
            <a:ext cx="7789863" cy="4114800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 rtl="1"/>
            <a:r>
              <a:rPr lang="ar-SA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بسم الله الرحمن الرحيم</a:t>
            </a:r>
            <a:endParaRPr lang="en-US" sz="3600" b="1" kern="1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17_001"/>
          <p:cNvPicPr>
            <a:picLocks noChangeAspect="1" noChangeArrowheads="1"/>
          </p:cNvPicPr>
          <p:nvPr/>
        </p:nvPicPr>
        <p:blipFill>
          <a:blip r:embed="rId2" cstate="print"/>
          <a:srcRect l="24167" t="1888" r="45833" b="19812"/>
          <a:stretch>
            <a:fillRect/>
          </a:stretch>
        </p:blipFill>
        <p:spPr bwMode="auto">
          <a:xfrm>
            <a:off x="609600" y="228600"/>
            <a:ext cx="43434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7"/>
          <p:cNvSpPr txBox="1">
            <a:spLocks noChangeArrowheads="1"/>
          </p:cNvSpPr>
          <p:nvPr/>
        </p:nvSpPr>
        <p:spPr bwMode="auto">
          <a:xfrm>
            <a:off x="5029200" y="1219200"/>
            <a:ext cx="3968750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800" b="1">
              <a:solidFill>
                <a:srgbClr val="008000"/>
              </a:solidFill>
            </a:endParaRPr>
          </a:p>
          <a:p>
            <a:endParaRPr lang="en-US" sz="2800" b="1">
              <a:solidFill>
                <a:srgbClr val="008000"/>
              </a:solidFill>
            </a:endParaRPr>
          </a:p>
          <a:p>
            <a:endParaRPr lang="en-US" sz="2800" b="1">
              <a:solidFill>
                <a:srgbClr val="990000"/>
              </a:solidFill>
            </a:endParaRPr>
          </a:p>
          <a:p>
            <a:endParaRPr lang="en-US" sz="2800" b="1">
              <a:solidFill>
                <a:schemeClr val="accent2"/>
              </a:solidFill>
            </a:endParaRPr>
          </a:p>
          <a:p>
            <a:r>
              <a:rPr lang="en-US" sz="2800" b="1">
                <a:solidFill>
                  <a:srgbClr val="990000"/>
                </a:solidFill>
              </a:rPr>
              <a:t>Members:</a:t>
            </a:r>
          </a:p>
          <a:p>
            <a:r>
              <a:rPr lang="en-US" sz="2800" b="1">
                <a:solidFill>
                  <a:schemeClr val="accent2"/>
                </a:solidFill>
              </a:rPr>
              <a:t>   1. Phosphatidylcholine</a:t>
            </a:r>
          </a:p>
          <a:p>
            <a:r>
              <a:rPr lang="en-US" sz="2800" b="1">
                <a:solidFill>
                  <a:schemeClr val="accent2"/>
                </a:solidFill>
              </a:rPr>
              <a:t>       (Lecithin)</a:t>
            </a:r>
          </a:p>
          <a:p>
            <a:r>
              <a:rPr lang="en-US" sz="2800" b="1">
                <a:solidFill>
                  <a:schemeClr val="accent2"/>
                </a:solidFill>
              </a:rPr>
              <a:t>       e.g., Surfactant</a:t>
            </a:r>
          </a:p>
          <a:p>
            <a:r>
              <a:rPr lang="en-US" sz="2800" b="1">
                <a:solidFill>
                  <a:schemeClr val="accent2"/>
                </a:solidFill>
              </a:rPr>
              <a:t>      (Dipalmitoylecithin)</a:t>
            </a:r>
          </a:p>
          <a:p>
            <a:endParaRPr lang="en-US" sz="2800" b="1">
              <a:solidFill>
                <a:schemeClr val="accent2"/>
              </a:solidFill>
            </a:endParaRPr>
          </a:p>
          <a:p>
            <a:endParaRPr lang="en-US" sz="2800" b="1">
              <a:solidFill>
                <a:schemeClr val="accent2"/>
              </a:solidFill>
            </a:endParaRPr>
          </a:p>
        </p:txBody>
      </p:sp>
      <p:sp>
        <p:nvSpPr>
          <p:cNvPr id="11268" name="Text Box 8"/>
          <p:cNvSpPr txBox="1">
            <a:spLocks noChangeArrowheads="1"/>
          </p:cNvSpPr>
          <p:nvPr/>
        </p:nvSpPr>
        <p:spPr bwMode="auto">
          <a:xfrm>
            <a:off x="5029200" y="415925"/>
            <a:ext cx="3948113" cy="1077913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990000"/>
                </a:solidFill>
              </a:rPr>
              <a:t>Phospholipids:</a:t>
            </a:r>
          </a:p>
          <a:p>
            <a:r>
              <a:rPr lang="en-US" sz="2800" b="1">
                <a:solidFill>
                  <a:srgbClr val="990000"/>
                </a:solidFill>
              </a:rPr>
              <a:t>A. Glycerophospholipids</a:t>
            </a:r>
          </a:p>
        </p:txBody>
      </p:sp>
      <p:sp>
        <p:nvSpPr>
          <p:cNvPr id="11269" name="AutoShape 9"/>
          <p:cNvSpPr>
            <a:spLocks noChangeArrowheads="1"/>
          </p:cNvSpPr>
          <p:nvPr/>
        </p:nvSpPr>
        <p:spPr bwMode="auto">
          <a:xfrm rot="2629024">
            <a:off x="4976813" y="4800600"/>
            <a:ext cx="762000" cy="762000"/>
          </a:xfrm>
          <a:prstGeom prst="curvedLeftArrow">
            <a:avLst>
              <a:gd name="adj1" fmla="val 20000"/>
              <a:gd name="adj2" fmla="val 40000"/>
              <a:gd name="adj3" fmla="val 33333"/>
            </a:avLst>
          </a:prstGeom>
          <a:solidFill>
            <a:srgbClr val="9900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990000"/>
              </a:solidFill>
            </a:endParaRPr>
          </a:p>
        </p:txBody>
      </p:sp>
      <p:sp>
        <p:nvSpPr>
          <p:cNvPr id="11270" name="Text Box 13"/>
          <p:cNvSpPr txBox="1">
            <a:spLocks noChangeArrowheads="1"/>
          </p:cNvSpPr>
          <p:nvPr/>
        </p:nvSpPr>
        <p:spPr bwMode="auto">
          <a:xfrm>
            <a:off x="5003800" y="1752600"/>
            <a:ext cx="3149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990000"/>
                </a:solidFill>
              </a:rPr>
              <a:t>Parent Compound</a:t>
            </a:r>
          </a:p>
          <a:p>
            <a:r>
              <a:rPr lang="en-US" sz="2800" b="1"/>
              <a:t>   </a:t>
            </a:r>
            <a:r>
              <a:rPr lang="en-US" sz="2800" b="1">
                <a:solidFill>
                  <a:schemeClr val="accent2"/>
                </a:solidFill>
              </a:rPr>
              <a:t>Phosphatidic acid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"/>
          <p:cNvSpPr txBox="1">
            <a:spLocks noChangeArrowheads="1"/>
          </p:cNvSpPr>
          <p:nvPr/>
        </p:nvSpPr>
        <p:spPr bwMode="auto">
          <a:xfrm>
            <a:off x="1371600" y="979488"/>
            <a:ext cx="6477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990000"/>
                </a:solidFill>
              </a:rPr>
              <a:t>1. Dipalmitoylecithin (Lung surfactant)</a:t>
            </a:r>
          </a:p>
        </p:txBody>
      </p:sp>
      <p:sp>
        <p:nvSpPr>
          <p:cNvPr id="12291" name="Text Box 8"/>
          <p:cNvSpPr txBox="1">
            <a:spLocks noChangeArrowheads="1"/>
          </p:cNvSpPr>
          <p:nvPr/>
        </p:nvSpPr>
        <p:spPr bwMode="auto">
          <a:xfrm>
            <a:off x="304800" y="1412875"/>
            <a:ext cx="8863013" cy="535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Synthesis and secretion: </a:t>
            </a:r>
            <a:r>
              <a:rPr lang="en-US" sz="2800" b="1">
                <a:solidFill>
                  <a:srgbClr val="990000"/>
                </a:solidFill>
              </a:rPr>
              <a:t>by granular pneumocytes</a:t>
            </a:r>
            <a:br>
              <a:rPr lang="en-US" sz="2800" b="1">
                <a:solidFill>
                  <a:srgbClr val="990000"/>
                </a:solidFill>
              </a:rPr>
            </a:br>
            <a:endParaRPr lang="en-US" sz="2800" b="1">
              <a:solidFill>
                <a:srgbClr val="990000"/>
              </a:solidFill>
            </a:endParaRPr>
          </a:p>
          <a:p>
            <a:r>
              <a:rPr lang="en-US" sz="2800" b="1">
                <a:solidFill>
                  <a:schemeClr val="accent2"/>
                </a:solidFill>
              </a:rPr>
              <a:t>Major lipid component (65%) of lung surfactant</a:t>
            </a:r>
            <a:br>
              <a:rPr lang="en-US" sz="2800" b="1">
                <a:solidFill>
                  <a:schemeClr val="accent2"/>
                </a:solidFill>
              </a:rPr>
            </a:br>
            <a:r>
              <a:rPr lang="en-US" b="1">
                <a:solidFill>
                  <a:srgbClr val="C00000"/>
                </a:solidFill>
              </a:rPr>
              <a:t>(Remainining 35%: Other phospholipids, cholesterol &amp; proteins)</a:t>
            </a:r>
          </a:p>
          <a:p>
            <a:pPr>
              <a:spcBef>
                <a:spcPts val="1200"/>
              </a:spcBef>
            </a:pPr>
            <a:r>
              <a:rPr lang="en-US" sz="2800" b="1">
                <a:solidFill>
                  <a:srgbClr val="990000"/>
                </a:solidFill>
              </a:rPr>
              <a:t>Surfactant</a:t>
            </a:r>
            <a:r>
              <a:rPr lang="en-US" sz="2800" b="1">
                <a:solidFill>
                  <a:schemeClr val="accent2"/>
                </a:solidFill>
              </a:rPr>
              <a:t> decreases surface tension of fluid layer </a:t>
            </a:r>
          </a:p>
          <a:p>
            <a:r>
              <a:rPr lang="en-US" sz="2800" b="1">
                <a:solidFill>
                  <a:schemeClr val="accent2"/>
                </a:solidFill>
              </a:rPr>
              <a:t>lining of alveoli, reducing the pressure needed for their </a:t>
            </a:r>
          </a:p>
          <a:p>
            <a:r>
              <a:rPr lang="en-US" sz="2800" b="1">
                <a:solidFill>
                  <a:schemeClr val="accent2"/>
                </a:solidFill>
              </a:rPr>
              <a:t>inflation by air, and preventing alveolar collapse</a:t>
            </a:r>
            <a:br>
              <a:rPr lang="en-US" sz="2800" b="1">
                <a:solidFill>
                  <a:schemeClr val="accent2"/>
                </a:solidFill>
              </a:rPr>
            </a:br>
            <a:r>
              <a:rPr lang="en-US" sz="2800" b="1">
                <a:solidFill>
                  <a:srgbClr val="990000"/>
                </a:solidFill>
              </a:rPr>
              <a:t>(atelectasis)</a:t>
            </a:r>
          </a:p>
          <a:p>
            <a:endParaRPr lang="en-US" sz="2800" b="1">
              <a:solidFill>
                <a:schemeClr val="accent2"/>
              </a:solidFill>
            </a:endParaRPr>
          </a:p>
          <a:p>
            <a:r>
              <a:rPr lang="en-US" sz="2800" b="1">
                <a:solidFill>
                  <a:srgbClr val="990000"/>
                </a:solidFill>
              </a:rPr>
              <a:t>Congenital Respiratory distress syndrome (RDS):</a:t>
            </a:r>
          </a:p>
          <a:p>
            <a:r>
              <a:rPr lang="en-US" sz="2800" b="1">
                <a:solidFill>
                  <a:schemeClr val="accent2"/>
                </a:solidFill>
              </a:rPr>
              <a:t>Insufficient production of lung surfactant </a:t>
            </a:r>
          </a:p>
          <a:p>
            <a:r>
              <a:rPr lang="en-US" sz="2800" b="1">
                <a:solidFill>
                  <a:schemeClr val="accent2"/>
                </a:solidFill>
              </a:rPr>
              <a:t>(especially in pre-term babies)                neonatal death</a:t>
            </a:r>
          </a:p>
        </p:txBody>
      </p:sp>
      <p:sp>
        <p:nvSpPr>
          <p:cNvPr id="12292" name="Line 10"/>
          <p:cNvSpPr>
            <a:spLocks noChangeShapeType="1"/>
          </p:cNvSpPr>
          <p:nvPr/>
        </p:nvSpPr>
        <p:spPr bwMode="auto">
          <a:xfrm>
            <a:off x="5181600" y="6532563"/>
            <a:ext cx="1066800" cy="0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293" name="Text Box 11"/>
          <p:cNvSpPr txBox="1">
            <a:spLocks noChangeArrowheads="1"/>
          </p:cNvSpPr>
          <p:nvPr/>
        </p:nvSpPr>
        <p:spPr bwMode="auto">
          <a:xfrm>
            <a:off x="457200" y="279400"/>
            <a:ext cx="8458200" cy="711200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>
                <a:solidFill>
                  <a:srgbClr val="990000"/>
                </a:solidFill>
                <a:latin typeface="Impact" pitchFamily="34" charset="0"/>
              </a:rPr>
              <a:t>Phospholipids: A. Glycerophospholipids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990000"/>
                </a:solidFill>
              </a:rPr>
              <a:t>Congenital Respiratory distress syndrome (RDS)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04800" y="904875"/>
            <a:ext cx="8743950" cy="582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Pre-natal diagnosis by: </a:t>
            </a:r>
          </a:p>
          <a:p>
            <a:r>
              <a:rPr lang="en-US" sz="2800" b="1">
                <a:solidFill>
                  <a:schemeClr val="accent2"/>
                </a:solidFill>
              </a:rPr>
              <a:t>Lecithin/sphingomyelin (L/S) ratio in amniotic fluid</a:t>
            </a:r>
          </a:p>
          <a:p>
            <a:endParaRPr lang="en-US" sz="2800" b="1">
              <a:solidFill>
                <a:schemeClr val="accent2"/>
              </a:solidFill>
            </a:endParaRPr>
          </a:p>
          <a:p>
            <a:r>
              <a:rPr lang="en-US" sz="2800" b="1">
                <a:solidFill>
                  <a:schemeClr val="accent2"/>
                </a:solidFill>
              </a:rPr>
              <a:t>Ratio of </a:t>
            </a:r>
            <a:r>
              <a:rPr lang="en-US" sz="2800" b="1">
                <a:solidFill>
                  <a:srgbClr val="990000"/>
                </a:solidFill>
              </a:rPr>
              <a:t>2 or above</a:t>
            </a:r>
            <a:r>
              <a:rPr lang="en-US" sz="2800" b="1">
                <a:solidFill>
                  <a:schemeClr val="accent2"/>
                </a:solidFill>
              </a:rPr>
              <a:t> indicates lung maturity and </a:t>
            </a:r>
            <a:r>
              <a:rPr lang="en-US" sz="2800" b="1">
                <a:solidFill>
                  <a:srgbClr val="990000"/>
                </a:solidFill>
              </a:rPr>
              <a:t>no RDS</a:t>
            </a:r>
          </a:p>
          <a:p>
            <a:r>
              <a:rPr lang="en-US" b="1">
                <a:solidFill>
                  <a:srgbClr val="990000"/>
                </a:solidFill>
              </a:rPr>
              <a:t>        (i.e., shift from sphingomyelin to lecithin synthesis by </a:t>
            </a:r>
          </a:p>
          <a:p>
            <a:r>
              <a:rPr lang="en-US" b="1">
                <a:solidFill>
                  <a:srgbClr val="990000"/>
                </a:solidFill>
              </a:rPr>
              <a:t>         pneumocytes that normally occurs by 32 weeks of gestatioin)</a:t>
            </a:r>
          </a:p>
          <a:p>
            <a:endParaRPr lang="en-US" b="1">
              <a:solidFill>
                <a:srgbClr val="990000"/>
              </a:solidFill>
            </a:endParaRPr>
          </a:p>
          <a:p>
            <a:r>
              <a:rPr lang="en-US" sz="2800" b="1">
                <a:solidFill>
                  <a:schemeClr val="accent2"/>
                </a:solidFill>
              </a:rPr>
              <a:t>Prevention:</a:t>
            </a:r>
          </a:p>
          <a:p>
            <a:pPr lvl="2"/>
            <a:r>
              <a:rPr lang="en-US" sz="2800" b="1">
                <a:solidFill>
                  <a:srgbClr val="990000"/>
                </a:solidFill>
              </a:rPr>
              <a:t>Glucocorticoids to the pregnant mother with </a:t>
            </a:r>
          </a:p>
          <a:p>
            <a:pPr lvl="2"/>
            <a:r>
              <a:rPr lang="en-US" sz="2800" b="1">
                <a:solidFill>
                  <a:srgbClr val="990000"/>
                </a:solidFill>
              </a:rPr>
              <a:t>low L/S ratio shortly before delivery</a:t>
            </a:r>
            <a:endParaRPr lang="en-US" b="1">
              <a:solidFill>
                <a:srgbClr val="990000"/>
              </a:solidFill>
            </a:endParaRPr>
          </a:p>
          <a:p>
            <a:pPr marL="114300" lvl="1"/>
            <a:endParaRPr lang="en-US" b="1">
              <a:solidFill>
                <a:srgbClr val="990000"/>
              </a:solidFill>
            </a:endParaRPr>
          </a:p>
          <a:p>
            <a:pPr marL="114300" lvl="1"/>
            <a:r>
              <a:rPr lang="en-US" sz="2800" b="1">
                <a:solidFill>
                  <a:schemeClr val="accent2"/>
                </a:solidFill>
              </a:rPr>
              <a:t>Treatment:</a:t>
            </a:r>
          </a:p>
          <a:p>
            <a:pPr marL="114300" lvl="1"/>
            <a:r>
              <a:rPr lang="en-US" sz="2800" b="1">
                <a:solidFill>
                  <a:schemeClr val="accent2"/>
                </a:solidFill>
              </a:rPr>
              <a:t>	</a:t>
            </a:r>
            <a:r>
              <a:rPr lang="en-US" sz="2800" b="1">
                <a:solidFill>
                  <a:srgbClr val="990000"/>
                </a:solidFill>
              </a:rPr>
              <a:t>Intratracheal administration of surfactant to</a:t>
            </a:r>
          </a:p>
          <a:p>
            <a:pPr marL="114300" lvl="1"/>
            <a:r>
              <a:rPr lang="en-US" sz="2800" b="1">
                <a:solidFill>
                  <a:srgbClr val="990000"/>
                </a:solidFill>
              </a:rPr>
              <a:t>	pre-term infants with 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295400" y="1676400"/>
            <a:ext cx="7010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2. Phosphatidylinositol 4,5 bisphosphate (PI)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457200" y="508000"/>
            <a:ext cx="8458200" cy="711200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>
                <a:solidFill>
                  <a:srgbClr val="990000"/>
                </a:solidFill>
                <a:latin typeface="Impact" pitchFamily="34" charset="0"/>
              </a:rPr>
              <a:t>Phospholipids: A. Glycerophospholipids</a:t>
            </a:r>
          </a:p>
        </p:txBody>
      </p:sp>
      <p:pic>
        <p:nvPicPr>
          <p:cNvPr id="14340" name="Picture 2" descr="C:\My Documents\My Pictures\17_007.jpg"/>
          <p:cNvPicPr>
            <a:picLocks noChangeAspect="1" noChangeArrowheads="1"/>
          </p:cNvPicPr>
          <p:nvPr/>
        </p:nvPicPr>
        <p:blipFill>
          <a:blip r:embed="rId2" cstate="print"/>
          <a:srcRect l="4167" t="1904" r="3333" b="21906"/>
          <a:stretch>
            <a:fillRect/>
          </a:stretch>
        </p:blipFill>
        <p:spPr bwMode="auto">
          <a:xfrm>
            <a:off x="2000250" y="2362200"/>
            <a:ext cx="539115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accent6"/>
                </a:solidFill>
              </a:rPr>
              <a:t>Calcium/</a:t>
            </a:r>
            <a:r>
              <a:rPr lang="en-US" b="1" dirty="0" err="1" smtClean="0">
                <a:solidFill>
                  <a:schemeClr val="accent6"/>
                </a:solidFill>
              </a:rPr>
              <a:t>Phosphatidylinositol</a:t>
            </a:r>
            <a:r>
              <a:rPr lang="en-US" b="1" dirty="0" smtClean="0">
                <a:solidFill>
                  <a:schemeClr val="accent6"/>
                </a:solidFill>
              </a:rPr>
              <a:t> System</a:t>
            </a:r>
          </a:p>
        </p:txBody>
      </p:sp>
      <p:pic>
        <p:nvPicPr>
          <p:cNvPr id="10243" name="Picture 2" descr="C:\My Documents\My Pictures\17_007.jpg"/>
          <p:cNvPicPr>
            <a:picLocks noChangeAspect="1" noChangeArrowheads="1"/>
          </p:cNvPicPr>
          <p:nvPr/>
        </p:nvPicPr>
        <p:blipFill>
          <a:blip r:embed="rId2" cstate="print"/>
          <a:srcRect l="4167" t="1904" r="3333" b="21906"/>
          <a:stretch>
            <a:fillRect/>
          </a:stretch>
        </p:blipFill>
        <p:spPr bwMode="auto">
          <a:xfrm>
            <a:off x="2000250" y="2362200"/>
            <a:ext cx="539115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5702300" y="3576638"/>
            <a:ext cx="26797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C00000"/>
                </a:solidFill>
              </a:rPr>
              <a:t>Phospholipase C</a:t>
            </a:r>
          </a:p>
        </p:txBody>
      </p:sp>
      <p:sp>
        <p:nvSpPr>
          <p:cNvPr id="5" name="Curved Down Arrow 4"/>
          <p:cNvSpPr/>
          <p:nvPr/>
        </p:nvSpPr>
        <p:spPr>
          <a:xfrm flipH="1">
            <a:off x="5029200" y="3124200"/>
            <a:ext cx="990600" cy="457200"/>
          </a:xfrm>
          <a:prstGeom prst="curvedDownArrow">
            <a:avLst/>
          </a:prstGeom>
          <a:solidFill>
            <a:schemeClr val="tx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0246" name="TextBox 10"/>
          <p:cNvSpPr txBox="1">
            <a:spLocks noChangeArrowheads="1"/>
          </p:cNvSpPr>
          <p:nvPr/>
        </p:nvSpPr>
        <p:spPr bwMode="auto">
          <a:xfrm>
            <a:off x="269875" y="2895600"/>
            <a:ext cx="3463925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C00000"/>
                </a:solidFill>
              </a:rPr>
              <a:t>Diacylglycerol </a:t>
            </a:r>
          </a:p>
          <a:p>
            <a:r>
              <a:rPr lang="en-US" b="1">
                <a:solidFill>
                  <a:srgbClr val="C00000"/>
                </a:solidFill>
              </a:rPr>
              <a:t>(DAG)</a:t>
            </a:r>
          </a:p>
          <a:p>
            <a:endParaRPr lang="en-US" b="1">
              <a:solidFill>
                <a:srgbClr val="C00000"/>
              </a:solidFill>
            </a:endParaRPr>
          </a:p>
          <a:p>
            <a:endParaRPr lang="en-US" b="1">
              <a:solidFill>
                <a:srgbClr val="C00000"/>
              </a:solidFill>
            </a:endParaRPr>
          </a:p>
          <a:p>
            <a:endParaRPr lang="en-US" b="1">
              <a:solidFill>
                <a:srgbClr val="C00000"/>
              </a:solidFill>
            </a:endParaRPr>
          </a:p>
          <a:p>
            <a:r>
              <a:rPr lang="en-US" b="1">
                <a:solidFill>
                  <a:srgbClr val="C00000"/>
                </a:solidFill>
              </a:rPr>
              <a:t>Inositol Trisphosphate</a:t>
            </a:r>
          </a:p>
          <a:p>
            <a:r>
              <a:rPr lang="en-US" b="1">
                <a:solidFill>
                  <a:srgbClr val="C00000"/>
                </a:solidFill>
              </a:rPr>
              <a:t>(IP</a:t>
            </a:r>
            <a:r>
              <a:rPr lang="en-US" b="1" baseline="-25000">
                <a:solidFill>
                  <a:srgbClr val="C00000"/>
                </a:solidFill>
              </a:rPr>
              <a:t>3</a:t>
            </a:r>
            <a:r>
              <a:rPr lang="en-US" b="1">
                <a:solidFill>
                  <a:srgbClr val="C00000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2"/>
          <p:cNvSpPr txBox="1">
            <a:spLocks noChangeArrowheads="1"/>
          </p:cNvSpPr>
          <p:nvPr/>
        </p:nvSpPr>
        <p:spPr bwMode="auto">
          <a:xfrm>
            <a:off x="1104900" y="381000"/>
            <a:ext cx="697388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400" b="1">
                <a:solidFill>
                  <a:srgbClr val="C00000"/>
                </a:solidFill>
              </a:rPr>
              <a:t>Phosphatidylinositol System</a:t>
            </a:r>
            <a:endParaRPr lang="en-US" sz="44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7013" y="1066800"/>
            <a:ext cx="8764587" cy="54784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Signal: 	</a:t>
            </a:r>
            <a:r>
              <a:rPr lang="en-US" sz="2800" b="1" dirty="0">
                <a:solidFill>
                  <a:schemeClr val="accent6"/>
                </a:solidFill>
                <a:latin typeface="+mn-lt"/>
                <a:cs typeface="+mn-cs"/>
              </a:rPr>
              <a:t>Hormones or neurotransmitters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C00000"/>
                </a:solidFill>
                <a:latin typeface="+mn-lt"/>
                <a:cs typeface="+mn-cs"/>
              </a:rPr>
              <a:t>		</a:t>
            </a:r>
            <a:r>
              <a:rPr lang="en-US" b="1" dirty="0">
                <a:solidFill>
                  <a:srgbClr val="C00000"/>
                </a:solidFill>
                <a:latin typeface="+mn-lt"/>
                <a:cs typeface="+mn-cs"/>
              </a:rPr>
              <a:t>e.g., Acetylcholine, </a:t>
            </a:r>
            <a:r>
              <a:rPr lang="en-US" b="1" dirty="0" err="1">
                <a:solidFill>
                  <a:srgbClr val="C00000"/>
                </a:solidFill>
                <a:latin typeface="+mn-lt"/>
                <a:cs typeface="+mn-cs"/>
              </a:rPr>
              <a:t>antidiuretic</a:t>
            </a:r>
            <a:r>
              <a:rPr lang="en-US" b="1" dirty="0">
                <a:solidFill>
                  <a:srgbClr val="C00000"/>
                </a:solidFill>
                <a:latin typeface="+mn-lt"/>
                <a:cs typeface="+mn-cs"/>
              </a:rPr>
              <a:t> hormone </a:t>
            </a:r>
            <a:r>
              <a:rPr lang="en-US" b="1" dirty="0">
                <a:solidFill>
                  <a:schemeClr val="accent6"/>
                </a:solidFill>
                <a:latin typeface="+mn-lt"/>
                <a:cs typeface="+mn-cs"/>
              </a:rPr>
              <a:t>(V1-			receptor) </a:t>
            </a:r>
            <a:r>
              <a:rPr lang="en-US" b="1" dirty="0">
                <a:solidFill>
                  <a:srgbClr val="C00000"/>
                </a:solidFill>
                <a:latin typeface="+mn-lt"/>
                <a:cs typeface="+mn-cs"/>
              </a:rPr>
              <a:t>and </a:t>
            </a:r>
            <a:r>
              <a:rPr lang="en-US" b="1" dirty="0" err="1">
                <a:solidFill>
                  <a:srgbClr val="C00000"/>
                </a:solidFill>
                <a:latin typeface="+mn-lt"/>
                <a:cs typeface="+mn-cs"/>
              </a:rPr>
              <a:t>catecholamines</a:t>
            </a:r>
            <a:r>
              <a:rPr lang="en-US" b="1" dirty="0">
                <a:solidFill>
                  <a:srgbClr val="C00000"/>
                </a:solidFill>
                <a:latin typeface="+mn-lt"/>
                <a:cs typeface="+mn-cs"/>
              </a:rPr>
              <a:t> </a:t>
            </a:r>
            <a:r>
              <a:rPr lang="en-US" b="1" dirty="0">
                <a:solidFill>
                  <a:schemeClr val="accent6"/>
                </a:solidFill>
                <a:latin typeface="+mn-lt"/>
                <a:cs typeface="+mn-cs"/>
              </a:rPr>
              <a:t>(</a:t>
            </a:r>
            <a:r>
              <a:rPr lang="el-GR" b="1" dirty="0">
                <a:solidFill>
                  <a:schemeClr val="accent6"/>
                </a:solidFill>
                <a:latin typeface="Times New Roman"/>
                <a:cs typeface="Times New Roman"/>
              </a:rPr>
              <a:t>α</a:t>
            </a:r>
            <a:r>
              <a:rPr lang="en-US" b="1" baseline="-25000" dirty="0">
                <a:solidFill>
                  <a:schemeClr val="accent6"/>
                </a:solidFill>
                <a:latin typeface="Times New Roman"/>
                <a:cs typeface="Times New Roman"/>
              </a:rPr>
              <a:t>1</a:t>
            </a:r>
            <a:r>
              <a:rPr lang="en-US" b="1" dirty="0">
                <a:solidFill>
                  <a:schemeClr val="accent6"/>
                </a:solidFill>
                <a:latin typeface="Times New Roman"/>
                <a:cs typeface="Times New Roman"/>
              </a:rPr>
              <a:t> actions</a:t>
            </a:r>
            <a:r>
              <a:rPr lang="en-US" b="1" dirty="0">
                <a:solidFill>
                  <a:schemeClr val="accent6"/>
                </a:solidFill>
                <a:latin typeface="+mn-lt"/>
                <a:cs typeface="+mn-cs"/>
              </a:rPr>
              <a:t>)</a:t>
            </a:r>
            <a:r>
              <a:rPr lang="en-US" sz="2800" b="1" dirty="0">
                <a:solidFill>
                  <a:srgbClr val="C00000"/>
                </a:solidFill>
                <a:latin typeface="+mn-lt"/>
                <a:cs typeface="+mn-cs"/>
              </a:rPr>
              <a:t/>
            </a:r>
            <a:br>
              <a:rPr lang="en-US" sz="2800" b="1" dirty="0">
                <a:solidFill>
                  <a:srgbClr val="C00000"/>
                </a:solidFill>
                <a:latin typeface="+mn-lt"/>
                <a:cs typeface="+mn-cs"/>
              </a:rPr>
            </a:br>
            <a:endParaRPr lang="en-US" sz="2800" b="1" dirty="0">
              <a:solidFill>
                <a:schemeClr val="accent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Receptor: </a:t>
            </a:r>
            <a:r>
              <a:rPr lang="en-US" sz="2800" b="1" dirty="0">
                <a:solidFill>
                  <a:srgbClr val="C00000"/>
                </a:solidFill>
                <a:latin typeface="+mn-lt"/>
                <a:cs typeface="+mn-cs"/>
              </a:rPr>
              <a:t>G-protein coupled receptor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Effects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: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	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*</a:t>
            </a:r>
            <a:r>
              <a:rPr lang="en-US" b="1" dirty="0" smtClean="0">
                <a:solidFill>
                  <a:srgbClr val="C00000"/>
                </a:solidFill>
                <a:latin typeface="+mn-lt"/>
                <a:cs typeface="+mn-cs"/>
              </a:rPr>
              <a:t>Activation </a:t>
            </a:r>
            <a:r>
              <a:rPr lang="en-US" b="1" dirty="0">
                <a:solidFill>
                  <a:srgbClr val="C00000"/>
                </a:solidFill>
                <a:latin typeface="+mn-lt"/>
                <a:cs typeface="+mn-cs"/>
              </a:rPr>
              <a:t>of </a:t>
            </a:r>
            <a:r>
              <a:rPr lang="en-US" b="1" dirty="0" err="1">
                <a:solidFill>
                  <a:srgbClr val="C00000"/>
                </a:solidFill>
                <a:latin typeface="+mn-lt"/>
                <a:cs typeface="+mn-cs"/>
              </a:rPr>
              <a:t>phospholipase</a:t>
            </a:r>
            <a:r>
              <a:rPr lang="en-US" b="1" dirty="0">
                <a:solidFill>
                  <a:srgbClr val="C00000"/>
                </a:solidFill>
                <a:latin typeface="+mn-lt"/>
                <a:cs typeface="+mn-cs"/>
              </a:rPr>
              <a:t> C</a:t>
            </a:r>
            <a:br>
              <a:rPr lang="en-US" b="1" dirty="0">
                <a:solidFill>
                  <a:srgbClr val="C00000"/>
                </a:solidFill>
                <a:latin typeface="+mn-lt"/>
                <a:cs typeface="+mn-cs"/>
              </a:rPr>
            </a:br>
            <a:r>
              <a:rPr lang="en-US" b="1" dirty="0">
                <a:solidFill>
                  <a:srgbClr val="C00000"/>
                </a:solidFill>
                <a:latin typeface="+mn-lt"/>
                <a:cs typeface="+mn-cs"/>
              </a:rPr>
              <a:t>		Hydrolysis of </a:t>
            </a:r>
            <a:r>
              <a:rPr lang="en-US" b="1" dirty="0" err="1">
                <a:solidFill>
                  <a:srgbClr val="C00000"/>
                </a:solidFill>
                <a:latin typeface="+mn-lt"/>
                <a:cs typeface="+mn-cs"/>
              </a:rPr>
              <a:t>phosphatidylinositol</a:t>
            </a:r>
            <a:r>
              <a:rPr lang="en-US" b="1" dirty="0">
                <a:solidFill>
                  <a:srgbClr val="C00000"/>
                </a:solidFill>
                <a:latin typeface="+mn-lt"/>
                <a:cs typeface="+mn-cs"/>
              </a:rPr>
              <a:t> 4,5-bisphosphate</a:t>
            </a:r>
            <a:br>
              <a:rPr lang="en-US" b="1" dirty="0">
                <a:solidFill>
                  <a:srgbClr val="C00000"/>
                </a:solidFill>
                <a:latin typeface="+mn-lt"/>
                <a:cs typeface="+mn-cs"/>
              </a:rPr>
            </a:br>
            <a:r>
              <a:rPr lang="en-US" b="1" dirty="0">
                <a:solidFill>
                  <a:srgbClr val="C00000"/>
                </a:solidFill>
                <a:latin typeface="+mn-lt"/>
                <a:cs typeface="+mn-cs"/>
              </a:rPr>
              <a:t>		Production of IP3 (   Ca</a:t>
            </a:r>
            <a:r>
              <a:rPr lang="en-US" b="1" baseline="30000" dirty="0">
                <a:solidFill>
                  <a:srgbClr val="C00000"/>
                </a:solidFill>
                <a:latin typeface="+mn-lt"/>
                <a:cs typeface="+mn-cs"/>
              </a:rPr>
              <a:t>2+</a:t>
            </a:r>
            <a:r>
              <a:rPr lang="en-US" b="1" dirty="0">
                <a:solidFill>
                  <a:srgbClr val="C00000"/>
                </a:solidFill>
                <a:latin typeface="+mn-lt"/>
                <a:cs typeface="+mn-cs"/>
              </a:rPr>
              <a:t>) and DAG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C00000"/>
                </a:solidFill>
                <a:latin typeface="+mn-lt"/>
                <a:cs typeface="+mn-cs"/>
              </a:rPr>
              <a:t>		Activation of protein </a:t>
            </a:r>
            <a:r>
              <a:rPr lang="en-US" b="1" dirty="0" err="1">
                <a:solidFill>
                  <a:srgbClr val="C00000"/>
                </a:solidFill>
                <a:latin typeface="+mn-lt"/>
                <a:cs typeface="+mn-cs"/>
              </a:rPr>
              <a:t>kinase</a:t>
            </a:r>
            <a:r>
              <a:rPr lang="en-US" b="1" dirty="0">
                <a:solidFill>
                  <a:srgbClr val="C00000"/>
                </a:solidFill>
                <a:latin typeface="+mn-lt"/>
                <a:cs typeface="+mn-cs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+mn-lt"/>
                <a:cs typeface="+mn-cs"/>
              </a:rPr>
              <a:t>C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  <a:latin typeface="+mn-lt"/>
                <a:cs typeface="+mn-cs"/>
              </a:rPr>
              <a:t>		</a:t>
            </a:r>
            <a:r>
              <a:rPr lang="en-US" b="1" dirty="0" err="1" smtClean="0">
                <a:solidFill>
                  <a:srgbClr val="C00000"/>
                </a:solidFill>
              </a:rPr>
              <a:t>Phosphorylation</a:t>
            </a:r>
            <a:r>
              <a:rPr lang="en-US" b="1" dirty="0" smtClean="0">
                <a:solidFill>
                  <a:srgbClr val="C00000"/>
                </a:solidFill>
              </a:rPr>
              <a:t> of cellular proteins </a:t>
            </a:r>
            <a:endParaRPr lang="en-US" b="1" dirty="0">
              <a:solidFill>
                <a:srgbClr val="C00000"/>
              </a:solidFill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i="1" dirty="0" smtClean="0">
                <a:solidFill>
                  <a:schemeClr val="accent6"/>
                </a:solidFill>
                <a:latin typeface="+mn-lt"/>
                <a:cs typeface="+mn-cs"/>
              </a:rPr>
              <a:t>* Please refer to activation of </a:t>
            </a:r>
            <a:r>
              <a:rPr lang="en-US" sz="1800" b="1" i="1" dirty="0" err="1" smtClean="0">
                <a:solidFill>
                  <a:schemeClr val="accent6"/>
                </a:solidFill>
                <a:latin typeface="+mn-lt"/>
                <a:cs typeface="+mn-cs"/>
              </a:rPr>
              <a:t>adenylyl</a:t>
            </a:r>
            <a:r>
              <a:rPr lang="en-US" sz="1800" b="1" i="1" dirty="0" smtClean="0">
                <a:solidFill>
                  <a:schemeClr val="accent6"/>
                </a:solidFill>
                <a:latin typeface="+mn-lt"/>
                <a:cs typeface="+mn-cs"/>
              </a:rPr>
              <a:t> </a:t>
            </a:r>
            <a:r>
              <a:rPr lang="en-US" sz="1800" b="1" i="1" dirty="0" err="1" smtClean="0">
                <a:solidFill>
                  <a:schemeClr val="accent6"/>
                </a:solidFill>
                <a:latin typeface="+mn-lt"/>
                <a:cs typeface="+mn-cs"/>
              </a:rPr>
              <a:t>cyclase</a:t>
            </a:r>
            <a:r>
              <a:rPr lang="en-US" sz="1800" b="1" i="1" dirty="0" smtClean="0">
                <a:solidFill>
                  <a:schemeClr val="accent6"/>
                </a:solidFill>
                <a:latin typeface="+mn-lt"/>
                <a:cs typeface="+mn-cs"/>
              </a:rPr>
              <a:t> and </a:t>
            </a:r>
            <a:r>
              <a:rPr lang="en-US" sz="1800" b="1" i="1" dirty="0" err="1" smtClean="0">
                <a:solidFill>
                  <a:schemeClr val="accent6"/>
                </a:solidFill>
                <a:latin typeface="+mn-lt"/>
                <a:cs typeface="+mn-cs"/>
              </a:rPr>
              <a:t>guanylyl</a:t>
            </a:r>
            <a:r>
              <a:rPr lang="en-US" sz="1800" b="1" i="1" dirty="0" smtClean="0">
                <a:solidFill>
                  <a:schemeClr val="accent6"/>
                </a:solidFill>
                <a:latin typeface="+mn-lt"/>
                <a:cs typeface="+mn-cs"/>
              </a:rPr>
              <a:t> </a:t>
            </a:r>
            <a:r>
              <a:rPr lang="en-US" sz="1800" b="1" i="1" dirty="0" err="1" smtClean="0">
                <a:solidFill>
                  <a:schemeClr val="accent6"/>
                </a:solidFill>
                <a:latin typeface="+mn-lt"/>
                <a:cs typeface="+mn-cs"/>
              </a:rPr>
              <a:t>cyclase</a:t>
            </a:r>
            <a:r>
              <a:rPr lang="en-US" sz="1800" b="1" i="1" dirty="0" smtClean="0">
                <a:solidFill>
                  <a:schemeClr val="accent6"/>
                </a:solidFill>
                <a:latin typeface="+mn-lt"/>
                <a:cs typeface="+mn-cs"/>
              </a:rPr>
              <a:t> for production of second messengers in other G-protein coupled signaling pathways</a:t>
            </a:r>
            <a:endParaRPr lang="en-US" sz="1800" b="1" i="1" dirty="0">
              <a:solidFill>
                <a:schemeClr val="accent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Response: </a:t>
            </a:r>
            <a:r>
              <a:rPr lang="en-US" b="1" dirty="0" smtClean="0">
                <a:solidFill>
                  <a:srgbClr val="C00000"/>
                </a:solidFill>
              </a:rPr>
              <a:t>Biological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smtClean="0">
                <a:solidFill>
                  <a:srgbClr val="C00000"/>
                </a:solidFill>
              </a:rPr>
              <a:t>responses </a:t>
            </a:r>
            <a:r>
              <a:rPr lang="en-US" b="1" dirty="0">
                <a:solidFill>
                  <a:srgbClr val="C00000"/>
                </a:solidFill>
              </a:rPr>
              <a:t>to </a:t>
            </a:r>
            <a:r>
              <a:rPr lang="en-US" b="1" dirty="0" smtClean="0">
                <a:solidFill>
                  <a:srgbClr val="C00000"/>
                </a:solidFill>
              </a:rPr>
              <a:t>hormones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rot="16200000" flipV="1">
            <a:off x="4576917" y="4446103"/>
            <a:ext cx="304800" cy="1588"/>
          </a:xfrm>
          <a:prstGeom prst="straightConnector1">
            <a:avLst/>
          </a:prstGeom>
          <a:ln w="381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My Documents\My Pictures\17_008.jpg"/>
          <p:cNvPicPr>
            <a:picLocks noChangeAspect="1" noChangeArrowheads="1"/>
          </p:cNvPicPr>
          <p:nvPr/>
        </p:nvPicPr>
        <p:blipFill>
          <a:blip r:embed="rId2" cstate="print"/>
          <a:srcRect l="5835" t="3973" r="4134" b="46358"/>
          <a:stretch>
            <a:fillRect/>
          </a:stretch>
        </p:blipFill>
        <p:spPr bwMode="auto">
          <a:xfrm>
            <a:off x="533400" y="304800"/>
            <a:ext cx="8229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8"/>
          <p:cNvSpPr txBox="1">
            <a:spLocks noChangeArrowheads="1"/>
          </p:cNvSpPr>
          <p:nvPr/>
        </p:nvSpPr>
        <p:spPr bwMode="auto">
          <a:xfrm>
            <a:off x="503238" y="5969000"/>
            <a:ext cx="8183562" cy="584200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latin typeface="Calibri" pitchFamily="34" charset="0"/>
              </a:rPr>
              <a:t>Intracellular Signaling by Inositol trisphosphate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639763" y="4648200"/>
            <a:ext cx="40084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>
                <a:solidFill>
                  <a:srgbClr val="C00000"/>
                </a:solidFill>
              </a:rPr>
              <a:t>Acetylcholine </a:t>
            </a:r>
            <a:br>
              <a:rPr lang="en-US" b="1">
                <a:solidFill>
                  <a:srgbClr val="C00000"/>
                </a:solidFill>
              </a:rPr>
            </a:br>
            <a:r>
              <a:rPr lang="en-US" b="1">
                <a:solidFill>
                  <a:srgbClr val="C00000"/>
                </a:solidFill>
              </a:rPr>
              <a:t>Antidiuretic hormone (ADH)</a:t>
            </a:r>
            <a:br>
              <a:rPr lang="en-US" b="1">
                <a:solidFill>
                  <a:srgbClr val="C00000"/>
                </a:solidFill>
              </a:rPr>
            </a:br>
            <a:r>
              <a:rPr lang="en-US" b="1">
                <a:solidFill>
                  <a:srgbClr val="C00000"/>
                </a:solidFill>
              </a:rPr>
              <a:t>Catecholamines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0388" y="685800"/>
            <a:ext cx="390525" cy="5842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accent6"/>
                </a:solidFill>
                <a:latin typeface="Times New Roman"/>
                <a:cs typeface="Times New Roman"/>
              </a:rPr>
              <a:t>*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4445000"/>
            <a:ext cx="390525" cy="5842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accent6"/>
                </a:solidFill>
                <a:latin typeface="Times New Roman"/>
                <a:cs typeface="Times New Roman"/>
              </a:rPr>
              <a:t>*</a:t>
            </a:r>
            <a:endParaRPr lang="en-US" sz="32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28600" y="242888"/>
            <a:ext cx="3886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PI- Protein Anchoring</a:t>
            </a:r>
          </a:p>
        </p:txBody>
      </p:sp>
      <p:pic>
        <p:nvPicPr>
          <p:cNvPr id="15363" name="Picture 5" descr="17_009"/>
          <p:cNvPicPr>
            <a:picLocks noChangeAspect="1" noChangeArrowheads="1"/>
          </p:cNvPicPr>
          <p:nvPr/>
        </p:nvPicPr>
        <p:blipFill>
          <a:blip r:embed="rId2" cstate="print"/>
          <a:srcRect l="29118" t="1576" r="29120" b="18727"/>
          <a:stretch>
            <a:fillRect/>
          </a:stretch>
        </p:blipFill>
        <p:spPr bwMode="auto">
          <a:xfrm>
            <a:off x="5334000" y="685800"/>
            <a:ext cx="3733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228600" y="990600"/>
            <a:ext cx="505301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 algn="ctr"/>
            <a:r>
              <a:rPr lang="en-US" b="1">
                <a:solidFill>
                  <a:srgbClr val="990000"/>
                </a:solidFill>
              </a:rPr>
              <a:t>Anchoring of proteins to membranes </a:t>
            </a:r>
          </a:p>
          <a:p>
            <a:pPr marL="457200" indent="-457200" algn="ctr"/>
            <a:r>
              <a:rPr lang="en-US" b="1">
                <a:solidFill>
                  <a:srgbClr val="990000"/>
                </a:solidFill>
              </a:rPr>
              <a:t>via </a:t>
            </a:r>
          </a:p>
          <a:p>
            <a:pPr marL="457200" indent="-457200" algn="ctr"/>
            <a:r>
              <a:rPr lang="en-US" b="1">
                <a:solidFill>
                  <a:srgbClr val="990000"/>
                </a:solidFill>
              </a:rPr>
              <a:t>Carbohydrate-Phosphatidylinositol</a:t>
            </a:r>
            <a:endParaRPr lang="ar-SA" b="1">
              <a:solidFill>
                <a:srgbClr val="990000"/>
              </a:solidFill>
            </a:endParaRPr>
          </a:p>
          <a:p>
            <a:pPr marL="457200" indent="-457200" algn="ctr"/>
            <a:r>
              <a:rPr lang="en-US" b="1">
                <a:solidFill>
                  <a:srgbClr val="990000"/>
                </a:solidFill>
              </a:rPr>
              <a:t>Bridge</a:t>
            </a:r>
          </a:p>
        </p:txBody>
      </p:sp>
      <p:sp>
        <p:nvSpPr>
          <p:cNvPr id="77831" name="Text Box 7"/>
          <p:cNvSpPr txBox="1">
            <a:spLocks noChangeArrowheads="1"/>
          </p:cNvSpPr>
          <p:nvPr/>
        </p:nvSpPr>
        <p:spPr bwMode="auto">
          <a:xfrm>
            <a:off x="304800" y="2768600"/>
            <a:ext cx="5081588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>
              <a:defRPr/>
            </a:pPr>
            <a:r>
              <a:rPr lang="en-US" sz="2800" b="1" dirty="0">
                <a:solidFill>
                  <a:schemeClr val="accent2"/>
                </a:solidFill>
              </a:rPr>
              <a:t>Examples of anchored proteins:</a:t>
            </a:r>
          </a:p>
          <a:p>
            <a:pPr marL="914400" lvl="1" indent="-457200">
              <a:defRPr/>
            </a:pPr>
            <a:r>
              <a:rPr lang="en-US" sz="2800" b="1" dirty="0">
                <a:solidFill>
                  <a:srgbClr val="990000"/>
                </a:solidFill>
              </a:rPr>
              <a:t>1. Alkaline </a:t>
            </a:r>
            <a:r>
              <a:rPr lang="en-US" sz="2800" b="1" dirty="0" err="1">
                <a:solidFill>
                  <a:srgbClr val="990000"/>
                </a:solidFill>
              </a:rPr>
              <a:t>phosphatase</a:t>
            </a:r>
            <a:endParaRPr lang="en-US" sz="2800" b="1" dirty="0">
              <a:solidFill>
                <a:srgbClr val="990000"/>
              </a:solidFill>
            </a:endParaRPr>
          </a:p>
          <a:p>
            <a:pPr marL="914400" lvl="1" indent="-457200">
              <a:defRPr/>
            </a:pPr>
            <a:r>
              <a:rPr lang="en-US" b="1" dirty="0">
                <a:solidFill>
                  <a:schemeClr val="accent2"/>
                </a:solidFill>
              </a:rPr>
              <a:t>  (to the surface of small intestine)</a:t>
            </a:r>
          </a:p>
          <a:p>
            <a:pPr marL="627063" lvl="1" indent="-163513">
              <a:defRPr/>
            </a:pPr>
            <a:r>
              <a:rPr lang="en-US" sz="2800" b="1" dirty="0">
                <a:solidFill>
                  <a:srgbClr val="990000"/>
                </a:solidFill>
              </a:rPr>
              <a:t>2. Acetylcholine esterase</a:t>
            </a:r>
            <a:br>
              <a:rPr lang="en-US" sz="2800" b="1" dirty="0">
                <a:solidFill>
                  <a:srgbClr val="990000"/>
                </a:solidFill>
              </a:rPr>
            </a:br>
            <a:r>
              <a:rPr lang="en-US" b="1" dirty="0">
                <a:solidFill>
                  <a:schemeClr val="accent2"/>
                </a:solidFill>
              </a:rPr>
              <a:t>(to postsynaptic membrane)</a:t>
            </a:r>
          </a:p>
          <a:p>
            <a:pPr marL="457200" indent="-457200">
              <a:defRPr/>
            </a:pPr>
            <a:endParaRPr lang="en-US" b="1" dirty="0">
              <a:solidFill>
                <a:schemeClr val="accent2"/>
              </a:solidFill>
            </a:endParaRPr>
          </a:p>
          <a:p>
            <a:pPr marL="457200" indent="-457200">
              <a:defRPr/>
            </a:pPr>
            <a:r>
              <a:rPr lang="en-US" b="1" dirty="0">
                <a:solidFill>
                  <a:schemeClr val="accent2"/>
                </a:solidFill>
              </a:rPr>
              <a:t>These proteins can be cleaved from </a:t>
            </a:r>
          </a:p>
          <a:p>
            <a:pPr marL="457200" indent="-457200">
              <a:defRPr/>
            </a:pPr>
            <a:r>
              <a:rPr lang="en-US" b="1" dirty="0">
                <a:solidFill>
                  <a:schemeClr val="accent2"/>
                </a:solidFill>
              </a:rPr>
              <a:t>their attachment to the membranes</a:t>
            </a:r>
            <a:r>
              <a:rPr lang="en-US" b="1" dirty="0">
                <a:solidFill>
                  <a:srgbClr val="990000"/>
                </a:solidFill>
              </a:rPr>
              <a:t> </a:t>
            </a:r>
          </a:p>
          <a:p>
            <a:pPr marL="457200" indent="-457200">
              <a:defRPr/>
            </a:pPr>
            <a:r>
              <a:rPr lang="en-US" b="1" dirty="0">
                <a:solidFill>
                  <a:schemeClr val="accent2"/>
                </a:solidFill>
              </a:rPr>
              <a:t>by</a:t>
            </a:r>
            <a:r>
              <a:rPr lang="en-US" b="1" dirty="0">
                <a:solidFill>
                  <a:srgbClr val="990000"/>
                </a:solidFill>
              </a:rPr>
              <a:t> </a:t>
            </a:r>
            <a:r>
              <a:rPr lang="en-US" sz="2800" b="1" dirty="0" err="1">
                <a:solidFill>
                  <a:srgbClr val="990000"/>
                </a:solidFill>
              </a:rPr>
              <a:t>phospholipase</a:t>
            </a:r>
            <a:r>
              <a:rPr lang="en-US" sz="2800" b="1" dirty="0">
                <a:solidFill>
                  <a:srgbClr val="990000"/>
                </a:solidFill>
              </a:rPr>
              <a:t> C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0" y="0"/>
            <a:ext cx="2190750" cy="6553200"/>
          </a:xfrm>
          <a:prstGeom prst="rect">
            <a:avLst/>
          </a:prstGeom>
          <a:solidFill>
            <a:srgbClr val="66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2057400" y="0"/>
            <a:ext cx="3657600" cy="209550"/>
          </a:xfrm>
          <a:prstGeom prst="rect">
            <a:avLst/>
          </a:prstGeom>
          <a:solidFill>
            <a:srgbClr val="66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152400" y="1677988"/>
            <a:ext cx="8839200" cy="362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3200" b="1">
              <a:solidFill>
                <a:srgbClr val="990000"/>
              </a:solidFill>
            </a:endParaRPr>
          </a:p>
          <a:p>
            <a:endParaRPr lang="en-US" sz="3200" b="1">
              <a:solidFill>
                <a:srgbClr val="990000"/>
              </a:solidFill>
            </a:endParaRPr>
          </a:p>
          <a:p>
            <a:r>
              <a:rPr lang="en-US" sz="3200" b="1">
                <a:solidFill>
                  <a:schemeClr val="accent2"/>
                </a:solidFill>
              </a:rPr>
              <a:t> </a:t>
            </a:r>
            <a:r>
              <a:rPr lang="en-US" sz="3600" b="1">
                <a:solidFill>
                  <a:schemeClr val="accent2"/>
                </a:solidFill>
              </a:rPr>
              <a:t>B. Sphingo-phospholipids:</a:t>
            </a:r>
            <a:br>
              <a:rPr lang="en-US" sz="3600" b="1">
                <a:solidFill>
                  <a:schemeClr val="accent2"/>
                </a:solidFill>
              </a:rPr>
            </a:br>
            <a:endParaRPr lang="en-US" sz="3600" b="1">
              <a:solidFill>
                <a:schemeClr val="accent2"/>
              </a:solidFill>
            </a:endParaRPr>
          </a:p>
          <a:p>
            <a:r>
              <a:rPr lang="en-US" sz="3200" b="1">
                <a:solidFill>
                  <a:srgbClr val="990000"/>
                </a:solidFill>
              </a:rPr>
              <a:t>	Sphingosine-containing phospholipids:</a:t>
            </a:r>
          </a:p>
          <a:p>
            <a:r>
              <a:rPr lang="en-US" sz="3200" b="1">
                <a:solidFill>
                  <a:srgbClr val="990000"/>
                </a:solidFill>
              </a:rPr>
              <a:t>		e.g., sphingomyelin </a:t>
            </a:r>
            <a:r>
              <a:rPr lang="en-US" sz="3200" b="1">
                <a:solidFill>
                  <a:schemeClr val="accent2"/>
                </a:solidFill>
              </a:rPr>
              <a:t>(Myelin sheath)</a:t>
            </a:r>
          </a:p>
          <a:p>
            <a:endParaRPr lang="en-US" sz="3200" b="1">
              <a:solidFill>
                <a:schemeClr val="accent2"/>
              </a:solidFill>
            </a:endParaRPr>
          </a:p>
        </p:txBody>
      </p:sp>
      <p:sp>
        <p:nvSpPr>
          <p:cNvPr id="18437" name="Text Box 6"/>
          <p:cNvSpPr txBox="1">
            <a:spLocks noChangeArrowheads="1"/>
          </p:cNvSpPr>
          <p:nvPr/>
        </p:nvSpPr>
        <p:spPr bwMode="auto">
          <a:xfrm>
            <a:off x="2895600" y="889000"/>
            <a:ext cx="3581400" cy="711200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b="1">
                <a:solidFill>
                  <a:srgbClr val="990000"/>
                </a:solidFill>
                <a:latin typeface="Impact" pitchFamily="34" charset="0"/>
              </a:rPr>
              <a:t>Phospholipids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609600"/>
            <a:ext cx="7924800" cy="1600200"/>
          </a:xfrm>
          <a:solidFill>
            <a:srgbClr val="FFFF00"/>
          </a:solidFill>
          <a:ln>
            <a:solidFill>
              <a:srgbClr val="990000"/>
            </a:solidFill>
          </a:ln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990033"/>
                </a:solidFill>
                <a:latin typeface="Impact" pitchFamily="34" charset="0"/>
              </a:rPr>
              <a:t>Phospholipids: </a:t>
            </a:r>
            <a:br>
              <a:rPr lang="en-US" b="1" smtClean="0">
                <a:solidFill>
                  <a:srgbClr val="990033"/>
                </a:solidFill>
                <a:latin typeface="Impact" pitchFamily="34" charset="0"/>
              </a:rPr>
            </a:br>
            <a:r>
              <a:rPr lang="en-US" b="1" smtClean="0">
                <a:solidFill>
                  <a:srgbClr val="990033"/>
                </a:solidFill>
                <a:latin typeface="Impact" pitchFamily="34" charset="0"/>
              </a:rPr>
              <a:t>B. Sphingo-phospholipids</a:t>
            </a:r>
          </a:p>
        </p:txBody>
      </p:sp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457200" y="3124200"/>
            <a:ext cx="6064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CH</a:t>
            </a:r>
            <a:r>
              <a:rPr lang="en-US" baseline="-25000"/>
              <a:t>3</a:t>
            </a:r>
            <a:r>
              <a:rPr lang="en-US"/>
              <a:t>     (CH</a:t>
            </a:r>
            <a:r>
              <a:rPr lang="en-US" baseline="-25000"/>
              <a:t>2</a:t>
            </a:r>
            <a:r>
              <a:rPr lang="en-US"/>
              <a:t>)</a:t>
            </a:r>
            <a:r>
              <a:rPr lang="en-US" baseline="-25000"/>
              <a:t>12</a:t>
            </a:r>
            <a:r>
              <a:rPr lang="en-US"/>
              <a:t>    CH     CH    CH    CH    CH</a:t>
            </a:r>
            <a:r>
              <a:rPr lang="en-US" baseline="-25000"/>
              <a:t>2</a:t>
            </a:r>
            <a:r>
              <a:rPr lang="en-US"/>
              <a:t>O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158875" y="3352800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187700" y="3368675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184525" y="3306763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362200" y="3352800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410200" y="3382963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664075" y="3382963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886200" y="3382963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7" name="TextBox 11"/>
          <p:cNvSpPr txBox="1">
            <a:spLocks noChangeArrowheads="1"/>
          </p:cNvSpPr>
          <p:nvPr/>
        </p:nvSpPr>
        <p:spPr bwMode="auto">
          <a:xfrm>
            <a:off x="4130675" y="3759200"/>
            <a:ext cx="625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OH</a:t>
            </a:r>
          </a:p>
        </p:txBody>
      </p:sp>
      <p:cxnSp>
        <p:nvCxnSpPr>
          <p:cNvPr id="13" name="Straight Connector 12"/>
          <p:cNvCxnSpPr/>
          <p:nvPr/>
        </p:nvCxnSpPr>
        <p:spPr>
          <a:xfrm rot="5400000">
            <a:off x="4198938" y="3679825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9" name="TextBox 13"/>
          <p:cNvSpPr txBox="1">
            <a:spLocks noChangeArrowheads="1"/>
          </p:cNvSpPr>
          <p:nvPr/>
        </p:nvSpPr>
        <p:spPr bwMode="auto">
          <a:xfrm>
            <a:off x="4876800" y="3763963"/>
            <a:ext cx="625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NH</a:t>
            </a:r>
            <a:endParaRPr lang="en-US" baseline="-25000"/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4914900" y="3695700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4914900" y="4305300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72" name="TextBox 16"/>
          <p:cNvSpPr txBox="1">
            <a:spLocks noChangeArrowheads="1"/>
          </p:cNvSpPr>
          <p:nvPr/>
        </p:nvSpPr>
        <p:spPr bwMode="auto">
          <a:xfrm>
            <a:off x="4846638" y="4403725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</a:t>
            </a:r>
          </a:p>
        </p:txBody>
      </p:sp>
      <p:cxnSp>
        <p:nvCxnSpPr>
          <p:cNvPr id="18" name="Straight Connector 17"/>
          <p:cNvCxnSpPr/>
          <p:nvPr/>
        </p:nvCxnSpPr>
        <p:spPr>
          <a:xfrm rot="5400000">
            <a:off x="4937125" y="4937125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4884738" y="4929188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75" name="TextBox 19"/>
          <p:cNvSpPr txBox="1">
            <a:spLocks noChangeArrowheads="1"/>
          </p:cNvSpPr>
          <p:nvPr/>
        </p:nvSpPr>
        <p:spPr bwMode="auto">
          <a:xfrm>
            <a:off x="4849813" y="5029200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O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648200" y="4648200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77" name="Rectangle 21"/>
          <p:cNvSpPr>
            <a:spLocks noChangeArrowheads="1"/>
          </p:cNvSpPr>
          <p:nvPr/>
        </p:nvSpPr>
        <p:spPr bwMode="auto">
          <a:xfrm>
            <a:off x="3702050" y="4414838"/>
            <a:ext cx="1014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(CH</a:t>
            </a:r>
            <a:r>
              <a:rPr lang="en-US" baseline="-25000"/>
              <a:t>2</a:t>
            </a:r>
            <a:r>
              <a:rPr lang="en-US"/>
              <a:t>)</a:t>
            </a:r>
            <a:r>
              <a:rPr lang="en-US" baseline="-25000"/>
              <a:t>n</a:t>
            </a:r>
            <a:endParaRPr lang="en-US"/>
          </a:p>
        </p:txBody>
      </p:sp>
      <p:sp>
        <p:nvSpPr>
          <p:cNvPr id="19478" name="Rectangle 22"/>
          <p:cNvSpPr>
            <a:spLocks noChangeArrowheads="1"/>
          </p:cNvSpPr>
          <p:nvPr/>
        </p:nvSpPr>
        <p:spPr bwMode="auto">
          <a:xfrm>
            <a:off x="2819400" y="4435475"/>
            <a:ext cx="785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CH</a:t>
            </a:r>
            <a:r>
              <a:rPr lang="en-US" baseline="-25000"/>
              <a:t>3</a:t>
            </a:r>
            <a:r>
              <a:rPr lang="en-US"/>
              <a:t> 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3475038" y="4648200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80" name="TextBox 24"/>
          <p:cNvSpPr txBox="1">
            <a:spLocks noChangeArrowheads="1"/>
          </p:cNvSpPr>
          <p:nvPr/>
        </p:nvSpPr>
        <p:spPr bwMode="auto">
          <a:xfrm>
            <a:off x="2133600" y="5715000"/>
            <a:ext cx="3122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Long Chain Fatty acid</a:t>
            </a:r>
          </a:p>
        </p:txBody>
      </p:sp>
      <p:sp>
        <p:nvSpPr>
          <p:cNvPr id="26" name="Rounded Rectangular Callout 25"/>
          <p:cNvSpPr/>
          <p:nvPr/>
        </p:nvSpPr>
        <p:spPr>
          <a:xfrm>
            <a:off x="2819400" y="4313238"/>
            <a:ext cx="2971800" cy="1143000"/>
          </a:xfrm>
          <a:prstGeom prst="wedgeRoundRectCallou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7" name="Straight Connector 26"/>
          <p:cNvCxnSpPr/>
          <p:nvPr/>
        </p:nvCxnSpPr>
        <p:spPr>
          <a:xfrm>
            <a:off x="6553200" y="3382963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583363" y="3124200"/>
            <a:ext cx="2390775" cy="396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/>
              <a:t>   </a:t>
            </a:r>
            <a:r>
              <a:rPr lang="en-US" sz="2000" b="1" dirty="0" err="1">
                <a:solidFill>
                  <a:schemeClr val="accent6"/>
                </a:solidFill>
              </a:rPr>
              <a:t>Phosphorylcholine</a:t>
            </a:r>
            <a:endParaRPr lang="en-US" sz="2000" b="1" dirty="0">
              <a:solidFill>
                <a:schemeClr val="accent6"/>
              </a:solidFill>
            </a:endParaRPr>
          </a:p>
        </p:txBody>
      </p:sp>
      <p:sp>
        <p:nvSpPr>
          <p:cNvPr id="19484" name="Text Box 28"/>
          <p:cNvSpPr txBox="1">
            <a:spLocks noChangeArrowheads="1"/>
          </p:cNvSpPr>
          <p:nvPr/>
        </p:nvSpPr>
        <p:spPr bwMode="auto">
          <a:xfrm>
            <a:off x="3260725" y="2362200"/>
            <a:ext cx="27781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chemeClr val="accent2"/>
                </a:solidFill>
              </a:rPr>
              <a:t>Sphingomyelin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FFFF"/>
            </a:gs>
            <a:gs pos="100000">
              <a:srgbClr val="2F7676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676400"/>
          </a:xfrm>
          <a:gradFill rotWithShape="0">
            <a:gsLst>
              <a:gs pos="0">
                <a:srgbClr val="FFFF00"/>
              </a:gs>
              <a:gs pos="100000">
                <a:srgbClr val="DCDC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990000"/>
            </a:solidFill>
          </a:ln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990000"/>
                </a:solidFill>
                <a:latin typeface="Impact" pitchFamily="34" charset="0"/>
              </a:rPr>
              <a:t>Phospholipid Compounds of Physiological Importance</a:t>
            </a: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4191000" y="2678113"/>
            <a:ext cx="855663" cy="781050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100000">
                <a:srgbClr val="8F8F00"/>
              </a:gs>
            </a:gsLst>
            <a:lin ang="2700000" scaled="1"/>
          </a:gradFill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chemeClr val="accent2"/>
                </a:solidFill>
              </a:rPr>
              <a:t>By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1604963" y="4124325"/>
            <a:ext cx="6262687" cy="781050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100000">
                <a:srgbClr val="C2C200"/>
              </a:gs>
            </a:gsLst>
            <a:path path="rect">
              <a:fillToRect r="100000" b="100000"/>
            </a:path>
          </a:gradFill>
          <a:ln w="19050">
            <a:solidFill>
              <a:srgbClr val="99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rgbClr val="990000"/>
                </a:solidFill>
                <a:latin typeface="Impact" pitchFamily="34" charset="0"/>
              </a:rPr>
              <a:t>Amr S. Moustafa, M.D.; Ph.D.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838200"/>
            <a:ext cx="5105400" cy="990600"/>
          </a:xfrm>
          <a:solidFill>
            <a:srgbClr val="FFFF00"/>
          </a:solidFill>
          <a:ln>
            <a:solidFill>
              <a:srgbClr val="990000"/>
            </a:solidFill>
          </a:ln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990033"/>
                </a:solidFill>
                <a:latin typeface="Impact" pitchFamily="34" charset="0"/>
              </a:rPr>
              <a:t>Sphingosine</a:t>
            </a:r>
          </a:p>
        </p:txBody>
      </p:sp>
      <p:sp>
        <p:nvSpPr>
          <p:cNvPr id="20483" name="TextBox 7"/>
          <p:cNvSpPr txBox="1">
            <a:spLocks noChangeArrowheads="1"/>
          </p:cNvSpPr>
          <p:nvPr/>
        </p:nvSpPr>
        <p:spPr bwMode="auto">
          <a:xfrm>
            <a:off x="1371600" y="2895600"/>
            <a:ext cx="6284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CH</a:t>
            </a:r>
            <a:r>
              <a:rPr lang="en-US" baseline="-25000"/>
              <a:t>3</a:t>
            </a:r>
            <a:r>
              <a:rPr lang="en-US"/>
              <a:t>     (CH</a:t>
            </a:r>
            <a:r>
              <a:rPr lang="en-US" baseline="-25000"/>
              <a:t>2</a:t>
            </a:r>
            <a:r>
              <a:rPr lang="en-US"/>
              <a:t>)</a:t>
            </a:r>
            <a:r>
              <a:rPr lang="en-US" baseline="-25000"/>
              <a:t>12</a:t>
            </a:r>
            <a:r>
              <a:rPr lang="en-US"/>
              <a:t>   CH     CH     CH    CH    CH</a:t>
            </a:r>
            <a:r>
              <a:rPr lang="en-US" baseline="-25000"/>
              <a:t>2</a:t>
            </a:r>
            <a:r>
              <a:rPr lang="en-US"/>
              <a:t>OH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2073275" y="3124200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992563" y="3140075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992563" y="3094038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276600" y="3124200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324600" y="3154363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578475" y="3154363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800600" y="3154363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1" name="TextBox 22"/>
          <p:cNvSpPr txBox="1">
            <a:spLocks noChangeArrowheads="1"/>
          </p:cNvSpPr>
          <p:nvPr/>
        </p:nvSpPr>
        <p:spPr bwMode="auto">
          <a:xfrm>
            <a:off x="5045075" y="3530600"/>
            <a:ext cx="625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OH</a:t>
            </a:r>
          </a:p>
        </p:txBody>
      </p:sp>
      <p:cxnSp>
        <p:nvCxnSpPr>
          <p:cNvPr id="24" name="Straight Connector 23"/>
          <p:cNvCxnSpPr/>
          <p:nvPr/>
        </p:nvCxnSpPr>
        <p:spPr>
          <a:xfrm rot="5400000">
            <a:off x="5113338" y="3451225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3" name="TextBox 24"/>
          <p:cNvSpPr txBox="1">
            <a:spLocks noChangeArrowheads="1"/>
          </p:cNvSpPr>
          <p:nvPr/>
        </p:nvSpPr>
        <p:spPr bwMode="auto">
          <a:xfrm>
            <a:off x="5791200" y="3535363"/>
            <a:ext cx="727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NH</a:t>
            </a:r>
            <a:r>
              <a:rPr lang="en-US" baseline="-25000"/>
              <a:t>2</a:t>
            </a:r>
          </a:p>
        </p:txBody>
      </p:sp>
      <p:cxnSp>
        <p:nvCxnSpPr>
          <p:cNvPr id="26" name="Straight Connector 25"/>
          <p:cNvCxnSpPr/>
          <p:nvPr/>
        </p:nvCxnSpPr>
        <p:spPr>
          <a:xfrm rot="5400000">
            <a:off x="5829300" y="3467100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295400" y="4724400"/>
            <a:ext cx="6965950" cy="5794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chemeClr val="accent6"/>
                </a:solidFill>
              </a:rPr>
              <a:t>Long chain, unsaturated amino alcohol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685800"/>
            <a:ext cx="8382000" cy="1219200"/>
          </a:xfrm>
          <a:solidFill>
            <a:srgbClr val="FFFF00"/>
          </a:solidFill>
          <a:ln>
            <a:solidFill>
              <a:srgbClr val="990033"/>
            </a:solidFill>
          </a:ln>
        </p:spPr>
        <p:txBody>
          <a:bodyPr/>
          <a:lstStyle/>
          <a:p>
            <a:pPr eaLnBrk="1" hangingPunct="1"/>
            <a:r>
              <a:rPr lang="en-US" sz="3600" b="1" smtClean="0">
                <a:solidFill>
                  <a:srgbClr val="990033"/>
                </a:solidFill>
                <a:latin typeface="Impact" pitchFamily="34" charset="0"/>
              </a:rPr>
              <a:t>Ceramide: Parent Sphingolipid Compound</a:t>
            </a:r>
          </a:p>
        </p:txBody>
      </p:sp>
      <p:sp>
        <p:nvSpPr>
          <p:cNvPr id="21507" name="TextBox 7"/>
          <p:cNvSpPr txBox="1">
            <a:spLocks noChangeArrowheads="1"/>
          </p:cNvSpPr>
          <p:nvPr/>
        </p:nvSpPr>
        <p:spPr bwMode="auto">
          <a:xfrm>
            <a:off x="1600200" y="2590800"/>
            <a:ext cx="6284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CH</a:t>
            </a:r>
            <a:r>
              <a:rPr lang="en-US" baseline="-25000"/>
              <a:t>3</a:t>
            </a:r>
            <a:r>
              <a:rPr lang="en-US"/>
              <a:t>     (CH</a:t>
            </a:r>
            <a:r>
              <a:rPr lang="en-US" baseline="-25000"/>
              <a:t>2</a:t>
            </a:r>
            <a:r>
              <a:rPr lang="en-US"/>
              <a:t>)</a:t>
            </a:r>
            <a:r>
              <a:rPr lang="en-US" baseline="-25000"/>
              <a:t>12</a:t>
            </a:r>
            <a:r>
              <a:rPr lang="en-US"/>
              <a:t>   CH     CH     CH    CH    CH</a:t>
            </a:r>
            <a:r>
              <a:rPr lang="en-US" baseline="-25000"/>
              <a:t>2</a:t>
            </a:r>
            <a:r>
              <a:rPr lang="en-US"/>
              <a:t>OH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2301875" y="2819400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221163" y="2835275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221163" y="2789238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505200" y="2819400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553200" y="2849563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07075" y="2849563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029200" y="2849563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5" name="TextBox 22"/>
          <p:cNvSpPr txBox="1">
            <a:spLocks noChangeArrowheads="1"/>
          </p:cNvSpPr>
          <p:nvPr/>
        </p:nvSpPr>
        <p:spPr bwMode="auto">
          <a:xfrm>
            <a:off x="5273675" y="3225800"/>
            <a:ext cx="625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OH</a:t>
            </a:r>
          </a:p>
        </p:txBody>
      </p:sp>
      <p:cxnSp>
        <p:nvCxnSpPr>
          <p:cNvPr id="21516" name="Straight Connector 23"/>
          <p:cNvCxnSpPr>
            <a:cxnSpLocks noChangeShapeType="1"/>
          </p:cNvCxnSpPr>
          <p:nvPr/>
        </p:nvCxnSpPr>
        <p:spPr bwMode="auto">
          <a:xfrm>
            <a:off x="5456238" y="3032125"/>
            <a:ext cx="0" cy="228600"/>
          </a:xfrm>
          <a:prstGeom prst="line">
            <a:avLst/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</p:cxnSp>
      <p:sp>
        <p:nvSpPr>
          <p:cNvPr id="21517" name="TextBox 24"/>
          <p:cNvSpPr txBox="1">
            <a:spLocks noChangeArrowheads="1"/>
          </p:cNvSpPr>
          <p:nvPr/>
        </p:nvSpPr>
        <p:spPr bwMode="auto">
          <a:xfrm>
            <a:off x="6019800" y="3230563"/>
            <a:ext cx="625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NH</a:t>
            </a:r>
            <a:endParaRPr lang="en-US" baseline="-25000"/>
          </a:p>
        </p:txBody>
      </p:sp>
      <p:cxnSp>
        <p:nvCxnSpPr>
          <p:cNvPr id="21518" name="Straight Connector 25"/>
          <p:cNvCxnSpPr>
            <a:cxnSpLocks noChangeShapeType="1"/>
          </p:cNvCxnSpPr>
          <p:nvPr/>
        </p:nvCxnSpPr>
        <p:spPr bwMode="auto">
          <a:xfrm>
            <a:off x="6172200" y="3048000"/>
            <a:ext cx="0" cy="228600"/>
          </a:xfrm>
          <a:prstGeom prst="line">
            <a:avLst/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</p:cxnSp>
      <p:cxnSp>
        <p:nvCxnSpPr>
          <p:cNvPr id="21519" name="Straight Connector 15"/>
          <p:cNvCxnSpPr>
            <a:cxnSpLocks noChangeShapeType="1"/>
          </p:cNvCxnSpPr>
          <p:nvPr/>
        </p:nvCxnSpPr>
        <p:spPr bwMode="auto">
          <a:xfrm>
            <a:off x="6172200" y="3657600"/>
            <a:ext cx="0" cy="228600"/>
          </a:xfrm>
          <a:prstGeom prst="line">
            <a:avLst/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</p:cxnSp>
      <p:sp>
        <p:nvSpPr>
          <p:cNvPr id="21520" name="TextBox 16"/>
          <p:cNvSpPr txBox="1">
            <a:spLocks noChangeArrowheads="1"/>
          </p:cNvSpPr>
          <p:nvPr/>
        </p:nvSpPr>
        <p:spPr bwMode="auto">
          <a:xfrm>
            <a:off x="5989638" y="3870325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</a:t>
            </a:r>
          </a:p>
        </p:txBody>
      </p:sp>
      <p:cxnSp>
        <p:nvCxnSpPr>
          <p:cNvPr id="21521" name="Straight Connector 17"/>
          <p:cNvCxnSpPr>
            <a:cxnSpLocks noChangeShapeType="1"/>
          </p:cNvCxnSpPr>
          <p:nvPr/>
        </p:nvCxnSpPr>
        <p:spPr bwMode="auto">
          <a:xfrm>
            <a:off x="6194425" y="4289425"/>
            <a:ext cx="0" cy="228600"/>
          </a:xfrm>
          <a:prstGeom prst="line">
            <a:avLst/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</p:cxnSp>
      <p:cxnSp>
        <p:nvCxnSpPr>
          <p:cNvPr id="21522" name="Straight Connector 27"/>
          <p:cNvCxnSpPr>
            <a:cxnSpLocks noChangeShapeType="1"/>
          </p:cNvCxnSpPr>
          <p:nvPr/>
        </p:nvCxnSpPr>
        <p:spPr bwMode="auto">
          <a:xfrm>
            <a:off x="6156325" y="4297363"/>
            <a:ext cx="0" cy="228600"/>
          </a:xfrm>
          <a:prstGeom prst="line">
            <a:avLst/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</p:cxnSp>
      <p:sp>
        <p:nvSpPr>
          <p:cNvPr id="21523" name="TextBox 28"/>
          <p:cNvSpPr txBox="1">
            <a:spLocks noChangeArrowheads="1"/>
          </p:cNvSpPr>
          <p:nvPr/>
        </p:nvSpPr>
        <p:spPr bwMode="auto">
          <a:xfrm>
            <a:off x="5992813" y="4495800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O</a:t>
            </a:r>
          </a:p>
        </p:txBody>
      </p:sp>
      <p:cxnSp>
        <p:nvCxnSpPr>
          <p:cNvPr id="31" name="Straight Connector 30"/>
          <p:cNvCxnSpPr/>
          <p:nvPr/>
        </p:nvCxnSpPr>
        <p:spPr>
          <a:xfrm>
            <a:off x="5791200" y="4114800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25" name="Rectangle 31"/>
          <p:cNvSpPr>
            <a:spLocks noChangeArrowheads="1"/>
          </p:cNvSpPr>
          <p:nvPr/>
        </p:nvSpPr>
        <p:spPr bwMode="auto">
          <a:xfrm>
            <a:off x="4845050" y="3881438"/>
            <a:ext cx="1014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(CH</a:t>
            </a:r>
            <a:r>
              <a:rPr lang="en-US" baseline="-25000"/>
              <a:t>2</a:t>
            </a:r>
            <a:r>
              <a:rPr lang="en-US"/>
              <a:t>)</a:t>
            </a:r>
            <a:r>
              <a:rPr lang="en-US" baseline="-25000"/>
              <a:t>n</a:t>
            </a:r>
            <a:endParaRPr lang="en-US"/>
          </a:p>
        </p:txBody>
      </p:sp>
      <p:sp>
        <p:nvSpPr>
          <p:cNvPr id="21526" name="Rectangle 32"/>
          <p:cNvSpPr>
            <a:spLocks noChangeArrowheads="1"/>
          </p:cNvSpPr>
          <p:nvPr/>
        </p:nvSpPr>
        <p:spPr bwMode="auto">
          <a:xfrm>
            <a:off x="3962400" y="3902075"/>
            <a:ext cx="785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CH</a:t>
            </a:r>
            <a:r>
              <a:rPr lang="en-US" baseline="-25000"/>
              <a:t>3</a:t>
            </a:r>
            <a:r>
              <a:rPr lang="en-US"/>
              <a:t> 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4618038" y="4114800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28" name="TextBox 34"/>
          <p:cNvSpPr txBox="1">
            <a:spLocks noChangeArrowheads="1"/>
          </p:cNvSpPr>
          <p:nvPr/>
        </p:nvSpPr>
        <p:spPr bwMode="auto">
          <a:xfrm>
            <a:off x="3276600" y="5181600"/>
            <a:ext cx="3122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Long Chain Fatty acid</a:t>
            </a:r>
          </a:p>
        </p:txBody>
      </p:sp>
      <p:sp>
        <p:nvSpPr>
          <p:cNvPr id="36" name="Rounded Rectangular Callout 35"/>
          <p:cNvSpPr>
            <a:spLocks noChangeArrowheads="1"/>
          </p:cNvSpPr>
          <p:nvPr/>
        </p:nvSpPr>
        <p:spPr bwMode="auto">
          <a:xfrm>
            <a:off x="3962400" y="3779838"/>
            <a:ext cx="2971800" cy="1143000"/>
          </a:xfrm>
          <a:prstGeom prst="wedgeRoundRectCallout">
            <a:avLst>
              <a:gd name="adj1" fmla="val -20833"/>
              <a:gd name="adj2" fmla="val 69167"/>
              <a:gd name="adj3" fmla="val 16667"/>
            </a:avLst>
          </a:prstGeom>
          <a:noFill/>
          <a:ln w="25400" algn="ctr">
            <a:solidFill>
              <a:srgbClr val="2D2DB9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685800"/>
            <a:ext cx="5181600" cy="1371600"/>
          </a:xfrm>
          <a:solidFill>
            <a:srgbClr val="FFFF00"/>
          </a:solidFill>
          <a:ln>
            <a:solidFill>
              <a:srgbClr val="990000"/>
            </a:solidFill>
          </a:ln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990000"/>
                </a:solidFill>
                <a:latin typeface="Impact" pitchFamily="34" charset="0"/>
              </a:rPr>
              <a:t>Sphingomyelin</a:t>
            </a:r>
          </a:p>
        </p:txBody>
      </p:sp>
      <p:sp>
        <p:nvSpPr>
          <p:cNvPr id="22531" name="TextBox 3"/>
          <p:cNvSpPr txBox="1">
            <a:spLocks noChangeArrowheads="1"/>
          </p:cNvSpPr>
          <p:nvPr/>
        </p:nvSpPr>
        <p:spPr bwMode="auto">
          <a:xfrm>
            <a:off x="457200" y="2819400"/>
            <a:ext cx="6064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CH</a:t>
            </a:r>
            <a:r>
              <a:rPr lang="en-US" baseline="-25000"/>
              <a:t>3</a:t>
            </a:r>
            <a:r>
              <a:rPr lang="en-US"/>
              <a:t>     (CH</a:t>
            </a:r>
            <a:r>
              <a:rPr lang="en-US" baseline="-25000"/>
              <a:t>2</a:t>
            </a:r>
            <a:r>
              <a:rPr lang="en-US"/>
              <a:t>)</a:t>
            </a:r>
            <a:r>
              <a:rPr lang="en-US" baseline="-25000"/>
              <a:t>12</a:t>
            </a:r>
            <a:r>
              <a:rPr lang="en-US"/>
              <a:t>    CH     CH    CH    CH    CH</a:t>
            </a:r>
            <a:r>
              <a:rPr lang="en-US" baseline="-25000"/>
              <a:t>2</a:t>
            </a:r>
            <a:r>
              <a:rPr lang="en-US"/>
              <a:t>O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158875" y="3048000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187700" y="3063875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184525" y="3001963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362200" y="3048000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410200" y="3078163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664075" y="3078163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886200" y="3078163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9" name="TextBox 11"/>
          <p:cNvSpPr txBox="1">
            <a:spLocks noChangeArrowheads="1"/>
          </p:cNvSpPr>
          <p:nvPr/>
        </p:nvSpPr>
        <p:spPr bwMode="auto">
          <a:xfrm>
            <a:off x="4130675" y="3454400"/>
            <a:ext cx="625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OH</a:t>
            </a:r>
          </a:p>
        </p:txBody>
      </p:sp>
      <p:cxnSp>
        <p:nvCxnSpPr>
          <p:cNvPr id="13" name="Straight Connector 12"/>
          <p:cNvCxnSpPr/>
          <p:nvPr/>
        </p:nvCxnSpPr>
        <p:spPr>
          <a:xfrm rot="5400000">
            <a:off x="4198938" y="3375025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41" name="TextBox 13"/>
          <p:cNvSpPr txBox="1">
            <a:spLocks noChangeArrowheads="1"/>
          </p:cNvSpPr>
          <p:nvPr/>
        </p:nvSpPr>
        <p:spPr bwMode="auto">
          <a:xfrm>
            <a:off x="4876800" y="3459163"/>
            <a:ext cx="625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NH</a:t>
            </a:r>
            <a:endParaRPr lang="en-US" baseline="-25000"/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4914900" y="3390900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4914900" y="4000500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44" name="TextBox 16"/>
          <p:cNvSpPr txBox="1">
            <a:spLocks noChangeArrowheads="1"/>
          </p:cNvSpPr>
          <p:nvPr/>
        </p:nvSpPr>
        <p:spPr bwMode="auto">
          <a:xfrm>
            <a:off x="4846638" y="4098925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</a:t>
            </a:r>
          </a:p>
        </p:txBody>
      </p:sp>
      <p:cxnSp>
        <p:nvCxnSpPr>
          <p:cNvPr id="18" name="Straight Connector 17"/>
          <p:cNvCxnSpPr/>
          <p:nvPr/>
        </p:nvCxnSpPr>
        <p:spPr>
          <a:xfrm rot="5400000">
            <a:off x="4937125" y="4632325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4884738" y="4624388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47" name="TextBox 19"/>
          <p:cNvSpPr txBox="1">
            <a:spLocks noChangeArrowheads="1"/>
          </p:cNvSpPr>
          <p:nvPr/>
        </p:nvSpPr>
        <p:spPr bwMode="auto">
          <a:xfrm>
            <a:off x="4849813" y="4724400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O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648200" y="4343400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49" name="Rectangle 21"/>
          <p:cNvSpPr>
            <a:spLocks noChangeArrowheads="1"/>
          </p:cNvSpPr>
          <p:nvPr/>
        </p:nvSpPr>
        <p:spPr bwMode="auto">
          <a:xfrm>
            <a:off x="3702050" y="4110038"/>
            <a:ext cx="1014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(CH</a:t>
            </a:r>
            <a:r>
              <a:rPr lang="en-US" baseline="-25000"/>
              <a:t>2</a:t>
            </a:r>
            <a:r>
              <a:rPr lang="en-US"/>
              <a:t>)</a:t>
            </a:r>
            <a:r>
              <a:rPr lang="en-US" baseline="-25000"/>
              <a:t>n</a:t>
            </a:r>
            <a:endParaRPr lang="en-US"/>
          </a:p>
        </p:txBody>
      </p:sp>
      <p:sp>
        <p:nvSpPr>
          <p:cNvPr id="22550" name="Rectangle 22"/>
          <p:cNvSpPr>
            <a:spLocks noChangeArrowheads="1"/>
          </p:cNvSpPr>
          <p:nvPr/>
        </p:nvSpPr>
        <p:spPr bwMode="auto">
          <a:xfrm>
            <a:off x="2819400" y="4130675"/>
            <a:ext cx="785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CH</a:t>
            </a:r>
            <a:r>
              <a:rPr lang="en-US" baseline="-25000"/>
              <a:t>3</a:t>
            </a:r>
            <a:r>
              <a:rPr lang="en-US"/>
              <a:t> 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3475038" y="4343400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52" name="TextBox 24"/>
          <p:cNvSpPr txBox="1">
            <a:spLocks noChangeArrowheads="1"/>
          </p:cNvSpPr>
          <p:nvPr/>
        </p:nvSpPr>
        <p:spPr bwMode="auto">
          <a:xfrm>
            <a:off x="2133600" y="5410200"/>
            <a:ext cx="3122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Long Chain Fatty acid</a:t>
            </a:r>
          </a:p>
        </p:txBody>
      </p:sp>
      <p:sp>
        <p:nvSpPr>
          <p:cNvPr id="26" name="Rounded Rectangular Callout 25"/>
          <p:cNvSpPr/>
          <p:nvPr/>
        </p:nvSpPr>
        <p:spPr>
          <a:xfrm>
            <a:off x="2819400" y="4008438"/>
            <a:ext cx="2971800" cy="1143000"/>
          </a:xfrm>
          <a:prstGeom prst="wedgeRoundRectCallou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7" name="Straight Connector 26"/>
          <p:cNvCxnSpPr/>
          <p:nvPr/>
        </p:nvCxnSpPr>
        <p:spPr>
          <a:xfrm>
            <a:off x="6553200" y="3078163"/>
            <a:ext cx="228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583363" y="2819400"/>
            <a:ext cx="2390775" cy="396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/>
              <a:t>   </a:t>
            </a:r>
            <a:r>
              <a:rPr lang="en-US" sz="2000" b="1" dirty="0" err="1">
                <a:solidFill>
                  <a:schemeClr val="accent6"/>
                </a:solidFill>
              </a:rPr>
              <a:t>Phosphorylcholine</a:t>
            </a:r>
            <a:endParaRPr lang="en-US" sz="2000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457200"/>
            <a:ext cx="8153400" cy="1143000"/>
          </a:xfrm>
          <a:solidFill>
            <a:srgbClr val="66FFFF"/>
          </a:solidFill>
          <a:ln>
            <a:solidFill>
              <a:srgbClr val="990033"/>
            </a:solidFill>
          </a:ln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990033"/>
                </a:solidFill>
                <a:latin typeface="Impact" pitchFamily="34" charset="0"/>
              </a:rPr>
              <a:t>Structure &amp; Function of Myelin Sheath</a:t>
            </a:r>
          </a:p>
        </p:txBody>
      </p:sp>
      <p:sp>
        <p:nvSpPr>
          <p:cNvPr id="23555" name="TextBox 3"/>
          <p:cNvSpPr txBox="1">
            <a:spLocks noChangeArrowheads="1"/>
          </p:cNvSpPr>
          <p:nvPr/>
        </p:nvSpPr>
        <p:spPr bwMode="auto">
          <a:xfrm>
            <a:off x="381000" y="3844925"/>
            <a:ext cx="8450263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2D2DB9"/>
                </a:solidFill>
              </a:rPr>
              <a:t>Myelin sheath insulates the nerve axon to avoid signal leakage </a:t>
            </a:r>
          </a:p>
          <a:p>
            <a:r>
              <a:rPr lang="en-US" b="1">
                <a:solidFill>
                  <a:srgbClr val="2D2DB9"/>
                </a:solidFill>
              </a:rPr>
              <a:t>and greatly speeds up the transmission of impulses along axons</a:t>
            </a:r>
          </a:p>
          <a:p>
            <a:endParaRPr lang="en-US" b="1">
              <a:solidFill>
                <a:srgbClr val="2D2DB9"/>
              </a:solidFill>
            </a:endParaRPr>
          </a:p>
          <a:p>
            <a:endParaRPr lang="en-US" b="1">
              <a:solidFill>
                <a:srgbClr val="C00000"/>
              </a:solidFill>
            </a:endParaRPr>
          </a:p>
          <a:p>
            <a:endParaRPr lang="en-US" b="1">
              <a:solidFill>
                <a:srgbClr val="C00000"/>
              </a:solidFill>
            </a:endParaRPr>
          </a:p>
          <a:p>
            <a:endParaRPr lang="en-US" b="1">
              <a:solidFill>
                <a:srgbClr val="C00000"/>
              </a:solidFill>
            </a:endParaRPr>
          </a:p>
          <a:p>
            <a:endParaRPr lang="en-US" b="1">
              <a:solidFill>
                <a:srgbClr val="C00000"/>
              </a:solidFill>
            </a:endParaRPr>
          </a:p>
          <a:p>
            <a:endParaRPr lang="en-US" b="1">
              <a:solidFill>
                <a:srgbClr val="C00000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2852738" y="5205413"/>
            <a:ext cx="914400" cy="228600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557" name="TextBox 5"/>
          <p:cNvSpPr txBox="1">
            <a:spLocks noChangeArrowheads="1"/>
          </p:cNvSpPr>
          <p:nvPr/>
        </p:nvSpPr>
        <p:spPr bwMode="auto">
          <a:xfrm>
            <a:off x="2074863" y="4533900"/>
            <a:ext cx="36274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C00000"/>
                </a:solidFill>
              </a:rPr>
              <a:t>Direction of nerve impulse</a:t>
            </a:r>
          </a:p>
        </p:txBody>
      </p:sp>
      <p:grpSp>
        <p:nvGrpSpPr>
          <p:cNvPr id="23558" name="Group 26"/>
          <p:cNvGrpSpPr>
            <a:grpSpLocks/>
          </p:cNvGrpSpPr>
          <p:nvPr/>
        </p:nvGrpSpPr>
        <p:grpSpPr bwMode="auto">
          <a:xfrm>
            <a:off x="1860550" y="5216525"/>
            <a:ext cx="5226050" cy="1295400"/>
            <a:chOff x="1844040" y="3276600"/>
            <a:chExt cx="5226496" cy="1295400"/>
          </a:xfrm>
        </p:grpSpPr>
        <p:sp>
          <p:nvSpPr>
            <p:cNvPr id="8" name="Oval 7"/>
            <p:cNvSpPr/>
            <p:nvPr/>
          </p:nvSpPr>
          <p:spPr>
            <a:xfrm>
              <a:off x="1844040" y="3494088"/>
              <a:ext cx="914478" cy="9144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2742642" y="3875088"/>
              <a:ext cx="3567417" cy="0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Block Arc 9"/>
            <p:cNvSpPr/>
            <p:nvPr/>
          </p:nvSpPr>
          <p:spPr>
            <a:xfrm rot="5240140" flipV="1">
              <a:off x="6003700" y="3505164"/>
              <a:ext cx="1295400" cy="838272"/>
            </a:xfrm>
            <a:prstGeom prst="blockArc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Snip Same Side Corner Rectangle 10"/>
            <p:cNvSpPr/>
            <p:nvPr/>
          </p:nvSpPr>
          <p:spPr>
            <a:xfrm>
              <a:off x="2880766" y="3722688"/>
              <a:ext cx="914478" cy="152400"/>
            </a:xfrm>
            <a:prstGeom prst="snip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Snip Same Side Corner Rectangle 11"/>
            <p:cNvSpPr/>
            <p:nvPr/>
          </p:nvSpPr>
          <p:spPr>
            <a:xfrm>
              <a:off x="3961946" y="3722688"/>
              <a:ext cx="914478" cy="152400"/>
            </a:xfrm>
            <a:prstGeom prst="snip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Snip Same Side Corner Rectangle 12"/>
            <p:cNvSpPr/>
            <p:nvPr/>
          </p:nvSpPr>
          <p:spPr>
            <a:xfrm>
              <a:off x="5028837" y="3722688"/>
              <a:ext cx="914478" cy="152400"/>
            </a:xfrm>
            <a:prstGeom prst="snip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2742642" y="3981450"/>
              <a:ext cx="3505499" cy="0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Snip Same Side Corner Rectangle 14"/>
            <p:cNvSpPr/>
            <p:nvPr/>
          </p:nvSpPr>
          <p:spPr>
            <a:xfrm flipH="1" flipV="1">
              <a:off x="2895055" y="3981450"/>
              <a:ext cx="914478" cy="152400"/>
            </a:xfrm>
            <a:prstGeom prst="snip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Snip Same Side Corner Rectangle 15"/>
            <p:cNvSpPr/>
            <p:nvPr/>
          </p:nvSpPr>
          <p:spPr>
            <a:xfrm flipH="1" flipV="1">
              <a:off x="3961946" y="3981450"/>
              <a:ext cx="914478" cy="152400"/>
            </a:xfrm>
            <a:prstGeom prst="snip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Snip Same Side Corner Rectangle 16"/>
            <p:cNvSpPr/>
            <p:nvPr/>
          </p:nvSpPr>
          <p:spPr>
            <a:xfrm flipH="1" flipV="1">
              <a:off x="5028837" y="3981450"/>
              <a:ext cx="914478" cy="152400"/>
            </a:xfrm>
            <a:prstGeom prst="snip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Curved Up Arrow 17"/>
            <p:cNvSpPr/>
            <p:nvPr/>
          </p:nvSpPr>
          <p:spPr>
            <a:xfrm>
              <a:off x="4998672" y="3886200"/>
              <a:ext cx="990685" cy="46038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Curved Up Arrow 18"/>
            <p:cNvSpPr/>
            <p:nvPr/>
          </p:nvSpPr>
          <p:spPr>
            <a:xfrm>
              <a:off x="3947658" y="3886200"/>
              <a:ext cx="990685" cy="46038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" name="Curved Up Arrow 19"/>
            <p:cNvSpPr/>
            <p:nvPr/>
          </p:nvSpPr>
          <p:spPr>
            <a:xfrm>
              <a:off x="2864890" y="3870325"/>
              <a:ext cx="990685" cy="46038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762000" y="2057400"/>
            <a:ext cx="4383088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6"/>
                </a:solidFill>
              </a:rPr>
              <a:t>Myelin structure: Lipids (80%) </a:t>
            </a:r>
          </a:p>
        </p:txBody>
      </p:sp>
      <p:cxnSp>
        <p:nvCxnSpPr>
          <p:cNvPr id="25" name="Straight Arrow Connector 24"/>
          <p:cNvCxnSpPr>
            <a:stCxn id="23" idx="3"/>
          </p:cNvCxnSpPr>
          <p:nvPr/>
        </p:nvCxnSpPr>
        <p:spPr>
          <a:xfrm flipV="1">
            <a:off x="5145088" y="2057400"/>
            <a:ext cx="493712" cy="2301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5181600" y="2590800"/>
            <a:ext cx="457200" cy="152400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62" name="TextBox 27"/>
          <p:cNvSpPr txBox="1">
            <a:spLocks noChangeArrowheads="1"/>
          </p:cNvSpPr>
          <p:nvPr/>
        </p:nvSpPr>
        <p:spPr bwMode="auto">
          <a:xfrm>
            <a:off x="5638800" y="1828800"/>
            <a:ext cx="28590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C00000"/>
                </a:solidFill>
              </a:rPr>
              <a:t>Glycolipids (mainly)</a:t>
            </a:r>
          </a:p>
        </p:txBody>
      </p:sp>
      <p:sp>
        <p:nvSpPr>
          <p:cNvPr id="23563" name="TextBox 28"/>
          <p:cNvSpPr txBox="1">
            <a:spLocks noChangeArrowheads="1"/>
          </p:cNvSpPr>
          <p:nvPr/>
        </p:nvSpPr>
        <p:spPr bwMode="auto">
          <a:xfrm>
            <a:off x="5632450" y="2514600"/>
            <a:ext cx="21526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C00000"/>
                </a:solidFill>
              </a:rPr>
              <a:t>Sphingomyelin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146425" y="3124200"/>
            <a:ext cx="2170113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6"/>
                </a:solidFill>
              </a:rPr>
              <a:t>Proteins (20%)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ChangeArrowheads="1"/>
          </p:cNvSpPr>
          <p:nvPr/>
        </p:nvSpPr>
        <p:spPr bwMode="auto">
          <a:xfrm>
            <a:off x="2057400" y="533400"/>
            <a:ext cx="5486400" cy="990600"/>
          </a:xfrm>
          <a:prstGeom prst="rect">
            <a:avLst/>
          </a:prstGeom>
          <a:solidFill>
            <a:srgbClr val="FFFF00"/>
          </a:solidFill>
          <a:ln w="2857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 b="1">
                <a:solidFill>
                  <a:srgbClr val="990000"/>
                </a:solidFill>
                <a:latin typeface="Impact" pitchFamily="34" charset="0"/>
              </a:rPr>
              <a:t>Lipoprotein Structure</a:t>
            </a:r>
          </a:p>
        </p:txBody>
      </p:sp>
      <p:sp>
        <p:nvSpPr>
          <p:cNvPr id="24579" name="Text Box 8"/>
          <p:cNvSpPr txBox="1">
            <a:spLocks noChangeArrowheads="1"/>
          </p:cNvSpPr>
          <p:nvPr/>
        </p:nvSpPr>
        <p:spPr bwMode="auto">
          <a:xfrm>
            <a:off x="304800" y="1676400"/>
            <a:ext cx="86518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chemeClr val="accent2"/>
                </a:solidFill>
              </a:rPr>
              <a:t>Outer part (coat): </a:t>
            </a:r>
          </a:p>
          <a:p>
            <a:r>
              <a:rPr lang="en-US" sz="3200" b="1">
                <a:solidFill>
                  <a:schemeClr val="accent2"/>
                </a:solidFill>
              </a:rPr>
              <a:t>	</a:t>
            </a:r>
            <a:r>
              <a:rPr lang="en-US" sz="3200" b="1">
                <a:solidFill>
                  <a:srgbClr val="990000"/>
                </a:solidFill>
              </a:rPr>
              <a:t>Apoproteins or apolipoproteins</a:t>
            </a:r>
          </a:p>
          <a:p>
            <a:r>
              <a:rPr lang="en-US" b="1">
                <a:solidFill>
                  <a:srgbClr val="990000"/>
                </a:solidFill>
              </a:rPr>
              <a:t>	</a:t>
            </a:r>
            <a:r>
              <a:rPr lang="en-US" sz="4000" b="1">
                <a:solidFill>
                  <a:schemeClr val="accent2"/>
                </a:solidFill>
                <a:latin typeface="Impact" pitchFamily="34" charset="0"/>
              </a:rPr>
              <a:t>Phospholipids </a:t>
            </a:r>
            <a:r>
              <a:rPr lang="en-US" sz="3200" b="1">
                <a:solidFill>
                  <a:schemeClr val="accent2"/>
                </a:solidFill>
              </a:rPr>
              <a:t>(Why?)</a:t>
            </a:r>
          </a:p>
          <a:p>
            <a:r>
              <a:rPr lang="en-US" sz="3200" b="1">
                <a:solidFill>
                  <a:schemeClr val="accent2"/>
                </a:solidFill>
              </a:rPr>
              <a:t>	</a:t>
            </a:r>
            <a:r>
              <a:rPr lang="en-US" sz="3200" b="1">
                <a:solidFill>
                  <a:srgbClr val="990000"/>
                </a:solidFill>
              </a:rPr>
              <a:t>Free cholesterol</a:t>
            </a:r>
          </a:p>
          <a:p>
            <a:r>
              <a:rPr lang="en-US" sz="2800" b="1">
                <a:solidFill>
                  <a:srgbClr val="990000"/>
                </a:solidFill>
              </a:rPr>
              <a:t>		</a:t>
            </a:r>
            <a:r>
              <a:rPr lang="en-US" b="1">
                <a:solidFill>
                  <a:schemeClr val="accent2"/>
                </a:solidFill>
              </a:rPr>
              <a:t>(Relatively hydrophilic, allowing transport of lipid 		particles of the core in the aqueous plasma)</a:t>
            </a:r>
          </a:p>
          <a:p>
            <a:endParaRPr lang="en-US" sz="2800" b="1">
              <a:solidFill>
                <a:schemeClr val="accent2"/>
              </a:solidFill>
            </a:endParaRPr>
          </a:p>
          <a:p>
            <a:r>
              <a:rPr lang="en-US" sz="3200" b="1">
                <a:solidFill>
                  <a:schemeClr val="accent2"/>
                </a:solidFill>
              </a:rPr>
              <a:t>Inner part (core):</a:t>
            </a:r>
          </a:p>
          <a:p>
            <a:pPr lvl="1">
              <a:buFontTx/>
              <a:buChar char="•"/>
            </a:pPr>
            <a:r>
              <a:rPr lang="en-US" sz="2800" b="1">
                <a:solidFill>
                  <a:srgbClr val="990000"/>
                </a:solidFill>
              </a:rPr>
              <a:t> According to the type of lipoproteins</a:t>
            </a:r>
          </a:p>
          <a:p>
            <a:pPr lvl="1">
              <a:buFontTx/>
              <a:buChar char="•"/>
            </a:pPr>
            <a:r>
              <a:rPr lang="en-US" sz="2800" b="1">
                <a:solidFill>
                  <a:srgbClr val="990000"/>
                </a:solidFill>
              </a:rPr>
              <a:t> Different lipid components in various combinations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18_014"/>
          <p:cNvPicPr>
            <a:picLocks noChangeAspect="1" noChangeArrowheads="1"/>
          </p:cNvPicPr>
          <p:nvPr/>
        </p:nvPicPr>
        <p:blipFill>
          <a:blip r:embed="rId2" cstate="print"/>
          <a:srcRect l="17500" t="2017" r="15833" b="18285"/>
          <a:stretch>
            <a:fillRect/>
          </a:stretch>
        </p:blipFill>
        <p:spPr bwMode="auto">
          <a:xfrm>
            <a:off x="1676400" y="533400"/>
            <a:ext cx="6096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Rectangle 6"/>
          <p:cNvSpPr>
            <a:spLocks noChangeArrowheads="1"/>
          </p:cNvSpPr>
          <p:nvPr/>
        </p:nvSpPr>
        <p:spPr bwMode="auto">
          <a:xfrm>
            <a:off x="1295400" y="0"/>
            <a:ext cx="6400800" cy="554038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4" name="Rectangle 7"/>
          <p:cNvSpPr>
            <a:spLocks noChangeArrowheads="1"/>
          </p:cNvSpPr>
          <p:nvPr/>
        </p:nvSpPr>
        <p:spPr bwMode="auto">
          <a:xfrm>
            <a:off x="5334000" y="228600"/>
            <a:ext cx="3581400" cy="762000"/>
          </a:xfrm>
          <a:prstGeom prst="rect">
            <a:avLst/>
          </a:prstGeom>
          <a:solidFill>
            <a:srgbClr val="FFFF00"/>
          </a:solidFill>
          <a:ln w="2857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800" b="1">
                <a:solidFill>
                  <a:srgbClr val="990000"/>
                </a:solidFill>
              </a:rPr>
              <a:t>Lipoprotein Structure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8"/>
          <p:cNvSpPr txBox="1">
            <a:spLocks noChangeArrowheads="1"/>
          </p:cNvSpPr>
          <p:nvPr/>
        </p:nvSpPr>
        <p:spPr bwMode="auto">
          <a:xfrm>
            <a:off x="2819400" y="752475"/>
            <a:ext cx="3829050" cy="771525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rgbClr val="990000"/>
                </a:solidFill>
              </a:rPr>
              <a:t>Phospholipases</a:t>
            </a:r>
          </a:p>
        </p:txBody>
      </p:sp>
      <p:sp>
        <p:nvSpPr>
          <p:cNvPr id="5" name="Rectangle 4"/>
          <p:cNvSpPr/>
          <p:nvPr/>
        </p:nvSpPr>
        <p:spPr>
          <a:xfrm>
            <a:off x="685800" y="1981200"/>
            <a:ext cx="7924800" cy="443198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>
              <a:buClr>
                <a:srgbClr val="990000"/>
              </a:buClr>
              <a:defRPr/>
            </a:pPr>
            <a:r>
              <a:rPr lang="en-US" sz="2800" b="1" dirty="0" smtClean="0">
                <a:solidFill>
                  <a:srgbClr val="C00000"/>
                </a:solidFill>
              </a:rPr>
              <a:t>(1) For </a:t>
            </a:r>
            <a:r>
              <a:rPr lang="en-US" sz="2800" b="1" dirty="0" err="1" smtClean="0">
                <a:solidFill>
                  <a:srgbClr val="C00000"/>
                </a:solidFill>
              </a:rPr>
              <a:t>glycerophospholipids</a:t>
            </a:r>
            <a:r>
              <a:rPr lang="en-US" sz="2800" b="1" dirty="0" smtClean="0">
                <a:solidFill>
                  <a:srgbClr val="C00000"/>
                </a:solidFill>
              </a:rPr>
              <a:t>:</a:t>
            </a:r>
          </a:p>
          <a:p>
            <a:pPr lvl="2">
              <a:buClr>
                <a:srgbClr val="990000"/>
              </a:buClr>
              <a:defRPr/>
            </a:pPr>
            <a:r>
              <a:rPr lang="en-US" sz="2800" b="1" dirty="0" err="1" smtClean="0">
                <a:solidFill>
                  <a:schemeClr val="accent2"/>
                </a:solidFill>
              </a:rPr>
              <a:t>Phospholipases</a:t>
            </a:r>
            <a:r>
              <a:rPr 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A1, A2, C </a:t>
            </a:r>
            <a:r>
              <a:rPr lang="en-US" sz="2800" b="1" dirty="0" smtClean="0">
                <a:solidFill>
                  <a:srgbClr val="008000"/>
                </a:solidFill>
              </a:rPr>
              <a:t>and</a:t>
            </a:r>
            <a:r>
              <a:rPr 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sz="2800" b="1" dirty="0" smtClean="0">
                <a:solidFill>
                  <a:srgbClr val="008000"/>
                </a:solidFill>
              </a:rPr>
              <a:t>D</a:t>
            </a:r>
          </a:p>
          <a:p>
            <a:pPr lvl="2">
              <a:buClr>
                <a:srgbClr val="990000"/>
              </a:buClr>
              <a:defRPr/>
            </a:pPr>
            <a:r>
              <a:rPr lang="en-US" sz="2800" b="1" dirty="0" smtClean="0">
                <a:solidFill>
                  <a:schemeClr val="accent6"/>
                </a:solidFill>
              </a:rPr>
              <a:t>Present in all tissues and pancreatic juice</a:t>
            </a:r>
          </a:p>
          <a:p>
            <a:pPr lvl="2">
              <a:buClr>
                <a:srgbClr val="990000"/>
              </a:buClr>
              <a:defRPr/>
            </a:pPr>
            <a:r>
              <a:rPr lang="en-US" sz="2800" b="1" dirty="0" smtClean="0">
                <a:solidFill>
                  <a:schemeClr val="accent6"/>
                </a:solidFill>
              </a:rPr>
              <a:t>Present in snake venoms and bacterial toxins</a:t>
            </a:r>
          </a:p>
          <a:p>
            <a:pPr lvl="2">
              <a:buClr>
                <a:srgbClr val="990000"/>
              </a:buClr>
              <a:defRPr/>
            </a:pPr>
            <a:endParaRPr lang="en-US" sz="2800" b="1" dirty="0" smtClean="0">
              <a:solidFill>
                <a:srgbClr val="008000"/>
              </a:solidFill>
            </a:endParaRPr>
          </a:p>
          <a:p>
            <a:pPr marL="0" lvl="2">
              <a:buClr>
                <a:srgbClr val="990000"/>
              </a:buClr>
              <a:defRPr/>
            </a:pPr>
            <a:r>
              <a:rPr lang="en-US" sz="2800" b="1" dirty="0" smtClean="0">
                <a:solidFill>
                  <a:srgbClr val="C00000"/>
                </a:solidFill>
              </a:rPr>
              <a:t>(2) For </a:t>
            </a:r>
            <a:r>
              <a:rPr lang="en-US" sz="2800" b="1" dirty="0" err="1" smtClean="0">
                <a:solidFill>
                  <a:srgbClr val="C00000"/>
                </a:solidFill>
              </a:rPr>
              <a:t>sphingophospholipids</a:t>
            </a:r>
            <a:r>
              <a:rPr lang="en-US" sz="2800" b="1" dirty="0" smtClean="0">
                <a:solidFill>
                  <a:srgbClr val="C00000"/>
                </a:solidFill>
              </a:rPr>
              <a:t>:</a:t>
            </a:r>
          </a:p>
          <a:p>
            <a:pPr lvl="2">
              <a:spcAft>
                <a:spcPts val="1200"/>
              </a:spcAft>
              <a:buClr>
                <a:srgbClr val="990000"/>
              </a:buClr>
              <a:defRPr/>
            </a:pPr>
            <a:r>
              <a:rPr lang="en-US" sz="2800" b="1" dirty="0" smtClean="0">
                <a:solidFill>
                  <a:schemeClr val="accent6"/>
                </a:solidFill>
              </a:rPr>
              <a:t>        </a:t>
            </a:r>
            <a:r>
              <a:rPr lang="en-US" sz="2800" b="1" dirty="0" err="1" smtClean="0">
                <a:solidFill>
                  <a:schemeClr val="accent6"/>
                </a:solidFill>
              </a:rPr>
              <a:t>Lysosomal</a:t>
            </a:r>
            <a:r>
              <a:rPr lang="en-US" sz="2800" b="1" dirty="0" smtClean="0">
                <a:solidFill>
                  <a:schemeClr val="accent6"/>
                </a:solidFill>
              </a:rPr>
              <a:t> </a:t>
            </a:r>
            <a:r>
              <a:rPr lang="en-US" sz="2800" b="1" dirty="0" err="1" smtClean="0">
                <a:solidFill>
                  <a:schemeClr val="accent6"/>
                </a:solidFill>
              </a:rPr>
              <a:t>phospholipase</a:t>
            </a:r>
            <a:endParaRPr lang="en-US" sz="2800" b="1" dirty="0" smtClean="0">
              <a:solidFill>
                <a:schemeClr val="accent6"/>
              </a:solidFill>
            </a:endParaRPr>
          </a:p>
          <a:p>
            <a:pPr lvl="2">
              <a:buClr>
                <a:srgbClr val="990000"/>
              </a:buClr>
              <a:defRPr/>
            </a:pPr>
            <a:r>
              <a:rPr lang="en-US" b="1" dirty="0" smtClean="0">
                <a:solidFill>
                  <a:srgbClr val="C00000"/>
                </a:solidFill>
              </a:rPr>
              <a:t>	     </a:t>
            </a:r>
            <a:r>
              <a:rPr lang="en-US" b="1" dirty="0" err="1" smtClean="0">
                <a:solidFill>
                  <a:srgbClr val="C00000"/>
                </a:solidFill>
              </a:rPr>
              <a:t>Sphingomyelinase</a:t>
            </a:r>
            <a:endParaRPr lang="en-US" b="1" dirty="0" smtClean="0">
              <a:solidFill>
                <a:schemeClr val="accent2"/>
              </a:solidFill>
            </a:endParaRPr>
          </a:p>
          <a:p>
            <a:pPr lvl="2">
              <a:buClr>
                <a:srgbClr val="990000"/>
              </a:buClr>
              <a:defRPr/>
            </a:pPr>
            <a:r>
              <a:rPr lang="en-US" b="1" dirty="0" err="1" smtClean="0">
                <a:solidFill>
                  <a:schemeClr val="accent2"/>
                </a:solidFill>
              </a:rPr>
              <a:t>Sphingomyelin</a:t>
            </a:r>
            <a:r>
              <a:rPr lang="en-US" b="1" dirty="0" smtClean="0">
                <a:solidFill>
                  <a:schemeClr val="accent2"/>
                </a:solidFill>
              </a:rPr>
              <a:t> 	    </a:t>
            </a:r>
            <a:r>
              <a:rPr lang="en-US" b="1" dirty="0" err="1" smtClean="0">
                <a:solidFill>
                  <a:schemeClr val="accent2"/>
                </a:solidFill>
              </a:rPr>
              <a:t>Ceramide</a:t>
            </a:r>
            <a:r>
              <a:rPr lang="en-US" b="1" dirty="0" smtClean="0">
                <a:solidFill>
                  <a:schemeClr val="accent2"/>
                </a:solidFill>
              </a:rPr>
              <a:t> + </a:t>
            </a:r>
            <a:r>
              <a:rPr lang="en-US" b="1" dirty="0" err="1" smtClean="0">
                <a:solidFill>
                  <a:schemeClr val="accent2"/>
                </a:solidFill>
              </a:rPr>
              <a:t>Phosphocholine</a:t>
            </a:r>
            <a:endParaRPr lang="en-US" b="1" dirty="0" smtClean="0">
              <a:solidFill>
                <a:schemeClr val="accent2"/>
              </a:solidFill>
            </a:endParaRPr>
          </a:p>
          <a:p>
            <a:pPr lvl="2">
              <a:buClr>
                <a:srgbClr val="990000"/>
              </a:buClr>
              <a:defRPr/>
            </a:pPr>
            <a:endParaRPr lang="en-US" sz="2800" b="1" dirty="0">
              <a:solidFill>
                <a:srgbClr val="008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733800" y="5763904"/>
            <a:ext cx="914400" cy="1588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My Documents\My Pictures\17_011.jpg"/>
          <p:cNvPicPr>
            <a:picLocks noChangeAspect="1" noChangeArrowheads="1"/>
          </p:cNvPicPr>
          <p:nvPr/>
        </p:nvPicPr>
        <p:blipFill>
          <a:blip r:embed="rId2" cstate="print"/>
          <a:srcRect l="2438" t="2985" r="2438" b="49254"/>
          <a:stretch>
            <a:fillRect/>
          </a:stretch>
        </p:blipFill>
        <p:spPr bwMode="auto">
          <a:xfrm>
            <a:off x="117475" y="1600200"/>
            <a:ext cx="8915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8"/>
          <p:cNvSpPr txBox="1">
            <a:spLocks noChangeArrowheads="1"/>
          </p:cNvSpPr>
          <p:nvPr/>
        </p:nvSpPr>
        <p:spPr bwMode="auto">
          <a:xfrm>
            <a:off x="1371600" y="449263"/>
            <a:ext cx="6100773" cy="769441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400" b="1" dirty="0" err="1" smtClean="0">
                <a:solidFill>
                  <a:srgbClr val="990000"/>
                </a:solidFill>
              </a:rPr>
              <a:t>Glycero-phospholipases</a:t>
            </a:r>
            <a:endParaRPr lang="en-US" sz="4400" b="1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8"/>
          <p:cNvSpPr txBox="1">
            <a:spLocks noChangeArrowheads="1"/>
          </p:cNvSpPr>
          <p:nvPr/>
        </p:nvSpPr>
        <p:spPr bwMode="auto">
          <a:xfrm>
            <a:off x="1238250" y="381000"/>
            <a:ext cx="6991350" cy="769938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rgbClr val="990000"/>
                </a:solidFill>
              </a:rPr>
              <a:t>Functions of Phospholipases</a:t>
            </a:r>
          </a:p>
        </p:txBody>
      </p:sp>
      <p:sp>
        <p:nvSpPr>
          <p:cNvPr id="5" name="Rectangle 4"/>
          <p:cNvSpPr/>
          <p:nvPr/>
        </p:nvSpPr>
        <p:spPr>
          <a:xfrm>
            <a:off x="685800" y="1219200"/>
            <a:ext cx="7924800" cy="55086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>
              <a:buClr>
                <a:srgbClr val="990000"/>
              </a:buClr>
              <a:defRPr/>
            </a:pPr>
            <a:r>
              <a:rPr lang="en-US" sz="2800" b="1" dirty="0">
                <a:solidFill>
                  <a:srgbClr val="C00000"/>
                </a:solidFill>
              </a:rPr>
              <a:t>(1) Degradation of phospholipids</a:t>
            </a:r>
          </a:p>
          <a:p>
            <a:pPr marL="746125" lvl="2">
              <a:buClr>
                <a:srgbClr val="990000"/>
              </a:buClr>
              <a:buFont typeface="Arial" pitchFamily="34" charset="0"/>
              <a:buChar char="•"/>
              <a:defRPr/>
            </a:pPr>
            <a:r>
              <a:rPr lang="en-US" b="1" dirty="0">
                <a:solidFill>
                  <a:schemeClr val="accent6"/>
                </a:solidFill>
              </a:rPr>
              <a:t>	Production of second messengers</a:t>
            </a:r>
          </a:p>
          <a:p>
            <a:pPr marL="746125" lvl="2">
              <a:buClr>
                <a:srgbClr val="990000"/>
              </a:buClr>
              <a:buFont typeface="Arial" pitchFamily="34" charset="0"/>
              <a:buChar char="•"/>
              <a:defRPr/>
            </a:pPr>
            <a:r>
              <a:rPr lang="en-US" b="1" dirty="0">
                <a:solidFill>
                  <a:schemeClr val="accent6"/>
                </a:solidFill>
              </a:rPr>
              <a:t> Digestion of phospholipids by pancreatic juice</a:t>
            </a:r>
          </a:p>
          <a:p>
            <a:pPr marL="746125" lvl="2">
              <a:buClr>
                <a:srgbClr val="990000"/>
              </a:buClr>
              <a:buFont typeface="Arial" pitchFamily="34" charset="0"/>
              <a:buChar char="•"/>
              <a:defRPr/>
            </a:pPr>
            <a:r>
              <a:rPr lang="en-US" b="1" dirty="0">
                <a:solidFill>
                  <a:schemeClr val="accent6"/>
                </a:solidFill>
              </a:rPr>
              <a:t>	Pathogenic bacteria degrade phospholipids of 	membranes and causing spread of infection</a:t>
            </a:r>
          </a:p>
          <a:p>
            <a:pPr lvl="2">
              <a:buClr>
                <a:srgbClr val="990000"/>
              </a:buClr>
              <a:defRPr/>
            </a:pPr>
            <a:endParaRPr lang="en-US" sz="2800" b="1" dirty="0">
              <a:solidFill>
                <a:srgbClr val="008000"/>
              </a:solidFill>
            </a:endParaRPr>
          </a:p>
          <a:p>
            <a:pPr marL="0" lvl="2">
              <a:buClr>
                <a:srgbClr val="990000"/>
              </a:buClr>
              <a:defRPr/>
            </a:pPr>
            <a:r>
              <a:rPr lang="en-US" sz="2800" b="1" dirty="0">
                <a:solidFill>
                  <a:srgbClr val="C00000"/>
                </a:solidFill>
              </a:rPr>
              <a:t>(2) Remodeling of phospholipids:</a:t>
            </a:r>
          </a:p>
          <a:p>
            <a:pPr marL="746125" lvl="2">
              <a:buClr>
                <a:srgbClr val="990000"/>
              </a:buClr>
              <a:buFont typeface="Arial" pitchFamily="34" charset="0"/>
              <a:buChar char="•"/>
              <a:defRPr/>
            </a:pPr>
            <a:r>
              <a:rPr lang="en-US" sz="2800" b="1" dirty="0">
                <a:solidFill>
                  <a:schemeClr val="accent6"/>
                </a:solidFill>
              </a:rPr>
              <a:t>	</a:t>
            </a:r>
            <a:r>
              <a:rPr lang="en-US" b="1" dirty="0">
                <a:solidFill>
                  <a:schemeClr val="accent6"/>
                </a:solidFill>
              </a:rPr>
              <a:t>Specific </a:t>
            </a:r>
            <a:r>
              <a:rPr lang="en-US" b="1" dirty="0" err="1">
                <a:solidFill>
                  <a:schemeClr val="accent6"/>
                </a:solidFill>
              </a:rPr>
              <a:t>phospholipase</a:t>
            </a:r>
            <a:r>
              <a:rPr lang="en-US" b="1" dirty="0">
                <a:solidFill>
                  <a:schemeClr val="accent6"/>
                </a:solidFill>
              </a:rPr>
              <a:t> removes fatty acid 	from 	</a:t>
            </a:r>
            <a:r>
              <a:rPr lang="en-US" b="1" dirty="0" err="1">
                <a:solidFill>
                  <a:schemeClr val="accent6"/>
                </a:solidFill>
              </a:rPr>
              <a:t>phospholipid</a:t>
            </a:r>
            <a:endParaRPr lang="en-US" b="1" dirty="0">
              <a:solidFill>
                <a:schemeClr val="accent6"/>
              </a:solidFill>
            </a:endParaRPr>
          </a:p>
          <a:p>
            <a:pPr marL="746125" lvl="2">
              <a:buClr>
                <a:srgbClr val="990000"/>
              </a:buClr>
              <a:buFont typeface="Arial" pitchFamily="34" charset="0"/>
              <a:buChar char="•"/>
              <a:defRPr/>
            </a:pPr>
            <a:r>
              <a:rPr lang="en-US" b="1" dirty="0">
                <a:solidFill>
                  <a:schemeClr val="accent6"/>
                </a:solidFill>
              </a:rPr>
              <a:t>	Replacement of fatty acid by alternative fatty acid 	using fatty </a:t>
            </a:r>
            <a:r>
              <a:rPr lang="en-US" b="1" dirty="0" err="1">
                <a:solidFill>
                  <a:schemeClr val="accent6"/>
                </a:solidFill>
              </a:rPr>
              <a:t>acyl</a:t>
            </a:r>
            <a:r>
              <a:rPr lang="en-US" b="1" dirty="0">
                <a:solidFill>
                  <a:schemeClr val="accent6"/>
                </a:solidFill>
              </a:rPr>
              <a:t> </a:t>
            </a:r>
            <a:r>
              <a:rPr lang="en-US" b="1" dirty="0" err="1">
                <a:solidFill>
                  <a:schemeClr val="accent6"/>
                </a:solidFill>
              </a:rPr>
              <a:t>CoA</a:t>
            </a:r>
            <a:r>
              <a:rPr lang="en-US" b="1" dirty="0">
                <a:solidFill>
                  <a:schemeClr val="accent6"/>
                </a:solidFill>
              </a:rPr>
              <a:t> </a:t>
            </a:r>
            <a:r>
              <a:rPr lang="en-US" b="1" dirty="0" err="1">
                <a:solidFill>
                  <a:schemeClr val="accent6"/>
                </a:solidFill>
              </a:rPr>
              <a:t>transferase</a:t>
            </a:r>
            <a:r>
              <a:rPr lang="en-US" b="1" dirty="0">
                <a:solidFill>
                  <a:schemeClr val="accent6"/>
                </a:solidFill>
              </a:rPr>
              <a:t> </a:t>
            </a:r>
          </a:p>
          <a:p>
            <a:pPr marL="0" lvl="2">
              <a:buClr>
                <a:srgbClr val="990000"/>
              </a:buClr>
              <a:defRPr/>
            </a:pPr>
            <a:r>
              <a:rPr lang="en-US" b="1" dirty="0">
                <a:solidFill>
                  <a:schemeClr val="accent6"/>
                </a:solidFill>
              </a:rPr>
              <a:t>	</a:t>
            </a:r>
            <a:r>
              <a:rPr lang="en-US" b="1" dirty="0">
                <a:solidFill>
                  <a:srgbClr val="C00000"/>
                </a:solidFill>
              </a:rPr>
              <a:t>e.g., Binding of 2 </a:t>
            </a:r>
            <a:r>
              <a:rPr lang="en-US" b="1" dirty="0" err="1">
                <a:solidFill>
                  <a:srgbClr val="C00000"/>
                </a:solidFill>
              </a:rPr>
              <a:t>palmitic</a:t>
            </a:r>
            <a:r>
              <a:rPr lang="en-US" b="1" dirty="0">
                <a:solidFill>
                  <a:srgbClr val="C00000"/>
                </a:solidFill>
              </a:rPr>
              <a:t> acids in: 				</a:t>
            </a:r>
            <a:r>
              <a:rPr lang="en-US" b="1" dirty="0" smtClean="0">
                <a:solidFill>
                  <a:srgbClr val="C00000"/>
                </a:solidFill>
              </a:rPr>
              <a:t>        </a:t>
            </a:r>
            <a:r>
              <a:rPr lang="en-US" b="1" dirty="0" err="1" smtClean="0">
                <a:solidFill>
                  <a:srgbClr val="C00000"/>
                </a:solidFill>
              </a:rPr>
              <a:t>Dipalmitoylphosphatidylcholine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>
                <a:solidFill>
                  <a:srgbClr val="C00000"/>
                </a:solidFill>
              </a:rPr>
              <a:t>(DPPC)</a:t>
            </a:r>
          </a:p>
          <a:p>
            <a:pPr marL="0" lvl="2">
              <a:buClr>
                <a:srgbClr val="990000"/>
              </a:buClr>
              <a:defRPr/>
            </a:pPr>
            <a:r>
              <a:rPr lang="en-US" b="1" dirty="0">
                <a:solidFill>
                  <a:srgbClr val="C00000"/>
                </a:solidFill>
              </a:rPr>
              <a:t>	        Binding of </a:t>
            </a:r>
            <a:r>
              <a:rPr lang="en-US" b="1" dirty="0" err="1">
                <a:solidFill>
                  <a:srgbClr val="C00000"/>
                </a:solidFill>
              </a:rPr>
              <a:t>arachidonic</a:t>
            </a:r>
            <a:r>
              <a:rPr lang="en-US" b="1" dirty="0">
                <a:solidFill>
                  <a:srgbClr val="C00000"/>
                </a:solidFill>
              </a:rPr>
              <a:t> to carbon 2 of PI or PC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2057400" y="533400"/>
            <a:ext cx="5486400" cy="990600"/>
          </a:xfrm>
          <a:prstGeom prst="rect">
            <a:avLst/>
          </a:prstGeom>
          <a:solidFill>
            <a:srgbClr val="FFFF00"/>
          </a:solidFill>
          <a:ln w="2857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 b="1">
                <a:solidFill>
                  <a:srgbClr val="990000"/>
                </a:solidFill>
                <a:latin typeface="Impact" pitchFamily="34" charset="0"/>
              </a:rPr>
              <a:t>Take Home Message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152400" y="1676400"/>
            <a:ext cx="8885766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99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2"/>
                </a:solidFill>
              </a:rPr>
              <a:t> Phospholipids</a:t>
            </a:r>
            <a:r>
              <a:rPr lang="en-US" sz="2800" dirty="0"/>
              <a:t> </a:t>
            </a:r>
            <a:r>
              <a:rPr lang="en-US" sz="2800" b="1" dirty="0">
                <a:solidFill>
                  <a:schemeClr val="accent2"/>
                </a:solidFill>
              </a:rPr>
              <a:t>are Complex lipids </a:t>
            </a:r>
            <a:br>
              <a:rPr lang="en-US" sz="2800" b="1" dirty="0">
                <a:solidFill>
                  <a:schemeClr val="accent2"/>
                </a:solidFill>
              </a:rPr>
            </a:br>
            <a:endParaRPr lang="en-US" sz="2800" b="1" dirty="0">
              <a:solidFill>
                <a:schemeClr val="accent2"/>
              </a:solidFill>
            </a:endParaRPr>
          </a:p>
          <a:p>
            <a:pPr>
              <a:spcAft>
                <a:spcPts val="600"/>
              </a:spcAft>
              <a:buClr>
                <a:srgbClr val="990000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accent2"/>
                </a:solidFill>
              </a:rPr>
              <a:t> Phospholipids</a:t>
            </a:r>
            <a:r>
              <a:rPr lang="en-US" sz="2800" dirty="0" smtClean="0"/>
              <a:t> </a:t>
            </a:r>
            <a:r>
              <a:rPr lang="en-US" sz="2800" b="1" dirty="0">
                <a:solidFill>
                  <a:schemeClr val="accent2"/>
                </a:solidFill>
              </a:rPr>
              <a:t>have important physiological functions</a:t>
            </a:r>
            <a:r>
              <a:rPr lang="en-US" sz="2800" b="1" dirty="0" smtClean="0">
                <a:solidFill>
                  <a:schemeClr val="accent2"/>
                </a:solidFill>
              </a:rPr>
              <a:t>:</a:t>
            </a:r>
            <a:r>
              <a:rPr lang="en-US" sz="2800" b="1" dirty="0">
                <a:solidFill>
                  <a:schemeClr val="accent2"/>
                </a:solidFill>
              </a:rPr>
              <a:t/>
            </a:r>
            <a:br>
              <a:rPr lang="en-US" sz="2800" b="1" dirty="0">
                <a:solidFill>
                  <a:schemeClr val="accent2"/>
                </a:solidFill>
              </a:rPr>
            </a:br>
            <a:r>
              <a:rPr lang="en-US" sz="2800" b="1" dirty="0">
                <a:solidFill>
                  <a:schemeClr val="accent2"/>
                </a:solidFill>
              </a:rPr>
              <a:t>	A. Membrane-bound:</a:t>
            </a:r>
            <a:br>
              <a:rPr lang="en-US" sz="2800" b="1" dirty="0">
                <a:solidFill>
                  <a:schemeClr val="accent2"/>
                </a:solidFill>
              </a:rPr>
            </a:br>
            <a:r>
              <a:rPr lang="en-US" sz="2800" b="1" dirty="0">
                <a:solidFill>
                  <a:schemeClr val="accent2"/>
                </a:solidFill>
              </a:rPr>
              <a:t>		Structural</a:t>
            </a:r>
            <a:br>
              <a:rPr lang="en-US" sz="2800" b="1" dirty="0">
                <a:solidFill>
                  <a:schemeClr val="accent2"/>
                </a:solidFill>
              </a:rPr>
            </a:br>
            <a:r>
              <a:rPr lang="en-US" sz="2800" b="1" dirty="0">
                <a:solidFill>
                  <a:schemeClr val="accent2"/>
                </a:solidFill>
              </a:rPr>
              <a:t>		</a:t>
            </a:r>
            <a:r>
              <a:rPr lang="en-US" sz="2800" b="1" dirty="0" err="1">
                <a:solidFill>
                  <a:schemeClr val="accent2"/>
                </a:solidFill>
              </a:rPr>
              <a:t>Signalling</a:t>
            </a:r>
            <a:r>
              <a:rPr lang="en-US" sz="2800" b="1" dirty="0">
                <a:solidFill>
                  <a:schemeClr val="accent2"/>
                </a:solidFill>
              </a:rPr>
              <a:t> </a:t>
            </a:r>
            <a:r>
              <a:rPr lang="en-US" sz="2800" b="1" dirty="0" smtClean="0">
                <a:solidFill>
                  <a:schemeClr val="accent2"/>
                </a:solidFill>
              </a:rPr>
              <a:t>&amp; anchoring</a:t>
            </a:r>
            <a:r>
              <a:rPr lang="en-US" sz="2800" b="1" dirty="0">
                <a:solidFill>
                  <a:schemeClr val="accent2"/>
                </a:solidFill>
              </a:rPr>
              <a:t>: e.g., PI</a:t>
            </a:r>
            <a:br>
              <a:rPr lang="en-US" sz="2800" b="1" dirty="0">
                <a:solidFill>
                  <a:schemeClr val="accent2"/>
                </a:solidFill>
              </a:rPr>
            </a:br>
            <a:r>
              <a:rPr lang="en-US" sz="2800" b="1" dirty="0">
                <a:solidFill>
                  <a:schemeClr val="accent2"/>
                </a:solidFill>
              </a:rPr>
              <a:t>		Myelin sheath: e.g., </a:t>
            </a:r>
            <a:r>
              <a:rPr lang="en-US" sz="2800" b="1" dirty="0" err="1" smtClean="0">
                <a:solidFill>
                  <a:schemeClr val="accent2"/>
                </a:solidFill>
              </a:rPr>
              <a:t>sphingomyelin</a:t>
            </a:r>
            <a:endParaRPr lang="en-US" sz="2800" b="1" dirty="0" smtClean="0">
              <a:solidFill>
                <a:schemeClr val="accent2"/>
              </a:solidFill>
            </a:endParaRPr>
          </a:p>
          <a:p>
            <a:pPr>
              <a:spcAft>
                <a:spcPts val="600"/>
              </a:spcAft>
              <a:buClr>
                <a:srgbClr val="990000"/>
              </a:buClr>
              <a:buFont typeface="Wingdings" pitchFamily="2" charset="2"/>
              <a:buNone/>
            </a:pPr>
            <a:r>
              <a:rPr lang="en-US" sz="2800" b="1" dirty="0">
                <a:solidFill>
                  <a:schemeClr val="accent2"/>
                </a:solidFill>
              </a:rPr>
              <a:t>	B. Non-membrane bound:</a:t>
            </a:r>
          </a:p>
          <a:p>
            <a:pPr>
              <a:spcAft>
                <a:spcPts val="1200"/>
              </a:spcAft>
              <a:buClr>
                <a:srgbClr val="990000"/>
              </a:buClr>
              <a:buFont typeface="Wingdings" pitchFamily="2" charset="2"/>
              <a:buNone/>
            </a:pPr>
            <a:r>
              <a:rPr lang="en-US" sz="2800" b="1" dirty="0" smtClean="0">
                <a:solidFill>
                  <a:schemeClr val="accent2"/>
                </a:solidFill>
              </a:rPr>
              <a:t>		</a:t>
            </a:r>
            <a:r>
              <a:rPr lang="en-US" sz="2800" b="1" dirty="0" smtClean="0">
                <a:solidFill>
                  <a:srgbClr val="990000"/>
                </a:solidFill>
              </a:rPr>
              <a:t>Structural:</a:t>
            </a:r>
            <a:r>
              <a:rPr lang="en-US" sz="2800" b="1" dirty="0" smtClean="0">
                <a:solidFill>
                  <a:schemeClr val="accent2"/>
                </a:solidFill>
              </a:rPr>
              <a:t> Lipoprotein coat</a:t>
            </a:r>
            <a:br>
              <a:rPr lang="en-US" sz="2800" b="1" dirty="0" smtClean="0">
                <a:solidFill>
                  <a:schemeClr val="accent2"/>
                </a:solidFill>
              </a:rPr>
            </a:br>
            <a:r>
              <a:rPr lang="en-US" sz="2800" b="1" dirty="0" smtClean="0">
                <a:solidFill>
                  <a:schemeClr val="accent2"/>
                </a:solidFill>
              </a:rPr>
              <a:t>		</a:t>
            </a:r>
            <a:r>
              <a:rPr lang="en-US" sz="2800" b="1" dirty="0" smtClean="0">
                <a:solidFill>
                  <a:srgbClr val="990000"/>
                </a:solidFill>
              </a:rPr>
              <a:t>Alveolar re-inflation:</a:t>
            </a:r>
            <a:r>
              <a:rPr lang="en-US" sz="2800" b="1" dirty="0" smtClean="0">
                <a:solidFill>
                  <a:schemeClr val="accent2"/>
                </a:solidFill>
              </a:rPr>
              <a:t> Lung surfactant</a:t>
            </a:r>
            <a:br>
              <a:rPr lang="en-US" sz="2800" b="1" dirty="0" smtClean="0">
                <a:solidFill>
                  <a:schemeClr val="accent2"/>
                </a:solidFill>
              </a:rPr>
            </a:br>
            <a:r>
              <a:rPr lang="en-US" sz="2800" b="1" dirty="0" smtClean="0">
                <a:solidFill>
                  <a:schemeClr val="accent2"/>
                </a:solidFill>
              </a:rPr>
              <a:t>		</a:t>
            </a:r>
            <a:r>
              <a:rPr lang="en-US" sz="2800" b="1" dirty="0" smtClean="0">
                <a:solidFill>
                  <a:srgbClr val="990000"/>
                </a:solidFill>
              </a:rPr>
              <a:t>Detergent effect:</a:t>
            </a:r>
            <a:r>
              <a:rPr lang="en-US" sz="2800" b="1" dirty="0" smtClean="0">
                <a:solidFill>
                  <a:schemeClr val="accent2"/>
                </a:solidFill>
              </a:rPr>
              <a:t> Phospholipids of bile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2743200" cy="1143000"/>
          </a:xfrm>
          <a:solidFill>
            <a:srgbClr val="FFFF00"/>
          </a:solidFill>
          <a:ln>
            <a:solidFill>
              <a:srgbClr val="990000"/>
            </a:solidFill>
          </a:ln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990000"/>
                </a:solidFill>
                <a:latin typeface="Impact" pitchFamily="34" charset="0"/>
              </a:rPr>
              <a:t>Objectives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153400" cy="3962400"/>
          </a:xfrm>
        </p:spPr>
        <p:txBody>
          <a:bodyPr/>
          <a:lstStyle/>
          <a:p>
            <a:pPr eaLnBrk="1" hangingPunct="1">
              <a:spcAft>
                <a:spcPts val="1800"/>
              </a:spcAft>
              <a:buClr>
                <a:srgbClr val="990000"/>
              </a:buClr>
            </a:pPr>
            <a:r>
              <a:rPr lang="en-US" b="1" dirty="0" smtClean="0">
                <a:solidFill>
                  <a:schemeClr val="accent2"/>
                </a:solidFill>
              </a:rPr>
              <a:t>Selected members of phospholipids </a:t>
            </a:r>
          </a:p>
          <a:p>
            <a:pPr eaLnBrk="1" hangingPunct="1">
              <a:spcAft>
                <a:spcPts val="1800"/>
              </a:spcAft>
              <a:buClr>
                <a:srgbClr val="990000"/>
              </a:buClr>
            </a:pPr>
            <a:r>
              <a:rPr lang="en-US" b="1" dirty="0" smtClean="0">
                <a:solidFill>
                  <a:schemeClr val="accent2"/>
                </a:solidFill>
              </a:rPr>
              <a:t>Physiological importance of phospholipids</a:t>
            </a:r>
          </a:p>
          <a:p>
            <a:pPr eaLnBrk="1" hangingPunct="1">
              <a:spcAft>
                <a:spcPts val="1800"/>
              </a:spcAft>
              <a:buClr>
                <a:srgbClr val="990000"/>
              </a:buClr>
              <a:defRPr/>
            </a:pPr>
            <a:r>
              <a:rPr lang="en-US" b="1" dirty="0" err="1" smtClean="0">
                <a:solidFill>
                  <a:schemeClr val="accent2"/>
                </a:solidFill>
              </a:rPr>
              <a:t>Plospholipases</a:t>
            </a:r>
            <a:r>
              <a:rPr lang="en-US" b="1" dirty="0" smtClean="0">
                <a:solidFill>
                  <a:schemeClr val="accent2"/>
                </a:solidFill>
              </a:rPr>
              <a:t>:</a:t>
            </a:r>
          </a:p>
          <a:p>
            <a:pPr lvl="2" eaLnBrk="1" hangingPunct="1">
              <a:spcAft>
                <a:spcPts val="1800"/>
              </a:spcAft>
              <a:buClr>
                <a:srgbClr val="990000"/>
              </a:buClr>
              <a:defRPr/>
            </a:pPr>
            <a:r>
              <a:rPr lang="en-US" sz="2800" b="1" dirty="0" err="1" smtClean="0">
                <a:solidFill>
                  <a:schemeClr val="accent2"/>
                </a:solidFill>
              </a:rPr>
              <a:t>Phospholipases</a:t>
            </a:r>
            <a:r>
              <a:rPr 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A1, A2, C </a:t>
            </a:r>
            <a:r>
              <a:rPr lang="en-US" sz="2800" b="1" dirty="0" smtClean="0">
                <a:solidFill>
                  <a:srgbClr val="008000"/>
                </a:solidFill>
              </a:rPr>
              <a:t>and</a:t>
            </a:r>
            <a:r>
              <a:rPr 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sz="2800" b="1" dirty="0" smtClean="0">
                <a:solidFill>
                  <a:srgbClr val="008000"/>
                </a:solidFill>
              </a:rPr>
              <a:t>D</a:t>
            </a:r>
          </a:p>
          <a:p>
            <a:pPr lvl="2" eaLnBrk="1" hangingPunct="1">
              <a:spcAft>
                <a:spcPts val="1800"/>
              </a:spcAft>
              <a:buClr>
                <a:srgbClr val="990000"/>
              </a:buClr>
              <a:defRPr/>
            </a:pPr>
            <a:r>
              <a:rPr lang="en-US" sz="2800" b="1" dirty="0" err="1" smtClean="0">
                <a:solidFill>
                  <a:schemeClr val="accent6"/>
                </a:solidFill>
              </a:rPr>
              <a:t>Lysosomal</a:t>
            </a:r>
            <a:r>
              <a:rPr lang="en-US" sz="2800" b="1" dirty="0" smtClean="0">
                <a:solidFill>
                  <a:schemeClr val="accent6"/>
                </a:solidFill>
              </a:rPr>
              <a:t> </a:t>
            </a:r>
            <a:r>
              <a:rPr lang="en-US" sz="2800" b="1" dirty="0" err="1" smtClean="0">
                <a:solidFill>
                  <a:schemeClr val="accent6"/>
                </a:solidFill>
              </a:rPr>
              <a:t>phospholipase</a:t>
            </a:r>
            <a:r>
              <a:rPr lang="en-US" sz="2800" b="1" dirty="0" smtClean="0">
                <a:solidFill>
                  <a:schemeClr val="accent6"/>
                </a:solidFill>
              </a:rPr>
              <a:t>:</a:t>
            </a:r>
            <a:r>
              <a:rPr lang="en-US" sz="2600" b="1" dirty="0" smtClean="0">
                <a:solidFill>
                  <a:schemeClr val="accent6"/>
                </a:solidFill>
              </a:rPr>
              <a:t> </a:t>
            </a:r>
            <a:r>
              <a:rPr lang="en-US" sz="2600" b="1" dirty="0" err="1" smtClean="0">
                <a:solidFill>
                  <a:srgbClr val="C00000"/>
                </a:solidFill>
              </a:rPr>
              <a:t>Sphingomyelinase</a:t>
            </a:r>
            <a:endParaRPr lang="en-US" sz="2600" b="1" dirty="0" smtClean="0">
              <a:solidFill>
                <a:srgbClr val="C00000"/>
              </a:solidFill>
            </a:endParaRPr>
          </a:p>
          <a:p>
            <a:pPr lvl="2" eaLnBrk="1" hangingPunct="1">
              <a:spcAft>
                <a:spcPts val="1800"/>
              </a:spcAft>
              <a:buClr>
                <a:srgbClr val="990000"/>
              </a:buClr>
              <a:buNone/>
              <a:defRPr/>
            </a:pPr>
            <a:endParaRPr lang="en-US" sz="2800" b="1" dirty="0" smtClean="0">
              <a:solidFill>
                <a:srgbClr val="008000"/>
              </a:solidFill>
            </a:endParaRPr>
          </a:p>
          <a:p>
            <a:pPr eaLnBrk="1" hangingPunct="1">
              <a:spcAft>
                <a:spcPts val="1800"/>
              </a:spcAft>
              <a:buClr>
                <a:srgbClr val="990000"/>
              </a:buClr>
              <a:buFontTx/>
              <a:buNone/>
            </a:pPr>
            <a:endParaRPr lang="en-US" b="1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057400" y="533400"/>
            <a:ext cx="5486400" cy="990600"/>
          </a:xfrm>
          <a:prstGeom prst="rect">
            <a:avLst/>
          </a:prstGeom>
          <a:solidFill>
            <a:srgbClr val="FFFF00"/>
          </a:solidFill>
          <a:ln w="2857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 b="1">
                <a:solidFill>
                  <a:srgbClr val="990000"/>
                </a:solidFill>
                <a:latin typeface="Impact" pitchFamily="34" charset="0"/>
              </a:rPr>
              <a:t>Take Home Message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81000" y="1954173"/>
            <a:ext cx="8534644" cy="437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  <a:buClr>
                <a:srgbClr val="990000"/>
              </a:buClr>
              <a:buFont typeface="Wingdings" pitchFamily="2" charset="2"/>
              <a:buNone/>
              <a:defRPr/>
            </a:pPr>
            <a:r>
              <a:rPr lang="en-US" sz="3200" b="1" dirty="0" err="1">
                <a:solidFill>
                  <a:schemeClr val="accent2"/>
                </a:solidFill>
              </a:rPr>
              <a:t>Phospholipases</a:t>
            </a:r>
            <a:r>
              <a:rPr lang="en-US" sz="3200" b="1" dirty="0">
                <a:solidFill>
                  <a:schemeClr val="accent2"/>
                </a:solidFill>
              </a:rPr>
              <a:t>:</a:t>
            </a:r>
            <a:r>
              <a:rPr lang="en-US" sz="2800" b="1" dirty="0">
                <a:solidFill>
                  <a:schemeClr val="accent2"/>
                </a:solidFill>
              </a:rPr>
              <a:t/>
            </a:r>
            <a:br>
              <a:rPr lang="en-US" sz="2800" b="1" dirty="0">
                <a:solidFill>
                  <a:schemeClr val="accent2"/>
                </a:solidFill>
              </a:rPr>
            </a:br>
            <a:r>
              <a:rPr lang="en-US" sz="2800" b="1" dirty="0">
                <a:solidFill>
                  <a:schemeClr val="accent2"/>
                </a:solidFill>
              </a:rPr>
              <a:t>	</a:t>
            </a:r>
            <a:r>
              <a:rPr lang="en-US" sz="2800" b="1" dirty="0" err="1">
                <a:solidFill>
                  <a:schemeClr val="accent2"/>
                </a:solidFill>
              </a:rPr>
              <a:t>Phospholipases</a:t>
            </a:r>
            <a:r>
              <a:rPr lang="en-US" sz="2800" b="1" dirty="0">
                <a:solidFill>
                  <a:schemeClr val="accent2"/>
                </a:solidFill>
              </a:rPr>
              <a:t> </a:t>
            </a:r>
            <a:r>
              <a:rPr lang="en-US" sz="2800" b="1" dirty="0">
                <a:solidFill>
                  <a:srgbClr val="C00000"/>
                </a:solidFill>
              </a:rPr>
              <a:t>A1, A2, C </a:t>
            </a:r>
            <a:r>
              <a:rPr lang="en-US" sz="2800" b="1" dirty="0">
                <a:solidFill>
                  <a:srgbClr val="008000"/>
                </a:solidFill>
              </a:rPr>
              <a:t>and</a:t>
            </a:r>
            <a:r>
              <a:rPr lang="en-US" sz="2800" b="1" dirty="0">
                <a:solidFill>
                  <a:schemeClr val="accent2"/>
                </a:solidFill>
              </a:rPr>
              <a:t> </a:t>
            </a:r>
            <a:r>
              <a:rPr lang="en-US" sz="2800" b="1" dirty="0">
                <a:solidFill>
                  <a:srgbClr val="008000"/>
                </a:solidFill>
              </a:rPr>
              <a:t>D</a:t>
            </a:r>
            <a:br>
              <a:rPr lang="en-US" sz="2800" b="1" dirty="0">
                <a:solidFill>
                  <a:srgbClr val="008000"/>
                </a:solidFill>
              </a:rPr>
            </a:br>
            <a:r>
              <a:rPr lang="en-US" sz="2800" b="1" dirty="0">
                <a:solidFill>
                  <a:srgbClr val="008000"/>
                </a:solidFill>
              </a:rPr>
              <a:t>	</a:t>
            </a:r>
            <a:r>
              <a:rPr lang="en-US" sz="2800" b="1" dirty="0" err="1" smtClean="0">
                <a:solidFill>
                  <a:schemeClr val="accent2"/>
                </a:solidFill>
              </a:rPr>
              <a:t>Lysosomal</a:t>
            </a:r>
            <a:r>
              <a:rPr 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sz="2800" b="1" dirty="0" err="1" smtClean="0">
                <a:solidFill>
                  <a:schemeClr val="accent2"/>
                </a:solidFill>
              </a:rPr>
              <a:t>Phospholipase</a:t>
            </a:r>
            <a:r>
              <a:rPr lang="en-US" sz="2800" b="1" dirty="0" smtClean="0">
                <a:solidFill>
                  <a:schemeClr val="accent2"/>
                </a:solidFill>
              </a:rPr>
              <a:t>: </a:t>
            </a:r>
            <a:r>
              <a:rPr lang="en-US" sz="2800" b="1" dirty="0" err="1" smtClean="0">
                <a:solidFill>
                  <a:srgbClr val="C00000"/>
                </a:solidFill>
              </a:rPr>
              <a:t>Sphingomyelinase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pPr>
              <a:spcAft>
                <a:spcPts val="1200"/>
              </a:spcAft>
              <a:buClr>
                <a:srgbClr val="990000"/>
              </a:buClr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chemeClr val="accent2"/>
                </a:solidFill>
              </a:rPr>
              <a:t>Function </a:t>
            </a:r>
            <a:r>
              <a:rPr lang="en-US" sz="3200" b="1" dirty="0">
                <a:solidFill>
                  <a:schemeClr val="accent2"/>
                </a:solidFill>
              </a:rPr>
              <a:t>of </a:t>
            </a:r>
            <a:r>
              <a:rPr lang="en-US" sz="3200" b="1" dirty="0" err="1">
                <a:solidFill>
                  <a:schemeClr val="accent2"/>
                </a:solidFill>
              </a:rPr>
              <a:t>phospholipases</a:t>
            </a:r>
            <a:r>
              <a:rPr lang="en-US" sz="3200" b="1" dirty="0">
                <a:solidFill>
                  <a:schemeClr val="accent2"/>
                </a:solidFill>
              </a:rPr>
              <a:t>:</a:t>
            </a:r>
          </a:p>
          <a:p>
            <a:pPr marL="0" lvl="2">
              <a:buClr>
                <a:srgbClr val="990000"/>
              </a:buClr>
              <a:defRPr/>
            </a:pPr>
            <a:r>
              <a:rPr lang="en-US" sz="2800" b="1" dirty="0">
                <a:solidFill>
                  <a:srgbClr val="C00000"/>
                </a:solidFill>
              </a:rPr>
              <a:t>	</a:t>
            </a:r>
            <a:r>
              <a:rPr lang="en-US" sz="2800" b="1" dirty="0">
                <a:solidFill>
                  <a:schemeClr val="accent2"/>
                </a:solidFill>
              </a:rPr>
              <a:t>Degradation of phospholipids</a:t>
            </a:r>
            <a:r>
              <a:rPr lang="en-US" sz="2800" b="1" dirty="0">
                <a:solidFill>
                  <a:srgbClr val="C00000"/>
                </a:solidFill>
              </a:rPr>
              <a:t/>
            </a:r>
            <a:br>
              <a:rPr lang="en-US" sz="2800" b="1" dirty="0">
                <a:solidFill>
                  <a:srgbClr val="C00000"/>
                </a:solidFill>
              </a:rPr>
            </a:br>
            <a:r>
              <a:rPr lang="en-US" sz="2800" b="1" dirty="0">
                <a:solidFill>
                  <a:srgbClr val="C00000"/>
                </a:solidFill>
              </a:rPr>
              <a:t>		e.g., production of second messengers</a:t>
            </a:r>
          </a:p>
          <a:p>
            <a:pPr lvl="2">
              <a:buClr>
                <a:srgbClr val="990000"/>
              </a:buClr>
              <a:defRPr/>
            </a:pPr>
            <a:endParaRPr lang="en-US" sz="2800" b="1" dirty="0">
              <a:solidFill>
                <a:srgbClr val="008000"/>
              </a:solidFill>
            </a:endParaRPr>
          </a:p>
          <a:p>
            <a:pPr marL="0" lvl="2">
              <a:buClr>
                <a:srgbClr val="990000"/>
              </a:buClr>
              <a:defRPr/>
            </a:pPr>
            <a:r>
              <a:rPr lang="en-US" sz="2800" b="1" dirty="0">
                <a:solidFill>
                  <a:srgbClr val="C00000"/>
                </a:solidFill>
              </a:rPr>
              <a:t>	</a:t>
            </a:r>
            <a:r>
              <a:rPr lang="en-US" sz="2800" b="1" dirty="0">
                <a:solidFill>
                  <a:schemeClr val="accent2"/>
                </a:solidFill>
              </a:rPr>
              <a:t>Remodeling of phospholipids</a:t>
            </a:r>
          </a:p>
          <a:p>
            <a:pPr marL="0" lvl="2">
              <a:buClr>
                <a:srgbClr val="990000"/>
              </a:buClr>
              <a:defRPr/>
            </a:pPr>
            <a:r>
              <a:rPr lang="en-US" sz="2800" b="1" dirty="0">
                <a:solidFill>
                  <a:srgbClr val="C00000"/>
                </a:solidFill>
              </a:rPr>
              <a:t>		e.g., production of DPPC (lung surfactant</a:t>
            </a:r>
            <a:r>
              <a:rPr lang="en-US" sz="2800" b="1" dirty="0" smtClean="0">
                <a:solidFill>
                  <a:srgbClr val="C00000"/>
                </a:solidFill>
              </a:rPr>
              <a:t>)</a:t>
            </a:r>
            <a:endParaRPr lang="en-US" sz="3200" b="1" dirty="0">
              <a:solidFill>
                <a:schemeClr val="accent2"/>
              </a:solidFill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7391400" y="1447800"/>
            <a:ext cx="1387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CONT’D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09600"/>
            <a:ext cx="7543800" cy="1143000"/>
          </a:xfrm>
          <a:solidFill>
            <a:srgbClr val="FFFF00"/>
          </a:solidFill>
          <a:ln>
            <a:solidFill>
              <a:srgbClr val="990000"/>
            </a:solidFill>
          </a:ln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990000"/>
                </a:solidFill>
                <a:latin typeface="Impact" pitchFamily="34" charset="0"/>
              </a:rPr>
              <a:t>Functions of Phospholipids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057400"/>
            <a:ext cx="8763000" cy="4572000"/>
          </a:xfrm>
        </p:spPr>
        <p:txBody>
          <a:bodyPr/>
          <a:lstStyle/>
          <a:p>
            <a:pPr marL="533400" indent="-26988" eaLnBrk="1" hangingPunct="1">
              <a:lnSpc>
                <a:spcPct val="80000"/>
              </a:lnSpc>
              <a:buClr>
                <a:srgbClr val="990000"/>
              </a:buClr>
              <a:buFontTx/>
              <a:buNone/>
            </a:pPr>
            <a:endParaRPr lang="en-US" sz="2000" b="1" smtClean="0">
              <a:solidFill>
                <a:schemeClr val="accent2"/>
              </a:solidFill>
            </a:endParaRPr>
          </a:p>
          <a:p>
            <a:pPr marL="533400" indent="-26988" eaLnBrk="1" hangingPunct="1">
              <a:lnSpc>
                <a:spcPct val="80000"/>
              </a:lnSpc>
              <a:buClr>
                <a:srgbClr val="990000"/>
              </a:buClr>
              <a:buFontTx/>
              <a:buAutoNum type="alphaUcParenBoth"/>
            </a:pPr>
            <a:r>
              <a:rPr lang="en-US" sz="3600" b="1" smtClean="0">
                <a:solidFill>
                  <a:srgbClr val="990000"/>
                </a:solidFill>
              </a:rPr>
              <a:t>Membrane-bound phospholipids:</a:t>
            </a:r>
            <a:br>
              <a:rPr lang="en-US" sz="3600" b="1" smtClean="0">
                <a:solidFill>
                  <a:srgbClr val="990000"/>
                </a:solidFill>
              </a:rPr>
            </a:br>
            <a:r>
              <a:rPr lang="en-US" b="1" smtClean="0">
                <a:solidFill>
                  <a:schemeClr val="accent2"/>
                </a:solidFill>
              </a:rPr>
              <a:t/>
            </a:r>
            <a:br>
              <a:rPr lang="en-US" b="1" smtClean="0">
                <a:solidFill>
                  <a:schemeClr val="accent2"/>
                </a:solidFill>
              </a:rPr>
            </a:br>
            <a:r>
              <a:rPr lang="en-US" sz="2800" b="1" smtClean="0">
                <a:solidFill>
                  <a:schemeClr val="accent2"/>
                </a:solidFill>
              </a:rPr>
              <a:t>Structural: </a:t>
            </a:r>
            <a:r>
              <a:rPr lang="en-US" sz="2800" b="1" smtClean="0">
                <a:solidFill>
                  <a:srgbClr val="990000"/>
                </a:solidFill>
              </a:rPr>
              <a:t>Predominant lipids of cell membranes</a:t>
            </a:r>
            <a:r>
              <a:rPr lang="en-US" sz="2800" b="1" smtClean="0">
                <a:solidFill>
                  <a:schemeClr val="accent2"/>
                </a:solidFill>
              </a:rPr>
              <a:t/>
            </a:r>
            <a:br>
              <a:rPr lang="en-US" sz="2800" b="1" smtClean="0">
                <a:solidFill>
                  <a:schemeClr val="accent2"/>
                </a:solidFill>
              </a:rPr>
            </a:br>
            <a:r>
              <a:rPr lang="en-US" sz="2800" b="1" smtClean="0">
                <a:solidFill>
                  <a:schemeClr val="accent2"/>
                </a:solidFill>
              </a:rPr>
              <a:t/>
            </a:r>
            <a:br>
              <a:rPr lang="en-US" sz="2800" b="1" smtClean="0">
                <a:solidFill>
                  <a:schemeClr val="accent2"/>
                </a:solidFill>
              </a:rPr>
            </a:br>
            <a:r>
              <a:rPr lang="en-US" sz="2800" b="1" smtClean="0">
                <a:solidFill>
                  <a:schemeClr val="accent2"/>
                </a:solidFill>
              </a:rPr>
              <a:t>Anchoring: </a:t>
            </a:r>
            <a:r>
              <a:rPr lang="en-US" sz="2800" b="1" smtClean="0">
                <a:solidFill>
                  <a:srgbClr val="990000"/>
                </a:solidFill>
              </a:rPr>
              <a:t>Attaching some proteins to membranes</a:t>
            </a:r>
            <a:r>
              <a:rPr lang="en-US" sz="2800" b="1" smtClean="0">
                <a:solidFill>
                  <a:schemeClr val="accent2"/>
                </a:solidFill>
              </a:rPr>
              <a:t/>
            </a:r>
            <a:br>
              <a:rPr lang="en-US" sz="2800" b="1" smtClean="0">
                <a:solidFill>
                  <a:schemeClr val="accent2"/>
                </a:solidFill>
              </a:rPr>
            </a:br>
            <a:r>
              <a:rPr lang="en-US" sz="2800" b="1" smtClean="0">
                <a:solidFill>
                  <a:schemeClr val="accent2"/>
                </a:solidFill>
              </a:rPr>
              <a:t/>
            </a:r>
            <a:br>
              <a:rPr lang="en-US" sz="2800" b="1" smtClean="0">
                <a:solidFill>
                  <a:schemeClr val="accent2"/>
                </a:solidFill>
              </a:rPr>
            </a:br>
            <a:r>
              <a:rPr lang="en-US" sz="2800" b="1" smtClean="0">
                <a:solidFill>
                  <a:schemeClr val="accent2"/>
                </a:solidFill>
              </a:rPr>
              <a:t>Signaling: </a:t>
            </a:r>
            <a:r>
              <a:rPr lang="en-US" sz="2800" b="1" smtClean="0">
                <a:solidFill>
                  <a:srgbClr val="990000"/>
                </a:solidFill>
              </a:rPr>
              <a:t>Source of PI3 and DAG</a:t>
            </a:r>
          </a:p>
          <a:p>
            <a:pPr marL="533400" indent="-26988" eaLnBrk="1" hangingPunct="1">
              <a:lnSpc>
                <a:spcPct val="80000"/>
              </a:lnSpc>
              <a:buClr>
                <a:srgbClr val="990000"/>
              </a:buClr>
              <a:buFontTx/>
              <a:buNone/>
            </a:pPr>
            <a:endParaRPr lang="en-US" sz="2800" b="1" smtClean="0">
              <a:solidFill>
                <a:schemeClr val="accent2"/>
              </a:solidFill>
            </a:endParaRPr>
          </a:p>
          <a:p>
            <a:pPr marL="533400" indent="-26988" eaLnBrk="1" hangingPunct="1">
              <a:lnSpc>
                <a:spcPct val="80000"/>
              </a:lnSpc>
              <a:buClr>
                <a:srgbClr val="990000"/>
              </a:buClr>
              <a:buFontTx/>
              <a:buNone/>
            </a:pPr>
            <a:r>
              <a:rPr lang="en-US" sz="2800" b="1" smtClean="0">
                <a:solidFill>
                  <a:schemeClr val="accent2"/>
                </a:solidFill>
              </a:rPr>
              <a:t>	Myelin sheath: </a:t>
            </a:r>
            <a:r>
              <a:rPr lang="en-US" sz="2800" b="1" smtClean="0">
                <a:solidFill>
                  <a:srgbClr val="990000"/>
                </a:solidFill>
              </a:rPr>
              <a:t>insulator and speeds up transmission    of nerve impulses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09600"/>
            <a:ext cx="7543800" cy="1143000"/>
          </a:xfrm>
          <a:solidFill>
            <a:srgbClr val="FFFF00"/>
          </a:solidFill>
          <a:ln>
            <a:solidFill>
              <a:srgbClr val="990000"/>
            </a:solidFill>
          </a:ln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990000"/>
                </a:solidFill>
                <a:latin typeface="Impact" pitchFamily="34" charset="0"/>
              </a:rPr>
              <a:t>Functions of Phospholipids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514600"/>
            <a:ext cx="8763000" cy="3962400"/>
          </a:xfrm>
        </p:spPr>
        <p:txBody>
          <a:bodyPr/>
          <a:lstStyle/>
          <a:p>
            <a:pPr marL="177800" indent="-177800" eaLnBrk="1" hangingPunct="1">
              <a:lnSpc>
                <a:spcPct val="80000"/>
              </a:lnSpc>
              <a:buClr>
                <a:srgbClr val="990000"/>
              </a:buClr>
              <a:buFontTx/>
              <a:buNone/>
            </a:pPr>
            <a:r>
              <a:rPr lang="en-US" b="1" dirty="0" smtClean="0">
                <a:solidFill>
                  <a:srgbClr val="990000"/>
                </a:solidFill>
              </a:rPr>
              <a:t>(B) Non-membrane-bound phospholipids:</a:t>
            </a:r>
            <a:br>
              <a:rPr lang="en-US" b="1" dirty="0" smtClean="0">
                <a:solidFill>
                  <a:srgbClr val="990000"/>
                </a:solidFill>
              </a:rPr>
            </a:br>
            <a:r>
              <a:rPr lang="en-US" b="1" dirty="0" smtClean="0">
                <a:solidFill>
                  <a:srgbClr val="990000"/>
                </a:solidFill>
              </a:rPr>
              <a:t/>
            </a:r>
            <a:br>
              <a:rPr lang="en-US" b="1" dirty="0" smtClean="0">
                <a:solidFill>
                  <a:srgbClr val="990000"/>
                </a:solidFill>
              </a:rPr>
            </a:br>
            <a:r>
              <a:rPr lang="en-US" sz="2800" b="1" dirty="0" smtClean="0">
                <a:solidFill>
                  <a:schemeClr val="accent2"/>
                </a:solidFill>
              </a:rPr>
              <a:t>Easy re-inflation of alveoli by air:</a:t>
            </a:r>
            <a:r>
              <a:rPr lang="en-US" sz="2400" b="1" dirty="0" smtClean="0">
                <a:solidFill>
                  <a:schemeClr val="accent2"/>
                </a:solidFill>
              </a:rPr>
              <a:t> </a:t>
            </a:r>
            <a:r>
              <a:rPr lang="en-US" sz="2400" b="1" dirty="0" smtClean="0">
                <a:solidFill>
                  <a:srgbClr val="990000"/>
                </a:solidFill>
              </a:rPr>
              <a:t>Lung surfactant</a:t>
            </a:r>
            <a:br>
              <a:rPr lang="en-US" sz="2400" b="1" dirty="0" smtClean="0">
                <a:solidFill>
                  <a:srgbClr val="990000"/>
                </a:solidFill>
              </a:rPr>
            </a:br>
            <a:r>
              <a:rPr lang="en-US" sz="2400" b="1" dirty="0" smtClean="0">
                <a:solidFill>
                  <a:schemeClr val="accent2"/>
                </a:solidFill>
              </a:rPr>
              <a:t/>
            </a:r>
            <a:br>
              <a:rPr lang="en-US" sz="2400" b="1" dirty="0" smtClean="0">
                <a:solidFill>
                  <a:schemeClr val="accent2"/>
                </a:solidFill>
              </a:rPr>
            </a:br>
            <a:r>
              <a:rPr lang="en-US" sz="2800" b="1" dirty="0" smtClean="0">
                <a:solidFill>
                  <a:schemeClr val="accent2"/>
                </a:solidFill>
              </a:rPr>
              <a:t>Detergent effect:</a:t>
            </a:r>
            <a:r>
              <a:rPr lang="en-US" sz="2400" b="1" dirty="0" smtClean="0">
                <a:solidFill>
                  <a:schemeClr val="accent2"/>
                </a:solidFill>
              </a:rPr>
              <a:t> </a:t>
            </a:r>
            <a:r>
              <a:rPr lang="en-US" sz="2400" b="1" dirty="0" smtClean="0">
                <a:solidFill>
                  <a:srgbClr val="990000"/>
                </a:solidFill>
              </a:rPr>
              <a:t>Essential component of bile</a:t>
            </a:r>
            <a:br>
              <a:rPr lang="en-US" sz="2400" b="1" dirty="0" smtClean="0">
                <a:solidFill>
                  <a:srgbClr val="990000"/>
                </a:solidFill>
              </a:rPr>
            </a:br>
            <a:r>
              <a:rPr lang="en-US" sz="2400" b="1" dirty="0" smtClean="0">
                <a:solidFill>
                  <a:srgbClr val="990000"/>
                </a:solidFill>
              </a:rPr>
              <a:t>			 </a:t>
            </a:r>
            <a:r>
              <a:rPr lang="en-US" sz="2400" b="1" dirty="0" err="1" smtClean="0">
                <a:solidFill>
                  <a:srgbClr val="990000"/>
                </a:solidFill>
              </a:rPr>
              <a:t>Solubilize</a:t>
            </a:r>
            <a:r>
              <a:rPr lang="en-US" sz="2400" b="1" dirty="0" smtClean="0">
                <a:solidFill>
                  <a:srgbClr val="990000"/>
                </a:solidFill>
              </a:rPr>
              <a:t> cholesterol, preventing gall stones</a:t>
            </a:r>
            <a:br>
              <a:rPr lang="en-US" sz="2400" b="1" dirty="0" smtClean="0">
                <a:solidFill>
                  <a:srgbClr val="990000"/>
                </a:solidFill>
              </a:rPr>
            </a:br>
            <a:r>
              <a:rPr lang="en-US" sz="2400" b="1" dirty="0" smtClean="0">
                <a:solidFill>
                  <a:srgbClr val="990000"/>
                </a:solidFill>
              </a:rPr>
              <a:t>			 Emulsifying lipids, helping lipid digestion </a:t>
            </a:r>
            <a:br>
              <a:rPr lang="en-US" sz="2400" b="1" dirty="0" smtClean="0">
                <a:solidFill>
                  <a:srgbClr val="990000"/>
                </a:solidFill>
              </a:rPr>
            </a:br>
            <a:r>
              <a:rPr lang="en-US" sz="2400" b="1" dirty="0" smtClean="0">
                <a:solidFill>
                  <a:schemeClr val="accent2"/>
                </a:solidFill>
              </a:rPr>
              <a:t/>
            </a:r>
            <a:br>
              <a:rPr lang="en-US" sz="2400" b="1" dirty="0" smtClean="0">
                <a:solidFill>
                  <a:schemeClr val="accent2"/>
                </a:solidFill>
              </a:rPr>
            </a:br>
            <a:r>
              <a:rPr lang="en-US" sz="2800" b="1" dirty="0" smtClean="0">
                <a:solidFill>
                  <a:schemeClr val="accent2"/>
                </a:solidFill>
              </a:rPr>
              <a:t>Structural:</a:t>
            </a:r>
            <a:r>
              <a:rPr lang="en-US" sz="2400" b="1" dirty="0" smtClean="0">
                <a:solidFill>
                  <a:schemeClr val="accent2"/>
                </a:solidFill>
              </a:rPr>
              <a:t> </a:t>
            </a:r>
            <a:r>
              <a:rPr lang="en-US" sz="2400" b="1" dirty="0" smtClean="0">
                <a:solidFill>
                  <a:srgbClr val="990000"/>
                </a:solidFill>
              </a:rPr>
              <a:t>Coat of lipoproteins</a:t>
            </a:r>
            <a:br>
              <a:rPr lang="en-US" sz="2400" b="1" dirty="0" smtClean="0">
                <a:solidFill>
                  <a:srgbClr val="990000"/>
                </a:solidFill>
              </a:rPr>
            </a:br>
            <a:r>
              <a:rPr lang="en-US" sz="2400" b="1" dirty="0" smtClean="0">
                <a:solidFill>
                  <a:srgbClr val="990000"/>
                </a:solidFill>
              </a:rPr>
              <a:t/>
            </a:r>
            <a:br>
              <a:rPr lang="en-US" sz="2400" b="1" dirty="0" smtClean="0">
                <a:solidFill>
                  <a:srgbClr val="990000"/>
                </a:solidFill>
              </a:rPr>
            </a:br>
            <a:endParaRPr lang="en-US" sz="2400" b="1" dirty="0" smtClean="0">
              <a:solidFill>
                <a:srgbClr val="990000"/>
              </a:solidFill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162800" y="1752600"/>
            <a:ext cx="1387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CONT’D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09600"/>
            <a:ext cx="7543800" cy="1143000"/>
          </a:xfrm>
          <a:solidFill>
            <a:srgbClr val="FFFF00"/>
          </a:solidFill>
          <a:ln>
            <a:solidFill>
              <a:srgbClr val="990000"/>
            </a:solidFill>
          </a:ln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990000"/>
                </a:solidFill>
                <a:latin typeface="Impact" pitchFamily="34" charset="0"/>
              </a:rPr>
              <a:t>Background: Lipid Compounds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57400"/>
            <a:ext cx="87630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990000"/>
              </a:buClr>
              <a:buFontTx/>
              <a:buNone/>
            </a:pPr>
            <a:endParaRPr lang="en-US" sz="2400" b="1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  <a:buClr>
                <a:srgbClr val="990000"/>
              </a:buClr>
            </a:pPr>
            <a:r>
              <a:rPr lang="en-US" sz="3600" b="1" smtClean="0">
                <a:solidFill>
                  <a:schemeClr val="accent2"/>
                </a:solidFill>
              </a:rPr>
              <a:t>Heterogeneous group</a:t>
            </a: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Tx/>
              <a:buNone/>
            </a:pPr>
            <a:endParaRPr lang="en-US" sz="3600" b="1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  <a:buClr>
                <a:srgbClr val="990000"/>
              </a:buClr>
            </a:pPr>
            <a:r>
              <a:rPr lang="en-US" sz="3600" b="1" smtClean="0">
                <a:solidFill>
                  <a:schemeClr val="accent2"/>
                </a:solidFill>
              </a:rPr>
              <a:t>Relatively water-insoluble </a:t>
            </a:r>
            <a:r>
              <a:rPr lang="en-US" sz="3600" b="1" smtClean="0">
                <a:solidFill>
                  <a:srgbClr val="990000"/>
                </a:solidFill>
              </a:rPr>
              <a:t>(? Exception)</a:t>
            </a:r>
            <a:r>
              <a:rPr lang="en-US" sz="3600" b="1" smtClean="0">
                <a:solidFill>
                  <a:schemeClr val="accent2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Tx/>
              <a:buNone/>
            </a:pPr>
            <a:endParaRPr lang="en-US" sz="3600" b="1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  <a:spcAft>
                <a:spcPts val="1200"/>
              </a:spcAft>
              <a:buClr>
                <a:srgbClr val="990000"/>
              </a:buClr>
            </a:pPr>
            <a:r>
              <a:rPr lang="en-US" sz="3600" b="1" smtClean="0">
                <a:solidFill>
                  <a:schemeClr val="accent2"/>
                </a:solidFill>
              </a:rPr>
              <a:t>Soluble in non-polar solvents</a:t>
            </a: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Tx/>
              <a:buNone/>
            </a:pPr>
            <a:r>
              <a:rPr lang="en-US" sz="2400" b="1" smtClean="0">
                <a:solidFill>
                  <a:schemeClr val="accent2"/>
                </a:solidFill>
              </a:rPr>
              <a:t>	</a:t>
            </a:r>
            <a:endParaRPr lang="en-US" sz="2800" b="1" smtClean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15_001"/>
          <p:cNvPicPr>
            <a:picLocks noChangeAspect="1" noChangeArrowheads="1"/>
          </p:cNvPicPr>
          <p:nvPr/>
        </p:nvPicPr>
        <p:blipFill>
          <a:blip r:embed="rId2" cstate="print"/>
          <a:srcRect l="25385" t="1869" r="21431" b="19626"/>
          <a:stretch>
            <a:fillRect/>
          </a:stretch>
        </p:blipFill>
        <p:spPr bwMode="auto">
          <a:xfrm>
            <a:off x="4267200" y="304800"/>
            <a:ext cx="4572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 Box 11"/>
          <p:cNvSpPr txBox="1">
            <a:spLocks noChangeArrowheads="1"/>
          </p:cNvSpPr>
          <p:nvPr/>
        </p:nvSpPr>
        <p:spPr bwMode="auto">
          <a:xfrm>
            <a:off x="304800" y="304800"/>
            <a:ext cx="3540125" cy="955675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990000"/>
                </a:solidFill>
              </a:rPr>
              <a:t>Lipid Compounds:</a:t>
            </a:r>
          </a:p>
          <a:p>
            <a:r>
              <a:rPr lang="en-US" sz="2800" b="1">
                <a:solidFill>
                  <a:srgbClr val="990000"/>
                </a:solidFill>
              </a:rPr>
              <a:t>Heterogeneous Group</a:t>
            </a:r>
          </a:p>
        </p:txBody>
      </p:sp>
      <p:sp>
        <p:nvSpPr>
          <p:cNvPr id="8196" name="Text Box 13"/>
          <p:cNvSpPr txBox="1">
            <a:spLocks noChangeArrowheads="1"/>
          </p:cNvSpPr>
          <p:nvPr/>
        </p:nvSpPr>
        <p:spPr bwMode="auto">
          <a:xfrm>
            <a:off x="144463" y="1628775"/>
            <a:ext cx="360045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990000"/>
                </a:solidFill>
              </a:rPr>
              <a:t>A. Simple Lipids:</a:t>
            </a:r>
          </a:p>
          <a:p>
            <a:r>
              <a:rPr lang="en-US" sz="3200" b="1">
                <a:solidFill>
                  <a:schemeClr val="accent2"/>
                </a:solidFill>
              </a:rPr>
              <a:t>   </a:t>
            </a:r>
            <a:r>
              <a:rPr lang="en-US" sz="2800" b="1">
                <a:solidFill>
                  <a:schemeClr val="accent2"/>
                </a:solidFill>
              </a:rPr>
              <a:t>Fatty acids</a:t>
            </a:r>
          </a:p>
          <a:p>
            <a:r>
              <a:rPr lang="en-US" sz="2800" b="1">
                <a:solidFill>
                  <a:schemeClr val="accent2"/>
                </a:solidFill>
              </a:rPr>
              <a:t>   </a:t>
            </a:r>
            <a:r>
              <a:rPr lang="en-US" sz="2800" b="1">
                <a:solidFill>
                  <a:srgbClr val="990000"/>
                </a:solidFill>
              </a:rPr>
              <a:t>Ketone bodies</a:t>
            </a:r>
          </a:p>
          <a:p>
            <a:r>
              <a:rPr lang="en-US" sz="2800" b="1">
                <a:solidFill>
                  <a:schemeClr val="accent2"/>
                </a:solidFill>
              </a:rPr>
              <a:t>   Triacylglycerol</a:t>
            </a:r>
          </a:p>
          <a:p>
            <a:r>
              <a:rPr lang="en-US" sz="2800" b="1">
                <a:solidFill>
                  <a:schemeClr val="accent2"/>
                </a:solidFill>
              </a:rPr>
              <a:t>   Cholesterol</a:t>
            </a:r>
          </a:p>
        </p:txBody>
      </p:sp>
      <p:sp>
        <p:nvSpPr>
          <p:cNvPr id="8197" name="Text Box 14"/>
          <p:cNvSpPr txBox="1">
            <a:spLocks noChangeArrowheads="1"/>
          </p:cNvSpPr>
          <p:nvPr/>
        </p:nvSpPr>
        <p:spPr bwMode="auto">
          <a:xfrm>
            <a:off x="152400" y="4232275"/>
            <a:ext cx="3981450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990000"/>
                </a:solidFill>
              </a:rPr>
              <a:t>B. Complex Lipids:</a:t>
            </a:r>
          </a:p>
          <a:p>
            <a:r>
              <a:rPr lang="en-US" sz="3200" b="1">
                <a:solidFill>
                  <a:srgbClr val="008000"/>
                </a:solidFill>
              </a:rPr>
              <a:t>   </a:t>
            </a:r>
            <a:r>
              <a:rPr lang="en-US" sz="4000" b="1">
                <a:solidFill>
                  <a:srgbClr val="008000"/>
                </a:solidFill>
                <a:latin typeface="Impact" pitchFamily="34" charset="0"/>
              </a:rPr>
              <a:t>Phospho</a:t>
            </a:r>
            <a:r>
              <a:rPr lang="en-US" sz="4000" b="1">
                <a:solidFill>
                  <a:schemeClr val="accent2"/>
                </a:solidFill>
                <a:latin typeface="Impact" pitchFamily="34" charset="0"/>
              </a:rPr>
              <a:t>lipids</a:t>
            </a:r>
          </a:p>
          <a:p>
            <a:r>
              <a:rPr lang="en-US" sz="3200" b="1">
                <a:solidFill>
                  <a:schemeClr val="accent2"/>
                </a:solidFill>
              </a:rPr>
              <a:t>   </a:t>
            </a:r>
            <a:r>
              <a:rPr lang="en-US" sz="2800" b="1">
                <a:solidFill>
                  <a:schemeClr val="accent2"/>
                </a:solidFill>
              </a:rPr>
              <a:t>Lipo</a:t>
            </a:r>
            <a:r>
              <a:rPr lang="en-US" sz="2800" b="1">
                <a:solidFill>
                  <a:srgbClr val="008000"/>
                </a:solidFill>
              </a:rPr>
              <a:t>proteins</a:t>
            </a:r>
          </a:p>
          <a:p>
            <a:r>
              <a:rPr lang="en-US" sz="2800" b="1">
                <a:solidFill>
                  <a:srgbClr val="008000"/>
                </a:solidFill>
              </a:rPr>
              <a:t>   Glyco</a:t>
            </a:r>
            <a:r>
              <a:rPr lang="en-US" sz="2800" b="1">
                <a:solidFill>
                  <a:schemeClr val="accent2"/>
                </a:solidFill>
              </a:rPr>
              <a:t>lipids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ChangeArrowheads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solidFill>
            <a:srgbClr val="66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0" y="0"/>
            <a:ext cx="2190750" cy="6553200"/>
          </a:xfrm>
          <a:prstGeom prst="rect">
            <a:avLst/>
          </a:prstGeom>
          <a:solidFill>
            <a:srgbClr val="66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6"/>
          <p:cNvSpPr>
            <a:spLocks noChangeArrowheads="1"/>
          </p:cNvSpPr>
          <p:nvPr/>
        </p:nvSpPr>
        <p:spPr bwMode="auto">
          <a:xfrm>
            <a:off x="2057400" y="0"/>
            <a:ext cx="3657600" cy="209550"/>
          </a:xfrm>
          <a:prstGeom prst="rect">
            <a:avLst/>
          </a:prstGeom>
          <a:solidFill>
            <a:srgbClr val="66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1" name="Text Box 8"/>
          <p:cNvSpPr txBox="1">
            <a:spLocks noChangeArrowheads="1"/>
          </p:cNvSpPr>
          <p:nvPr/>
        </p:nvSpPr>
        <p:spPr bwMode="auto">
          <a:xfrm>
            <a:off x="685800" y="2101850"/>
            <a:ext cx="8039100" cy="332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solidFill>
                  <a:schemeClr val="accent2"/>
                </a:solidFill>
              </a:rPr>
              <a:t>A. Glycerophospholipids</a:t>
            </a:r>
          </a:p>
          <a:p>
            <a:r>
              <a:rPr lang="en-US" sz="3600" b="1">
                <a:solidFill>
                  <a:schemeClr val="accent2"/>
                </a:solidFill>
              </a:rPr>
              <a:t>	</a:t>
            </a:r>
            <a:r>
              <a:rPr lang="en-US" sz="3200" b="1">
                <a:solidFill>
                  <a:srgbClr val="990000"/>
                </a:solidFill>
              </a:rPr>
              <a:t>Glycerol-containing phospholipids</a:t>
            </a:r>
          </a:p>
          <a:p>
            <a:endParaRPr lang="en-US" sz="3200" b="1">
              <a:solidFill>
                <a:srgbClr val="990000"/>
              </a:solidFill>
            </a:endParaRPr>
          </a:p>
          <a:p>
            <a:r>
              <a:rPr lang="en-US" sz="3600" b="1">
                <a:solidFill>
                  <a:schemeClr val="accent2"/>
                </a:solidFill>
              </a:rPr>
              <a:t>B. Sphingo-phospholipids:</a:t>
            </a:r>
          </a:p>
          <a:p>
            <a:r>
              <a:rPr lang="en-US" sz="3600" b="1">
                <a:solidFill>
                  <a:srgbClr val="990000"/>
                </a:solidFill>
              </a:rPr>
              <a:t>	</a:t>
            </a:r>
            <a:r>
              <a:rPr lang="en-US" sz="3200" b="1">
                <a:solidFill>
                  <a:srgbClr val="990000"/>
                </a:solidFill>
              </a:rPr>
              <a:t>Sphingosine-containing phospholipids</a:t>
            </a:r>
          </a:p>
          <a:p>
            <a:r>
              <a:rPr lang="en-US" sz="3600" b="1">
                <a:solidFill>
                  <a:srgbClr val="990000"/>
                </a:solidFill>
              </a:rPr>
              <a:t>	</a:t>
            </a:r>
            <a:endParaRPr lang="en-US" sz="3600" b="1">
              <a:solidFill>
                <a:schemeClr val="accent2"/>
              </a:solidFill>
            </a:endParaRPr>
          </a:p>
        </p:txBody>
      </p:sp>
      <p:sp>
        <p:nvSpPr>
          <p:cNvPr id="9222" name="Text Box 9"/>
          <p:cNvSpPr txBox="1">
            <a:spLocks noChangeArrowheads="1"/>
          </p:cNvSpPr>
          <p:nvPr/>
        </p:nvSpPr>
        <p:spPr bwMode="auto">
          <a:xfrm>
            <a:off x="2895600" y="720725"/>
            <a:ext cx="3581400" cy="711200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b="1">
                <a:solidFill>
                  <a:srgbClr val="990000"/>
                </a:solidFill>
                <a:latin typeface="Impact" pitchFamily="34" charset="0"/>
              </a:rPr>
              <a:t>Phospholipids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solidFill>
            <a:srgbClr val="66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0"/>
            <a:ext cx="2190750" cy="6553200"/>
          </a:xfrm>
          <a:prstGeom prst="rect">
            <a:avLst/>
          </a:prstGeom>
          <a:solidFill>
            <a:srgbClr val="66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2057400" y="0"/>
            <a:ext cx="3657600" cy="209550"/>
          </a:xfrm>
          <a:prstGeom prst="rect">
            <a:avLst/>
          </a:prstGeom>
          <a:solidFill>
            <a:srgbClr val="66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90500" y="1752600"/>
            <a:ext cx="8763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</a:rPr>
              <a:t>A. </a:t>
            </a:r>
            <a:r>
              <a:rPr lang="en-US" sz="3600" b="1" dirty="0" err="1">
                <a:solidFill>
                  <a:schemeClr val="accent2"/>
                </a:solidFill>
              </a:rPr>
              <a:t>Glycerophospholipids</a:t>
            </a:r>
            <a:r>
              <a:rPr lang="en-US" sz="3600" b="1" dirty="0">
                <a:solidFill>
                  <a:schemeClr val="accent2"/>
                </a:solidFill>
              </a:rPr>
              <a:t>:</a:t>
            </a:r>
          </a:p>
          <a:p>
            <a:r>
              <a:rPr lang="en-US" sz="2800" b="1" dirty="0">
                <a:solidFill>
                  <a:schemeClr val="accent2"/>
                </a:solidFill>
              </a:rPr>
              <a:t>	</a:t>
            </a:r>
          </a:p>
          <a:p>
            <a:r>
              <a:rPr lang="en-US" sz="2800" b="1" dirty="0">
                <a:solidFill>
                  <a:schemeClr val="accent2"/>
                </a:solidFill>
              </a:rPr>
              <a:t>	</a:t>
            </a:r>
            <a:r>
              <a:rPr lang="en-US" sz="2800" b="1" dirty="0"/>
              <a:t> </a:t>
            </a:r>
            <a:r>
              <a:rPr lang="en-US" sz="2800" b="1" dirty="0">
                <a:solidFill>
                  <a:schemeClr val="accent2"/>
                </a:solidFill>
              </a:rPr>
              <a:t>1. </a:t>
            </a:r>
            <a:r>
              <a:rPr lang="en-US" sz="2800" b="1" dirty="0" err="1">
                <a:solidFill>
                  <a:schemeClr val="accent2"/>
                </a:solidFill>
              </a:rPr>
              <a:t>Phosphatidylcholine</a:t>
            </a:r>
            <a:r>
              <a:rPr lang="en-US" sz="2800" b="1" dirty="0">
                <a:solidFill>
                  <a:schemeClr val="accent2"/>
                </a:solidFill>
              </a:rPr>
              <a:t> (Lecithin)</a:t>
            </a:r>
          </a:p>
          <a:p>
            <a:r>
              <a:rPr lang="en-US" sz="2800" b="1" dirty="0">
                <a:solidFill>
                  <a:schemeClr val="accent2"/>
                </a:solidFill>
              </a:rPr>
              <a:t>                 e.g., </a:t>
            </a:r>
            <a:r>
              <a:rPr lang="en-US" sz="2800" b="1" dirty="0">
                <a:solidFill>
                  <a:srgbClr val="990000"/>
                </a:solidFill>
              </a:rPr>
              <a:t>Surfactant (</a:t>
            </a:r>
            <a:r>
              <a:rPr lang="en-US" sz="2800" b="1" dirty="0" err="1">
                <a:solidFill>
                  <a:srgbClr val="990000"/>
                </a:solidFill>
              </a:rPr>
              <a:t>Dipalmitoylecithin</a:t>
            </a:r>
            <a:r>
              <a:rPr lang="en-US" sz="2800" b="1" dirty="0">
                <a:solidFill>
                  <a:srgbClr val="990000"/>
                </a:solidFill>
              </a:rPr>
              <a:t>)</a:t>
            </a:r>
            <a:br>
              <a:rPr lang="en-US" sz="2800" b="1" dirty="0">
                <a:solidFill>
                  <a:srgbClr val="990000"/>
                </a:solidFill>
              </a:rPr>
            </a:br>
            <a:endParaRPr lang="en-US" sz="2800" b="1" dirty="0">
              <a:solidFill>
                <a:srgbClr val="990000"/>
              </a:solidFill>
            </a:endParaRPr>
          </a:p>
          <a:p>
            <a:r>
              <a:rPr lang="en-US" sz="2800" b="1" dirty="0">
                <a:solidFill>
                  <a:schemeClr val="accent2"/>
                </a:solidFill>
              </a:rPr>
              <a:t>           2. </a:t>
            </a:r>
            <a:r>
              <a:rPr lang="en-US" sz="2800" b="1" dirty="0" err="1">
                <a:solidFill>
                  <a:schemeClr val="accent2"/>
                </a:solidFill>
              </a:rPr>
              <a:t>Phosphatidylinositol</a:t>
            </a:r>
            <a:r>
              <a:rPr lang="en-US" sz="2800" b="1" dirty="0">
                <a:solidFill>
                  <a:schemeClr val="accent2"/>
                </a:solidFill>
              </a:rPr>
              <a:t> </a:t>
            </a:r>
            <a:br>
              <a:rPr lang="en-US" sz="2800" b="1" dirty="0">
                <a:solidFill>
                  <a:schemeClr val="accent2"/>
                </a:solidFill>
              </a:rPr>
            </a:br>
            <a:r>
              <a:rPr lang="en-US" sz="2800" b="1" dirty="0">
                <a:solidFill>
                  <a:schemeClr val="accent2"/>
                </a:solidFill>
              </a:rPr>
              <a:t>		</a:t>
            </a:r>
            <a:r>
              <a:rPr lang="en-US" sz="2800" b="1" dirty="0">
                <a:solidFill>
                  <a:srgbClr val="990000"/>
                </a:solidFill>
              </a:rPr>
              <a:t>(Signaling and anchoring molecule)</a:t>
            </a:r>
            <a:br>
              <a:rPr lang="en-US" sz="2800" b="1" dirty="0">
                <a:solidFill>
                  <a:srgbClr val="990000"/>
                </a:solidFill>
              </a:rPr>
            </a:br>
            <a:endParaRPr lang="en-US" sz="2800" b="1" dirty="0">
              <a:solidFill>
                <a:srgbClr val="990000"/>
              </a:solidFill>
            </a:endParaRPr>
          </a:p>
          <a:p>
            <a:r>
              <a:rPr lang="en-US" sz="2800" b="1" dirty="0">
                <a:solidFill>
                  <a:srgbClr val="990000"/>
                </a:solidFill>
              </a:rPr>
              <a:t>	</a:t>
            </a:r>
          </a:p>
          <a:p>
            <a:endParaRPr lang="en-US" sz="2800" b="1" dirty="0">
              <a:solidFill>
                <a:schemeClr val="accent2"/>
              </a:solidFill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895600" y="660400"/>
            <a:ext cx="3581400" cy="711200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b="1">
                <a:solidFill>
                  <a:srgbClr val="990000"/>
                </a:solidFill>
                <a:latin typeface="Impact" pitchFamily="34" charset="0"/>
              </a:rPr>
              <a:t>Phospholipids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914</TotalTime>
  <Words>509</Words>
  <Application>Microsoft Office PowerPoint</Application>
  <PresentationFormat>On-screen Show (4:3)</PresentationFormat>
  <Paragraphs>226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Default Design</vt:lpstr>
      <vt:lpstr>Slide 1</vt:lpstr>
      <vt:lpstr>Phospholipid Compounds of Physiological Importance</vt:lpstr>
      <vt:lpstr>Objectives</vt:lpstr>
      <vt:lpstr>Functions of Phospholipids</vt:lpstr>
      <vt:lpstr>Functions of Phospholipids</vt:lpstr>
      <vt:lpstr>Background: Lipid Compounds</vt:lpstr>
      <vt:lpstr>Slide 7</vt:lpstr>
      <vt:lpstr>Slide 8</vt:lpstr>
      <vt:lpstr>Slide 9</vt:lpstr>
      <vt:lpstr>Slide 10</vt:lpstr>
      <vt:lpstr>Slide 11</vt:lpstr>
      <vt:lpstr>Slide 12</vt:lpstr>
      <vt:lpstr>Slide 13</vt:lpstr>
      <vt:lpstr>Calcium/Phosphatidylinositol System</vt:lpstr>
      <vt:lpstr>Slide 15</vt:lpstr>
      <vt:lpstr>Slide 16</vt:lpstr>
      <vt:lpstr>Slide 17</vt:lpstr>
      <vt:lpstr>Slide 18</vt:lpstr>
      <vt:lpstr>Phospholipids:  B. Sphingo-phospholipids</vt:lpstr>
      <vt:lpstr>Sphingosine</vt:lpstr>
      <vt:lpstr>Ceramide: Parent Sphingolipid Compound</vt:lpstr>
      <vt:lpstr>Sphingomyelin</vt:lpstr>
      <vt:lpstr>Structure &amp; Function of Myelin Sheath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Dr.Amr</cp:lastModifiedBy>
  <cp:revision>22</cp:revision>
  <dcterms:created xsi:type="dcterms:W3CDTF">1601-01-01T00:00:00Z</dcterms:created>
  <dcterms:modified xsi:type="dcterms:W3CDTF">2014-02-04T08:01:20Z</dcterms:modified>
</cp:coreProperties>
</file>