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sldIdLst>
    <p:sldId id="256" r:id="rId2"/>
    <p:sldId id="314" r:id="rId3"/>
    <p:sldId id="257" r:id="rId4"/>
    <p:sldId id="258" r:id="rId5"/>
    <p:sldId id="261" r:id="rId6"/>
    <p:sldId id="310" r:id="rId7"/>
    <p:sldId id="259" r:id="rId8"/>
    <p:sldId id="260" r:id="rId9"/>
    <p:sldId id="313" r:id="rId10"/>
    <p:sldId id="273" r:id="rId11"/>
    <p:sldId id="262" r:id="rId12"/>
    <p:sldId id="263" r:id="rId13"/>
    <p:sldId id="278" r:id="rId14"/>
    <p:sldId id="279" r:id="rId15"/>
    <p:sldId id="280" r:id="rId16"/>
    <p:sldId id="308" r:id="rId17"/>
    <p:sldId id="307" r:id="rId18"/>
    <p:sldId id="306" r:id="rId19"/>
    <p:sldId id="305" r:id="rId20"/>
    <p:sldId id="290" r:id="rId21"/>
    <p:sldId id="311" r:id="rId22"/>
    <p:sldId id="312" r:id="rId23"/>
    <p:sldId id="297" r:id="rId24"/>
    <p:sldId id="303" r:id="rId25"/>
    <p:sldId id="276" r:id="rId26"/>
    <p:sldId id="30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66FF"/>
    <a:srgbClr val="FF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1" autoAdjust="0"/>
    <p:restoredTop sz="90929"/>
  </p:normalViewPr>
  <p:slideViewPr>
    <p:cSldViewPr>
      <p:cViewPr>
        <p:scale>
          <a:sx n="61" d="100"/>
          <a:sy n="61" d="100"/>
        </p:scale>
        <p:origin x="-159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F588C863-B223-4932-AA10-98D1AF7F90D4}" type="datetimeFigureOut">
              <a:rPr lang="en-US"/>
              <a:pPr>
                <a:defRPr/>
              </a:pPr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8E877157-B954-487E-B0D6-934176DC1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2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93A70D1-4894-4230-9A92-E4D24AD6967A}" type="slidenum">
              <a:rPr lang="en-US" altLang="en-US" sz="1200" smtClean="0"/>
              <a:pPr eaLnBrk="1" hangingPunct="1"/>
              <a:t>15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charset="0"/>
                <a:cs typeface="Times New Roman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9AB9FA-26AC-49F8-AE6C-D6B64902B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57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5F260-811A-4DE5-B121-06F667D32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52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2377-F455-4E9F-9E82-28F8DE8EE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77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78FAB-F685-4684-9F09-D6F4A3462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8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A09AB-98CF-4BC2-A872-E0FC9ECA5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9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F64AD-979D-404C-B889-610167684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7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8DF49-2EA4-40AE-8A2A-1F892F9CF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7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5723B-4FDA-4109-9518-17058B19C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8AFB9-7009-47A6-BBEC-87A482ADC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9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B4E21-862E-41DC-BEBD-3E17EC560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85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8D56C-0400-48D2-90A7-A6B7678CA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9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388C7-F8AA-40F5-A523-F668FB66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3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charset="0"/>
                <a:cs typeface="Times New Roman" charset="0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4F1C3E6A-8A9B-435A-A4E5-882CCBFAC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8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omach" TargetMode="External"/><Relationship Id="rId2" Type="http://schemas.openxmlformats.org/officeDocument/2006/relationships/hyperlink" Target="http://en.wikipedia.org/wiki/Esophagu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33400" y="2286000"/>
            <a:ext cx="80010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Aharoni" pitchFamily="2" charset="-79"/>
                <a:cs typeface="Aharoni" pitchFamily="2" charset="-79"/>
              </a:rPr>
              <a:t>Development of Respiratory System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8288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Dr. </a:t>
            </a:r>
            <a:r>
              <a:rPr lang="en-US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Saeed</a:t>
            </a: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Vohra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&amp;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Dr. </a:t>
            </a:r>
            <a:r>
              <a:rPr lang="en-US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Sanaa</a:t>
            </a: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Alshaarawy</a:t>
            </a:r>
            <a:endParaRPr lang="en-US" dirty="0" smtClean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228600" y="1143000"/>
            <a:ext cx="4419600" cy="54864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FF66FF"/>
                </a:solidFill>
              </a:rPr>
              <a:t>laryngeal epithelium</a:t>
            </a:r>
            <a:r>
              <a:rPr lang="en-US" dirty="0" smtClean="0"/>
              <a:t> proliferates rapidly resulting in </a:t>
            </a:r>
            <a:r>
              <a:rPr lang="en-US" b="1" dirty="0" smtClean="0">
                <a:solidFill>
                  <a:srgbClr val="FF66FF"/>
                </a:solidFill>
              </a:rPr>
              <a:t>temporary occlusion </a:t>
            </a:r>
            <a:r>
              <a:rPr lang="en-US" dirty="0" smtClean="0"/>
              <a:t>of the laryngeal lumen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b="1" dirty="0" err="1" smtClean="0">
                <a:solidFill>
                  <a:srgbClr val="FFFF00"/>
                </a:solidFill>
              </a:rPr>
              <a:t>Recanalization</a:t>
            </a:r>
            <a:r>
              <a:rPr lang="en-US" dirty="0" smtClean="0"/>
              <a:t> of larynx normally occurs by the </a:t>
            </a:r>
            <a:r>
              <a:rPr lang="en-US" b="1" dirty="0" smtClean="0">
                <a:solidFill>
                  <a:srgbClr val="FFFF00"/>
                </a:solidFill>
              </a:rPr>
              <a:t>10</a:t>
            </a:r>
            <a:r>
              <a:rPr lang="en-US" b="1" baseline="30000" dirty="0" smtClean="0">
                <a:solidFill>
                  <a:srgbClr val="FFFF00"/>
                </a:solidFill>
              </a:rPr>
              <a:t>th</a:t>
            </a:r>
            <a:r>
              <a:rPr lang="en-US" b="1" dirty="0" smtClean="0">
                <a:solidFill>
                  <a:srgbClr val="FFFF00"/>
                </a:solidFill>
              </a:rPr>
              <a:t> week.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Laryngeal </a:t>
            </a:r>
            <a:r>
              <a:rPr lang="en-US" b="1" dirty="0" smtClean="0">
                <a:solidFill>
                  <a:srgbClr val="66FF33"/>
                </a:solidFill>
              </a:rPr>
              <a:t>ventricles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66FF33"/>
                </a:solidFill>
              </a:rPr>
              <a:t>vocal folds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66FF33"/>
                </a:solidFill>
              </a:rPr>
              <a:t>vestibular folds </a:t>
            </a:r>
            <a:r>
              <a:rPr lang="en-US" dirty="0" smtClean="0"/>
              <a:t>are formed during </a:t>
            </a:r>
            <a:r>
              <a:rPr lang="en-US" dirty="0" err="1" smtClean="0">
                <a:solidFill>
                  <a:srgbClr val="FFFF00"/>
                </a:solidFill>
              </a:rPr>
              <a:t>recanalization</a:t>
            </a:r>
            <a:r>
              <a:rPr lang="en-US" sz="2800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2291" name="Picture 4" descr="C:\Documents and Settings\Free User\My Documents\My Pictures\Copy of Gray954.png"/>
          <p:cNvPicPr>
            <a:picLocks noChangeAspect="1" noChangeArrowheads="1"/>
          </p:cNvPicPr>
          <p:nvPr/>
        </p:nvPicPr>
        <p:blipFill>
          <a:blip r:embed="rId2">
            <a:lum bright="-8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"/>
            <a:ext cx="3657600" cy="5883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28600" y="533400"/>
            <a:ext cx="4495800" cy="584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2"/>
                </a:solidFill>
              </a:rPr>
              <a:t>Recanalization of larynx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66FF33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Trachea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4724400" cy="5486400"/>
          </a:xfrm>
          <a:ln>
            <a:solidFill>
              <a:schemeClr val="tx2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The </a:t>
            </a:r>
            <a:r>
              <a:rPr lang="en-US" b="1" dirty="0" err="1" smtClean="0">
                <a:solidFill>
                  <a:srgbClr val="FFFF00"/>
                </a:solidFill>
              </a:rPr>
              <a:t>endodermal</a:t>
            </a:r>
            <a:r>
              <a:rPr lang="en-US" b="1" dirty="0" smtClean="0">
                <a:solidFill>
                  <a:srgbClr val="FFFF00"/>
                </a:solidFill>
              </a:rPr>
              <a:t> lining </a:t>
            </a:r>
            <a:r>
              <a:rPr lang="en-US" b="1" dirty="0" smtClean="0"/>
              <a:t>of the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laryngotracheal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tube </a:t>
            </a:r>
            <a:r>
              <a:rPr lang="en-US" b="1" dirty="0" smtClean="0"/>
              <a:t>distal to the larynx </a:t>
            </a:r>
            <a:r>
              <a:rPr lang="en-US" b="1" u="sng" dirty="0" smtClean="0"/>
              <a:t>differentiates into </a:t>
            </a:r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66FF33"/>
                </a:solidFill>
              </a:rPr>
              <a:t>epithelium and glands </a:t>
            </a:r>
            <a:r>
              <a:rPr lang="en-US" b="1" dirty="0" smtClean="0"/>
              <a:t>of the trachea and pulmonary epithelium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The</a:t>
            </a:r>
            <a:r>
              <a:rPr lang="en-US" b="1" dirty="0" smtClean="0">
                <a:solidFill>
                  <a:srgbClr val="66FF33"/>
                </a:solidFill>
              </a:rPr>
              <a:t> cartilages, connective tissue</a:t>
            </a:r>
            <a:r>
              <a:rPr lang="en-US" b="1" dirty="0" smtClean="0"/>
              <a:t>, and </a:t>
            </a:r>
            <a:r>
              <a:rPr lang="en-US" b="1" dirty="0" smtClean="0">
                <a:solidFill>
                  <a:srgbClr val="66FF33"/>
                </a:solidFill>
              </a:rPr>
              <a:t>muscles of the trachea </a:t>
            </a:r>
            <a:r>
              <a:rPr lang="en-US" b="1" dirty="0" smtClean="0"/>
              <a:t>are </a:t>
            </a:r>
            <a:r>
              <a:rPr lang="en-US" b="1" u="sng" dirty="0" smtClean="0"/>
              <a:t>derived from </a:t>
            </a:r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FFFF00"/>
                </a:solidFill>
              </a:rPr>
              <a:t>mesoderm.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3318" name="Picture 6" descr="C:\Users\user\Pictures\hhh.png"/>
          <p:cNvPicPr>
            <a:picLocks noChangeAspect="1" noChangeArrowheads="1"/>
          </p:cNvPicPr>
          <p:nvPr/>
        </p:nvPicPr>
        <p:blipFill>
          <a:blip r:embed="rId2">
            <a:lum bright="-1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" t="42345" r="42410" b="5981"/>
          <a:stretch>
            <a:fillRect/>
          </a:stretch>
        </p:blipFill>
        <p:spPr bwMode="auto">
          <a:xfrm>
            <a:off x="4953000" y="3810000"/>
            <a:ext cx="3657600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 descr="C:\Users\user\Pictures\hhh.png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8" b="57895"/>
          <a:stretch>
            <a:fillRect/>
          </a:stretch>
        </p:blipFill>
        <p:spPr bwMode="auto">
          <a:xfrm>
            <a:off x="4953000" y="838200"/>
            <a:ext cx="36576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66FF33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Bronchi &amp; Lungs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066800"/>
            <a:ext cx="4343400" cy="54864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C000"/>
                </a:solidFill>
              </a:rPr>
              <a:t>The 2 primary bronchial buds </a:t>
            </a:r>
            <a:r>
              <a:rPr lang="en-US" b="1" dirty="0" smtClean="0"/>
              <a:t>grow laterally into the </a:t>
            </a:r>
            <a:r>
              <a:rPr lang="en-US" b="1" dirty="0" err="1" smtClean="0">
                <a:solidFill>
                  <a:srgbClr val="FFFF00"/>
                </a:solidFill>
              </a:rPr>
              <a:t>pericardio</a:t>
            </a:r>
            <a:r>
              <a:rPr lang="en-US" b="1" dirty="0" smtClean="0">
                <a:solidFill>
                  <a:srgbClr val="FFFF00"/>
                </a:solidFill>
              </a:rPr>
              <a:t>-peritoneal canals </a:t>
            </a:r>
            <a:r>
              <a:rPr lang="en-US" b="1" dirty="0" smtClean="0"/>
              <a:t>(part of the </a:t>
            </a:r>
            <a:r>
              <a:rPr lang="en-US" b="1" dirty="0" err="1" smtClean="0"/>
              <a:t>intraembryonic</a:t>
            </a:r>
            <a:r>
              <a:rPr lang="en-US" b="1" dirty="0" smtClean="0"/>
              <a:t> </a:t>
            </a:r>
            <a:r>
              <a:rPr lang="en-US" b="1" dirty="0" err="1" smtClean="0"/>
              <a:t>celome</a:t>
            </a:r>
            <a:r>
              <a:rPr lang="en-US" b="1" dirty="0" smtClean="0"/>
              <a:t>), </a:t>
            </a:r>
            <a:r>
              <a:rPr lang="en-US" b="1" dirty="0" smtClean="0">
                <a:solidFill>
                  <a:srgbClr val="66FF33"/>
                </a:solidFill>
              </a:rPr>
              <a:t>the </a:t>
            </a:r>
            <a:r>
              <a:rPr lang="en-US" b="1" dirty="0" err="1" smtClean="0">
                <a:solidFill>
                  <a:srgbClr val="66FF33"/>
                </a:solidFill>
              </a:rPr>
              <a:t>primordia</a:t>
            </a:r>
            <a:r>
              <a:rPr lang="en-US" b="1" dirty="0" smtClean="0">
                <a:solidFill>
                  <a:srgbClr val="66FF33"/>
                </a:solidFill>
              </a:rPr>
              <a:t> of pleural cavities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FF00"/>
                </a:solidFill>
              </a:rPr>
              <a:t>Bronchial buds </a:t>
            </a:r>
            <a:r>
              <a:rPr lang="en-US" b="1" u="sng" dirty="0" smtClean="0"/>
              <a:t>divide</a:t>
            </a:r>
            <a:r>
              <a:rPr lang="en-US" b="1" dirty="0" smtClean="0"/>
              <a:t> and </a:t>
            </a:r>
            <a:r>
              <a:rPr lang="en-US" b="1" u="sng" dirty="0" smtClean="0"/>
              <a:t>re-divide</a:t>
            </a:r>
            <a:r>
              <a:rPr lang="en-US" b="1" dirty="0" smtClean="0"/>
              <a:t> to give the </a:t>
            </a:r>
            <a:r>
              <a:rPr lang="en-US" b="1" dirty="0" smtClean="0">
                <a:solidFill>
                  <a:srgbClr val="66FF33"/>
                </a:solidFill>
              </a:rPr>
              <a:t>bronchial tree. 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4342" name="Picture 6" descr="C:\Users\user\Pictures\hgfhfgh - Copy.png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9" t="10464" r="1669" b="10464"/>
          <a:stretch>
            <a:fillRect/>
          </a:stretch>
        </p:blipFill>
        <p:spPr bwMode="auto">
          <a:xfrm>
            <a:off x="4800600" y="3886200"/>
            <a:ext cx="2743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6" descr="C:\Users\user\Pictures\hgfhfgh - Copy.png"/>
          <p:cNvPicPr>
            <a:picLocks noChangeAspect="1" noChangeArrowheads="1"/>
          </p:cNvPicPr>
          <p:nvPr/>
        </p:nvPicPr>
        <p:blipFill>
          <a:blip r:embed="rId2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" t="11629" r="50410" b="9302"/>
          <a:stretch>
            <a:fillRect/>
          </a:stretch>
        </p:blipFill>
        <p:spPr bwMode="auto">
          <a:xfrm>
            <a:off x="4800600" y="1219200"/>
            <a:ext cx="2743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533400"/>
            <a:ext cx="4191000" cy="6096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66FF33"/>
                </a:solidFill>
              </a:rPr>
              <a:t>The right main bronchus </a:t>
            </a:r>
            <a:r>
              <a:rPr lang="en-US" sz="3200" b="1" dirty="0" smtClean="0"/>
              <a:t>is slightly </a:t>
            </a:r>
            <a:r>
              <a:rPr lang="en-US" sz="3200" b="1" dirty="0" smtClean="0">
                <a:solidFill>
                  <a:srgbClr val="FFFF00"/>
                </a:solidFill>
              </a:rPr>
              <a:t>larger</a:t>
            </a:r>
            <a:r>
              <a:rPr lang="en-US" sz="3200" b="1" dirty="0" smtClean="0"/>
              <a:t> than the left one and is </a:t>
            </a:r>
            <a:r>
              <a:rPr lang="en-US" sz="3200" b="1" dirty="0" smtClean="0">
                <a:solidFill>
                  <a:srgbClr val="FFFF00"/>
                </a:solidFill>
              </a:rPr>
              <a:t>oriented more vertically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/>
              <a:t>The embryonic relationship persists in the adult.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66FF33"/>
                </a:solidFill>
              </a:rPr>
              <a:t>The main bronchi </a:t>
            </a:r>
            <a:r>
              <a:rPr lang="en-US" sz="3200" b="1" dirty="0" smtClean="0"/>
              <a:t>subdivide into </a:t>
            </a:r>
            <a:r>
              <a:rPr lang="en-US" sz="3200" b="1" dirty="0" smtClean="0">
                <a:solidFill>
                  <a:srgbClr val="FFFF00"/>
                </a:solidFill>
              </a:rPr>
              <a:t>secondary</a:t>
            </a:r>
            <a:r>
              <a:rPr lang="en-US" sz="3200" b="1" dirty="0" smtClean="0"/>
              <a:t> and </a:t>
            </a:r>
            <a:r>
              <a:rPr lang="en-US" sz="3200" b="1" dirty="0" smtClean="0">
                <a:solidFill>
                  <a:srgbClr val="FFFF00"/>
                </a:solidFill>
              </a:rPr>
              <a:t>tertiary</a:t>
            </a:r>
            <a:r>
              <a:rPr lang="en-US" sz="3200" b="1" dirty="0" smtClean="0"/>
              <a:t> (</a:t>
            </a:r>
            <a:r>
              <a:rPr lang="en-US" sz="3200" b="1" dirty="0" smtClean="0">
                <a:solidFill>
                  <a:srgbClr val="FFFF00"/>
                </a:solidFill>
              </a:rPr>
              <a:t>segmental)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FF00"/>
                </a:solidFill>
              </a:rPr>
              <a:t>bronchi </a:t>
            </a:r>
            <a:r>
              <a:rPr lang="en-US" sz="3200" b="1" dirty="0" smtClean="0"/>
              <a:t>which give rise to further branches.</a:t>
            </a:r>
          </a:p>
        </p:txBody>
      </p:sp>
      <p:pic>
        <p:nvPicPr>
          <p:cNvPr id="15363" name="Picture 6" descr="C:\Users\user\Pictures\xxcxccxcxcx - Copy (2)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00" b="62611"/>
          <a:stretch>
            <a:fillRect/>
          </a:stretch>
        </p:blipFill>
        <p:spPr>
          <a:xfrm>
            <a:off x="4953000" y="457200"/>
            <a:ext cx="3505200" cy="2438400"/>
          </a:xfrm>
        </p:spPr>
      </p:pic>
      <p:pic>
        <p:nvPicPr>
          <p:cNvPr id="15364" name="Picture 8" descr="C:\Users\user\Pictures\ffbg.png"/>
          <p:cNvPicPr>
            <a:picLocks noChangeAspect="1" noChangeArrowheads="1"/>
          </p:cNvPicPr>
          <p:nvPr/>
        </p:nvPicPr>
        <p:blipFill>
          <a:blip r:embed="rId3">
            <a:lum bright="-16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38417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 bwMode="auto">
          <a:xfrm>
            <a:off x="4800600" y="4876800"/>
            <a:ext cx="609600" cy="5334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8" name="Frame 7"/>
          <p:cNvSpPr/>
          <p:nvPr/>
        </p:nvSpPr>
        <p:spPr bwMode="auto">
          <a:xfrm>
            <a:off x="4724400" y="5791200"/>
            <a:ext cx="762000" cy="6858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9" name="Frame 8"/>
          <p:cNvSpPr/>
          <p:nvPr/>
        </p:nvSpPr>
        <p:spPr bwMode="auto">
          <a:xfrm>
            <a:off x="4724400" y="4038600"/>
            <a:ext cx="18288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10" name="Frame 9"/>
          <p:cNvSpPr/>
          <p:nvPr/>
        </p:nvSpPr>
        <p:spPr bwMode="auto">
          <a:xfrm>
            <a:off x="6934200" y="4038600"/>
            <a:ext cx="16002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381000"/>
            <a:ext cx="4419600" cy="54102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</a:rPr>
              <a:t>The segmental bronchi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FF66FF"/>
                </a:solidFill>
              </a:rPr>
              <a:t>10 in right lung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FF66FF"/>
                </a:solidFill>
              </a:rPr>
              <a:t>8 or 9 in the left lung </a:t>
            </a:r>
            <a:r>
              <a:rPr lang="en-US" b="1" dirty="0" smtClean="0"/>
              <a:t>begin to form by the </a:t>
            </a:r>
            <a:r>
              <a:rPr lang="en-US" b="1" dirty="0" smtClean="0">
                <a:solidFill>
                  <a:srgbClr val="FFFF00"/>
                </a:solidFill>
              </a:rPr>
              <a:t>7th week</a:t>
            </a:r>
          </a:p>
          <a:p>
            <a:pPr eaLnBrk="1" hangingPunct="1">
              <a:defRPr/>
            </a:pPr>
            <a:r>
              <a:rPr lang="en-US" b="1" dirty="0" smtClean="0"/>
              <a:t>The surrounding </a:t>
            </a:r>
            <a:r>
              <a:rPr lang="en-US" b="1" dirty="0" err="1" smtClean="0"/>
              <a:t>mesenchyme</a:t>
            </a:r>
            <a:r>
              <a:rPr lang="en-US" b="1" dirty="0" smtClean="0"/>
              <a:t> also divides. 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66FF33"/>
                </a:solidFill>
              </a:rPr>
              <a:t>Each </a:t>
            </a:r>
            <a:r>
              <a:rPr lang="en-US" b="1" u="sng" dirty="0" smtClean="0">
                <a:solidFill>
                  <a:srgbClr val="66FF33"/>
                </a:solidFill>
              </a:rPr>
              <a:t>segmental bronchus </a:t>
            </a:r>
            <a:r>
              <a:rPr lang="en-US" b="1" dirty="0" smtClean="0">
                <a:solidFill>
                  <a:srgbClr val="66FF33"/>
                </a:solidFill>
              </a:rPr>
              <a:t>with its </a:t>
            </a:r>
            <a:r>
              <a:rPr lang="en-US" b="1" u="sng" dirty="0" smtClean="0">
                <a:solidFill>
                  <a:srgbClr val="66FF33"/>
                </a:solidFill>
              </a:rPr>
              <a:t>surrounding</a:t>
            </a:r>
            <a:r>
              <a:rPr lang="en-US" b="1" dirty="0" smtClean="0">
                <a:solidFill>
                  <a:srgbClr val="66FF33"/>
                </a:solidFill>
              </a:rPr>
              <a:t> mass of </a:t>
            </a:r>
            <a:r>
              <a:rPr lang="en-US" b="1" u="sng" dirty="0" err="1" smtClean="0">
                <a:solidFill>
                  <a:srgbClr val="66FF33"/>
                </a:solidFill>
              </a:rPr>
              <a:t>mesenchyme</a:t>
            </a:r>
            <a:r>
              <a:rPr lang="en-US" b="1" dirty="0" smtClean="0">
                <a:solidFill>
                  <a:srgbClr val="66FF33"/>
                </a:solidFill>
              </a:rPr>
              <a:t> </a:t>
            </a:r>
            <a:r>
              <a:rPr lang="en-US" b="1" dirty="0" smtClean="0"/>
              <a:t>is the </a:t>
            </a:r>
            <a:r>
              <a:rPr lang="en-US" b="1" dirty="0" err="1" smtClean="0"/>
              <a:t>primordium</a:t>
            </a:r>
            <a:r>
              <a:rPr lang="en-US" b="1" dirty="0" smtClean="0"/>
              <a:t> of a </a:t>
            </a:r>
            <a:r>
              <a:rPr lang="en-US" b="1" dirty="0" err="1" smtClean="0">
                <a:solidFill>
                  <a:srgbClr val="FFFF00"/>
                </a:solidFill>
              </a:rPr>
              <a:t>bronchopulmonary</a:t>
            </a:r>
            <a:r>
              <a:rPr lang="en-US" b="1" dirty="0" smtClean="0">
                <a:solidFill>
                  <a:srgbClr val="FFFF00"/>
                </a:solidFill>
              </a:rPr>
              <a:t> segment.</a:t>
            </a:r>
          </a:p>
        </p:txBody>
      </p:sp>
      <p:pic>
        <p:nvPicPr>
          <p:cNvPr id="16387" name="Content Placeholder 8" descr="C:\Users\user\Pictures\ffb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485900"/>
            <a:ext cx="4251325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28600" y="685800"/>
            <a:ext cx="3657600" cy="4400550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As the lungs develop they acquire a layer of </a:t>
            </a:r>
            <a:r>
              <a:rPr lang="en-US" sz="2800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visceral pleura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from </a:t>
            </a:r>
            <a:r>
              <a:rPr lang="en-US" sz="2800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splanchnic</a:t>
            </a:r>
            <a:r>
              <a:rPr lang="en-US" sz="28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 </a:t>
            </a:r>
            <a:r>
              <a:rPr lang="en-US" sz="2800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mesenchyme</a:t>
            </a:r>
            <a:r>
              <a:rPr lang="en-US" sz="28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.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The thoracic body wall becomes lined by a layer of </a:t>
            </a:r>
            <a:r>
              <a:rPr lang="en-US" sz="2800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parietal pleura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derived from the </a:t>
            </a:r>
            <a:r>
              <a:rPr lang="en-US" sz="28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somatic mesoderm.</a:t>
            </a:r>
          </a:p>
        </p:txBody>
      </p:sp>
      <p:pic>
        <p:nvPicPr>
          <p:cNvPr id="17411" name="Picture 2" descr="C:\Documents and Settings\Free User\My Documents\My Pictures\Pleura.bmp"/>
          <p:cNvPicPr>
            <a:picLocks noChangeAspect="1" noChangeArrowheads="1"/>
          </p:cNvPicPr>
          <p:nvPr/>
        </p:nvPicPr>
        <p:blipFill>
          <a:blip r:embed="rId3">
            <a:lum bright="-24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2000" r="2000" b="4286"/>
          <a:stretch>
            <a:fillRect/>
          </a:stretch>
        </p:blipFill>
        <p:spPr bwMode="auto">
          <a:xfrm>
            <a:off x="4419600" y="838200"/>
            <a:ext cx="4308475" cy="3124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6" descr="C:\Users\user\Pictures\hgfhfgh - Copy.png"/>
          <p:cNvPicPr>
            <a:picLocks noChangeAspect="1" noChangeArrowheads="1"/>
          </p:cNvPicPr>
          <p:nvPr/>
        </p:nvPicPr>
        <p:blipFill>
          <a:blip r:embed="rId4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" t="11629" r="50410" b="9302"/>
          <a:stretch>
            <a:fillRect/>
          </a:stretch>
        </p:blipFill>
        <p:spPr bwMode="auto">
          <a:xfrm>
            <a:off x="4419600" y="4267200"/>
            <a:ext cx="2514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C:\Users\user\Pictures\hgfhfgh - Copy.png"/>
          <p:cNvPicPr>
            <a:picLocks noChangeAspect="1" noChangeArrowheads="1"/>
          </p:cNvPicPr>
          <p:nvPr/>
        </p:nvPicPr>
        <p:blipFill>
          <a:blip r:embed="rId4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9" t="10464" r="1669" b="10464"/>
          <a:stretch>
            <a:fillRect/>
          </a:stretch>
        </p:blipFill>
        <p:spPr bwMode="auto">
          <a:xfrm>
            <a:off x="7010400" y="4267200"/>
            <a:ext cx="1905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Maturation of the Lungs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382000" cy="29718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/>
              <a:t>Maturation of lung is </a:t>
            </a:r>
            <a:r>
              <a:rPr lang="en-US" sz="2400" b="1" u="sng" dirty="0" smtClean="0"/>
              <a:t>divided into </a:t>
            </a:r>
            <a:r>
              <a:rPr lang="en-US" sz="2400" b="1" dirty="0" smtClean="0">
                <a:solidFill>
                  <a:srgbClr val="FFFF00"/>
                </a:solidFill>
              </a:rPr>
              <a:t>4 periods</a:t>
            </a:r>
            <a:r>
              <a:rPr lang="en-US" sz="2400" b="1" dirty="0" smtClean="0"/>
              <a:t>: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FF33"/>
                </a:solidFill>
              </a:rPr>
              <a:t>Pseudoglandular</a:t>
            </a:r>
            <a:r>
              <a:rPr lang="en-US" sz="2400" b="1" dirty="0" smtClean="0"/>
              <a:t>	(5 - 17 weeks)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Canalicular</a:t>
            </a:r>
            <a:r>
              <a:rPr lang="en-US" sz="2400" b="1" dirty="0" smtClean="0">
                <a:solidFill>
                  <a:srgbClr val="FF0066"/>
                </a:solidFill>
              </a:rPr>
              <a:t>	</a:t>
            </a:r>
            <a:r>
              <a:rPr lang="en-US" sz="2400" b="1" dirty="0" smtClean="0"/>
              <a:t>	(16 - 25 weeks)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Terminal sac       </a:t>
            </a:r>
            <a:r>
              <a:rPr lang="en-US" sz="2400" b="1" dirty="0" smtClean="0"/>
              <a:t>(24 weeks - birth)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Alveolar</a:t>
            </a:r>
            <a:r>
              <a:rPr lang="en-US" sz="2400" b="1" dirty="0" smtClean="0"/>
              <a:t>	(late fetal period - childhood)   </a:t>
            </a:r>
          </a:p>
          <a:p>
            <a:pPr eaLnBrk="1" hangingPunct="1">
              <a:defRPr/>
            </a:pPr>
            <a:r>
              <a:rPr lang="en-US" sz="2400" b="1" dirty="0" smtClean="0"/>
              <a:t>These periods overlap each other because the </a:t>
            </a:r>
            <a:r>
              <a:rPr lang="en-US" sz="2400" b="1" dirty="0" smtClean="0">
                <a:solidFill>
                  <a:srgbClr val="FFFF00"/>
                </a:solidFill>
              </a:rPr>
              <a:t>cranial segments of the lungs mature faster than the caudal ones</a:t>
            </a:r>
            <a:r>
              <a:rPr lang="en-US" sz="2400" b="1" dirty="0" smtClean="0"/>
              <a:t>.</a:t>
            </a:r>
          </a:p>
        </p:txBody>
      </p:sp>
      <p:pic>
        <p:nvPicPr>
          <p:cNvPr id="18438" name="Picture 7" descr="https://encrypted-tbn3.gstatic.com/images?q=tbn:ANd9GcRvYMHRnfUOQ0z6JjQSRGmWqZzCE3dFu7FtdmXnPD1PftFSSFp_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31"/>
          <a:stretch>
            <a:fillRect/>
          </a:stretch>
        </p:blipFill>
        <p:spPr bwMode="auto">
          <a:xfrm>
            <a:off x="304800" y="4267200"/>
            <a:ext cx="5410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9" descr="http://learninggnm.com/extimages/Lung%20Alveoli%20Webs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38600"/>
            <a:ext cx="264795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FF66FF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Pseudoglandular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Period (5-17 weeks)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4953000" cy="50292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Developing lungs somewhat resembles an exocrine gland during this period.</a:t>
            </a:r>
          </a:p>
          <a:p>
            <a:pPr eaLnBrk="1" hangingPunct="1">
              <a:defRPr/>
            </a:pPr>
            <a:r>
              <a:rPr lang="en-US" sz="2800" b="1" dirty="0" smtClean="0"/>
              <a:t>By </a:t>
            </a:r>
            <a:r>
              <a:rPr lang="en-US" sz="2800" b="1" dirty="0" smtClean="0">
                <a:solidFill>
                  <a:srgbClr val="FFFF00"/>
                </a:solidFill>
              </a:rPr>
              <a:t>17 weeks </a:t>
            </a:r>
            <a:r>
              <a:rPr lang="en-US" sz="2800" b="1" dirty="0" smtClean="0"/>
              <a:t>all major elements of the lung have formed </a:t>
            </a:r>
            <a:r>
              <a:rPr lang="en-US" sz="2800" b="1" u="sng" dirty="0" smtClean="0"/>
              <a:t>except </a:t>
            </a:r>
            <a:r>
              <a:rPr lang="en-US" sz="2800" b="1" dirty="0" smtClean="0">
                <a:solidFill>
                  <a:srgbClr val="66FF33"/>
                </a:solidFill>
              </a:rPr>
              <a:t>those involved with gas exchange (alveoli).</a:t>
            </a:r>
          </a:p>
          <a:p>
            <a:pPr eaLnBrk="1" hangingPunct="1">
              <a:defRPr/>
            </a:pPr>
            <a:r>
              <a:rPr lang="en-US" sz="2800" b="1" dirty="0" smtClean="0"/>
              <a:t>Respiration is </a:t>
            </a:r>
            <a:r>
              <a:rPr lang="en-US" sz="2800" b="1" u="sng" dirty="0" smtClean="0">
                <a:solidFill>
                  <a:srgbClr val="FF66FF"/>
                </a:solidFill>
              </a:rPr>
              <a:t>NOT</a:t>
            </a:r>
            <a:r>
              <a:rPr lang="en-US" sz="2800" b="1" dirty="0" smtClean="0"/>
              <a:t> possible.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Fetuses</a:t>
            </a:r>
            <a:r>
              <a:rPr lang="en-US" sz="2800" b="1" dirty="0" smtClean="0">
                <a:solidFill>
                  <a:srgbClr val="FFFF00"/>
                </a:solidFill>
              </a:rPr>
              <a:t> born during this period are </a:t>
            </a:r>
            <a:r>
              <a:rPr lang="en-US" sz="2800" b="1" dirty="0" smtClean="0">
                <a:solidFill>
                  <a:srgbClr val="66FF33"/>
                </a:solidFill>
              </a:rPr>
              <a:t>unable to survive.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9462" name="Picture 5" descr="C:\Users\user\Pictures\zz.png"/>
          <p:cNvPicPr>
            <a:picLocks noChangeAspect="1" noChangeArrowheads="1"/>
          </p:cNvPicPr>
          <p:nvPr/>
        </p:nvPicPr>
        <p:blipFill>
          <a:blip r:embed="rId2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1" r="8270"/>
          <a:stretch>
            <a:fillRect/>
          </a:stretch>
        </p:blipFill>
        <p:spPr bwMode="auto">
          <a:xfrm>
            <a:off x="5181600" y="1647825"/>
            <a:ext cx="3657600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FF66FF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Canalicular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Period (16-25 weeks)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24000"/>
            <a:ext cx="4876800" cy="48006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Lung tissue becomes </a:t>
            </a:r>
            <a:r>
              <a:rPr lang="en-US" sz="2400" dirty="0" smtClean="0">
                <a:solidFill>
                  <a:srgbClr val="FFFF00"/>
                </a:solidFill>
              </a:rPr>
              <a:t>highly vascular.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Lumina of </a:t>
            </a:r>
            <a:r>
              <a:rPr lang="en-US" sz="2400" dirty="0" smtClean="0">
                <a:solidFill>
                  <a:srgbClr val="FFFF00"/>
                </a:solidFill>
              </a:rPr>
              <a:t>bronchi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FF00"/>
                </a:solidFill>
              </a:rPr>
              <a:t>terminal bronchioles </a:t>
            </a:r>
            <a:r>
              <a:rPr lang="en-US" sz="2400" dirty="0" smtClean="0"/>
              <a:t>become </a:t>
            </a:r>
            <a:r>
              <a:rPr lang="en-US" sz="2400" dirty="0" smtClean="0">
                <a:solidFill>
                  <a:srgbClr val="FFFF00"/>
                </a:solidFill>
              </a:rPr>
              <a:t>larger.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By </a:t>
            </a:r>
            <a:r>
              <a:rPr lang="en-US" sz="2400" b="1" dirty="0" smtClean="0">
                <a:solidFill>
                  <a:srgbClr val="FFFF00"/>
                </a:solidFill>
              </a:rPr>
              <a:t>24 weeks </a:t>
            </a:r>
            <a:r>
              <a:rPr lang="en-US" sz="2400" dirty="0" smtClean="0"/>
              <a:t>each </a:t>
            </a:r>
            <a:r>
              <a:rPr lang="en-US" sz="2400" dirty="0" smtClean="0">
                <a:solidFill>
                  <a:srgbClr val="FFFF00"/>
                </a:solidFill>
              </a:rPr>
              <a:t>terminal bronchiole</a:t>
            </a:r>
            <a:r>
              <a:rPr lang="en-US" sz="2400" dirty="0" smtClean="0"/>
              <a:t> has </a:t>
            </a:r>
            <a:r>
              <a:rPr lang="en-US" sz="2400" u="sng" dirty="0" smtClean="0"/>
              <a:t>given rise </a:t>
            </a:r>
            <a:r>
              <a:rPr lang="en-US" sz="2400" dirty="0" smtClean="0"/>
              <a:t>to two or more </a:t>
            </a:r>
            <a:r>
              <a:rPr lang="en-US" sz="2400" b="1" dirty="0" smtClean="0">
                <a:solidFill>
                  <a:srgbClr val="66FF33"/>
                </a:solidFill>
              </a:rPr>
              <a:t>respiratory bronchioles.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The respiratory bronchioles </a:t>
            </a:r>
            <a:r>
              <a:rPr lang="en-US" sz="2400" u="sng" dirty="0" smtClean="0"/>
              <a:t>divide </a:t>
            </a:r>
            <a:r>
              <a:rPr lang="en-US" sz="2400" dirty="0" smtClean="0"/>
              <a:t>into 3 to 6 tubular passages called </a:t>
            </a:r>
            <a:r>
              <a:rPr lang="en-US" sz="2400" b="1" dirty="0" smtClean="0">
                <a:solidFill>
                  <a:srgbClr val="66FF33"/>
                </a:solidFill>
              </a:rPr>
              <a:t>alveolar ducts.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Some </a:t>
            </a:r>
            <a:r>
              <a:rPr lang="en-US" sz="2400" dirty="0" smtClean="0"/>
              <a:t>thin-walled </a:t>
            </a:r>
            <a:r>
              <a:rPr lang="en-US" sz="2400" b="1" dirty="0" smtClean="0">
                <a:solidFill>
                  <a:srgbClr val="66FF33"/>
                </a:solidFill>
              </a:rPr>
              <a:t>terminal sacs (primordial alveoli) </a:t>
            </a:r>
            <a:r>
              <a:rPr lang="en-US" sz="2400" dirty="0" smtClean="0"/>
              <a:t>develop </a:t>
            </a:r>
            <a:r>
              <a:rPr lang="en-US" sz="2400" dirty="0" smtClean="0">
                <a:solidFill>
                  <a:srgbClr val="FFFF00"/>
                </a:solidFill>
              </a:rPr>
              <a:t>at the end of respiratory bronchioles.</a:t>
            </a:r>
          </a:p>
          <a:p>
            <a:pPr eaLnBrk="1" hangingPunct="1">
              <a:defRPr/>
            </a:pPr>
            <a:endParaRPr lang="en-US" sz="2400" dirty="0" smtClean="0"/>
          </a:p>
        </p:txBody>
      </p:sp>
      <p:pic>
        <p:nvPicPr>
          <p:cNvPr id="20486" name="Picture 5" descr="C:\Users\user\Pictures\xzc.png"/>
          <p:cNvPicPr>
            <a:picLocks noChangeAspect="1" noChangeArrowheads="1"/>
          </p:cNvPicPr>
          <p:nvPr/>
        </p:nvPicPr>
        <p:blipFill>
          <a:blip r:embed="rId2">
            <a:lum bright="-22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1"/>
          <a:stretch>
            <a:fillRect/>
          </a:stretch>
        </p:blipFill>
        <p:spPr bwMode="auto">
          <a:xfrm>
            <a:off x="5334000" y="990600"/>
            <a:ext cx="31956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5105400" y="3733800"/>
            <a:ext cx="3810000" cy="27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Respiration is possible at the end of this period.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Fetus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born at the end of this period </a:t>
            </a: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may survive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if given </a:t>
            </a: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intensive care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(but </a:t>
            </a:r>
            <a:r>
              <a:rPr lang="en-US" u="sng" kern="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usually die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because of the immaturity of respiratory as well as other systems)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Frame 5"/>
          <p:cNvSpPr/>
          <p:nvPr/>
        </p:nvSpPr>
        <p:spPr bwMode="auto">
          <a:xfrm>
            <a:off x="5334000" y="2362200"/>
            <a:ext cx="6858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7" name="Frame 6"/>
          <p:cNvSpPr/>
          <p:nvPr/>
        </p:nvSpPr>
        <p:spPr bwMode="auto">
          <a:xfrm>
            <a:off x="5410200" y="1981200"/>
            <a:ext cx="6096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8" name="Frame 7"/>
          <p:cNvSpPr/>
          <p:nvPr/>
        </p:nvSpPr>
        <p:spPr bwMode="auto">
          <a:xfrm>
            <a:off x="7696200" y="990600"/>
            <a:ext cx="762000" cy="2286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FF66FF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Terminal Sac Period (24 weeks - birth)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5562600" cy="55626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66FF33"/>
                </a:solidFill>
              </a:rPr>
              <a:t>Many more </a:t>
            </a:r>
            <a:r>
              <a:rPr lang="en-US" sz="2800" dirty="0" smtClean="0">
                <a:solidFill>
                  <a:srgbClr val="FFFF00"/>
                </a:solidFill>
              </a:rPr>
              <a:t>terminal sacs develop.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Their </a:t>
            </a:r>
            <a:r>
              <a:rPr lang="en-US" sz="2800" dirty="0" smtClean="0">
                <a:solidFill>
                  <a:srgbClr val="FFFF00"/>
                </a:solidFill>
              </a:rPr>
              <a:t>epithelium becomes very thin.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solidFill>
                  <a:srgbClr val="FFFF00"/>
                </a:solidFill>
              </a:rPr>
              <a:t>Capillaries </a:t>
            </a:r>
            <a:r>
              <a:rPr lang="en-US" sz="2800" dirty="0" smtClean="0">
                <a:solidFill>
                  <a:srgbClr val="FFFF00"/>
                </a:solidFill>
              </a:rPr>
              <a:t>begin </a:t>
            </a:r>
            <a:r>
              <a:rPr lang="en-US" sz="2800" u="sng" dirty="0" smtClean="0">
                <a:solidFill>
                  <a:srgbClr val="FFFF00"/>
                </a:solidFill>
              </a:rPr>
              <a:t>to bulge into </a:t>
            </a:r>
            <a:r>
              <a:rPr lang="en-US" sz="2800" dirty="0" smtClean="0">
                <a:solidFill>
                  <a:srgbClr val="FFFF00"/>
                </a:solidFill>
              </a:rPr>
              <a:t>developing alveoli.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epithelial </a:t>
            </a:r>
            <a:r>
              <a:rPr lang="en-US" sz="2800" dirty="0" smtClean="0"/>
              <a:t>cells of the </a:t>
            </a:r>
            <a:r>
              <a:rPr lang="en-US" sz="2800" dirty="0" smtClean="0">
                <a:solidFill>
                  <a:srgbClr val="FF66FF"/>
                </a:solidFill>
              </a:rPr>
              <a:t>alveoli</a:t>
            </a:r>
            <a:r>
              <a:rPr lang="en-US" sz="2800" dirty="0" smtClean="0"/>
              <a:t> and the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endothelial </a:t>
            </a:r>
            <a:r>
              <a:rPr lang="en-US" sz="2800" dirty="0" smtClean="0"/>
              <a:t>cells of the </a:t>
            </a:r>
            <a:r>
              <a:rPr lang="en-US" sz="2800" dirty="0" smtClean="0">
                <a:solidFill>
                  <a:srgbClr val="FF66FF"/>
                </a:solidFill>
              </a:rPr>
              <a:t>capillaries</a:t>
            </a:r>
            <a:r>
              <a:rPr lang="en-US" sz="2800" dirty="0" smtClean="0"/>
              <a:t> come in intimate contact and establish the </a:t>
            </a:r>
            <a:r>
              <a:rPr lang="en-US" sz="2800" dirty="0" smtClean="0">
                <a:solidFill>
                  <a:srgbClr val="66FF33"/>
                </a:solidFill>
              </a:rPr>
              <a:t>blood-air barrier.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66FF33"/>
                </a:solidFill>
              </a:rPr>
              <a:t>Adequate gas exchange </a:t>
            </a:r>
            <a:r>
              <a:rPr lang="en-US" sz="2800" dirty="0" smtClean="0">
                <a:solidFill>
                  <a:srgbClr val="FFFF00"/>
                </a:solidFill>
              </a:rPr>
              <a:t>can occur which allows the </a:t>
            </a:r>
            <a:r>
              <a:rPr lang="en-US" sz="2800" u="sng" dirty="0" smtClean="0">
                <a:solidFill>
                  <a:srgbClr val="FFFF00"/>
                </a:solidFill>
              </a:rPr>
              <a:t>prematurely </a:t>
            </a:r>
            <a:r>
              <a:rPr lang="en-US" sz="2800" dirty="0" smtClean="0">
                <a:solidFill>
                  <a:srgbClr val="FFFF00"/>
                </a:solidFill>
              </a:rPr>
              <a:t>born fetus to </a:t>
            </a:r>
            <a:r>
              <a:rPr lang="en-US" sz="2800" u="sng" dirty="0" smtClean="0">
                <a:solidFill>
                  <a:srgbClr val="FFFF00"/>
                </a:solidFill>
              </a:rPr>
              <a:t>survive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21510" name="Picture 5" descr="C:\Users\user\Pictures\asas.png"/>
          <p:cNvPicPr>
            <a:picLocks noChangeAspect="1" noChangeArrowheads="1"/>
          </p:cNvPicPr>
          <p:nvPr/>
        </p:nvPicPr>
        <p:blipFill>
          <a:blip r:embed="rId2">
            <a:lum bright="-24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2238" r="3967" b="2238"/>
          <a:stretch>
            <a:fillRect/>
          </a:stretch>
        </p:blipFill>
        <p:spPr bwMode="auto">
          <a:xfrm>
            <a:off x="5638800" y="1752600"/>
            <a:ext cx="3505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sz="quarter"/>
          </p:nvPr>
        </p:nvSpPr>
        <p:spPr>
          <a:xfrm>
            <a:off x="0" y="0"/>
            <a:ext cx="9144000" cy="990600"/>
          </a:xfrm>
          <a:solidFill>
            <a:srgbClr val="FFFF00"/>
          </a:solidFill>
        </p:spPr>
        <p:txBody>
          <a:bodyPr/>
          <a:lstStyle/>
          <a:p>
            <a:r>
              <a:rPr lang="en-US" altLang="en-US" b="1" smtClean="0">
                <a:solidFill>
                  <a:schemeClr val="bg2"/>
                </a:solidFill>
              </a:rPr>
              <a:t>OBJECTIVES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04800" y="1524000"/>
            <a:ext cx="8610600" cy="4267200"/>
          </a:xfrm>
        </p:spPr>
        <p:txBody>
          <a:bodyPr/>
          <a:lstStyle/>
          <a:p>
            <a:pPr algn="l">
              <a:defRPr/>
            </a:pPr>
            <a:r>
              <a:rPr lang="en-US" sz="2800" b="1" dirty="0" smtClean="0">
                <a:solidFill>
                  <a:srgbClr val="FF66FF"/>
                </a:solidFill>
              </a:rPr>
              <a:t>At the end of the lecture the students should be able to: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err="1" smtClean="0">
                <a:solidFill>
                  <a:srgbClr val="66FF33"/>
                </a:solidFill>
              </a:rPr>
              <a:t>laryngeotracheal</a:t>
            </a:r>
            <a:r>
              <a:rPr lang="en-US" sz="2800" b="1" dirty="0" smtClean="0">
                <a:solidFill>
                  <a:srgbClr val="66FF33"/>
                </a:solidFill>
              </a:rPr>
              <a:t> (respiratory) </a:t>
            </a:r>
            <a:r>
              <a:rPr lang="en-US" sz="2800" b="1" dirty="0" err="1" smtClean="0">
                <a:solidFill>
                  <a:srgbClr val="66FF33"/>
                </a:solidFill>
              </a:rPr>
              <a:t>diverticulum</a:t>
            </a:r>
            <a:r>
              <a:rPr lang="en-US" sz="2800" b="1" dirty="0" smtClean="0">
                <a:solidFill>
                  <a:srgbClr val="66FF33"/>
                </a:solidFill>
              </a:rPr>
              <a:t>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larynx. 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trachea.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bronchi &amp; lungs.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Describe the periods of the </a:t>
            </a:r>
            <a:r>
              <a:rPr lang="en-US" sz="2800" b="1" dirty="0" smtClean="0">
                <a:solidFill>
                  <a:srgbClr val="66FF33"/>
                </a:solidFill>
              </a:rPr>
              <a:t>maturation of the lung.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</a:t>
            </a:r>
            <a:r>
              <a:rPr lang="en-US" sz="2800" b="1" dirty="0" smtClean="0">
                <a:solidFill>
                  <a:srgbClr val="66FF33"/>
                </a:solidFill>
              </a:rPr>
              <a:t>most congenital anomaly.</a:t>
            </a:r>
            <a:endParaRPr lang="en-US" sz="2800" dirty="0" smtClean="0"/>
          </a:p>
          <a:p>
            <a:pPr algn="l">
              <a:buFont typeface="Wingdings" pitchFamily="2" charset="2"/>
              <a:buChar char="§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533400" y="2438400"/>
            <a:ext cx="8077200" cy="36576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Surfactant </a:t>
            </a:r>
            <a:r>
              <a:rPr lang="en-US" sz="2800" dirty="0" smtClean="0"/>
              <a:t>production </a:t>
            </a:r>
            <a:r>
              <a:rPr lang="en-US" sz="2800" dirty="0" smtClean="0">
                <a:solidFill>
                  <a:srgbClr val="66FF33"/>
                </a:solidFill>
              </a:rPr>
              <a:t>begins</a:t>
            </a:r>
            <a:r>
              <a:rPr lang="en-US" sz="2800" dirty="0" smtClean="0"/>
              <a:t> by </a:t>
            </a:r>
            <a:r>
              <a:rPr lang="en-US" sz="2800" dirty="0" smtClean="0">
                <a:solidFill>
                  <a:srgbClr val="FFFF00"/>
                </a:solidFill>
              </a:rPr>
              <a:t>20 weeks </a:t>
            </a:r>
            <a:r>
              <a:rPr lang="en-US" sz="2800" dirty="0" smtClean="0"/>
              <a:t>and </a:t>
            </a:r>
            <a:r>
              <a:rPr lang="en-US" sz="2800" dirty="0" smtClean="0">
                <a:solidFill>
                  <a:srgbClr val="66FF33"/>
                </a:solidFill>
              </a:rPr>
              <a:t>increases</a:t>
            </a:r>
            <a:r>
              <a:rPr lang="en-US" sz="2800" dirty="0" smtClean="0"/>
              <a:t> during the terminal stages of pregnancy.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Sufficient terminal sacs</a:t>
            </a:r>
            <a:r>
              <a:rPr lang="en-US" sz="2800" dirty="0" smtClean="0"/>
              <a:t>, </a:t>
            </a:r>
            <a:r>
              <a:rPr lang="en-US" sz="2800" b="1" dirty="0" smtClean="0">
                <a:solidFill>
                  <a:srgbClr val="FF66FF"/>
                </a:solidFill>
              </a:rPr>
              <a:t>pulmonary vasculature </a:t>
            </a:r>
            <a:r>
              <a:rPr lang="en-US" sz="2800" b="1" dirty="0" smtClean="0"/>
              <a:t>&amp; </a:t>
            </a:r>
            <a:r>
              <a:rPr lang="en-US" sz="2800" b="1" dirty="0" smtClean="0">
                <a:solidFill>
                  <a:srgbClr val="FFFF00"/>
                </a:solidFill>
              </a:rPr>
              <a:t>surfactant </a:t>
            </a:r>
            <a:r>
              <a:rPr lang="en-US" sz="2800" dirty="0" smtClean="0"/>
              <a:t>are present to </a:t>
            </a:r>
            <a:r>
              <a:rPr lang="en-US" sz="2800" u="sng" dirty="0" smtClean="0"/>
              <a:t>permit survival of a prematurely born infants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Fetuses born prematurely at 24-26 weeks </a:t>
            </a:r>
            <a:r>
              <a:rPr lang="en-US" sz="2800" dirty="0" smtClean="0"/>
              <a:t>may suffer from </a:t>
            </a:r>
            <a:r>
              <a:rPr lang="en-US" sz="2800" b="1" dirty="0" smtClean="0">
                <a:solidFill>
                  <a:srgbClr val="66FF33"/>
                </a:solidFill>
              </a:rPr>
              <a:t>respiratory distress </a:t>
            </a:r>
            <a:r>
              <a:rPr lang="en-US" sz="2800" dirty="0" smtClean="0"/>
              <a:t>due to </a:t>
            </a:r>
            <a:r>
              <a:rPr lang="en-US" sz="2800" b="1" dirty="0" smtClean="0"/>
              <a:t>surfactant deficiency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but </a:t>
            </a:r>
            <a:r>
              <a:rPr lang="en-US" sz="2800" b="1" dirty="0" smtClean="0">
                <a:solidFill>
                  <a:srgbClr val="FFFF00"/>
                </a:solidFill>
              </a:rPr>
              <a:t>may survive </a:t>
            </a:r>
            <a:r>
              <a:rPr lang="en-US" sz="2800" dirty="0" smtClean="0">
                <a:solidFill>
                  <a:srgbClr val="FFFF00"/>
                </a:solidFill>
              </a:rPr>
              <a:t>if given </a:t>
            </a:r>
            <a:r>
              <a:rPr lang="en-US" sz="2800" b="1" dirty="0" smtClean="0">
                <a:solidFill>
                  <a:srgbClr val="FFFF00"/>
                </a:solidFill>
              </a:rPr>
              <a:t>intensive care.</a:t>
            </a:r>
            <a:endParaRPr lang="en-US" sz="2800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3400" y="381000"/>
            <a:ext cx="8153400" cy="18161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By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24 weeks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, the </a:t>
            </a:r>
            <a:r>
              <a:rPr lang="en-US" sz="2800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terminal sacs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are lined by: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Squamous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type I </a:t>
            </a:r>
            <a:r>
              <a:rPr 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pneumocytes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and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Rounded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secretory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,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type II </a:t>
            </a:r>
            <a:r>
              <a:rPr 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pneumocytes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,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that secrete a mixture of phospholipids called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surfactant.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charset="0"/>
              <a:cs typeface="Times New Roman" charset="0"/>
            </a:endParaRPr>
          </a:p>
        </p:txBody>
      </p:sp>
      <p:pic>
        <p:nvPicPr>
          <p:cNvPr id="4" name="Content Placeholder 4" descr="C:\Documents and Settings\Free User\My Documents\My Pictures\alveoliPar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8382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rgbClr val="FF66FF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Alveolar Period (32 weeks – 8 years)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143000"/>
            <a:ext cx="5486400" cy="51816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At the beginning of the alveolar period, </a:t>
            </a:r>
            <a:r>
              <a:rPr lang="en-US" dirty="0" smtClean="0">
                <a:solidFill>
                  <a:srgbClr val="66FF33"/>
                </a:solidFill>
              </a:rPr>
              <a:t>each respiratory bronchiole</a:t>
            </a:r>
            <a:r>
              <a:rPr lang="en-US" dirty="0" smtClean="0"/>
              <a:t> </a:t>
            </a:r>
            <a:r>
              <a:rPr lang="en-US" u="sng" dirty="0" smtClean="0"/>
              <a:t>terminates in </a:t>
            </a:r>
            <a:r>
              <a:rPr lang="en-US" dirty="0" smtClean="0"/>
              <a:t>a cluster of thin-walled </a:t>
            </a:r>
            <a:r>
              <a:rPr lang="en-US" dirty="0" smtClean="0">
                <a:solidFill>
                  <a:srgbClr val="FFFF00"/>
                </a:solidFill>
              </a:rPr>
              <a:t>terminal </a:t>
            </a:r>
            <a:r>
              <a:rPr lang="en-US" dirty="0" err="1" smtClean="0">
                <a:solidFill>
                  <a:srgbClr val="FFFF00"/>
                </a:solidFill>
              </a:rPr>
              <a:t>saccules</a:t>
            </a:r>
            <a:r>
              <a:rPr lang="en-US" dirty="0" smtClean="0"/>
              <a:t>, separated from one another by loose connective tissue.</a:t>
            </a:r>
          </a:p>
          <a:p>
            <a:pPr eaLnBrk="1" hangingPunct="1">
              <a:defRPr/>
            </a:pPr>
            <a:r>
              <a:rPr lang="en-US" dirty="0" smtClean="0"/>
              <a:t>These terminal </a:t>
            </a:r>
            <a:r>
              <a:rPr lang="en-US" dirty="0" err="1" smtClean="0"/>
              <a:t>saccules</a:t>
            </a:r>
            <a:r>
              <a:rPr lang="en-US" dirty="0" smtClean="0"/>
              <a:t> </a:t>
            </a:r>
            <a:r>
              <a:rPr lang="en-US" u="sng" dirty="0" smtClean="0"/>
              <a:t>represent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future alveolar sacs.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The </a:t>
            </a:r>
            <a:r>
              <a:rPr lang="en-US" u="sng" dirty="0" smtClean="0"/>
              <a:t>epithelial</a:t>
            </a:r>
            <a:r>
              <a:rPr lang="en-US" dirty="0" smtClean="0"/>
              <a:t> lining of the </a:t>
            </a:r>
            <a:r>
              <a:rPr lang="en-US" u="sng" dirty="0" smtClean="0"/>
              <a:t>terminal sacs </a:t>
            </a:r>
            <a:r>
              <a:rPr lang="en-US" dirty="0" smtClean="0"/>
              <a:t>attenuates to an extremely </a:t>
            </a:r>
            <a:r>
              <a:rPr lang="en-US" b="1" dirty="0" smtClean="0">
                <a:solidFill>
                  <a:srgbClr val="66FF33"/>
                </a:solidFill>
              </a:rPr>
              <a:t>thin </a:t>
            </a:r>
            <a:r>
              <a:rPr lang="en-US" b="1" dirty="0" err="1" smtClean="0">
                <a:solidFill>
                  <a:srgbClr val="66FF33"/>
                </a:solidFill>
              </a:rPr>
              <a:t>squamous</a:t>
            </a:r>
            <a:r>
              <a:rPr lang="en-US" b="1" dirty="0" smtClean="0">
                <a:solidFill>
                  <a:srgbClr val="66FF33"/>
                </a:solidFill>
              </a:rPr>
              <a:t> epithelial </a:t>
            </a:r>
            <a:r>
              <a:rPr lang="en-US" dirty="0" smtClean="0"/>
              <a:t>layer.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</p:txBody>
      </p:sp>
      <p:pic>
        <p:nvPicPr>
          <p:cNvPr id="23558" name="Content Placeholder 4" descr="C:\Documents and Settings\Free User\My Documents\My Pictures\alveoliPart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88013" y="990600"/>
            <a:ext cx="3455987" cy="2971800"/>
          </a:xfrm>
        </p:spPr>
      </p:pic>
      <p:pic>
        <p:nvPicPr>
          <p:cNvPr id="23559" name="Picture 6" descr="65FD5C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8" t="13219" r="52794" b="44745"/>
          <a:stretch>
            <a:fillRect/>
          </a:stretch>
        </p:blipFill>
        <p:spPr bwMode="auto">
          <a:xfrm>
            <a:off x="5638800" y="4114800"/>
            <a:ext cx="3505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724400" y="533400"/>
            <a:ext cx="3810000" cy="2971800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Most </a:t>
            </a:r>
            <a:r>
              <a:rPr lang="en-US" sz="2400" dirty="0" smtClean="0">
                <a:solidFill>
                  <a:srgbClr val="FFFF00"/>
                </a:solidFill>
              </a:rPr>
              <a:t>increase in the size of the lungs </a:t>
            </a:r>
            <a:r>
              <a:rPr lang="en-US" sz="2400" dirty="0" smtClean="0"/>
              <a:t>results from an </a:t>
            </a:r>
            <a:r>
              <a:rPr lang="en-US" sz="2400" dirty="0" smtClean="0">
                <a:solidFill>
                  <a:srgbClr val="66FF33"/>
                </a:solidFill>
              </a:rPr>
              <a:t>increase in the number </a:t>
            </a:r>
            <a:r>
              <a:rPr lang="en-US" sz="2400" dirty="0" smtClean="0">
                <a:solidFill>
                  <a:srgbClr val="FFFF00"/>
                </a:solidFill>
              </a:rPr>
              <a:t>of </a:t>
            </a:r>
            <a:r>
              <a:rPr lang="en-US" sz="2400" dirty="0" smtClean="0">
                <a:solidFill>
                  <a:srgbClr val="66FF33"/>
                </a:solidFill>
              </a:rPr>
              <a:t>respiratory bronchioles </a:t>
            </a:r>
            <a:r>
              <a:rPr lang="en-US" sz="2400" dirty="0" smtClean="0">
                <a:solidFill>
                  <a:srgbClr val="FFFF00"/>
                </a:solidFill>
              </a:rPr>
              <a:t>and </a:t>
            </a:r>
            <a:r>
              <a:rPr lang="en-US" sz="2400" dirty="0" smtClean="0">
                <a:solidFill>
                  <a:srgbClr val="66FF33"/>
                </a:solidFill>
              </a:rPr>
              <a:t>primordial alveoli. </a:t>
            </a:r>
            <a:r>
              <a:rPr lang="en-US" sz="2400" dirty="0" smtClean="0"/>
              <a:t>rather than from an increase in the size of the alveoli.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533400"/>
            <a:ext cx="4191000" cy="3200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Characteristic mature alveoli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do not form until after birth. </a:t>
            </a: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95% of alveoli develop </a:t>
            </a:r>
            <a:r>
              <a:rPr lang="en-US" kern="0" dirty="0" err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postnatally</a:t>
            </a: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About 50 million alveoli,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one sixth of the adult number are present in the lungs of a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full-term newborn infant.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3962400"/>
            <a:ext cx="8077200" cy="1905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From 3-8 </a:t>
            </a:r>
            <a:r>
              <a:rPr lang="en-US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year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or so, </a:t>
            </a:r>
            <a:r>
              <a:rPr lang="en-US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the number of immature alveoli continues to increase, forming additional primordial alveoli.</a:t>
            </a:r>
            <a:endParaRPr lang="en-US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By about the </a:t>
            </a:r>
            <a:r>
              <a:rPr lang="en-US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eighth year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, the </a:t>
            </a:r>
            <a:r>
              <a:rPr lang="en-US" b="1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adult complement of 300 million alveoli is present.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228600"/>
            <a:ext cx="3124200" cy="53340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Breathing Movements</a:t>
            </a:r>
          </a:p>
          <a:p>
            <a:pPr eaLnBrk="1" hangingPunct="1">
              <a:defRPr/>
            </a:pPr>
            <a:r>
              <a:rPr lang="en-US" sz="2400" dirty="0" smtClean="0"/>
              <a:t>Occur </a:t>
            </a:r>
            <a:r>
              <a:rPr lang="en-US" sz="2400" dirty="0" smtClean="0">
                <a:solidFill>
                  <a:srgbClr val="FFFF00"/>
                </a:solidFill>
              </a:rPr>
              <a:t>before birth</a:t>
            </a:r>
            <a:r>
              <a:rPr lang="en-US" sz="2400" dirty="0" smtClean="0"/>
              <a:t>, are </a:t>
            </a:r>
            <a:r>
              <a:rPr lang="en-US" sz="2400" dirty="0" smtClean="0">
                <a:solidFill>
                  <a:srgbClr val="FFFF00"/>
                </a:solidFill>
              </a:rPr>
              <a:t>not continuous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FF00"/>
                </a:solidFill>
              </a:rPr>
              <a:t>increase as the time of delivery approaches.</a:t>
            </a:r>
          </a:p>
          <a:p>
            <a:pPr eaLnBrk="1" hangingPunct="1">
              <a:defRPr/>
            </a:pPr>
            <a:r>
              <a:rPr lang="en-US" sz="2400" dirty="0" smtClean="0"/>
              <a:t>Help in </a:t>
            </a:r>
            <a:r>
              <a:rPr lang="en-US" sz="2400" dirty="0" smtClean="0">
                <a:solidFill>
                  <a:srgbClr val="FFFF00"/>
                </a:solidFill>
              </a:rPr>
              <a:t>conditioning the respiratory muscles.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Stimulate lung development </a:t>
            </a:r>
            <a:r>
              <a:rPr lang="en-US" sz="2400" dirty="0" smtClean="0"/>
              <a:t>and are </a:t>
            </a:r>
            <a:r>
              <a:rPr lang="en-US" sz="2400" dirty="0" smtClean="0">
                <a:solidFill>
                  <a:srgbClr val="FFFF00"/>
                </a:solidFill>
              </a:rPr>
              <a:t>essential for normal lung development.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defRPr/>
            </a:pPr>
            <a:endParaRPr lang="en-US" sz="28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352800" y="228600"/>
            <a:ext cx="5638800" cy="37338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b="1" dirty="0">
                <a:solidFill>
                  <a:srgbClr val="66FF33"/>
                </a:solidFill>
                <a:latin typeface="Times New Roman" charset="0"/>
                <a:cs typeface="Times New Roman" charset="0"/>
              </a:rPr>
              <a:t>Lungs at birth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The </a:t>
            </a:r>
            <a:r>
              <a:rPr lang="en-US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lungs are half filled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with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fluid derived from the </a:t>
            </a: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amniotic fluid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and from the lungs &amp; tracheal </a:t>
            </a: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glands.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This fluid in the lungs is </a:t>
            </a:r>
            <a:r>
              <a:rPr lang="en-US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cleared at birth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: by: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/>
            </a:pP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Pressure on the fetal thorax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during delivery.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/>
            </a:pP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Absorption into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the pulmonary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capillaries and </a:t>
            </a:r>
            <a:r>
              <a:rPr lang="en-US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lymphatics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352800" y="4079875"/>
            <a:ext cx="5638800" cy="277812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b="1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Lungs of a Newborn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Fresh healthy lung </a:t>
            </a:r>
            <a:r>
              <a:rPr lang="en-US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always 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contains </a:t>
            </a:r>
            <a:r>
              <a:rPr lang="en-US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some air 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(lungs float in water). </a:t>
            </a:r>
            <a:r>
              <a:rPr lang="en-US" b="1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Diseased lung 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may contain </a:t>
            </a:r>
            <a:r>
              <a:rPr lang="en-US" b="1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some fluid 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and may not float (may sink).                         </a:t>
            </a:r>
            <a:r>
              <a:rPr lang="en-US" b="1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Lungs of a stillborn infant 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are firm, contain fluid and may sink in water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4267200" cy="4038600"/>
          </a:xfrm>
          <a:ln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Factors important for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normal lung development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Adequate thoracic space </a:t>
            </a:r>
            <a:r>
              <a:rPr lang="en-US" sz="2800" dirty="0" smtClean="0"/>
              <a:t>for lung growth.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Fetal breathing </a:t>
            </a:r>
            <a:r>
              <a:rPr lang="en-US" sz="2800" dirty="0" smtClean="0"/>
              <a:t>movements.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Adequate amniotic fluid </a:t>
            </a:r>
            <a:r>
              <a:rPr lang="en-US" sz="2800" dirty="0" smtClean="0"/>
              <a:t>volume.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724400" y="457200"/>
            <a:ext cx="4191000" cy="5638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sz="2800" b="1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Developmental anomalies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Laryngeal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atresia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Tracheoesophageal</a:t>
            </a:r>
            <a:r>
              <a:rPr lang="en-US" sz="2800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fistula.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Tracheal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stenosis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&amp;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atresia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Congenital lung cysts.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Agenesis of lungs.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Lung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hypoplasia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Accessory lungs.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Tracheoesophageal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Fistula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914400"/>
            <a:ext cx="4724400" cy="51054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An </a:t>
            </a:r>
            <a:r>
              <a:rPr lang="en-US" sz="2400" b="1" dirty="0" smtClean="0">
                <a:solidFill>
                  <a:srgbClr val="FFFF00"/>
                </a:solidFill>
              </a:rPr>
              <a:t>abnormal passage </a:t>
            </a:r>
            <a:r>
              <a:rPr lang="en-US" sz="2400" b="1" dirty="0" smtClean="0"/>
              <a:t>between the trachea and esophagus.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Results from </a:t>
            </a:r>
            <a:r>
              <a:rPr lang="en-US" sz="2400" b="1" dirty="0" smtClean="0">
                <a:solidFill>
                  <a:srgbClr val="FFFF00"/>
                </a:solidFill>
              </a:rPr>
              <a:t>incomplete division </a:t>
            </a:r>
            <a:r>
              <a:rPr lang="en-US" sz="2400" b="1" dirty="0" smtClean="0"/>
              <a:t>of the cranial part of the foregut into respiratory and esophageal parts.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Occurs once in 3000 to 4500 live births.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Most affected infants are </a:t>
            </a:r>
            <a:r>
              <a:rPr lang="en-US" sz="2400" b="1" dirty="0" smtClean="0">
                <a:solidFill>
                  <a:srgbClr val="FFFF00"/>
                </a:solidFill>
              </a:rPr>
              <a:t>males.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In more than </a:t>
            </a:r>
            <a:r>
              <a:rPr lang="en-US" sz="2400" b="1" dirty="0" smtClean="0">
                <a:solidFill>
                  <a:srgbClr val="FFFF00"/>
                </a:solidFill>
              </a:rPr>
              <a:t>85% of cases, </a:t>
            </a:r>
            <a:r>
              <a:rPr lang="en-US" sz="2400" b="1" dirty="0" smtClean="0"/>
              <a:t>the fistula is </a:t>
            </a:r>
            <a:r>
              <a:rPr lang="en-US" sz="2400" b="1" u="sng" dirty="0" smtClean="0"/>
              <a:t>associated with </a:t>
            </a:r>
            <a:r>
              <a:rPr lang="en-US" sz="2400" b="1" dirty="0" smtClean="0">
                <a:solidFill>
                  <a:srgbClr val="66FF33"/>
                </a:solidFill>
              </a:rPr>
              <a:t>esophageal </a:t>
            </a:r>
            <a:r>
              <a:rPr lang="en-US" sz="2400" b="1" dirty="0" err="1" smtClean="0">
                <a:solidFill>
                  <a:srgbClr val="66FF33"/>
                </a:solidFill>
              </a:rPr>
              <a:t>atresia</a:t>
            </a:r>
            <a:r>
              <a:rPr lang="en-US" sz="2400" b="1" dirty="0" smtClean="0">
                <a:solidFill>
                  <a:srgbClr val="66FF33"/>
                </a:solidFill>
              </a:rPr>
              <a:t> (</a:t>
            </a:r>
            <a:r>
              <a:rPr lang="en-US" sz="2400" dirty="0" smtClean="0">
                <a:solidFill>
                  <a:srgbClr val="FFFF00"/>
                </a:solidFill>
                <a:hlinkClick r:id="rId2" action="ppaction://hlinkfile" tooltip="Esophagus"/>
              </a:rPr>
              <a:t>esophagus</a:t>
            </a:r>
            <a:r>
              <a:rPr lang="en-US" sz="2400" dirty="0" smtClean="0">
                <a:solidFill>
                  <a:srgbClr val="FFFF00"/>
                </a:solidFill>
              </a:rPr>
              <a:t> ends in a blind-ended pouch rather than connecting normally to the </a:t>
            </a:r>
            <a:r>
              <a:rPr lang="en-US" sz="2400" dirty="0" smtClean="0">
                <a:solidFill>
                  <a:srgbClr val="FFFF00"/>
                </a:solidFill>
                <a:hlinkClick r:id="rId3" action="ppaction://hlinkfile" tooltip="Stomach"/>
              </a:rPr>
              <a:t>stomach</a:t>
            </a:r>
            <a:r>
              <a:rPr lang="en-US" sz="2400" dirty="0" smtClean="0">
                <a:solidFill>
                  <a:srgbClr val="FFFF00"/>
                </a:solidFill>
              </a:rPr>
              <a:t>).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  <p:pic>
        <p:nvPicPr>
          <p:cNvPr id="27654" name="Picture 5" descr="C:\Users\user\Pictures\xcvbnm - Cop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88"/>
          <a:stretch>
            <a:fillRect/>
          </a:stretch>
        </p:blipFill>
        <p:spPr>
          <a:xfrm>
            <a:off x="5029200" y="914400"/>
            <a:ext cx="2971800" cy="5673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>
          <a:xfrm>
            <a:off x="533400" y="1600200"/>
            <a:ext cx="8153400" cy="33528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sz="8800" dirty="0" smtClean="0">
                <a:solidFill>
                  <a:schemeClr val="tx1"/>
                </a:solidFill>
                <a:latin typeface="Snap ITC" pitchFamily="82" charset="0"/>
              </a:rPr>
              <a:t>Thank You</a:t>
            </a:r>
            <a:endParaRPr lang="en-US" altLang="en-US" sz="6000" dirty="0" smtClean="0">
              <a:solidFill>
                <a:schemeClr val="tx1"/>
              </a:solidFill>
              <a:latin typeface="Snap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Respiratory System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4572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Upper respiratory tract: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Nose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Nasal cavity &amp; </a:t>
            </a:r>
            <a:r>
              <a:rPr lang="en-US" sz="2800" dirty="0" err="1" smtClean="0"/>
              <a:t>paranasal</a:t>
            </a:r>
            <a:r>
              <a:rPr lang="en-US" sz="2800" dirty="0" smtClean="0"/>
              <a:t> sinuses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Pharynx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Lower respiratory tract: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Larynx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Trachea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Bronchi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Lungs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pic>
        <p:nvPicPr>
          <p:cNvPr id="5126" name="Picture 5" descr="C:\Documents and Settings\Free User\My Documents\My Pictures\fcdf.jpg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322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6705600" y="1600200"/>
            <a:ext cx="1981200" cy="1295400"/>
          </a:xfrm>
          <a:prstGeom prst="rect">
            <a:avLst/>
          </a:prstGeom>
          <a:solidFill>
            <a:schemeClr val="accent1">
              <a:alpha val="7843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6705600" y="2971800"/>
            <a:ext cx="1981200" cy="2667000"/>
          </a:xfrm>
          <a:prstGeom prst="rect">
            <a:avLst/>
          </a:prstGeom>
          <a:solidFill>
            <a:srgbClr val="FF0000">
              <a:alpha val="12157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Lower Respiratory Tract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800"/>
            <a:ext cx="4267200" cy="50292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Begins to form during the </a:t>
            </a:r>
            <a:r>
              <a:rPr lang="en-US" sz="2800" dirty="0" smtClean="0">
                <a:solidFill>
                  <a:srgbClr val="FFFF00"/>
                </a:solidFill>
              </a:rPr>
              <a:t>4</a:t>
            </a:r>
            <a:r>
              <a:rPr lang="en-US" sz="2800" baseline="30000" dirty="0" smtClean="0">
                <a:solidFill>
                  <a:srgbClr val="FFFF00"/>
                </a:solidFill>
              </a:rPr>
              <a:t>th</a:t>
            </a:r>
            <a:r>
              <a:rPr lang="en-US" sz="2800" dirty="0" smtClean="0">
                <a:solidFill>
                  <a:srgbClr val="FFFF00"/>
                </a:solidFill>
              </a:rPr>
              <a:t> week </a:t>
            </a:r>
            <a:r>
              <a:rPr lang="en-US" sz="2800" dirty="0" smtClean="0"/>
              <a:t>of development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Begins as a median outgrowth </a:t>
            </a:r>
            <a:r>
              <a:rPr lang="en-US" sz="2800" dirty="0" smtClean="0">
                <a:solidFill>
                  <a:srgbClr val="FFFF00"/>
                </a:solidFill>
              </a:rPr>
              <a:t>(</a:t>
            </a:r>
            <a:r>
              <a:rPr lang="en-US" sz="2800" dirty="0" err="1" smtClean="0">
                <a:solidFill>
                  <a:srgbClr val="FFFF00"/>
                </a:solidFill>
              </a:rPr>
              <a:t>laryngotracheal</a:t>
            </a:r>
            <a:r>
              <a:rPr lang="en-US" sz="2800" dirty="0" smtClean="0">
                <a:solidFill>
                  <a:srgbClr val="FFFF00"/>
                </a:solidFill>
              </a:rPr>
              <a:t> groove)  </a:t>
            </a:r>
            <a:r>
              <a:rPr lang="en-US" sz="2800" dirty="0" smtClean="0"/>
              <a:t>from the </a:t>
            </a:r>
            <a:r>
              <a:rPr lang="en-US" sz="2800" dirty="0" smtClean="0">
                <a:solidFill>
                  <a:srgbClr val="66FF33"/>
                </a:solidFill>
              </a:rPr>
              <a:t>caudal part </a:t>
            </a:r>
            <a:r>
              <a:rPr lang="en-US" sz="2800" dirty="0" smtClean="0"/>
              <a:t>of the </a:t>
            </a:r>
            <a:r>
              <a:rPr lang="en-US" sz="2800" dirty="0" smtClean="0">
                <a:solidFill>
                  <a:srgbClr val="66FF33"/>
                </a:solidFill>
              </a:rPr>
              <a:t>ventral wall </a:t>
            </a:r>
            <a:r>
              <a:rPr lang="en-US" sz="2800" dirty="0" smtClean="0"/>
              <a:t>of the </a:t>
            </a:r>
            <a:r>
              <a:rPr lang="en-US" sz="2800" dirty="0" smtClean="0">
                <a:solidFill>
                  <a:srgbClr val="66FF33"/>
                </a:solidFill>
              </a:rPr>
              <a:t>primitive pharynx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groove </a:t>
            </a:r>
            <a:r>
              <a:rPr lang="en-US" sz="2800" dirty="0" err="1" smtClean="0"/>
              <a:t>envaginates</a:t>
            </a:r>
            <a:r>
              <a:rPr lang="en-US" sz="2800" dirty="0" smtClean="0"/>
              <a:t> and forms the </a:t>
            </a:r>
            <a:r>
              <a:rPr lang="en-US" sz="2800" dirty="0" err="1" smtClean="0">
                <a:solidFill>
                  <a:srgbClr val="FFFF00"/>
                </a:solidFill>
              </a:rPr>
              <a:t>laryngotracheal</a:t>
            </a:r>
            <a:r>
              <a:rPr lang="en-US" sz="2800" dirty="0" smtClean="0">
                <a:solidFill>
                  <a:srgbClr val="FFFF00"/>
                </a:solidFill>
              </a:rPr>
              <a:t> (respiratory) </a:t>
            </a:r>
            <a:r>
              <a:rPr lang="en-US" sz="2800" dirty="0" err="1" smtClean="0">
                <a:solidFill>
                  <a:srgbClr val="FFFF00"/>
                </a:solidFill>
              </a:rPr>
              <a:t>diverticulum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pic>
        <p:nvPicPr>
          <p:cNvPr id="6150" name="Picture 6" descr="C:\Users\user\Pictures\sed.png"/>
          <p:cNvPicPr>
            <a:picLocks noChangeAspect="1" noChangeArrowheads="1"/>
          </p:cNvPicPr>
          <p:nvPr/>
        </p:nvPicPr>
        <p:blipFill>
          <a:blip r:embed="rId2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9" b="14429"/>
          <a:stretch>
            <a:fillRect/>
          </a:stretch>
        </p:blipFill>
        <p:spPr bwMode="auto">
          <a:xfrm>
            <a:off x="4800600" y="1143000"/>
            <a:ext cx="4019550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ame 4"/>
          <p:cNvSpPr/>
          <p:nvPr/>
        </p:nvSpPr>
        <p:spPr bwMode="auto">
          <a:xfrm>
            <a:off x="4876800" y="1295400"/>
            <a:ext cx="1066800" cy="6096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762000"/>
            <a:ext cx="3962400" cy="50292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A longitudinal </a:t>
            </a:r>
            <a:r>
              <a:rPr lang="en-US" sz="2800" dirty="0" err="1" smtClean="0">
                <a:solidFill>
                  <a:srgbClr val="66FF33"/>
                </a:solidFill>
              </a:rPr>
              <a:t>tracheo</a:t>
            </a:r>
            <a:r>
              <a:rPr lang="en-US" sz="2800" dirty="0" smtClean="0">
                <a:solidFill>
                  <a:srgbClr val="66FF33"/>
                </a:solidFill>
              </a:rPr>
              <a:t>-esophageal septum</a:t>
            </a:r>
            <a:r>
              <a:rPr lang="en-US" sz="2800" dirty="0" smtClean="0"/>
              <a:t> develops and </a:t>
            </a:r>
            <a:r>
              <a:rPr lang="en-US" sz="2800" u="sng" dirty="0" smtClean="0"/>
              <a:t>divides</a:t>
            </a:r>
            <a:r>
              <a:rPr lang="en-US" sz="2800" dirty="0" smtClean="0"/>
              <a:t> the </a:t>
            </a:r>
            <a:r>
              <a:rPr lang="en-US" sz="2800" u="sng" dirty="0" err="1" smtClean="0"/>
              <a:t>diverticulum</a:t>
            </a:r>
            <a:r>
              <a:rPr lang="en-US" sz="2800" u="sng" dirty="0" smtClean="0"/>
              <a:t> </a:t>
            </a:r>
            <a:r>
              <a:rPr lang="en-US" sz="2800" dirty="0" smtClean="0"/>
              <a:t>into 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Dorsal portion</a:t>
            </a:r>
            <a:r>
              <a:rPr lang="en-US" sz="2800" dirty="0" smtClean="0"/>
              <a:t>: </a:t>
            </a:r>
            <a:r>
              <a:rPr lang="en-US" sz="2800" dirty="0" err="1" smtClean="0"/>
              <a:t>primordium</a:t>
            </a:r>
            <a:r>
              <a:rPr lang="en-US" sz="2800" dirty="0" smtClean="0"/>
              <a:t> of the </a:t>
            </a:r>
            <a:r>
              <a:rPr lang="en-US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oropharynx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esophagus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Ventral portion</a:t>
            </a:r>
            <a:r>
              <a:rPr lang="en-US" sz="2800" dirty="0" smtClean="0"/>
              <a:t>: </a:t>
            </a:r>
            <a:r>
              <a:rPr lang="en-US" sz="2800" dirty="0" err="1" smtClean="0"/>
              <a:t>primordium</a:t>
            </a:r>
            <a:r>
              <a:rPr lang="en-US" sz="2800" dirty="0" smtClean="0"/>
              <a:t> of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larynx, trachea, bronchi and lungs</a:t>
            </a:r>
          </a:p>
        </p:txBody>
      </p:sp>
      <p:pic>
        <p:nvPicPr>
          <p:cNvPr id="7171" name="Picture 4" descr="C:\Users\user\Pictures\cdcd.png"/>
          <p:cNvPicPr>
            <a:picLocks noChangeAspect="1" noChangeArrowheads="1"/>
          </p:cNvPicPr>
          <p:nvPr/>
        </p:nvPicPr>
        <p:blipFill>
          <a:blip r:embed="rId2">
            <a:lum bright="-2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" r="4024" b="3796"/>
          <a:stretch>
            <a:fillRect/>
          </a:stretch>
        </p:blipFill>
        <p:spPr bwMode="auto">
          <a:xfrm>
            <a:off x="4343400" y="1524000"/>
            <a:ext cx="44116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228600" y="762000"/>
            <a:ext cx="3962400" cy="525780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The proximal part </a:t>
            </a:r>
            <a:r>
              <a:rPr lang="en-US" sz="2800" dirty="0" smtClean="0"/>
              <a:t>of the </a:t>
            </a:r>
            <a:r>
              <a:rPr lang="en-US" sz="2800" b="1" dirty="0" smtClean="0">
                <a:solidFill>
                  <a:srgbClr val="FFFF00"/>
                </a:solidFill>
              </a:rPr>
              <a:t>respiratory </a:t>
            </a:r>
            <a:r>
              <a:rPr lang="en-US" sz="2800" b="1" dirty="0" err="1" smtClean="0">
                <a:solidFill>
                  <a:srgbClr val="FFFF00"/>
                </a:solidFill>
              </a:rPr>
              <a:t>diverticulum</a:t>
            </a:r>
            <a:r>
              <a:rPr lang="en-US" sz="2800" dirty="0" smtClean="0"/>
              <a:t> remains tubular</a:t>
            </a:r>
            <a:r>
              <a:rPr lang="en-US" sz="2800" dirty="0" smtClean="0">
                <a:solidFill>
                  <a:srgbClr val="FF66FF"/>
                </a:solidFill>
              </a:rPr>
              <a:t> </a:t>
            </a:r>
            <a:r>
              <a:rPr lang="en-US" sz="2800" dirty="0" smtClean="0"/>
              <a:t>and forms </a:t>
            </a:r>
            <a:r>
              <a:rPr lang="en-US" sz="2800" b="1" dirty="0" smtClean="0">
                <a:solidFill>
                  <a:srgbClr val="66FF33"/>
                </a:solidFill>
              </a:rPr>
              <a:t>larynx</a:t>
            </a:r>
            <a:r>
              <a:rPr lang="en-US" sz="2800" dirty="0" smtClean="0"/>
              <a:t> &amp; </a:t>
            </a:r>
            <a:r>
              <a:rPr lang="en-US" sz="2800" b="1" dirty="0" smtClean="0">
                <a:solidFill>
                  <a:srgbClr val="66FF33"/>
                </a:solidFill>
              </a:rPr>
              <a:t>trachea. 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The distal end </a:t>
            </a:r>
            <a:r>
              <a:rPr lang="en-US" sz="2800" dirty="0" smtClean="0"/>
              <a:t>of the </a:t>
            </a:r>
            <a:r>
              <a:rPr lang="en-US" sz="2800" dirty="0" err="1" smtClean="0"/>
              <a:t>diverticulum</a:t>
            </a:r>
            <a:r>
              <a:rPr lang="en-US" sz="2800" dirty="0" smtClean="0"/>
              <a:t> dilates to form </a:t>
            </a:r>
            <a:r>
              <a:rPr lang="en-US" sz="2800" b="1" dirty="0" smtClean="0">
                <a:solidFill>
                  <a:srgbClr val="66FF33"/>
                </a:solidFill>
              </a:rPr>
              <a:t>lung bud</a:t>
            </a:r>
            <a:r>
              <a:rPr lang="en-US" sz="2800" dirty="0" smtClean="0">
                <a:solidFill>
                  <a:srgbClr val="66FF33"/>
                </a:solidFill>
              </a:rPr>
              <a:t>, </a:t>
            </a:r>
            <a:r>
              <a:rPr lang="en-US" sz="2800" dirty="0" smtClean="0"/>
              <a:t>which divides to give rise to   </a:t>
            </a:r>
            <a:r>
              <a:rPr lang="en-US" sz="2800" b="1" dirty="0" smtClean="0">
                <a:solidFill>
                  <a:srgbClr val="FFFF00"/>
                </a:solidFill>
              </a:rPr>
              <a:t>2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FF00"/>
                </a:solidFill>
              </a:rPr>
              <a:t>lung buds (primary bronchial buds)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8195" name="Picture 4" descr="C:\Users\user\Pictures\cdcd.png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" r="4024" b="3796"/>
          <a:stretch>
            <a:fillRect/>
          </a:stretch>
        </p:blipFill>
        <p:spPr bwMode="auto">
          <a:xfrm>
            <a:off x="4267200" y="1524000"/>
            <a:ext cx="44116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066800"/>
            <a:ext cx="8534400" cy="43434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endoderm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lining the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laryngotracheal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diverticulum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u="sng" dirty="0" smtClean="0"/>
              <a:t>gives rise to </a:t>
            </a:r>
            <a:r>
              <a:rPr lang="en-US" dirty="0" smtClean="0"/>
              <a:t>the:</a:t>
            </a: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66FF33"/>
                </a:solidFill>
                <a:effectLst/>
              </a:rPr>
              <a:t>Epithelium</a:t>
            </a:r>
            <a:r>
              <a:rPr lang="en-US" dirty="0" smtClean="0">
                <a:solidFill>
                  <a:srgbClr val="66FF33"/>
                </a:solidFill>
              </a:rPr>
              <a:t> &amp; </a:t>
            </a:r>
            <a:r>
              <a:rPr lang="en-US" b="1" dirty="0" smtClean="0">
                <a:solidFill>
                  <a:srgbClr val="66FF33"/>
                </a:solidFill>
              </a:rPr>
              <a:t>Glands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 smtClean="0"/>
              <a:t>of the respiratory tract</a:t>
            </a:r>
          </a:p>
          <a:p>
            <a:pPr eaLnBrk="1" hangingPunct="1">
              <a:defRPr/>
            </a:pPr>
            <a:r>
              <a:rPr lang="en-US" dirty="0" smtClean="0"/>
              <a:t>The surrounding </a:t>
            </a:r>
            <a:r>
              <a:rPr lang="en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splanchnic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mesoderm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</a:t>
            </a:r>
            <a:r>
              <a:rPr lang="en-US" u="sng" dirty="0" smtClean="0"/>
              <a:t>gives rise to </a:t>
            </a:r>
            <a:r>
              <a:rPr lang="en-US" dirty="0" smtClean="0"/>
              <a:t>the:</a:t>
            </a: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66FF33"/>
                </a:solidFill>
              </a:rPr>
              <a:t>Connective tissue, Cartilage </a:t>
            </a:r>
            <a:r>
              <a:rPr lang="en-US" dirty="0" smtClean="0"/>
              <a:t>&amp; </a:t>
            </a:r>
            <a:r>
              <a:rPr lang="en-US" b="1" dirty="0" smtClean="0">
                <a:solidFill>
                  <a:srgbClr val="66FF33"/>
                </a:solidFill>
              </a:rPr>
              <a:t>Smooth muscles </a:t>
            </a:r>
            <a:r>
              <a:rPr lang="en-US" dirty="0" smtClean="0"/>
              <a:t>of the respiratory tract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rgbClr val="66FF33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Larynx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990600"/>
            <a:ext cx="4724400" cy="5334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The opening </a:t>
            </a:r>
            <a:r>
              <a:rPr lang="en-US" sz="2800" dirty="0" smtClean="0"/>
              <a:t>of the </a:t>
            </a:r>
            <a:r>
              <a:rPr lang="en-US" sz="2800" dirty="0" err="1" smtClean="0">
                <a:solidFill>
                  <a:srgbClr val="FFFF00"/>
                </a:solidFill>
              </a:rPr>
              <a:t>laryngotracheal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diverticulum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into the primitive foregut </a:t>
            </a:r>
            <a:r>
              <a:rPr lang="en-US" sz="2800" u="sng" dirty="0" smtClean="0"/>
              <a:t>becomes </a:t>
            </a: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66FF33"/>
                </a:solidFill>
              </a:rPr>
              <a:t>laryngeal orifice.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FF00"/>
                </a:solidFill>
              </a:rPr>
              <a:t>epithelium &amp; glands </a:t>
            </a:r>
            <a:r>
              <a:rPr lang="en-US" sz="2800" dirty="0" smtClean="0"/>
              <a:t>are derived from </a:t>
            </a:r>
            <a:r>
              <a:rPr lang="en-US" sz="2800" b="1" dirty="0" smtClean="0">
                <a:solidFill>
                  <a:srgbClr val="FF66FF"/>
                </a:solidFill>
              </a:rPr>
              <a:t>endoderm.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Laryngeal </a:t>
            </a:r>
            <a:r>
              <a:rPr lang="en-US" sz="2800" dirty="0" smtClean="0">
                <a:solidFill>
                  <a:srgbClr val="FFFF00"/>
                </a:solidFill>
              </a:rPr>
              <a:t>muscles</a:t>
            </a:r>
            <a:r>
              <a:rPr lang="en-US" sz="2800" dirty="0" smtClean="0"/>
              <a:t> &amp; the </a:t>
            </a:r>
            <a:r>
              <a:rPr lang="en-US" sz="2800" dirty="0" smtClean="0">
                <a:solidFill>
                  <a:srgbClr val="FFFF00"/>
                </a:solidFill>
              </a:rPr>
              <a:t>cartilages </a:t>
            </a:r>
            <a:r>
              <a:rPr lang="en-US" sz="2800" dirty="0" smtClean="0"/>
              <a:t>of the larynx </a:t>
            </a:r>
            <a:r>
              <a:rPr lang="en-US" sz="2800" b="1" u="sng" dirty="0" smtClean="0">
                <a:solidFill>
                  <a:srgbClr val="FFFF00"/>
                </a:solidFill>
              </a:rPr>
              <a:t>except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u="sng" dirty="0" smtClean="0">
                <a:solidFill>
                  <a:srgbClr val="66FF33"/>
                </a:solidFill>
              </a:rPr>
              <a:t>Epiglottis</a:t>
            </a:r>
            <a:r>
              <a:rPr lang="en-US" sz="2800" dirty="0" smtClean="0"/>
              <a:t>, develop from the </a:t>
            </a:r>
            <a:r>
              <a:rPr lang="en-US" sz="2800" b="1" dirty="0" smtClean="0">
                <a:solidFill>
                  <a:srgbClr val="FF66FF"/>
                </a:solidFill>
              </a:rPr>
              <a:t>mesoderm of 4</a:t>
            </a:r>
            <a:r>
              <a:rPr lang="en-US" sz="2800" b="1" baseline="30000" dirty="0" smtClean="0">
                <a:solidFill>
                  <a:srgbClr val="FF66FF"/>
                </a:solidFill>
              </a:rPr>
              <a:t>th</a:t>
            </a:r>
            <a:r>
              <a:rPr lang="en-US" sz="2800" b="1" dirty="0" smtClean="0">
                <a:solidFill>
                  <a:srgbClr val="FF66FF"/>
                </a:solidFill>
              </a:rPr>
              <a:t> </a:t>
            </a:r>
            <a:r>
              <a:rPr lang="en-US" sz="2800" dirty="0" smtClean="0"/>
              <a:t>&amp; </a:t>
            </a:r>
            <a:r>
              <a:rPr lang="en-US" sz="2800" b="1" dirty="0" smtClean="0">
                <a:solidFill>
                  <a:srgbClr val="FF66FF"/>
                </a:solidFill>
              </a:rPr>
              <a:t>6</a:t>
            </a:r>
            <a:r>
              <a:rPr lang="en-US" sz="2800" b="1" baseline="30000" dirty="0" smtClean="0">
                <a:solidFill>
                  <a:srgbClr val="FF66FF"/>
                </a:solidFill>
              </a:rPr>
              <a:t>th</a:t>
            </a:r>
            <a:r>
              <a:rPr lang="en-US" sz="2800" b="1" dirty="0" smtClean="0">
                <a:solidFill>
                  <a:srgbClr val="FF66FF"/>
                </a:solidFill>
              </a:rPr>
              <a:t> pairs of pharyngeal arches.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0246" name="Picture 6" descr="C:\Users\user\Pictures\sfdfdgdf - Copy.png"/>
          <p:cNvPicPr>
            <a:picLocks noChangeAspect="1" noChangeArrowheads="1"/>
          </p:cNvPicPr>
          <p:nvPr/>
        </p:nvPicPr>
        <p:blipFill>
          <a:blip r:embed="rId2">
            <a:lum bright="-24000"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990600"/>
            <a:ext cx="40227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Epiglottis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762000"/>
            <a:ext cx="4267200" cy="37338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It develops from the </a:t>
            </a:r>
            <a:r>
              <a:rPr lang="en-US" sz="3200" dirty="0" smtClean="0">
                <a:solidFill>
                  <a:srgbClr val="FFFF00"/>
                </a:solidFill>
              </a:rPr>
              <a:t>caudal part </a:t>
            </a:r>
            <a:r>
              <a:rPr lang="en-US" sz="3200" dirty="0" smtClean="0"/>
              <a:t>of the </a:t>
            </a:r>
            <a:r>
              <a:rPr lang="en-US" sz="3200" dirty="0" err="1" smtClean="0">
                <a:solidFill>
                  <a:srgbClr val="66FF33"/>
                </a:solidFill>
              </a:rPr>
              <a:t>hypopharyngeal</a:t>
            </a:r>
            <a:r>
              <a:rPr lang="en-US" sz="3200" dirty="0" smtClean="0">
                <a:solidFill>
                  <a:srgbClr val="66FF33"/>
                </a:solidFill>
              </a:rPr>
              <a:t> eminence, </a:t>
            </a:r>
            <a:r>
              <a:rPr lang="en-US" sz="3200" dirty="0" smtClean="0">
                <a:solidFill>
                  <a:srgbClr val="FFFF00"/>
                </a:solidFill>
              </a:rPr>
              <a:t>a swelling formed by the proliferation of </a:t>
            </a:r>
            <a:r>
              <a:rPr lang="en-US" sz="3200" b="1" dirty="0" smtClean="0">
                <a:solidFill>
                  <a:srgbClr val="FF66FF"/>
                </a:solidFill>
              </a:rPr>
              <a:t>mesoderm in the floor of the pharynx.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457200" y="4648200"/>
            <a:ext cx="8305800" cy="1255713"/>
          </a:xfrm>
          <a:prstGeom prst="rect">
            <a:avLst/>
          </a:prstGeom>
          <a:solidFill>
            <a:srgbClr val="C0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Growth of the larynx and epiglottis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is rapid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 during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the first three years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after birth. By this time the epiglottis has reached its adult form.</a:t>
            </a:r>
          </a:p>
        </p:txBody>
      </p:sp>
      <p:pic>
        <p:nvPicPr>
          <p:cNvPr id="11271" name="Picture 6" descr="C:\Users\user\Pictures\sfdfdgdf - Cop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066800"/>
            <a:ext cx="3810000" cy="3463925"/>
          </a:xfrm>
          <a:ln>
            <a:solidFill>
              <a:schemeClr val="accent1"/>
            </a:solidFill>
          </a:ln>
        </p:spPr>
      </p:pic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6019800" y="1524000"/>
            <a:ext cx="990600" cy="228600"/>
          </a:xfrm>
          <a:prstGeom prst="rect">
            <a:avLst/>
          </a:prstGeom>
          <a:solidFill>
            <a:schemeClr val="accent1">
              <a:alpha val="16078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Designs\Azure.pot</Template>
  <TotalTime>2066</TotalTime>
  <Words>1365</Words>
  <Application>Microsoft Office PowerPoint</Application>
  <PresentationFormat>On-screen Show (4:3)</PresentationFormat>
  <Paragraphs>135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Azure</vt:lpstr>
      <vt:lpstr>Development of Respiratory System</vt:lpstr>
      <vt:lpstr>OBJECTIVES</vt:lpstr>
      <vt:lpstr>Respiratory System</vt:lpstr>
      <vt:lpstr>Development of the Lower Respiratory Tract</vt:lpstr>
      <vt:lpstr>PowerPoint Presentation</vt:lpstr>
      <vt:lpstr>PowerPoint Presentation</vt:lpstr>
      <vt:lpstr>PowerPoint Presentation</vt:lpstr>
      <vt:lpstr>Development of the Larynx</vt:lpstr>
      <vt:lpstr>Epiglottis</vt:lpstr>
      <vt:lpstr>PowerPoint Presentation</vt:lpstr>
      <vt:lpstr>Development of the Trachea</vt:lpstr>
      <vt:lpstr>Development of the Bronchi &amp; Lungs</vt:lpstr>
      <vt:lpstr>PowerPoint Presentation</vt:lpstr>
      <vt:lpstr>PowerPoint Presentation</vt:lpstr>
      <vt:lpstr>PowerPoint Presentation</vt:lpstr>
      <vt:lpstr>Maturation of the Lungs</vt:lpstr>
      <vt:lpstr>Pseudoglandular Period (5-17 weeks)</vt:lpstr>
      <vt:lpstr>Canalicular Period (16-25 weeks)</vt:lpstr>
      <vt:lpstr>Terminal Sac Period (24 weeks - birth)</vt:lpstr>
      <vt:lpstr>PowerPoint Presentation</vt:lpstr>
      <vt:lpstr>Alveolar Period (32 weeks – 8 years)</vt:lpstr>
      <vt:lpstr>PowerPoint Presentation</vt:lpstr>
      <vt:lpstr>PowerPoint Presentation</vt:lpstr>
      <vt:lpstr>PowerPoint Presentation</vt:lpstr>
      <vt:lpstr>Tracheoesophageal Fistula</vt:lpstr>
      <vt:lpstr>Thank You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Respiratory System</dc:title>
  <dc:subject>Embryology</dc:subject>
  <dc:creator>Dr. Zeenat Zaidi</dc:creator>
  <cp:lastModifiedBy>Sony</cp:lastModifiedBy>
  <cp:revision>221</cp:revision>
  <cp:lastPrinted>1601-01-01T00:00:00Z</cp:lastPrinted>
  <dcterms:created xsi:type="dcterms:W3CDTF">2008-01-14T07:22:38Z</dcterms:created>
  <dcterms:modified xsi:type="dcterms:W3CDTF">2014-01-29T08:45:13Z</dcterms:modified>
</cp:coreProperties>
</file>